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86" r:id="rId3"/>
    <p:sldId id="296" r:id="rId4"/>
    <p:sldId id="295" r:id="rId5"/>
    <p:sldId id="285" r:id="rId6"/>
    <p:sldId id="289" r:id="rId7"/>
    <p:sldId id="290" r:id="rId8"/>
    <p:sldId id="283" r:id="rId9"/>
    <p:sldId id="284" r:id="rId10"/>
    <p:sldId id="291" r:id="rId11"/>
    <p:sldId id="292" r:id="rId12"/>
    <p:sldId id="293" r:id="rId13"/>
    <p:sldId id="297" r:id="rId14"/>
    <p:sldId id="30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66"/>
    <a:srgbClr val="FF33CC"/>
    <a:srgbClr val="FF6600"/>
    <a:srgbClr val="000066"/>
    <a:srgbClr val="0000FF"/>
    <a:srgbClr val="CC3300"/>
    <a:srgbClr val="80000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9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2E39B6-7684-47F1-8C66-2897894ED270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41974D-4B87-4026-8C00-AA37A5CC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99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1BD-EA2D-47E6-9ECA-3F96E53A4D7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413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1BD-EA2D-47E6-9ECA-3F96E53A4D7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055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C0BD2-DB63-4EDA-AA9B-46521266B42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314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C0BD2-DB63-4EDA-AA9B-46521266B42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018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C0BD2-DB63-4EDA-AA9B-46521266B42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8048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C0BD2-DB63-4EDA-AA9B-46521266B42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7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1BD-EA2D-47E6-9ECA-3F96E53A4D75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700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1BD-EA2D-47E6-9ECA-3F96E53A4D75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768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1BD-EA2D-47E6-9ECA-3F96E53A4D75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610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1BD-EA2D-47E6-9ECA-3F96E53A4D7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547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1BD-EA2D-47E6-9ECA-3F96E53A4D75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980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C0BD2-DB63-4EDA-AA9B-46521266B42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43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C0BD2-DB63-4EDA-AA9B-46521266B42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955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C0BD2-DB63-4EDA-AA9B-46521266B42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433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3300-896C-499F-A0DC-90301F924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0E70-D32F-4089-8A90-5D066D120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FD6E-9816-43F5-A54F-E95791E7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8701-FD49-4B7E-922A-152EEB87A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40B7-9F1E-494E-8DD3-1EAD5F41A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76B29-40CF-4309-880C-F9BC91621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BE45-2839-49EC-96FB-AD396DE91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6AB5B-08D9-41AA-BFED-B92B9AB9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651A-0BD0-48FE-843B-39235FC63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3749-4CF5-4A62-AA94-EB623EEF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68A2-5F08-4172-8685-EF71A1763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C68E7F-F21E-49D1-995F-545E8AD8E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emf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Bunch Compression using Static Fields</a:t>
            </a:r>
            <a:endParaRPr lang="en-US" sz="4000" dirty="0" smtClean="0"/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6797" y="1676400"/>
            <a:ext cx="55803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66"/>
                </a:solidFill>
              </a:rPr>
              <a:t>Weishi</a:t>
            </a:r>
            <a:r>
              <a:rPr lang="en-US" sz="2400" dirty="0" smtClean="0">
                <a:solidFill>
                  <a:srgbClr val="FFFF66"/>
                </a:solidFill>
              </a:rPr>
              <a:t> Wan</a:t>
            </a:r>
          </a:p>
          <a:p>
            <a:pPr algn="ctr"/>
            <a:r>
              <a:rPr lang="en-US" altLang="zh-TW" sz="2400" dirty="0" smtClean="0">
                <a:solidFill>
                  <a:srgbClr val="FFFF66"/>
                </a:solidFill>
              </a:rPr>
              <a:t>Advanced Light Source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FF66"/>
                </a:solidFill>
              </a:rPr>
              <a:t>L</a:t>
            </a:r>
            <a:r>
              <a:rPr lang="en-US" altLang="zh-TW" sz="2400" dirty="0" smtClean="0">
                <a:solidFill>
                  <a:srgbClr val="FFFF66"/>
                </a:solidFill>
              </a:rPr>
              <a:t>awrence</a:t>
            </a:r>
            <a:r>
              <a:rPr lang="zh-TW" altLang="en-US" sz="2400" dirty="0" smtClean="0">
                <a:solidFill>
                  <a:srgbClr val="FFFF66"/>
                </a:solidFill>
              </a:rPr>
              <a:t> </a:t>
            </a:r>
            <a:r>
              <a:rPr lang="en-US" altLang="zh-TW" sz="2400" dirty="0">
                <a:solidFill>
                  <a:srgbClr val="FFFF66"/>
                </a:solidFill>
              </a:rPr>
              <a:t>Berkeley</a:t>
            </a:r>
            <a:r>
              <a:rPr lang="zh-TW" altLang="en-US" sz="2400" dirty="0">
                <a:solidFill>
                  <a:srgbClr val="FFFF66"/>
                </a:solidFill>
              </a:rPr>
              <a:t> </a:t>
            </a:r>
            <a:r>
              <a:rPr lang="en-US" altLang="zh-TW" sz="2400" dirty="0">
                <a:solidFill>
                  <a:srgbClr val="FFFF66"/>
                </a:solidFill>
              </a:rPr>
              <a:t>National</a:t>
            </a:r>
            <a:r>
              <a:rPr lang="zh-TW" altLang="en-US" sz="2400" dirty="0">
                <a:solidFill>
                  <a:srgbClr val="FFFF66"/>
                </a:solidFill>
              </a:rPr>
              <a:t> </a:t>
            </a:r>
            <a:r>
              <a:rPr lang="en-US" altLang="zh-TW" sz="2400" dirty="0" smtClean="0">
                <a:solidFill>
                  <a:srgbClr val="FFFF66"/>
                </a:solidFill>
              </a:rPr>
              <a:t>Laboratory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052" y="3733800"/>
            <a:ext cx="872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CC66"/>
                </a:solidFill>
              </a:rPr>
              <a:t>FEIS 2013 - Femtosecond Electron Imaging and Spectroscopy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779" y="4800600"/>
            <a:ext cx="2607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CC66"/>
                </a:solidFill>
              </a:rPr>
              <a:t>Key West, Florida</a:t>
            </a:r>
          </a:p>
          <a:p>
            <a:pPr algn="ctr"/>
            <a:r>
              <a:rPr lang="en-US" sz="2400" dirty="0" smtClean="0">
                <a:solidFill>
                  <a:srgbClr val="00CC66"/>
                </a:solidFill>
              </a:rPr>
              <a:t>Dec. 11, 2013</a:t>
            </a:r>
            <a:endParaRPr lang="en-US" sz="2400" dirty="0">
              <a:solidFill>
                <a:srgbClr val="00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21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Comparison</a:t>
            </a:r>
            <a:endParaRPr lang="en-US" sz="3600" dirty="0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3834838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00200"/>
            <a:ext cx="3819658" cy="25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267200"/>
            <a:ext cx="383018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Comparison at 100 </a:t>
            </a:r>
            <a:r>
              <a:rPr lang="en-US" sz="3600" dirty="0" err="1" smtClean="0"/>
              <a:t>keV</a:t>
            </a: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4274498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340" y="1676400"/>
            <a:ext cx="4311864" cy="2880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0136"/>
              </p:ext>
            </p:extLst>
          </p:nvPr>
        </p:nvGraphicFramePr>
        <p:xfrm>
          <a:off x="2895600" y="4800600"/>
          <a:ext cx="3276600" cy="182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097"/>
                <a:gridCol w="1517503"/>
              </a:tblGrid>
              <a:tr h="3460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ratio of slope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uniform field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mini TOFI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1.15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mini TOFI (grad)  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0.78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Kepler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13.65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Comparison at 700 </a:t>
            </a:r>
            <a:r>
              <a:rPr lang="en-US" sz="4000" dirty="0" err="1" smtClean="0"/>
              <a:t>keV</a:t>
            </a:r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3124"/>
            <a:ext cx="4253603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73124"/>
            <a:ext cx="4294279" cy="28800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55516"/>
              </p:ext>
            </p:extLst>
          </p:nvPr>
        </p:nvGraphicFramePr>
        <p:xfrm>
          <a:off x="2895600" y="4648200"/>
          <a:ext cx="3276600" cy="182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097"/>
                <a:gridCol w="1517503"/>
              </a:tblGrid>
              <a:tr h="3460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ratio of slope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uniform field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mini TOFI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1.15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mini TOFI (grad)  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0.78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Alpha magnet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0.39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One Last Thing about the Spherical Capacitor</a:t>
            </a:r>
            <a:endParaRPr lang="en-US" sz="3600" dirty="0" smtClean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90600" y="122833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Central radius: 55 mm</a:t>
            </a: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Outer electrode radius: 60 mm</a:t>
            </a:r>
            <a:endParaRPr lang="en-US" sz="2400" i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Inner electrode radius: 50 mm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Limited to ~200 </a:t>
            </a:r>
            <a:r>
              <a:rPr lang="en-US" sz="2400" dirty="0" err="1" smtClean="0"/>
              <a:t>keV</a:t>
            </a:r>
            <a:endParaRPr lang="en-US" sz="24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2" name="Equation" r:id="rId4" imgW="914400" imgH="215640" progId="Equation.3">
                  <p:embed/>
                </p:oleObj>
              </mc:Choice>
              <mc:Fallback>
                <p:oleObj name="Equation" r:id="rId4" imgW="9144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354578"/>
            <a:ext cx="4261697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Summary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1" name="Equation" r:id="rId4" imgW="914400" imgH="215640" progId="Equation.3">
                  <p:embed/>
                </p:oleObj>
              </mc:Choice>
              <mc:Fallback>
                <p:oleObj name="Equation" r:id="rId4" imgW="9144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09600" y="1371600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Bunch compression using static field has certain advantages that make it an attractive method</a:t>
            </a: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Spherical capacitor is more effective (compact) compared to methods using magnetic field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Spherical capacitor is limited to low energy (~200 </a:t>
            </a:r>
            <a:r>
              <a:rPr lang="en-US" sz="2400" dirty="0" err="1" smtClean="0"/>
              <a:t>keV</a:t>
            </a:r>
            <a:r>
              <a:rPr lang="en-US" sz="2400" dirty="0" smtClean="0"/>
              <a:t>) due to the difficulty of high voltage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At higher energy (&gt;300 </a:t>
            </a:r>
            <a:r>
              <a:rPr lang="en-US" sz="2400" dirty="0" err="1" smtClean="0"/>
              <a:t>keV</a:t>
            </a:r>
            <a:r>
              <a:rPr lang="en-US" sz="2400" dirty="0" smtClean="0"/>
              <a:t>), where magnetic field have to be used, uniform field is somewhat better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Since all the examples considered have the same number of crossings (with the possible exception of the alpha magnet) Coulomb scattering effect plays similar role for </a:t>
            </a:r>
            <a:r>
              <a:rPr lang="en-US" sz="2400" smtClean="0"/>
              <a:t>all cases.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4676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Time Varying </a:t>
            </a:r>
            <a:r>
              <a:rPr lang="en-US" sz="3200" dirty="0" err="1" smtClean="0"/>
              <a:t>vs</a:t>
            </a:r>
            <a:r>
              <a:rPr lang="en-US" sz="3200" dirty="0" smtClean="0"/>
              <a:t> Static Fields</a:t>
            </a:r>
            <a:endParaRPr lang="en-US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62284" y="1138750"/>
            <a:ext cx="460414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Advantages of the static field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Simpler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000" dirty="0"/>
              <a:t>No timing issue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Ease of operation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Disadvantage of the static field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Less flexibility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" y="4419600"/>
            <a:ext cx="4320000" cy="1011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15000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Won’t work for UED/UEM without</a:t>
            </a:r>
          </a:p>
          <a:p>
            <a:r>
              <a:rPr lang="en-US" dirty="0" smtClean="0"/>
              <a:t>RF cavity to flip the sign of &lt;</a:t>
            </a:r>
            <a:r>
              <a:rPr lang="el-GR" dirty="0" smtClean="0"/>
              <a:t>δ</a:t>
            </a:r>
            <a:r>
              <a:rPr lang="en-US" dirty="0" smtClean="0"/>
              <a:t>E</a:t>
            </a:r>
            <a:r>
              <a:rPr lang="el-GR" dirty="0" smtClean="0"/>
              <a:t>δ</a:t>
            </a:r>
            <a:r>
              <a:rPr lang="en-US" dirty="0" smtClean="0"/>
              <a:t>t&gt;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240" y="3720990"/>
            <a:ext cx="4320000" cy="2767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8830" y="6488668"/>
            <a:ext cx="4536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Gao </a:t>
            </a:r>
            <a:r>
              <a:rPr lang="en-US" sz="1600" i="1" dirty="0" smtClean="0"/>
              <a:t>et. al.</a:t>
            </a:r>
            <a:r>
              <a:rPr lang="en-US" sz="1600" dirty="0" smtClean="0"/>
              <a:t>, Optics Express </a:t>
            </a:r>
            <a:r>
              <a:rPr lang="en-US" sz="1600" b="1" dirty="0" smtClean="0"/>
              <a:t>20</a:t>
            </a:r>
            <a:r>
              <a:rPr lang="en-US" sz="1600" dirty="0" smtClean="0"/>
              <a:t>, 12048 (2012)</a:t>
            </a:r>
            <a:endParaRPr lang="en-US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84539" y="3255815"/>
            <a:ext cx="4759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widely used in particle accelerators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2896" y="3815459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 component of FELs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905"/>
            <a:ext cx="8915400" cy="100671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Prelude: A High Resolution Streak Camera</a:t>
            </a:r>
            <a:endParaRPr lang="en-US" sz="3600" dirty="0" smtClean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33400" y="1015427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Streak camera developed at LBNL achieved high </a:t>
            </a:r>
            <a:r>
              <a:rPr lang="en-US" sz="2400" dirty="0" err="1" smtClean="0"/>
              <a:t>temperal</a:t>
            </a:r>
            <a:r>
              <a:rPr lang="en-US" sz="2400" dirty="0" smtClean="0"/>
              <a:t> </a:t>
            </a:r>
            <a:r>
              <a:rPr lang="en-US" sz="2400" dirty="0" err="1" smtClean="0"/>
              <a:t>resultion</a:t>
            </a:r>
            <a:r>
              <a:rPr lang="en-US" sz="2400" dirty="0" smtClean="0"/>
              <a:t> (world record at the time).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For UV light, resolution reached 233 </a:t>
            </a:r>
            <a:r>
              <a:rPr lang="en-US" sz="2400" dirty="0" err="1" smtClean="0"/>
              <a:t>fs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For X-ray, resolution around 600 </a:t>
            </a:r>
            <a:r>
              <a:rPr lang="en-US" sz="2400" dirty="0" err="1" smtClean="0"/>
              <a:t>fs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Good scientific results obtained using those cameras</a:t>
            </a:r>
            <a:endParaRPr lang="en-US" sz="2400" dirty="0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145055" y="6488668"/>
            <a:ext cx="36474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J. Feng </a:t>
            </a:r>
            <a:r>
              <a:rPr lang="en-US" sz="1600" i="1" dirty="0" smtClean="0"/>
              <a:t>et. al</a:t>
            </a:r>
            <a:r>
              <a:rPr lang="en-US" sz="1600" dirty="0" smtClean="0"/>
              <a:t>., APL </a:t>
            </a:r>
            <a:r>
              <a:rPr lang="en-US" sz="1600" b="1" dirty="0" smtClean="0"/>
              <a:t>91</a:t>
            </a:r>
            <a:r>
              <a:rPr lang="en-US" sz="1600" dirty="0" smtClean="0"/>
              <a:t>, 134102 (2007)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" y="4060687"/>
            <a:ext cx="4680000" cy="242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760" y="3026441"/>
            <a:ext cx="4320000" cy="3462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4119" y="6488668"/>
            <a:ext cx="4740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J. Feng </a:t>
            </a:r>
            <a:r>
              <a:rPr lang="en-US" sz="1600" i="1" dirty="0"/>
              <a:t>et. al</a:t>
            </a:r>
            <a:r>
              <a:rPr lang="en-US" sz="1600" dirty="0"/>
              <a:t>., </a:t>
            </a:r>
            <a:r>
              <a:rPr lang="en-US" sz="1600" dirty="0" smtClean="0"/>
              <a:t>Proc. </a:t>
            </a:r>
            <a:r>
              <a:rPr lang="en-US" sz="1600" dirty="0"/>
              <a:t>o</a:t>
            </a:r>
            <a:r>
              <a:rPr lang="en-US" sz="1600" dirty="0" smtClean="0"/>
              <a:t>f SPIE 5920, 592009 (2005)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3198913"/>
            <a:ext cx="35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improve?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7" y="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Early </a:t>
            </a:r>
            <a:r>
              <a:rPr lang="en-US" sz="3200" dirty="0" smtClean="0"/>
              <a:t>Involvement </a:t>
            </a:r>
            <a:r>
              <a:rPr lang="en-US" sz="3200" dirty="0" smtClean="0"/>
              <a:t>in Bunch Compression</a:t>
            </a:r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014" y="2268552"/>
            <a:ext cx="2570109" cy="24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491" y="2268552"/>
            <a:ext cx="3059509" cy="24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44" y="2268552"/>
            <a:ext cx="3511722" cy="24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762" y="4719600"/>
            <a:ext cx="3018756" cy="21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330" y="4716552"/>
            <a:ext cx="3070161" cy="21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3827" y="4716552"/>
            <a:ext cx="3050173" cy="21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6123" y="1057754"/>
            <a:ext cx="3060000" cy="120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1598" y="1057754"/>
            <a:ext cx="1305189" cy="12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814" y="1222248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miniaturized TOFI to compress 10 </a:t>
            </a:r>
            <a:r>
              <a:rPr lang="en-US" sz="2200" dirty="0" err="1" smtClean="0"/>
              <a:t>keV</a:t>
            </a:r>
            <a:r>
              <a:rPr lang="en-US" sz="2200" dirty="0" smtClean="0"/>
              <a:t> electron bunches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 New </a:t>
            </a:r>
            <a:r>
              <a:rPr lang="en-US" sz="3200" dirty="0"/>
              <a:t>Proposal </a:t>
            </a:r>
            <a:r>
              <a:rPr lang="en-US" sz="3200" dirty="0" smtClean="0"/>
              <a:t>by </a:t>
            </a:r>
            <a:r>
              <a:rPr lang="en-US" sz="3200" dirty="0" err="1" smtClean="0"/>
              <a:t>Grzelakowski</a:t>
            </a:r>
            <a:r>
              <a:rPr lang="en-US" sz="3200" dirty="0" smtClean="0"/>
              <a:t> and</a:t>
            </a:r>
            <a:r>
              <a:rPr lang="en-US" sz="3200" dirty="0" smtClean="0"/>
              <a:t> Tromp</a:t>
            </a:r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291" y="1143000"/>
            <a:ext cx="5199218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13043"/>
            <a:ext cx="4009455" cy="27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25" y="3806947"/>
            <a:ext cx="4882740" cy="27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896" y="3212573"/>
            <a:ext cx="3676207" cy="432854"/>
          </a:xfrm>
          <a:prstGeom prst="rect">
            <a:avLst/>
          </a:prstGeom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154219" y="6494040"/>
            <a:ext cx="5989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K</a:t>
            </a:r>
            <a:r>
              <a:rPr lang="en-US" sz="1600" dirty="0" smtClean="0"/>
              <a:t>. P</a:t>
            </a:r>
            <a:r>
              <a:rPr lang="en-US" sz="1600" dirty="0"/>
              <a:t>. </a:t>
            </a:r>
            <a:r>
              <a:rPr lang="en-US" sz="1600" dirty="0" err="1"/>
              <a:t>Grzelakowski</a:t>
            </a:r>
            <a:r>
              <a:rPr lang="en-US" sz="1600" dirty="0"/>
              <a:t> </a:t>
            </a:r>
            <a:r>
              <a:rPr lang="en-US" sz="1600" dirty="0" smtClean="0"/>
              <a:t>R. M. Tromp</a:t>
            </a:r>
            <a:r>
              <a:rPr lang="en-US" sz="1600" dirty="0" smtClean="0"/>
              <a:t>, </a:t>
            </a:r>
            <a:r>
              <a:rPr lang="en-US" sz="1600" dirty="0" err="1" smtClean="0"/>
              <a:t>Ul</a:t>
            </a:r>
            <a:r>
              <a:rPr lang="en-US" sz="1600" dirty="0" err="1" smtClean="0"/>
              <a:t>tramicroscopy</a:t>
            </a:r>
            <a:r>
              <a:rPr lang="en-US" sz="1600" dirty="0" smtClean="0"/>
              <a:t> </a:t>
            </a:r>
            <a:r>
              <a:rPr lang="en-US" sz="1600" b="1" dirty="0" smtClean="0"/>
              <a:t>130</a:t>
            </a:r>
            <a:r>
              <a:rPr lang="en-US" sz="1600" dirty="0" smtClean="0"/>
              <a:t>, 36 (2013)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5565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One More Way from the Old Days: Alpha Magnet</a:t>
            </a:r>
            <a:endParaRPr lang="en-US" sz="4000" dirty="0" smtClean="0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608688" y="6488668"/>
            <a:ext cx="42525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. Borland, Ph</a:t>
            </a:r>
            <a:r>
              <a:rPr lang="en-US" sz="1600" dirty="0" smtClean="0"/>
              <a:t>. D Thesis SLAC-r-402 (1981)</a:t>
            </a:r>
            <a:endParaRPr lang="en-US" sz="1600" dirty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96640" y="6488668"/>
            <a:ext cx="3015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H</a:t>
            </a:r>
            <a:r>
              <a:rPr lang="en-US" sz="1600" dirty="0" smtClean="0"/>
              <a:t>. A. </a:t>
            </a:r>
            <a:r>
              <a:rPr lang="en-US" sz="1600" dirty="0" err="1" smtClean="0"/>
              <a:t>Enge</a:t>
            </a:r>
            <a:r>
              <a:rPr lang="en-US" sz="1600" dirty="0" smtClean="0"/>
              <a:t>, RSI </a:t>
            </a:r>
            <a:r>
              <a:rPr lang="en-US" sz="1600" b="1" dirty="0" smtClean="0"/>
              <a:t>34</a:t>
            </a:r>
            <a:r>
              <a:rPr lang="en-US" sz="1600" dirty="0" smtClean="0"/>
              <a:t>, 385 (1963)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0" y="3505199"/>
            <a:ext cx="4217459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907" y="955652"/>
            <a:ext cx="3520353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974" y="2835743"/>
            <a:ext cx="2880000" cy="421484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88099" y="1054552"/>
            <a:ext cx="5206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/>
              <a:t>Higher energy particles longer path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Translational invariance along 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Focusing in the x-z plane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Achromatic for all energy at a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specific incidence</a:t>
            </a:r>
            <a:r>
              <a:rPr lang="en-US" sz="2400" dirty="0" smtClean="0"/>
              <a:t> angle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 Little Bit </a:t>
            </a:r>
            <a:r>
              <a:rPr lang="en-US" sz="4000" dirty="0" smtClean="0"/>
              <a:t>of Modeling </a:t>
            </a:r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10" y="3978000"/>
            <a:ext cx="4161806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616" y="1126593"/>
            <a:ext cx="4161600" cy="2768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82" y="3978000"/>
            <a:ext cx="4107898" cy="28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709" y="1447800"/>
            <a:ext cx="4407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Charge line model (1440)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Slit rounded the corner a bit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Does not affect the trajectory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73" y="2828574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these approaches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ompare with each other?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Three Simplified Cases</a:t>
            </a:r>
            <a:endParaRPr lang="en-US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185986" y="1066800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Uniform magnet field:</a:t>
            </a:r>
          </a:p>
          <a:p>
            <a:r>
              <a:rPr lang="en-US" sz="2000" dirty="0" smtClean="0"/>
              <a:t>(covers </a:t>
            </a:r>
            <a:r>
              <a:rPr lang="en-US" sz="2000" dirty="0" err="1" smtClean="0"/>
              <a:t>miniTOFI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066800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Spherical capacitor: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Kepler</a:t>
            </a:r>
            <a:r>
              <a:rPr lang="en-US" sz="2000" dirty="0" smtClean="0"/>
              <a:t> system)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1220688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Alpha magnet: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81243" y="1981200"/>
                <a:ext cx="183640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43" y="1981200"/>
                <a:ext cx="1836400" cy="818366"/>
              </a:xfrm>
              <a:prstGeom prst="rect">
                <a:avLst/>
              </a:prstGeom>
              <a:blipFill rotWithShape="0">
                <a:blip r:embed="rId3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9051" y="2867580"/>
                <a:ext cx="1195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51" y="2867580"/>
                <a:ext cx="119507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082" r="-306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9051" y="3368342"/>
                <a:ext cx="86203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51" y="3368342"/>
                <a:ext cx="862031" cy="5241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3931557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Kepler’s</a:t>
            </a:r>
            <a:r>
              <a:rPr lang="en-US" dirty="0" smtClean="0"/>
              <a:t> third law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152" y="4933171"/>
            <a:ext cx="2660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about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Relativistic effect?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33800" y="2131081"/>
                <a:ext cx="109267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131081"/>
                <a:ext cx="1092671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209" y="4419600"/>
            <a:ext cx="3229851" cy="2160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45278"/>
              </p:ext>
            </p:extLst>
          </p:nvPr>
        </p:nvGraphicFramePr>
        <p:xfrm>
          <a:off x="2641835" y="2785807"/>
          <a:ext cx="3276600" cy="145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097"/>
                <a:gridCol w="1517503"/>
              </a:tblGrid>
              <a:tr h="3460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ratio of slope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uniform field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mini TOFI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1.15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mini TOFI (grad)  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0.78</a:t>
                      </a:r>
                    </a:p>
                  </a:txBody>
                  <a:tcPr>
                    <a:solidFill>
                      <a:schemeClr val="tx1">
                        <a:alpha val="4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724400" y="2222676"/>
                <a:ext cx="1494961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𝛾𝛽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400" y="2222676"/>
                <a:ext cx="1494961" cy="335413"/>
              </a:xfrm>
              <a:prstGeom prst="rect">
                <a:avLst/>
              </a:prstGeom>
              <a:blipFill rotWithShape="0">
                <a:blip r:embed="rId8"/>
                <a:stretch>
                  <a:fillRect l="-2857" r="-4490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155639" y="2867579"/>
                <a:ext cx="632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639" y="2867579"/>
                <a:ext cx="63248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846" r="-1057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061798" y="3221218"/>
                <a:ext cx="82016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98" y="3221218"/>
                <a:ext cx="820161" cy="8183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9906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Kepler’s</a:t>
            </a:r>
            <a:r>
              <a:rPr lang="en-US" sz="3600" dirty="0" smtClean="0"/>
              <a:t> problem</a:t>
            </a: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1" y="2514000"/>
            <a:ext cx="2910758" cy="207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159" y="2514000"/>
            <a:ext cx="3119299" cy="207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478" y="2514000"/>
            <a:ext cx="3136750" cy="207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08" y="4648200"/>
            <a:ext cx="2935463" cy="20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159" y="4648200"/>
            <a:ext cx="3114571" cy="205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3707" y="4648200"/>
            <a:ext cx="3110293" cy="2052000"/>
          </a:xfrm>
          <a:prstGeom prst="rect">
            <a:avLst/>
          </a:prstGeom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33400" y="1015427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At 1 eV, simulation agrees with analytical formula well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At 100 </a:t>
            </a:r>
            <a:r>
              <a:rPr lang="en-US" sz="2400" dirty="0" err="1" smtClean="0"/>
              <a:t>keV</a:t>
            </a:r>
            <a:r>
              <a:rPr lang="en-US" sz="2400" dirty="0" smtClean="0"/>
              <a:t>, relativistic effect starts to show.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Kepler’s</a:t>
            </a:r>
            <a:r>
              <a:rPr lang="en-US" sz="2400" dirty="0" smtClean="0"/>
              <a:t> third still a good 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8667</TotalTime>
  <Words>607</Words>
  <Application>Microsoft Office PowerPoint</Application>
  <PresentationFormat>On-screen Show (4:3)</PresentationFormat>
  <Paragraphs>121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微軟正黑體</vt:lpstr>
      <vt:lpstr>Arial</vt:lpstr>
      <vt:lpstr>Calibri</vt:lpstr>
      <vt:lpstr>Cambria Math</vt:lpstr>
      <vt:lpstr>Wingdings</vt:lpstr>
      <vt:lpstr>Default Design</vt:lpstr>
      <vt:lpstr>Equation</vt:lpstr>
      <vt:lpstr>Bunch Compression using Static Fields</vt:lpstr>
      <vt:lpstr>Time Varying vs Static Fields</vt:lpstr>
      <vt:lpstr>Prelude: A High Resolution Streak Camera</vt:lpstr>
      <vt:lpstr>Early Involvement in Bunch Compression</vt:lpstr>
      <vt:lpstr>A New Proposal by Grzelakowski and Tromp</vt:lpstr>
      <vt:lpstr>One More Way from the Old Days: Alpha Magnet</vt:lpstr>
      <vt:lpstr>A Little Bit of Modeling </vt:lpstr>
      <vt:lpstr>Three Simplified Cases</vt:lpstr>
      <vt:lpstr>Kepler’s problem</vt:lpstr>
      <vt:lpstr>Comparison</vt:lpstr>
      <vt:lpstr>Comparison at 100 keV</vt:lpstr>
      <vt:lpstr>Comparison at 700 keV</vt:lpstr>
      <vt:lpstr>One Last Thing about the Spherical Capacitor</vt:lpstr>
      <vt:lpstr>Summary</vt:lpstr>
    </vt:vector>
  </TitlesOfParts>
  <Company>lbnl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Robin</dc:creator>
  <cp:lastModifiedBy>weishiwan</cp:lastModifiedBy>
  <cp:revision>508</cp:revision>
  <dcterms:created xsi:type="dcterms:W3CDTF">2007-09-28T15:49:47Z</dcterms:created>
  <dcterms:modified xsi:type="dcterms:W3CDTF">2013-12-11T07:02:01Z</dcterms:modified>
</cp:coreProperties>
</file>