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2" r:id="rId3"/>
    <p:sldId id="258" r:id="rId4"/>
    <p:sldId id="324" r:id="rId5"/>
    <p:sldId id="264" r:id="rId6"/>
    <p:sldId id="272" r:id="rId7"/>
    <p:sldId id="263" r:id="rId8"/>
    <p:sldId id="299" r:id="rId9"/>
    <p:sldId id="326" r:id="rId10"/>
    <p:sldId id="327" r:id="rId11"/>
    <p:sldId id="329" r:id="rId12"/>
    <p:sldId id="330" r:id="rId13"/>
    <p:sldId id="331" r:id="rId14"/>
    <p:sldId id="332" r:id="rId15"/>
    <p:sldId id="334" r:id="rId16"/>
    <p:sldId id="333" r:id="rId17"/>
    <p:sldId id="315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00"/>
    <a:srgbClr val="FFFF00"/>
    <a:srgbClr val="FF9900"/>
    <a:srgbClr val="FF6565"/>
    <a:srgbClr val="FF0000"/>
    <a:srgbClr val="0000CC"/>
    <a:srgbClr val="F2F2F2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035" autoAdjust="0"/>
  </p:normalViewPr>
  <p:slideViewPr>
    <p:cSldViewPr>
      <p:cViewPr varScale="1">
        <p:scale>
          <a:sx n="92" d="100"/>
          <a:sy n="92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B2E2-0AC7-487F-A650-F4BF109E3D1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7945-CD37-4616-9CE5-AE4783E1AF4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7945-CD37-4616-9CE5-AE4783E1AF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500" dirty="0" smtClean="0">
                <a:latin typeface="Corbel" pitchFamily="34" charset="0"/>
              </a:rPr>
              <a:t>Left Plot:</a:t>
            </a:r>
          </a:p>
          <a:p>
            <a:r>
              <a:rPr lang="de-DE" sz="800" dirty="0" smtClean="0"/>
              <a:t>Sigma = 10°,</a:t>
            </a:r>
            <a:r>
              <a:rPr lang="de-DE" sz="800" baseline="0" dirty="0" smtClean="0"/>
              <a:t> d=100 um, V=-200 V</a:t>
            </a:r>
          </a:p>
          <a:p>
            <a:endParaRPr lang="de-DE" sz="800" baseline="0" dirty="0" smtClean="0"/>
          </a:p>
          <a:p>
            <a:r>
              <a:rPr lang="de-DE" sz="800" baseline="0" dirty="0" smtClean="0"/>
              <a:t>Right Plot:</a:t>
            </a:r>
          </a:p>
          <a:p>
            <a:r>
              <a:rPr lang="de-DE" sz="800" baseline="0" dirty="0" smtClean="0"/>
              <a:t>V = -200 V</a:t>
            </a:r>
            <a:r>
              <a:rPr lang="en-US" sz="800" baseline="0" dirty="0" smtClean="0"/>
              <a:t>, d = 100 um</a:t>
            </a:r>
            <a:endParaRPr lang="de-DE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7945-CD37-4616-9CE5-AE4783E1A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208FC-578F-4B1F-85F7-8475FFC2ABBF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7945-CD37-4616-9CE5-AE4783E1A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4221088"/>
          </a:xfrm>
          <a:prstGeom prst="rect">
            <a:avLst/>
          </a:prstGeom>
          <a:solidFill>
            <a:srgbClr val="08126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8077200" cy="180020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382196"/>
            <a:ext cx="8077200" cy="936104"/>
          </a:xfrm>
        </p:spPr>
        <p:txBody>
          <a:bodyPr lIns="118872" tIns="0" rIns="45720" bIns="0" anchor="t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42296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2000" y="5877272"/>
            <a:ext cx="50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/>
              <a:t>Max Planck Research Group</a:t>
            </a:r>
          </a:p>
          <a:p>
            <a:pPr lvl="0" algn="ctr"/>
            <a:r>
              <a:rPr lang="en-US" sz="1600" dirty="0" smtClean="0"/>
              <a:t>Structural &amp; Electronic Surface Dynamics</a:t>
            </a:r>
          </a:p>
          <a:p>
            <a:pPr lvl="0" algn="ctr"/>
            <a:r>
              <a:rPr lang="en-US" sz="1600" dirty="0" smtClean="0"/>
              <a:t>Fritz-Haber Institute</a:t>
            </a:r>
            <a:r>
              <a:rPr lang="en-US" sz="1600" baseline="0" dirty="0" smtClean="0"/>
              <a:t>, Berlin</a:t>
            </a:r>
            <a:endParaRPr lang="en-US" sz="1600" dirty="0" smtClean="0"/>
          </a:p>
        </p:txBody>
      </p:sp>
      <p:pic>
        <p:nvPicPr>
          <p:cNvPr id="16" name="Picture 198" descr="GebA_Wh-tras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758894"/>
            <a:ext cx="1474168" cy="9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7" name="Picture 4" descr="D:\ralph\FHI\Poster\Big-Minerva_wh-trasp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661248"/>
            <a:ext cx="1008112" cy="10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380312" y="0"/>
            <a:ext cx="7200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452320" y="0"/>
            <a:ext cx="1709968" cy="6858000"/>
          </a:xfrm>
          <a:prstGeom prst="rect">
            <a:avLst/>
          </a:prstGeom>
          <a:solidFill>
            <a:srgbClr val="08126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336" y="1196753"/>
            <a:ext cx="1440160" cy="417646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453336"/>
            <a:ext cx="733864" cy="274320"/>
          </a:xfrm>
        </p:spPr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4" descr="D:\ralph\FHI\Poster\Big-Minerva_wh-tra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12360" y="188640"/>
            <a:ext cx="827584" cy="8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8" descr="GebA_Wh-trasp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85319" y="5772860"/>
            <a:ext cx="1328205" cy="84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6480720" cy="75632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8126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052736"/>
            <a:ext cx="8013192" cy="1492760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0892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Picture 198" descr="GebA_Wh-tras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6632"/>
            <a:ext cx="1328205" cy="84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ralph\FHI\Poster\Big-Minerva_wh-trasp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342"/>
            <a:ext cx="827584" cy="8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336704" cy="86177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82F302-EB55-4DCB-A390-274AB8DFEC5F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F608A7-13EF-4014-AE85-6A19465860E0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52736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52736"/>
          </a:xfrm>
          <a:prstGeom prst="rect">
            <a:avLst/>
          </a:prstGeom>
          <a:solidFill>
            <a:srgbClr val="08126C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6480720" cy="75632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1"/>
            <a:ext cx="8640960" cy="51320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4582F302-EB55-4DCB-A390-274AB8DFEC5F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17F608A7-13EF-4014-AE85-6A19465860E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198" descr="GebA_Wh-trasp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7506" y="171548"/>
            <a:ext cx="1078989" cy="6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3" name="Picture 4" descr="D:\ralph\FHI\Poster\Big-Minerva_wh-trasp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105" y="116632"/>
            <a:ext cx="723495" cy="7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Tx/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31520" indent="-274320" algn="l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6152" indent="-18288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26464" indent="-182880" algn="l" rtl="0" eaLnBrk="1" latinLnBrk="0" hangingPunct="1">
        <a:spcBef>
          <a:spcPct val="20000"/>
        </a:spcBef>
        <a:buClrTx/>
        <a:buFont typeface="Arial" pitchFamily="34" charset="0"/>
        <a:buChar char="•"/>
        <a:defRPr kumimoji="0"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6368" y="1600200"/>
            <a:ext cx="8689032" cy="28956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Femtosecond low-energy electron</a:t>
            </a:r>
            <a:br>
              <a:rPr lang="en-US" sz="3200" dirty="0" smtClean="0"/>
            </a:br>
            <a:r>
              <a:rPr lang="en-US" sz="3200" dirty="0" smtClean="0"/>
              <a:t>diffraction and imaging</a:t>
            </a:r>
            <a:endParaRPr lang="en-US" sz="32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81000" y="4343400"/>
            <a:ext cx="8305800" cy="1600200"/>
          </a:xfrm>
          <a:prstGeom prst="rect">
            <a:avLst/>
          </a:prstGeom>
        </p:spPr>
        <p:txBody>
          <a:bodyPr vert="horz" lIns="118872" tIns="0" rIns="45720" bIns="0" rtlCol="0" anchor="t">
            <a:noAutofit/>
          </a:bodyPr>
          <a:lstStyle>
            <a:lvl1pPr marL="0" indent="0" algn="ctr" rtl="0" eaLnBrk="1" latinLnBrk="0" hangingPunct="1">
              <a:spcBef>
                <a:spcPts val="0"/>
              </a:spcBef>
              <a:buClrTx/>
              <a:buSzPct val="80000"/>
              <a:buFont typeface="Arial" pitchFamily="34" charset="0"/>
              <a:buNone/>
              <a:defRPr kumimoji="0" sz="2000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Tx/>
              <a:buSzPct val="90000"/>
              <a:buFont typeface="Arial" pitchFamily="34" charset="0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sz="1800" u="sng" dirty="0" smtClean="0"/>
              <a:t>A. Paarmann</a:t>
            </a:r>
            <a:r>
              <a:rPr lang="de-DE" sz="1800" dirty="0" smtClean="0"/>
              <a:t>, M. Müller, S. Lüneburg, R. Ernstorfer</a:t>
            </a:r>
          </a:p>
          <a:p>
            <a:endParaRPr lang="de-DE" sz="1200" dirty="0" smtClean="0"/>
          </a:p>
          <a:p>
            <a:r>
              <a:rPr lang="en-US" sz="1800" b="1" dirty="0" smtClean="0"/>
              <a:t>Femtosecond Electron Imaging and Spectroscopy</a:t>
            </a:r>
            <a:endParaRPr lang="en-US" sz="800" b="1" dirty="0" smtClean="0"/>
          </a:p>
          <a:p>
            <a:r>
              <a:rPr lang="en-US" sz="1800" dirty="0" smtClean="0"/>
              <a:t>Dec. 11th, 2013</a:t>
            </a:r>
            <a:endParaRPr lang="de-DE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40760" cy="86409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Transmission LEED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single-</a:t>
            </a:r>
            <a:r>
              <a:rPr lang="de-DE" dirty="0" err="1" smtClean="0">
                <a:latin typeface="+mn-lt"/>
              </a:rPr>
              <a:t>layer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graphene</a:t>
            </a:r>
            <a:endParaRPr lang="en-US" dirty="0">
              <a:latin typeface="+mn-lt"/>
            </a:endParaRPr>
          </a:p>
        </p:txBody>
      </p:sp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2819400" y="3276600"/>
            <a:ext cx="4168080" cy="101723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" y="1676400"/>
            <a:ext cx="4244686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Space Charge Dynamics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114800" y="12954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Generate space charge from a metal surface/edge and detect deflection of the probe electron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Pt</a:t>
            </a:r>
            <a:r>
              <a:rPr lang="en-US" sz="2000" dirty="0" smtClean="0"/>
              <a:t> pinhole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 TEM grid edge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44792"/>
              </p:ext>
            </p:extLst>
          </p:nvPr>
        </p:nvGraphicFramePr>
        <p:xfrm>
          <a:off x="4419600" y="3352800"/>
          <a:ext cx="4267200" cy="26419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77240"/>
                <a:gridCol w="1737360"/>
                <a:gridCol w="1752600"/>
              </a:tblGrid>
              <a:tr h="355999">
                <a:tc>
                  <a:txBody>
                    <a:bodyPr/>
                    <a:lstStyle/>
                    <a:p>
                      <a:r>
                        <a:rPr lang="de-DE" b="0" dirty="0" smtClean="0"/>
                        <a:t>Laser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Coherent </a:t>
                      </a:r>
                      <a:r>
                        <a:rPr lang="en-US" b="0" dirty="0" err="1" smtClean="0"/>
                        <a:t>RegA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200 kHz, 50 fs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3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Pump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Power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31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mW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Fluence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50 </a:t>
                      </a:r>
                      <a:r>
                        <a:rPr lang="en-US" b="0" dirty="0" err="1" smtClean="0"/>
                        <a:t>mJ</a:t>
                      </a:r>
                      <a:r>
                        <a:rPr lang="en-US" b="0" dirty="0" smtClean="0"/>
                        <a:t>/cm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Probe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1.3 </a:t>
                      </a:r>
                      <a:r>
                        <a:rPr lang="en-US" b="0" baseline="0" dirty="0" err="1" smtClean="0"/>
                        <a:t>mW</a:t>
                      </a:r>
                      <a:endParaRPr lang="en-US" b="0" baseline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Tip</a:t>
                      </a:r>
                      <a:r>
                        <a:rPr lang="de-DE" dirty="0" smtClean="0"/>
                        <a:t>-sample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300 </a:t>
                      </a:r>
                      <a:r>
                        <a:rPr lang="el-GR" sz="1800" dirty="0" smtClean="0"/>
                        <a:t>μ</a:t>
                      </a:r>
                      <a:r>
                        <a:rPr lang="de-DE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Electron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261 eV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Lens bias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-702 V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Space Charge Dynamics</a:t>
            </a:r>
            <a:endParaRPr lang="en-US" dirty="0"/>
          </a:p>
        </p:txBody>
      </p:sp>
      <p:sp>
        <p:nvSpPr>
          <p:cNvPr id="10" name="Inhaltsplatzhalter 1"/>
          <p:cNvSpPr>
            <a:spLocks noGrp="1"/>
          </p:cNvSpPr>
          <p:nvPr>
            <p:ph idx="1"/>
          </p:nvPr>
        </p:nvSpPr>
        <p:spPr>
          <a:xfrm>
            <a:off x="2819400" y="3276600"/>
            <a:ext cx="4168080" cy="101723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Space charge dynamics</a:t>
            </a:r>
            <a:endParaRPr lang="en-US" dirty="0"/>
          </a:p>
        </p:txBody>
      </p:sp>
      <p:sp>
        <p:nvSpPr>
          <p:cNvPr id="9" name="Inhaltsplatzhalter 1"/>
          <p:cNvSpPr>
            <a:spLocks noGrp="1"/>
          </p:cNvSpPr>
          <p:nvPr>
            <p:ph idx="1"/>
          </p:nvPr>
        </p:nvSpPr>
        <p:spPr>
          <a:xfrm>
            <a:off x="2819400" y="3276600"/>
            <a:ext cx="4168080" cy="101723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0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541314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Transient Electric Fields at </a:t>
            </a:r>
            <a:br>
              <a:rPr lang="de-DE" dirty="0" smtClean="0"/>
            </a:br>
            <a:r>
              <a:rPr lang="de-DE" dirty="0" smtClean="0"/>
              <a:t>Photoexcited Semiconductor Nanowires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761803" y="1371600"/>
            <a:ext cx="5458397" cy="1754326"/>
            <a:chOff x="3380803" y="1371600"/>
            <a:chExt cx="5458397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3380803" y="1371600"/>
              <a:ext cx="545839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time-</a:t>
              </a:r>
              <a:r>
                <a:rPr lang="de-DE" sz="2000" dirty="0" err="1" smtClean="0"/>
                <a:t>resolved</a:t>
              </a:r>
              <a:r>
                <a:rPr lang="de-DE" sz="2000" dirty="0" smtClean="0"/>
                <a:t> Point </a:t>
              </a:r>
              <a:r>
                <a:rPr lang="de-DE" sz="2000" dirty="0" err="1" smtClean="0"/>
                <a:t>projection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microscopy</a:t>
              </a:r>
              <a:endParaRPr lang="de-DE" sz="20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Semiconducting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InP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nanowires</a:t>
              </a:r>
              <a:endParaRPr lang="de-DE" sz="2000" dirty="0" smtClean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DE" sz="2000" dirty="0" smtClean="0"/>
                <a:t>Diameter: 30 </a:t>
              </a:r>
              <a:r>
                <a:rPr lang="de-DE" sz="2000" dirty="0" err="1" smtClean="0"/>
                <a:t>nm</a:t>
              </a:r>
              <a:r>
                <a:rPr lang="de-DE" sz="2000" dirty="0" smtClean="0"/>
                <a:t>, </a:t>
              </a:r>
              <a:r>
                <a:rPr lang="de-DE" sz="2000" dirty="0" err="1" smtClean="0"/>
                <a:t>length</a:t>
              </a:r>
              <a:r>
                <a:rPr lang="de-DE" sz="2000" dirty="0" smtClean="0"/>
                <a:t>: 1.5 </a:t>
              </a:r>
              <a:r>
                <a:rPr lang="el-GR" sz="2000" dirty="0" smtClean="0"/>
                <a:t>μ</a:t>
              </a:r>
              <a:r>
                <a:rPr lang="de-DE" sz="2000" dirty="0" smtClean="0"/>
                <a:t>m</a:t>
              </a:r>
            </a:p>
            <a:p>
              <a:endParaRPr lang="de-DE" sz="1400" dirty="0" smtClean="0"/>
            </a:p>
            <a:p>
              <a:endParaRPr lang="de-DE" sz="1400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de-DE" sz="2000" dirty="0" err="1" smtClean="0"/>
                <a:t>Placed</a:t>
              </a:r>
              <a:r>
                <a:rPr lang="de-DE" sz="2000" dirty="0" smtClean="0"/>
                <a:t> on </a:t>
              </a:r>
              <a:r>
                <a:rPr lang="de-DE" sz="2000" dirty="0" err="1" smtClean="0"/>
                <a:t>quantifoil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substrate</a:t>
              </a:r>
              <a:r>
                <a:rPr lang="de-DE" sz="2000" dirty="0" smtClean="0"/>
                <a:t> </a:t>
              </a:r>
            </a:p>
          </p:txBody>
        </p:sp>
        <p:sp>
          <p:nvSpPr>
            <p:cNvPr id="2" name="Rechteck 1"/>
            <p:cNvSpPr/>
            <p:nvPr/>
          </p:nvSpPr>
          <p:spPr>
            <a:xfrm>
              <a:off x="4800600" y="2362200"/>
              <a:ext cx="2864823" cy="30777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Hjort</a:t>
              </a:r>
              <a:r>
                <a:rPr lang="en-US" sz="1400" dirty="0"/>
                <a:t> et al., </a:t>
              </a:r>
              <a:r>
                <a:rPr lang="de-DE" sz="1400" dirty="0"/>
                <a:t>ACS Nano 6, </a:t>
              </a:r>
              <a:r>
                <a:rPr lang="en-US" sz="1400" dirty="0"/>
                <a:t>9679</a:t>
              </a:r>
              <a:r>
                <a:rPr lang="de-DE" sz="1400" dirty="0"/>
                <a:t> (2012)</a:t>
              </a:r>
              <a:endParaRPr lang="en-US" sz="1400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22633"/>
              </p:ext>
            </p:extLst>
          </p:nvPr>
        </p:nvGraphicFramePr>
        <p:xfrm>
          <a:off x="3962400" y="3505200"/>
          <a:ext cx="4267200" cy="26419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77240"/>
                <a:gridCol w="1737360"/>
                <a:gridCol w="1752600"/>
              </a:tblGrid>
              <a:tr h="355999">
                <a:tc>
                  <a:txBody>
                    <a:bodyPr/>
                    <a:lstStyle/>
                    <a:p>
                      <a:r>
                        <a:rPr lang="de-DE" b="0" dirty="0" smtClean="0"/>
                        <a:t>Laser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Cavity dumped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1 MHz, 16 fs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23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Pump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Power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660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l-GR" sz="1800" dirty="0" smtClean="0"/>
                        <a:t>μ</a:t>
                      </a:r>
                      <a:r>
                        <a:rPr lang="en-US" b="0" baseline="0" dirty="0" smtClean="0"/>
                        <a:t>W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Fluence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300 </a:t>
                      </a:r>
                      <a:r>
                        <a:rPr lang="el-GR" sz="1800" dirty="0" smtClean="0"/>
                        <a:t>μ</a:t>
                      </a:r>
                      <a:r>
                        <a:rPr lang="en-US" b="0" dirty="0" smtClean="0"/>
                        <a:t>J/cm</a:t>
                      </a:r>
                      <a:r>
                        <a:rPr lang="en-US" b="0" baseline="30000" dirty="0" smtClean="0"/>
                        <a:t>2</a:t>
                      </a:r>
                      <a:endParaRPr lang="en-US" b="0" baseline="30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Probe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Power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/>
                        <a:t>1.4 </a:t>
                      </a:r>
                      <a:r>
                        <a:rPr lang="en-US" b="0" baseline="0" dirty="0" err="1" smtClean="0"/>
                        <a:t>mW</a:t>
                      </a:r>
                      <a:endParaRPr lang="en-US" b="0" baseline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Tip</a:t>
                      </a:r>
                      <a:r>
                        <a:rPr lang="de-DE" dirty="0" smtClean="0"/>
                        <a:t>-sample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~ 20 </a:t>
                      </a:r>
                      <a:r>
                        <a:rPr lang="el-GR" sz="1800" dirty="0" smtClean="0"/>
                        <a:t>μ</a:t>
                      </a:r>
                      <a:r>
                        <a:rPr lang="de-DE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Electron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 eV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Lens bias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-345 V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4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Nanowire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Field Dynamics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19400" y="3276600"/>
            <a:ext cx="4168080" cy="101723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Nanowire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Field Dynamics</a:t>
            </a:r>
            <a:endParaRPr lang="en-US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2819400" y="3276600"/>
            <a:ext cx="4168080" cy="101723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Tx/>
              <a:buSzPct val="8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kumimoji="0"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Arial" pitchFamily="34" charset="0"/>
              <a:buNone/>
            </a:pPr>
            <a:r>
              <a:rPr lang="en-US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40760" cy="86409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Outlook: „Divergent Beam LEED“</a:t>
            </a:r>
            <a:endParaRPr lang="en-US" dirty="0">
              <a:latin typeface="+mn-lt"/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2819400" y="3276600"/>
            <a:ext cx="4168080" cy="101723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Unpublished data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</a:t>
            </a:r>
            <a:r>
              <a:rPr lang="en-US" dirty="0" smtClean="0"/>
              <a:t>compact, </a:t>
            </a:r>
            <a:r>
              <a:rPr lang="en-US" dirty="0"/>
              <a:t>v</a:t>
            </a:r>
            <a:r>
              <a:rPr lang="en-US" dirty="0" smtClean="0"/>
              <a:t>ersatile machine for time-resolved low-energy electron diffraction and microscopy</a:t>
            </a:r>
          </a:p>
          <a:p>
            <a:r>
              <a:rPr lang="en-US" dirty="0" smtClean="0"/>
              <a:t>Large scattering cross section of low energy electrons</a:t>
            </a:r>
          </a:p>
          <a:p>
            <a:pPr lvl="1"/>
            <a:r>
              <a:rPr lang="en-US" dirty="0"/>
              <a:t>Best suited for low-dimensional systems</a:t>
            </a:r>
            <a:endParaRPr lang="en-US" dirty="0" smtClean="0"/>
          </a:p>
          <a:p>
            <a:pPr lvl="1"/>
            <a:r>
              <a:rPr lang="en-US" dirty="0" smtClean="0"/>
              <a:t>High sensitivity to local electric fields</a:t>
            </a:r>
          </a:p>
          <a:p>
            <a:r>
              <a:rPr lang="en-US" dirty="0" smtClean="0"/>
              <a:t>First observation of real-space local field dynamics at semiconductor nanowires </a:t>
            </a:r>
          </a:p>
          <a:p>
            <a:r>
              <a:rPr lang="en-US" dirty="0" smtClean="0"/>
              <a:t>Resolution in microscopy mode:  	&lt; 200 fs, ~ </a:t>
            </a:r>
            <a:r>
              <a:rPr lang="en-US" dirty="0" smtClean="0"/>
              <a:t>30 </a:t>
            </a:r>
            <a:r>
              <a:rPr lang="en-US" dirty="0" smtClean="0"/>
              <a:t>nm</a:t>
            </a:r>
          </a:p>
          <a:p>
            <a:r>
              <a:rPr lang="en-US" dirty="0" smtClean="0"/>
              <a:t>Resolution in diffraction mode:     	&lt; 2 </a:t>
            </a:r>
            <a:r>
              <a:rPr lang="en-US" dirty="0" err="1" smtClean="0"/>
              <a:t>ps</a:t>
            </a:r>
            <a:r>
              <a:rPr lang="en-US" dirty="0" smtClean="0"/>
              <a:t>, &lt; 0.02 Å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4" name="TextBox 19"/>
          <p:cNvSpPr txBox="1"/>
          <p:nvPr/>
        </p:nvSpPr>
        <p:spPr>
          <a:xfrm>
            <a:off x="1219200" y="5486400"/>
            <a:ext cx="6654460" cy="769441"/>
          </a:xfrm>
          <a:prstGeom prst="rect">
            <a:avLst/>
          </a:prstGeom>
          <a:solidFill>
            <a:srgbClr val="08126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800" dirty="0" smtClean="0">
              <a:solidFill>
                <a:schemeClr val="bg1"/>
              </a:solidFill>
            </a:endParaRPr>
          </a:p>
          <a:p>
            <a:pPr algn="ctr"/>
            <a:r>
              <a:rPr lang="de-DE" sz="2800" dirty="0" err="1" smtClean="0">
                <a:solidFill>
                  <a:schemeClr val="bg1"/>
                </a:solidFill>
              </a:rPr>
              <a:t>Thanks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for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your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attention</a:t>
            </a:r>
            <a:r>
              <a:rPr lang="de-DE" sz="280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28DBDF83-44BA-4C16-893F-58CF8D7F59E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783" y="3429000"/>
            <a:ext cx="2092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Melanie Müller</a:t>
            </a:r>
          </a:p>
          <a:p>
            <a:r>
              <a:rPr lang="en-US" dirty="0"/>
              <a:t>Sebastian </a:t>
            </a:r>
            <a:r>
              <a:rPr lang="en-US" dirty="0" err="1" smtClean="0"/>
              <a:t>Lüneburg</a:t>
            </a:r>
            <a:endParaRPr lang="en-US" dirty="0" smtClean="0"/>
          </a:p>
          <a:p>
            <a:r>
              <a:rPr lang="en-US" dirty="0" smtClean="0"/>
              <a:t>Ralph </a:t>
            </a:r>
            <a:r>
              <a:rPr lang="en-US" dirty="0" err="1" smtClean="0"/>
              <a:t>Ernstorfer</a:t>
            </a:r>
            <a:endParaRPr lang="en-US" dirty="0" smtClean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38336" y="2438400"/>
            <a:ext cx="6214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FHI Berlin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Max Planck Research Group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“Structural and Electronic</a:t>
            </a:r>
            <a:r>
              <a:rPr lang="en-US" dirty="0" smtClean="0"/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Surface Dynamics”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257800" y="2465963"/>
            <a:ext cx="314096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/>
              <a:t>Nanometer Structure Consortium</a:t>
            </a:r>
            <a:r>
              <a:rPr lang="en-US" dirty="0" smtClean="0"/>
              <a:t>, Lund University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sz="800" dirty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Magnus </a:t>
            </a:r>
            <a:r>
              <a:rPr lang="de-DE" dirty="0" err="1" smtClean="0"/>
              <a:t>Borgström</a:t>
            </a:r>
            <a:endParaRPr lang="de-DE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Martin Hjort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Anders Mikkelsen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Lars Samuelson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6" name="Picture 12" descr="Research - Lund nano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76128"/>
            <a:ext cx="1231900" cy="12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5257800" y="1282513"/>
            <a:ext cx="2438400" cy="1155887"/>
            <a:chOff x="4724400" y="1200360"/>
            <a:chExt cx="2438400" cy="1155887"/>
          </a:xfrm>
        </p:grpSpPr>
        <p:pic>
          <p:nvPicPr>
            <p:cNvPr id="1034" name="Picture 10" descr="http://www.nano.lth.se/resources/ui/skins/nano/images/headerbg_log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5000" contras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" t="-5" r="21339" b="64361"/>
            <a:stretch/>
          </p:blipFill>
          <p:spPr bwMode="auto">
            <a:xfrm>
              <a:off x="4724400" y="1200360"/>
              <a:ext cx="2168885" cy="105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6705600" y="2223288"/>
              <a:ext cx="457200" cy="132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7010400" y="0"/>
            <a:ext cx="2111209" cy="990600"/>
          </a:xfrm>
          <a:prstGeom prst="rect">
            <a:avLst/>
          </a:prstGeom>
          <a:solidFill>
            <a:srgbClr val="081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63500" y="0"/>
            <a:ext cx="2111209" cy="990600"/>
          </a:xfrm>
          <a:prstGeom prst="rect">
            <a:avLst/>
          </a:prstGeom>
          <a:solidFill>
            <a:srgbClr val="081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42" name="Picture 18" descr="https://encrypted-tbn1.gstatic.com/images?q=tbn:ANd9GcQwWcdpGZqFLKS7Jas-cQd2SbujXWn5v5Z63t6fGJvvO6T7A1NQA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4386"/>
            <a:ext cx="1469556" cy="9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Z:\Publication\pictures\fhi-mpg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59" y="1295400"/>
            <a:ext cx="1242441" cy="10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hi-berlin.mpg.de/pc/sesd/IMAGEs/RalphErnstorf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133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fhi-berlin.mpg.de/pc/sesd/IMAGEs/MelanieMuell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1" y="4495800"/>
            <a:ext cx="1133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imap://alexander%2Epaarmann@imap.fhi-berlin.mpg.de:143/fetch%3EUID%3E/INBOX%3E7493?part=1.2&amp;type=image/jpeg&amp;filename=SebastianLuenebu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imap://alexander%2Epaarmann@imap.fhi-berlin.mpg.de:143/fetch%3EUID%3E/INBOX%3E7493?part=1.2&amp;type=image/jpeg&amp;filename=SebastianLuenebur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58" y="4495800"/>
            <a:ext cx="113392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Ultrafast Electron Diffraction &amp; Microscopy</a:t>
            </a:r>
            <a:endParaRPr lang="en-US" dirty="0">
              <a:latin typeface="+mn-lt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953000" y="1295400"/>
            <a:ext cx="3376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cs typeface="Arial" pitchFamily="34" charset="0"/>
              </a:rPr>
              <a:t>Diffraction /  Microscopy:</a:t>
            </a:r>
          </a:p>
          <a:p>
            <a:pPr algn="ctr"/>
            <a:endParaRPr lang="en-US" sz="800" u="sng" dirty="0" smtClean="0">
              <a:cs typeface="Arial" pitchFamily="34" charset="0"/>
            </a:endParaRPr>
          </a:p>
          <a:p>
            <a:pPr algn="ctr"/>
            <a:r>
              <a:rPr lang="en-US" sz="2000" dirty="0">
                <a:cs typeface="Arial" pitchFamily="34" charset="0"/>
              </a:rPr>
              <a:t>S</a:t>
            </a:r>
            <a:r>
              <a:rPr lang="en-US" sz="2000" dirty="0" smtClean="0">
                <a:cs typeface="Arial" pitchFamily="34" charset="0"/>
              </a:rPr>
              <a:t>tructural (atomic) resolution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9188" y="161038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44292" y="213360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cs typeface="Arial" pitchFamily="34" charset="0"/>
              </a:rPr>
              <a:t>t</a:t>
            </a:r>
            <a:r>
              <a:rPr lang="de-DE" dirty="0" smtClean="0">
                <a:cs typeface="Arial" pitchFamily="34" charset="0"/>
              </a:rPr>
              <a:t>ime </a:t>
            </a:r>
            <a:r>
              <a:rPr lang="de-DE" dirty="0" err="1" smtClean="0">
                <a:cs typeface="Arial" pitchFamily="34" charset="0"/>
              </a:rPr>
              <a:t>scale</a:t>
            </a:r>
            <a:r>
              <a:rPr lang="de-DE" dirty="0" smtClean="0">
                <a:cs typeface="Arial" pitchFamily="34" charset="0"/>
              </a:rPr>
              <a:t>: </a:t>
            </a:r>
            <a:r>
              <a:rPr lang="de-DE" dirty="0" smtClean="0">
                <a:solidFill>
                  <a:srgbClr val="C00000"/>
                </a:solidFill>
                <a:cs typeface="Arial" pitchFamily="34" charset="0"/>
              </a:rPr>
              <a:t>100 </a:t>
            </a:r>
            <a:r>
              <a:rPr lang="de-DE" dirty="0" err="1" smtClean="0">
                <a:solidFill>
                  <a:srgbClr val="C00000"/>
                </a:solidFill>
                <a:cs typeface="Arial" pitchFamily="34" charset="0"/>
              </a:rPr>
              <a:t>fs</a:t>
            </a:r>
            <a:endParaRPr lang="de-DE" dirty="0"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3074" y="2145268"/>
            <a:ext cx="22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cs typeface="Arial" pitchFamily="34" charset="0"/>
              </a:rPr>
              <a:t>length scale : 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Å … nm</a:t>
            </a:r>
            <a:r>
              <a:rPr lang="de-DE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endParaRPr lang="de-DE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7375" y="1295400"/>
            <a:ext cx="364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cs typeface="Arial" pitchFamily="34" charset="0"/>
              </a:rPr>
              <a:t>Pump-probe:</a:t>
            </a:r>
          </a:p>
          <a:p>
            <a:pPr algn="ctr"/>
            <a:endParaRPr lang="en-US" sz="800" u="sng" dirty="0" smtClean="0">
              <a:cs typeface="Arial" pitchFamily="34" charset="0"/>
            </a:endParaRPr>
          </a:p>
          <a:p>
            <a:pPr algn="ctr"/>
            <a:r>
              <a:rPr lang="en-US" sz="2000" dirty="0" smtClean="0">
                <a:cs typeface="Arial" pitchFamily="34" charset="0"/>
              </a:rPr>
              <a:t>Ultrafast temporal resolution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0112" y="2819400"/>
            <a:ext cx="8819088" cy="3893236"/>
            <a:chOff x="20112" y="2819400"/>
            <a:chExt cx="8819088" cy="3893236"/>
          </a:xfrm>
        </p:grpSpPr>
        <p:sp>
          <p:nvSpPr>
            <p:cNvPr id="42" name="Oval 45"/>
            <p:cNvSpPr/>
            <p:nvPr/>
          </p:nvSpPr>
          <p:spPr>
            <a:xfrm>
              <a:off x="2133600" y="5486400"/>
              <a:ext cx="2778507" cy="1226236"/>
            </a:xfrm>
            <a:prstGeom prst="ellipse">
              <a:avLst/>
            </a:prstGeom>
            <a:solidFill>
              <a:srgbClr val="73BB75">
                <a:alpha val="75000"/>
              </a:srgbClr>
            </a:solidFill>
            <a:ln w="31750" cmpd="sng">
              <a:solidFill>
                <a:srgbClr val="4D9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295400" y="4001125"/>
              <a:ext cx="2012089" cy="72327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7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cs typeface="Times New Roman" pitchFamily="18" charset="0"/>
                </a:rPr>
                <a:t>Transmission</a:t>
              </a:r>
            </a:p>
            <a:p>
              <a:pPr algn="ctr"/>
              <a:r>
                <a:rPr lang="de-DE" dirty="0" err="1" smtClean="0">
                  <a:cs typeface="Times New Roman" pitchFamily="18" charset="0"/>
                </a:rPr>
                <a:t>electron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diffraction</a:t>
              </a:r>
              <a:endParaRPr lang="de-DE" dirty="0">
                <a:cs typeface="Times New Roman" pitchFamily="18" charset="0"/>
              </a:endParaRPr>
            </a:p>
            <a:p>
              <a:pPr algn="ctr"/>
              <a:endParaRPr lang="de-DE" sz="500" dirty="0" smtClean="0">
                <a:cs typeface="Times New Roman" pitchFamily="18" charset="0"/>
              </a:endParaRPr>
            </a:p>
          </p:txBody>
        </p:sp>
        <p:sp>
          <p:nvSpPr>
            <p:cNvPr id="3" name="Pfeil nach oben 2"/>
            <p:cNvSpPr/>
            <p:nvPr/>
          </p:nvSpPr>
          <p:spPr>
            <a:xfrm>
              <a:off x="716274" y="2819400"/>
              <a:ext cx="614340" cy="3581400"/>
            </a:xfrm>
            <a:prstGeom prst="upArrow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38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49464" y="6138446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100 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39232" y="5531823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9221" y="4278869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100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1813" y="4888469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keV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49464" y="3626823"/>
              <a:ext cx="760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0112" y="3059669"/>
              <a:ext cx="862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de-DE" sz="1600" dirty="0" err="1" smtClean="0">
                  <a:latin typeface="Times New Roman" pitchFamily="18" charset="0"/>
                  <a:cs typeface="Times New Roman" pitchFamily="18" charset="0"/>
                </a:rPr>
                <a:t>MeV</a:t>
              </a:r>
              <a:endParaRPr 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832067" y="3886200"/>
              <a:ext cx="2012089" cy="92333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8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cs typeface="Times New Roman" pitchFamily="18" charset="0"/>
                </a:rPr>
                <a:t>Gas </a:t>
              </a:r>
              <a:r>
                <a:rPr lang="de-DE" dirty="0" err="1" smtClean="0">
                  <a:cs typeface="Times New Roman" pitchFamily="18" charset="0"/>
                </a:rPr>
                <a:t>phase</a:t>
              </a:r>
              <a:endParaRPr lang="de-DE" dirty="0" smtClean="0">
                <a:cs typeface="Times New Roman" pitchFamily="18" charset="0"/>
              </a:endParaRPr>
            </a:p>
            <a:p>
              <a:pPr algn="ctr"/>
              <a:r>
                <a:rPr lang="de-DE" dirty="0" err="1" smtClean="0">
                  <a:cs typeface="Times New Roman" pitchFamily="18" charset="0"/>
                </a:rPr>
                <a:t>electron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diffraction</a:t>
              </a:r>
              <a:endParaRPr lang="de-DE" dirty="0" smtClean="0">
                <a:cs typeface="Times New Roman" pitchFamily="18" charset="0"/>
              </a:endParaRPr>
            </a:p>
            <a:p>
              <a:pPr algn="ctr"/>
              <a:r>
                <a:rPr lang="de-DE" dirty="0" smtClean="0">
                  <a:cs typeface="Times New Roman" pitchFamily="18" charset="0"/>
                </a:rPr>
                <a:t> </a:t>
              </a:r>
              <a:endParaRPr lang="de-DE" dirty="0">
                <a:cs typeface="Times New Roman" pitchFamily="18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423078" y="3200400"/>
              <a:ext cx="3092834" cy="461665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7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endParaRPr lang="de-DE" sz="300" dirty="0" smtClean="0">
                <a:cs typeface="Times New Roman" pitchFamily="18" charset="0"/>
              </a:endParaRPr>
            </a:p>
            <a:p>
              <a:r>
                <a:rPr lang="de-DE" dirty="0" err="1" smtClean="0">
                  <a:cs typeface="Times New Roman" pitchFamily="18" charset="0"/>
                </a:rPr>
                <a:t>Relativistic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electron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diffraction</a:t>
              </a:r>
              <a:endParaRPr lang="de-DE" sz="300" dirty="0">
                <a:cs typeface="Times New Roman" pitchFamily="18" charset="0"/>
              </a:endParaRPr>
            </a:p>
            <a:p>
              <a:endParaRPr lang="de-DE" sz="300" dirty="0" smtClean="0">
                <a:cs typeface="Times New Roman" pitchFamily="18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897538" y="4572000"/>
              <a:ext cx="2360262" cy="646331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>
                  <a:cs typeface="Times New Roman" pitchFamily="18" charset="0"/>
                </a:rPr>
                <a:t>Reflection</a:t>
              </a:r>
              <a:r>
                <a:rPr lang="de-DE" dirty="0" smtClean="0">
                  <a:cs typeface="Times New Roman" pitchFamily="18" charset="0"/>
                </a:rPr>
                <a:t> high-</a:t>
              </a:r>
              <a:r>
                <a:rPr lang="de-DE" dirty="0" err="1" smtClean="0">
                  <a:cs typeface="Times New Roman" pitchFamily="18" charset="0"/>
                </a:rPr>
                <a:t>energy</a:t>
              </a:r>
              <a:endParaRPr lang="de-DE" dirty="0" smtClean="0">
                <a:cs typeface="Times New Roman" pitchFamily="18" charset="0"/>
              </a:endParaRPr>
            </a:p>
            <a:p>
              <a:pPr algn="ctr"/>
              <a:r>
                <a:rPr lang="de-DE" dirty="0" err="1" smtClean="0">
                  <a:cs typeface="Times New Roman" pitchFamily="18" charset="0"/>
                </a:rPr>
                <a:t>electron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diffraction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endParaRPr lang="de-DE" dirty="0">
                <a:cs typeface="Times New Roman" pitchFamily="18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993834" y="4444425"/>
              <a:ext cx="2159566" cy="646331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8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  <a:alpha val="47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Scanning</a:t>
              </a:r>
            </a:p>
            <a:p>
              <a:pPr algn="ctr"/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electron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microscopy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 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949175" y="3544669"/>
              <a:ext cx="2113078" cy="646331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alpha val="48000"/>
                  </a:schemeClr>
                </a:gs>
                <a:gs pos="100000">
                  <a:schemeClr val="bg1">
                    <a:lumMod val="75000"/>
                    <a:alpha val="58000"/>
                  </a:schemeClr>
                </a:gs>
              </a:gsLst>
              <a:lin ang="5400000" scaled="0"/>
            </a:gradFill>
            <a:ln w="12700">
              <a:solidFill>
                <a:schemeClr val="tx1">
                  <a:lumMod val="65000"/>
                  <a:lumOff val="35000"/>
                  <a:alpha val="49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Transmission</a:t>
              </a:r>
            </a:p>
            <a:p>
              <a:pPr algn="ctr"/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electron</a:t>
              </a:r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de-DE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Times New Roman" pitchFamily="18" charset="0"/>
                </a:rPr>
                <a:t>microscopy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458895" y="5638800"/>
              <a:ext cx="2122696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cs typeface="Times New Roman" pitchFamily="18" charset="0"/>
                </a:rPr>
                <a:t>Low-</a:t>
              </a:r>
              <a:r>
                <a:rPr lang="de-DE" dirty="0" err="1" smtClean="0">
                  <a:cs typeface="Times New Roman" pitchFamily="18" charset="0"/>
                </a:rPr>
                <a:t>energy</a:t>
              </a:r>
              <a:endParaRPr lang="de-DE" dirty="0" smtClean="0">
                <a:cs typeface="Times New Roman" pitchFamily="18" charset="0"/>
              </a:endParaRPr>
            </a:p>
            <a:p>
              <a:pPr algn="ctr"/>
              <a:r>
                <a:rPr lang="de-DE" dirty="0" err="1" smtClean="0">
                  <a:cs typeface="Times New Roman" pitchFamily="18" charset="0"/>
                </a:rPr>
                <a:t>electron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r>
                <a:rPr lang="de-DE" dirty="0" err="1" smtClean="0">
                  <a:cs typeface="Times New Roman" pitchFamily="18" charset="0"/>
                </a:rPr>
                <a:t>diffraction</a:t>
              </a:r>
              <a:r>
                <a:rPr lang="de-DE" dirty="0" smtClean="0">
                  <a:cs typeface="Times New Roman" pitchFamily="18" charset="0"/>
                </a:rPr>
                <a:t> /</a:t>
              </a:r>
            </a:p>
            <a:p>
              <a:pPr algn="ctr"/>
              <a:r>
                <a:rPr lang="de-DE" dirty="0" err="1" smtClean="0">
                  <a:cs typeface="Times New Roman" pitchFamily="18" charset="0"/>
                </a:rPr>
                <a:t>microscopy</a:t>
              </a:r>
              <a:r>
                <a:rPr lang="de-DE" dirty="0" smtClean="0">
                  <a:cs typeface="Times New Roman" pitchFamily="18" charset="0"/>
                </a:rPr>
                <a:t> </a:t>
              </a:r>
              <a:endParaRPr lang="de-DE" dirty="0">
                <a:cs typeface="Times New Roman" pitchFamily="18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 flipV="1">
              <a:off x="8228271" y="2819400"/>
              <a:ext cx="610929" cy="3581400"/>
              <a:chOff x="8152070" y="3276600"/>
              <a:chExt cx="610929" cy="3581400"/>
            </a:xfr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</p:grpSpPr>
          <p:sp>
            <p:nvSpPr>
              <p:cNvPr id="30" name="Pfeil nach oben 29"/>
              <p:cNvSpPr/>
              <p:nvPr/>
            </p:nvSpPr>
            <p:spPr>
              <a:xfrm flipV="1">
                <a:off x="8152070" y="3276600"/>
                <a:ext cx="610929" cy="3581400"/>
              </a:xfrm>
              <a:prstGeom prst="upArrow">
                <a:avLst/>
              </a:prstGeom>
              <a:gradFill>
                <a:gsLst>
                  <a:gs pos="0">
                    <a:srgbClr val="0A074D">
                      <a:alpha val="88000"/>
                    </a:srgbClr>
                  </a:gs>
                  <a:gs pos="38000">
                    <a:srgbClr val="382FED">
                      <a:alpha val="76000"/>
                    </a:srgbClr>
                  </a:gs>
                  <a:gs pos="100000">
                    <a:srgbClr val="9994F6">
                      <a:alpha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 rot="16200000">
                <a:off x="7570731" y="4776178"/>
                <a:ext cx="1741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cs typeface="Arial" pitchFamily="34" charset="0"/>
                  </a:rPr>
                  <a:t>Charge  per  pulse</a:t>
                </a:r>
                <a:endParaRPr lang="de-DE" sz="1600" b="1" dirty="0">
                  <a:cs typeface="Arial" pitchFamily="34" charset="0"/>
                </a:endParaRPr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 rot="16200000">
              <a:off x="175927" y="4521277"/>
              <a:ext cx="16257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/>
                <a:t>Electron</a:t>
              </a:r>
              <a:r>
                <a:rPr lang="de-DE" sz="1600" b="1" dirty="0" smtClean="0"/>
                <a:t>  </a:t>
              </a:r>
              <a:r>
                <a:rPr lang="de-DE" sz="1600" b="1" dirty="0" err="1" smtClean="0"/>
                <a:t>energy</a:t>
              </a:r>
              <a:endParaRPr lang="de-DE" sz="16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978341" y="5706070"/>
              <a:ext cx="38608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+    High </a:t>
              </a:r>
              <a:r>
                <a:rPr lang="de-DE" dirty="0" err="1" smtClean="0"/>
                <a:t>surface</a:t>
              </a:r>
              <a:r>
                <a:rPr lang="de-DE" dirty="0" smtClean="0"/>
                <a:t> </a:t>
              </a:r>
              <a:r>
                <a:rPr lang="de-DE" dirty="0" err="1" smtClean="0"/>
                <a:t>sensitivity</a:t>
              </a:r>
              <a:endParaRPr lang="de-DE" dirty="0" smtClean="0"/>
            </a:p>
            <a:p>
              <a:r>
                <a:rPr lang="de-DE" dirty="0" smtClean="0"/>
                <a:t>+/- </a:t>
              </a:r>
              <a:r>
                <a:rPr lang="de-DE" dirty="0" err="1" smtClean="0"/>
                <a:t>Very</a:t>
              </a:r>
              <a:r>
                <a:rPr lang="de-DE" dirty="0" smtClean="0"/>
                <a:t> sensitive </a:t>
              </a:r>
              <a:r>
                <a:rPr lang="de-DE" dirty="0" err="1" smtClean="0"/>
                <a:t>to</a:t>
              </a:r>
              <a:r>
                <a:rPr lang="de-DE" dirty="0" smtClean="0"/>
                <a:t>  </a:t>
              </a:r>
              <a:r>
                <a:rPr lang="de-DE" dirty="0" err="1" smtClean="0"/>
                <a:t>electric</a:t>
              </a:r>
              <a:r>
                <a:rPr lang="de-DE" dirty="0" smtClean="0"/>
                <a:t> </a:t>
              </a:r>
              <a:r>
                <a:rPr lang="de-DE" dirty="0" err="1" smtClean="0"/>
                <a:t>fields</a:t>
              </a:r>
              <a:endParaRPr lang="de-DE" dirty="0" smtClean="0"/>
            </a:p>
            <a:p>
              <a:r>
                <a:rPr lang="de-DE" dirty="0" smtClean="0"/>
                <a:t>+    Little sample </a:t>
              </a:r>
              <a:r>
                <a:rPr lang="de-DE" dirty="0" err="1" smtClean="0"/>
                <a:t>damage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8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11" y="1828799"/>
            <a:ext cx="5392117" cy="2912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807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+mn-lt"/>
              </a:rPr>
              <a:t>Major Challenge at </a:t>
            </a:r>
            <a:r>
              <a:rPr lang="de-DE" dirty="0">
                <a:latin typeface="+mn-lt"/>
              </a:rPr>
              <a:t>L</a:t>
            </a:r>
            <a:r>
              <a:rPr lang="de-DE" dirty="0" smtClean="0">
                <a:latin typeface="+mn-lt"/>
              </a:rPr>
              <a:t>ow Energies: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Electron Pulse Duration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42186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Nanotips as electron gun 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00090"/>
            <a:ext cx="772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Delivering &lt; 100-fs electron pulses at sub-kV energies is a big challenge !</a:t>
            </a:r>
            <a:endParaRPr lang="en-US" sz="2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95399" y="2078125"/>
            <a:ext cx="2523641" cy="741275"/>
            <a:chOff x="2286000" y="2057400"/>
            <a:chExt cx="1905000" cy="741275"/>
          </a:xfrm>
        </p:grpSpPr>
        <p:sp>
          <p:nvSpPr>
            <p:cNvPr id="14" name="Oval 13"/>
            <p:cNvSpPr/>
            <p:nvPr/>
          </p:nvSpPr>
          <p:spPr>
            <a:xfrm>
              <a:off x="2286000" y="2057400"/>
              <a:ext cx="1905000" cy="7412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9368" y="2223447"/>
              <a:ext cx="1103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S</a:t>
              </a:r>
              <a:r>
                <a:rPr lang="de-DE" dirty="0" smtClean="0"/>
                <a:t>pace </a:t>
              </a:r>
              <a:r>
                <a:rPr lang="de-DE" dirty="0"/>
                <a:t>c</a:t>
              </a:r>
              <a:r>
                <a:rPr lang="de-DE" dirty="0" smtClean="0"/>
                <a:t>harge</a:t>
              </a:r>
              <a:endParaRPr lang="en-US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295400" y="3373525"/>
            <a:ext cx="2523641" cy="741275"/>
            <a:chOff x="1514959" y="3352800"/>
            <a:chExt cx="2523641" cy="741275"/>
          </a:xfrm>
        </p:grpSpPr>
        <p:sp>
          <p:nvSpPr>
            <p:cNvPr id="18" name="Oval 17"/>
            <p:cNvSpPr/>
            <p:nvPr/>
          </p:nvSpPr>
          <p:spPr>
            <a:xfrm>
              <a:off x="1514959" y="3352800"/>
              <a:ext cx="2523641" cy="7412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1153" y="3523383"/>
              <a:ext cx="1991251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V</a:t>
              </a:r>
              <a:r>
                <a:rPr lang="de-DE" dirty="0" err="1" smtClean="0"/>
                <a:t>acuum</a:t>
              </a:r>
              <a:r>
                <a:rPr lang="de-DE" dirty="0" smtClean="0"/>
                <a:t> </a:t>
              </a:r>
              <a:r>
                <a:rPr lang="de-DE" dirty="0"/>
                <a:t>d</a:t>
              </a:r>
              <a:r>
                <a:rPr lang="de-DE" dirty="0" smtClean="0"/>
                <a:t>ispersion</a:t>
              </a:r>
              <a:endParaRPr lang="en-US" dirty="0"/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029200" y="5334000"/>
            <a:ext cx="228600" cy="533400"/>
          </a:xfrm>
          <a:prstGeom prst="rightBrace">
            <a:avLst>
              <a:gd name="adj1" fmla="val 13798"/>
              <a:gd name="adj2" fmla="val 5048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6290846"/>
            <a:ext cx="7480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First time-resolved LEED: Karrer, </a:t>
            </a:r>
            <a:r>
              <a:rPr lang="en-US" sz="1600" dirty="0" err="1" smtClean="0"/>
              <a:t>Osterwalder</a:t>
            </a:r>
            <a:r>
              <a:rPr lang="en-US" sz="1600" dirty="0" smtClean="0"/>
              <a:t> et al.,</a:t>
            </a:r>
            <a:r>
              <a:rPr lang="de-DE" sz="1600" dirty="0" smtClean="0"/>
              <a:t> </a:t>
            </a:r>
            <a:r>
              <a:rPr lang="de-DE" sz="1600" dirty="0" err="1"/>
              <a:t>Rev</a:t>
            </a:r>
            <a:r>
              <a:rPr lang="de-DE" sz="1600" dirty="0"/>
              <a:t>. </a:t>
            </a:r>
            <a:r>
              <a:rPr lang="de-DE" sz="1600" dirty="0" err="1"/>
              <a:t>Sci</a:t>
            </a:r>
            <a:r>
              <a:rPr lang="de-DE" sz="1600" dirty="0"/>
              <a:t>. </a:t>
            </a:r>
            <a:r>
              <a:rPr lang="de-DE" sz="1600" dirty="0" err="1"/>
              <a:t>Instrum</a:t>
            </a:r>
            <a:r>
              <a:rPr lang="de-DE" sz="1600" dirty="0"/>
              <a:t>., 72 </a:t>
            </a:r>
            <a:r>
              <a:rPr lang="de-DE" sz="1600" dirty="0" smtClean="0"/>
              <a:t>, 4404 (2001)</a:t>
            </a:r>
            <a:endParaRPr lang="de-DE" sz="1600" dirty="0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BDF83-44BA-4C16-893F-58CF8D7F5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304800" y="4891914"/>
            <a:ext cx="472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T</a:t>
            </a:r>
            <a:r>
              <a:rPr lang="de-DE" u="sng" dirty="0" smtClean="0"/>
              <a:t>ime-resolved experiments:</a:t>
            </a:r>
          </a:p>
          <a:p>
            <a:endParaRPr lang="de-DE" sz="800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Short </a:t>
            </a:r>
            <a:r>
              <a:rPr lang="de-DE" dirty="0" err="1" smtClean="0"/>
              <a:t>propagation</a:t>
            </a:r>
            <a:r>
              <a:rPr lang="de-DE" dirty="0" smtClean="0"/>
              <a:t> time </a:t>
            </a:r>
            <a:r>
              <a:rPr lang="en-US" dirty="0" smtClean="0">
                <a:cs typeface="Arial" pitchFamily="34" charset="0"/>
              </a:rPr>
              <a:t>→ </a:t>
            </a:r>
            <a:r>
              <a:rPr lang="de-DE" dirty="0" smtClean="0"/>
              <a:t> </a:t>
            </a:r>
            <a:r>
              <a:rPr lang="de-DE" b="1" dirty="0" smtClean="0"/>
              <a:t>Compact design</a:t>
            </a:r>
          </a:p>
          <a:p>
            <a:pPr marL="285750" indent="-285750">
              <a:buFontTx/>
              <a:buChar char="-"/>
            </a:pPr>
            <a:r>
              <a:rPr lang="de-DE" b="1" dirty="0" smtClean="0"/>
              <a:t>Single</a:t>
            </a:r>
            <a:r>
              <a:rPr lang="de-DE" dirty="0" smtClean="0"/>
              <a:t> / few </a:t>
            </a:r>
            <a:r>
              <a:rPr lang="de-DE" b="1" dirty="0" smtClean="0"/>
              <a:t>electron pulses </a:t>
            </a:r>
            <a:r>
              <a:rPr lang="de-DE" dirty="0" smtClean="0"/>
              <a:t>at high rep-rate</a:t>
            </a:r>
          </a:p>
        </p:txBody>
      </p:sp>
    </p:spTree>
    <p:extLst>
      <p:ext uri="{BB962C8B-B14F-4D97-AF65-F5344CB8AC3E}">
        <p14:creationId xmlns:p14="http://schemas.microsoft.com/office/powerpoint/2010/main" val="42692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40760" cy="86409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Electron Pulse Duration: Simulations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BDF83-44BA-4C16-893F-58CF8D7F5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267200" y="6477000"/>
            <a:ext cx="4338367" cy="338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/>
              <a:t>Paarmann et al., J. Appl. Phys. 112, 113109  (2012)</a:t>
            </a:r>
            <a:endParaRPr lang="en-US" sz="16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131400" y="1066800"/>
            <a:ext cx="4936400" cy="3890532"/>
            <a:chOff x="4191000" y="2053068"/>
            <a:chExt cx="4936400" cy="3890532"/>
          </a:xfrm>
        </p:grpSpPr>
        <p:grpSp>
          <p:nvGrpSpPr>
            <p:cNvPr id="11" name="Group 10"/>
            <p:cNvGrpSpPr/>
            <p:nvPr/>
          </p:nvGrpSpPr>
          <p:grpSpPr>
            <a:xfrm>
              <a:off x="8155400" y="2053068"/>
              <a:ext cx="972000" cy="3456000"/>
              <a:chOff x="8153400" y="1905000"/>
              <a:chExt cx="972000" cy="3456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153400" y="1905000"/>
                <a:ext cx="972000" cy="3456000"/>
                <a:chOff x="9159735" y="1800000"/>
                <a:chExt cx="972000" cy="3456000"/>
              </a:xfrm>
            </p:grpSpPr>
            <p:pic>
              <p:nvPicPr>
                <p:cNvPr id="55" name="Picture 54" descr="dispVSpath.png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86764" t="8780" r="-2703" b="8414"/>
                <a:stretch/>
              </p:blipFill>
              <p:spPr>
                <a:xfrm>
                  <a:off x="9159735" y="1800000"/>
                  <a:ext cx="972000" cy="3456000"/>
                </a:xfrm>
                <a:prstGeom prst="rect">
                  <a:avLst/>
                </a:prstGeom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9220200" y="2198122"/>
                  <a:ext cx="457200" cy="28736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4" name="Picture 53" descr="dispVSpath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86762" t="18327" r="4382" b="11808"/>
              <a:stretch/>
            </p:blipFill>
            <p:spPr>
              <a:xfrm>
                <a:off x="8369200" y="2304000"/>
                <a:ext cx="270000" cy="2916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191000" y="2346190"/>
              <a:ext cx="4275450" cy="3597410"/>
              <a:chOff x="4047140" y="2558590"/>
              <a:chExt cx="4275450" cy="3597410"/>
            </a:xfrm>
          </p:grpSpPr>
          <p:pic>
            <p:nvPicPr>
              <p:cNvPr id="27" name="Picture 26" descr="dispVSpath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" t="19211" r="32711" b="-2010"/>
              <a:stretch/>
            </p:blipFill>
            <p:spPr>
              <a:xfrm>
                <a:off x="4047140" y="2700000"/>
                <a:ext cx="4104000" cy="34560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343400" y="2558590"/>
                <a:ext cx="342900" cy="234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979690" y="5562600"/>
                <a:ext cx="342900" cy="234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3808800" y="5574268"/>
            <a:ext cx="230223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path length difference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0" y="4815741"/>
            <a:ext cx="11592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dispersion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8600" y="1441200"/>
            <a:ext cx="2904331" cy="5340600"/>
            <a:chOff x="228600" y="1195800"/>
            <a:chExt cx="2904331" cy="5340600"/>
          </a:xfrm>
        </p:grpSpPr>
        <p:pic>
          <p:nvPicPr>
            <p:cNvPr id="29" name="Picture 11" descr="out_propation_time_slices_100V_100mu_50nm_dphi_10.jpeg"/>
            <p:cNvPicPr>
              <a:picLocks noChangeAspect="1"/>
            </p:cNvPicPr>
            <p:nvPr/>
          </p:nvPicPr>
          <p:blipFill rotWithShape="1">
            <a:blip r:embed="rId4" cstate="print"/>
            <a:srcRect l="-1" r="96084"/>
            <a:stretch/>
          </p:blipFill>
          <p:spPr>
            <a:xfrm>
              <a:off x="228600" y="1324271"/>
              <a:ext cx="252000" cy="5171594"/>
            </a:xfrm>
            <a:prstGeom prst="rect">
              <a:avLst/>
            </a:prstGeom>
          </p:spPr>
        </p:pic>
        <p:pic>
          <p:nvPicPr>
            <p:cNvPr id="35" name="Picture 19" descr="out_propation_time_slices_100V_100mu_50nm_dphi_10.jpeg"/>
            <p:cNvPicPr>
              <a:picLocks noChangeAspect="1"/>
            </p:cNvPicPr>
            <p:nvPr/>
          </p:nvPicPr>
          <p:blipFill rotWithShape="1">
            <a:blip r:embed="rId4" cstate="print"/>
            <a:srcRect l="46626" t="5499" r="11429" b="531"/>
            <a:stretch/>
          </p:blipFill>
          <p:spPr>
            <a:xfrm>
              <a:off x="432000" y="1676400"/>
              <a:ext cx="2700000" cy="4860000"/>
            </a:xfrm>
            <a:prstGeom prst="rect">
              <a:avLst/>
            </a:prstGeom>
          </p:spPr>
        </p:pic>
        <p:sp>
          <p:nvSpPr>
            <p:cNvPr id="36" name="TextBox 20"/>
            <p:cNvSpPr txBox="1"/>
            <p:nvPr/>
          </p:nvSpPr>
          <p:spPr>
            <a:xfrm>
              <a:off x="709666" y="575737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sample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21"/>
            <p:cNvCxnSpPr/>
            <p:nvPr/>
          </p:nvCxnSpPr>
          <p:spPr>
            <a:xfrm rot="5400000" flipH="1" flipV="1">
              <a:off x="1352608" y="1828286"/>
              <a:ext cx="428628" cy="42862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2"/>
            <p:cNvSpPr txBox="1"/>
            <p:nvPr/>
          </p:nvSpPr>
          <p:spPr>
            <a:xfrm>
              <a:off x="995418" y="2185476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cs typeface="Arial" pitchFamily="34" charset="0"/>
                </a:rPr>
                <a:t>tip</a:t>
              </a:r>
            </a:p>
            <a:p>
              <a:pPr algn="ctr"/>
              <a:endParaRPr lang="en-US" sz="1600" b="1" dirty="0" smtClean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1" name="Picture 25" descr="out_propation_time_slices_100V_100mu_50nm_dphi_10.jpeg"/>
            <p:cNvPicPr>
              <a:picLocks noChangeAspect="1"/>
            </p:cNvPicPr>
            <p:nvPr/>
          </p:nvPicPr>
          <p:blipFill>
            <a:blip r:embed="rId4" cstate="print"/>
            <a:srcRect l="35209" t="8461" r="57508" b="34615"/>
            <a:stretch>
              <a:fillRect/>
            </a:stretch>
          </p:blipFill>
          <p:spPr>
            <a:xfrm>
              <a:off x="2476020" y="1813560"/>
              <a:ext cx="468662" cy="2943382"/>
            </a:xfrm>
            <a:prstGeom prst="rect">
              <a:avLst/>
            </a:prstGeom>
          </p:spPr>
        </p:pic>
        <p:pic>
          <p:nvPicPr>
            <p:cNvPr id="42" name="Picture 30" descr="out_propation_time_slices_100V_100mu_50nm_dphi_10.jpeg"/>
            <p:cNvPicPr>
              <a:picLocks noChangeAspect="1"/>
            </p:cNvPicPr>
            <p:nvPr/>
          </p:nvPicPr>
          <p:blipFill>
            <a:blip r:embed="rId4" cstate="print"/>
            <a:srcRect l="36676" t="85383" r="57508" b="10000"/>
            <a:stretch>
              <a:fillRect/>
            </a:stretch>
          </p:blipFill>
          <p:spPr>
            <a:xfrm>
              <a:off x="2570401" y="5784360"/>
              <a:ext cx="374281" cy="23870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666" y="1371600"/>
              <a:ext cx="2423265" cy="294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19" descr="out_propation_time_slices_100V_100mu_50nm_dphi_10.jpeg"/>
            <p:cNvPicPr>
              <a:picLocks/>
            </p:cNvPicPr>
            <p:nvPr/>
          </p:nvPicPr>
          <p:blipFill rotWithShape="1">
            <a:blip r:embed="rId4" cstate="print"/>
            <a:srcRect l="92289" t="7868" r="3289" b="8601"/>
            <a:stretch/>
          </p:blipFill>
          <p:spPr>
            <a:xfrm rot="5400000">
              <a:off x="1745710" y="450309"/>
              <a:ext cx="245597" cy="2206583"/>
            </a:xfrm>
            <a:prstGeom prst="rect">
              <a:avLst/>
            </a:prstGeom>
          </p:spPr>
        </p:pic>
        <p:pic>
          <p:nvPicPr>
            <p:cNvPr id="68" name="Picture 15" descr="out_propation_time_slices_100V_100mu_50nm_dphi_10.jpeg"/>
            <p:cNvPicPr>
              <a:picLocks noChangeAspect="1"/>
            </p:cNvPicPr>
            <p:nvPr/>
          </p:nvPicPr>
          <p:blipFill rotWithShape="1">
            <a:blip r:embed="rId4" cstate="print"/>
            <a:srcRect l="96318" t="38823" r="-231" b="37509"/>
            <a:stretch/>
          </p:blipFill>
          <p:spPr>
            <a:xfrm rot="5400000">
              <a:off x="1781400" y="709800"/>
              <a:ext cx="252000" cy="1224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67768" y="1219200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0.9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2000" y="13716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1186" y="12192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828800" y="5797800"/>
            <a:ext cx="13569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438400" y="5689800"/>
            <a:ext cx="7473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/>
          <p:cNvSpPr/>
          <p:nvPr/>
        </p:nvSpPr>
        <p:spPr>
          <a:xfrm rot="7764572">
            <a:off x="-286765" y="1431000"/>
            <a:ext cx="4708988" cy="4191147"/>
          </a:xfrm>
          <a:prstGeom prst="arc">
            <a:avLst>
              <a:gd name="adj1" fmla="val 18642421"/>
              <a:gd name="adj2" fmla="val 20602983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3657600" y="4695607"/>
            <a:ext cx="0" cy="609600"/>
          </a:xfrm>
          <a:prstGeom prst="straightConnector1">
            <a:avLst/>
          </a:prstGeom>
          <a:ln w="38100">
            <a:gradFill>
              <a:gsLst>
                <a:gs pos="14000">
                  <a:srgbClr val="0000CC"/>
                </a:gs>
                <a:gs pos="84000">
                  <a:srgbClr val="FF0000"/>
                </a:gs>
                <a:gs pos="0">
                  <a:srgbClr val="0000CC"/>
                </a:gs>
                <a:gs pos="63000">
                  <a:srgbClr val="FFC000"/>
                </a:gs>
                <a:gs pos="40000">
                  <a:srgbClr val="00B050"/>
                </a:gs>
                <a:gs pos="100000">
                  <a:srgbClr val="FF0000"/>
                </a:gs>
              </a:gsLst>
              <a:lin ang="5400000" scaled="0"/>
            </a:gra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907400" y="5098800"/>
            <a:ext cx="1293000" cy="0"/>
          </a:xfrm>
          <a:prstGeom prst="line">
            <a:avLst/>
          </a:prstGeom>
          <a:ln w="254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907400" y="4946400"/>
            <a:ext cx="1293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200400" y="4695608"/>
            <a:ext cx="388776" cy="25079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200400" y="5098800"/>
            <a:ext cx="388776" cy="206407"/>
          </a:xfrm>
          <a:prstGeom prst="line">
            <a:avLst/>
          </a:prstGeom>
          <a:ln w="254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192624" y="5797799"/>
            <a:ext cx="388776" cy="193207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185700" y="5471500"/>
            <a:ext cx="403476" cy="21830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3657600" y="5471500"/>
            <a:ext cx="0" cy="5483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950589" y="1448561"/>
            <a:ext cx="2448272" cy="3024336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654445" y="1376553"/>
            <a:ext cx="792088" cy="3168352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Arrow Connector 134"/>
          <p:cNvCxnSpPr>
            <a:endCxn id="133" idx="4"/>
          </p:cNvCxnSpPr>
          <p:nvPr/>
        </p:nvCxnSpPr>
        <p:spPr>
          <a:xfrm flipV="1">
            <a:off x="6183400" y="4472897"/>
            <a:ext cx="991325" cy="132490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4" idx="4"/>
          </p:cNvCxnSpPr>
          <p:nvPr/>
        </p:nvCxnSpPr>
        <p:spPr>
          <a:xfrm flipH="1">
            <a:off x="4969292" y="4544905"/>
            <a:ext cx="81197" cy="500053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607505" y="5096216"/>
            <a:ext cx="1320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cs typeface="Arial" pitchFamily="34" charset="0"/>
              </a:rPr>
              <a:t>U</a:t>
            </a:r>
            <a:r>
              <a:rPr lang="en-US" baseline="-25000" dirty="0" err="1" smtClean="0">
                <a:cs typeface="Arial" pitchFamily="34" charset="0"/>
              </a:rPr>
              <a:t>tip</a:t>
            </a:r>
            <a:r>
              <a:rPr lang="en-US" dirty="0" smtClean="0">
                <a:cs typeface="Arial" pitchFamily="34" charset="0"/>
              </a:rPr>
              <a:t> = -200 V</a:t>
            </a:r>
          </a:p>
          <a:p>
            <a:r>
              <a:rPr lang="de-DE" dirty="0" smtClean="0">
                <a:cs typeface="Arial" pitchFamily="34" charset="0"/>
              </a:rPr>
              <a:t>d = 100 </a:t>
            </a:r>
            <a:r>
              <a:rPr lang="de-DE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de-DE" dirty="0" smtClean="0">
                <a:cs typeface="Arial" pitchFamily="34" charset="0"/>
              </a:rPr>
              <a:t>m</a:t>
            </a:r>
            <a:endParaRPr lang="en-US" dirty="0" smtClean="0">
              <a:cs typeface="Arial" pitchFamily="34" charset="0"/>
            </a:endParaRPr>
          </a:p>
          <a:p>
            <a:r>
              <a:rPr lang="en-US" i="1" dirty="0">
                <a:cs typeface="Arial" pitchFamily="34" charset="0"/>
              </a:rPr>
              <a:t>E</a:t>
            </a:r>
            <a:r>
              <a:rPr lang="en-US" baseline="-25000" dirty="0">
                <a:cs typeface="Arial" pitchFamily="34" charset="0"/>
              </a:rPr>
              <a:t>0</a:t>
            </a:r>
            <a:r>
              <a:rPr lang="en-US" dirty="0">
                <a:cs typeface="Arial" pitchFamily="34" charset="0"/>
              </a:rPr>
              <a:t> = 0.5 </a:t>
            </a:r>
            <a:r>
              <a:rPr lang="en-US" dirty="0" err="1" smtClean="0">
                <a:cs typeface="Arial" pitchFamily="34" charset="0"/>
              </a:rPr>
              <a:t>eV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85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5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5" b="2750"/>
          <a:stretch/>
        </p:blipFill>
        <p:spPr>
          <a:xfrm>
            <a:off x="2232342" y="1143000"/>
            <a:ext cx="6911658" cy="323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840760" cy="86409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+mn-lt"/>
              </a:rPr>
              <a:t>Beam </a:t>
            </a:r>
            <a:r>
              <a:rPr lang="de-DE" dirty="0" err="1" smtClean="0">
                <a:latin typeface="+mn-lt"/>
              </a:rPr>
              <a:t>Collimation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Diffraction</a:t>
            </a:r>
            <a:r>
              <a:rPr lang="de-DE" dirty="0" smtClean="0">
                <a:latin typeface="+mn-lt"/>
              </a:rPr>
              <a:t>: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‚Lens Behind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Tip</a:t>
            </a:r>
            <a:r>
              <a:rPr lang="de-DE" dirty="0" smtClean="0">
                <a:latin typeface="+mn-lt"/>
              </a:rPr>
              <a:t>‘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28DBDF83-44BA-4C16-893F-58CF8D7F59E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875229" y="4349477"/>
            <a:ext cx="1813918" cy="932237"/>
            <a:chOff x="292115" y="5596354"/>
            <a:chExt cx="1813918" cy="93223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7607" y="6291949"/>
              <a:ext cx="381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47607" y="6034660"/>
              <a:ext cx="3810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04807" y="5882260"/>
              <a:ext cx="1201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≤ -100 </a:t>
              </a:r>
              <a:r>
                <a:rPr lang="en-US" dirty="0"/>
                <a:t>V </a:t>
              </a:r>
              <a:endParaRPr lang="en-US" dirty="0" smtClean="0"/>
            </a:p>
            <a:p>
              <a:r>
                <a:rPr lang="en-US" dirty="0" smtClean="0"/>
                <a:t>U </a:t>
              </a:r>
              <a:r>
                <a:rPr lang="en-US" dirty="0"/>
                <a:t>&gt; </a:t>
              </a:r>
              <a:r>
                <a:rPr lang="en-US" dirty="0" smtClean="0"/>
                <a:t>-100 </a:t>
              </a:r>
              <a:r>
                <a:rPr lang="en-US" dirty="0"/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115" y="5596354"/>
              <a:ext cx="1356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U</a:t>
              </a:r>
              <a:r>
                <a:rPr lang="de-DE" baseline="-25000" dirty="0" smtClean="0"/>
                <a:t>tip</a:t>
              </a:r>
              <a:r>
                <a:rPr lang="de-DE" dirty="0" smtClean="0"/>
                <a:t> = -100 V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5410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Collimation (</a:t>
            </a:r>
            <a:r>
              <a:rPr lang="en-US" sz="2000" dirty="0" err="1" smtClean="0">
                <a:cs typeface="Arial" pitchFamily="34" charset="0"/>
              </a:rPr>
              <a:t>Focussing</a:t>
            </a:r>
            <a:r>
              <a:rPr lang="en-US" sz="2000" dirty="0" smtClean="0">
                <a:cs typeface="Arial" pitchFamily="34" charset="0"/>
              </a:rPr>
              <a:t>) due to plate-capacitor-like field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>
                <a:cs typeface="Arial" pitchFamily="34" charset="0"/>
              </a:rPr>
              <a:t>Typically</a:t>
            </a:r>
            <a:r>
              <a:rPr lang="de-DE" sz="2000" dirty="0" smtClean="0">
                <a:cs typeface="Arial" pitchFamily="34" charset="0"/>
              </a:rPr>
              <a:t> &lt; 5 </a:t>
            </a:r>
            <a:r>
              <a:rPr lang="de-DE" sz="200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de-DE" sz="2000" dirty="0" smtClean="0">
                <a:cs typeface="Arial" pitchFamily="34" charset="0"/>
              </a:rPr>
              <a:t>m </a:t>
            </a:r>
            <a:r>
              <a:rPr lang="de-DE" sz="2000" dirty="0" err="1" smtClean="0">
                <a:cs typeface="Arial" pitchFamily="34" charset="0"/>
              </a:rPr>
              <a:t>spot</a:t>
            </a:r>
            <a:r>
              <a:rPr lang="de-DE" sz="2000" dirty="0" smtClean="0">
                <a:cs typeface="Arial" pitchFamily="34" charset="0"/>
              </a:rPr>
              <a:t> </a:t>
            </a:r>
            <a:r>
              <a:rPr lang="de-DE" sz="2000" dirty="0" err="1" smtClean="0">
                <a:cs typeface="Arial" pitchFamily="34" charset="0"/>
              </a:rPr>
              <a:t>size</a:t>
            </a:r>
            <a:r>
              <a:rPr lang="de-DE" sz="2000" dirty="0" smtClean="0">
                <a:cs typeface="Arial" pitchFamily="34" charset="0"/>
              </a:rPr>
              <a:t> on </a:t>
            </a:r>
            <a:r>
              <a:rPr lang="de-DE" sz="2000" dirty="0" err="1" smtClean="0">
                <a:cs typeface="Arial" pitchFamily="34" charset="0"/>
              </a:rPr>
              <a:t>the</a:t>
            </a:r>
            <a:r>
              <a:rPr lang="de-DE" sz="2000" dirty="0" smtClean="0">
                <a:cs typeface="Arial" pitchFamily="34" charset="0"/>
              </a:rPr>
              <a:t> sample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>
                <a:cs typeface="Arial" pitchFamily="34" charset="0"/>
              </a:rPr>
              <a:t>s</a:t>
            </a:r>
            <a:r>
              <a:rPr lang="de-DE" sz="2000" dirty="0" err="1" smtClean="0"/>
              <a:t>uppression</a:t>
            </a:r>
            <a:r>
              <a:rPr lang="de-DE" sz="2000" dirty="0" smtClean="0"/>
              <a:t> of DC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enhancement</a:t>
            </a:r>
            <a:r>
              <a:rPr lang="de-DE" sz="2000" dirty="0" smtClean="0"/>
              <a:t> + </a:t>
            </a:r>
            <a:r>
              <a:rPr lang="de-DE" sz="2000" dirty="0" err="1" smtClean="0"/>
              <a:t>current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Disadvantage</a:t>
            </a:r>
            <a:r>
              <a:rPr lang="de-DE" sz="2000" dirty="0" smtClean="0"/>
              <a:t>: </a:t>
            </a:r>
            <a:r>
              <a:rPr lang="de-DE" sz="2000" dirty="0" err="1" smtClean="0"/>
              <a:t>dispersive</a:t>
            </a:r>
            <a:r>
              <a:rPr lang="de-DE" sz="2000" dirty="0" smtClean="0"/>
              <a:t> pulse </a:t>
            </a:r>
            <a:r>
              <a:rPr lang="de-DE" sz="2000" dirty="0" err="1" smtClean="0"/>
              <a:t>broadening</a:t>
            </a:r>
            <a:r>
              <a:rPr lang="de-DE" sz="2000" dirty="0" smtClean="0"/>
              <a:t> </a:t>
            </a:r>
            <a:r>
              <a:rPr lang="de-DE" sz="2000" dirty="0" err="1" smtClean="0"/>
              <a:t>enhanced</a:t>
            </a:r>
            <a:r>
              <a:rPr lang="de-DE" sz="2000" dirty="0" smtClean="0"/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05399" y="4416623"/>
            <a:ext cx="3815403" cy="30777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Paarmann et al., J. Appl. Phys. 112, 113109  (2012)</a:t>
            </a:r>
            <a:endParaRPr lang="en-US" sz="1400" dirty="0"/>
          </a:p>
        </p:txBody>
      </p:sp>
      <p:grpSp>
        <p:nvGrpSpPr>
          <p:cNvPr id="13" name="Group 7"/>
          <p:cNvGrpSpPr/>
          <p:nvPr/>
        </p:nvGrpSpPr>
        <p:grpSpPr>
          <a:xfrm>
            <a:off x="348695" y="1427427"/>
            <a:ext cx="1861105" cy="3367284"/>
            <a:chOff x="465859" y="3124200"/>
            <a:chExt cx="2014445" cy="3367284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59" y="3124200"/>
              <a:ext cx="2014445" cy="3367284"/>
            </a:xfrm>
            <a:prstGeom prst="rect">
              <a:avLst/>
            </a:prstGeom>
          </p:spPr>
        </p:pic>
        <p:sp>
          <p:nvSpPr>
            <p:cNvPr id="15" name="TextBox 2"/>
            <p:cNvSpPr txBox="1"/>
            <p:nvPr/>
          </p:nvSpPr>
          <p:spPr>
            <a:xfrm>
              <a:off x="465859" y="31242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Macrolens</a:t>
              </a:r>
              <a:endParaRPr lang="en-US" dirty="0"/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465859" y="5203230"/>
              <a:ext cx="1111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Microlens</a:t>
              </a:r>
              <a:endParaRPr lang="en-US" dirty="0"/>
            </a:p>
          </p:txBody>
        </p:sp>
      </p:grpSp>
      <p:sp>
        <p:nvSpPr>
          <p:cNvPr id="17" name="Rechteck 16"/>
          <p:cNvSpPr/>
          <p:nvPr/>
        </p:nvSpPr>
        <p:spPr>
          <a:xfrm>
            <a:off x="156920" y="4958548"/>
            <a:ext cx="220527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Lüneburg et al., </a:t>
            </a:r>
            <a:r>
              <a:rPr lang="fr-FR" sz="1400" dirty="0" err="1" smtClean="0"/>
              <a:t>Appl</a:t>
            </a:r>
            <a:r>
              <a:rPr lang="fr-FR" sz="1400" dirty="0"/>
              <a:t>. Phys. </a:t>
            </a:r>
            <a:endParaRPr lang="fr-FR" sz="1400" dirty="0" smtClean="0"/>
          </a:p>
          <a:p>
            <a:r>
              <a:rPr lang="fr-FR" sz="1400" dirty="0" err="1" smtClean="0"/>
              <a:t>Lett</a:t>
            </a:r>
            <a:r>
              <a:rPr lang="fr-FR" sz="1400" dirty="0" smtClean="0"/>
              <a:t>.</a:t>
            </a:r>
            <a:r>
              <a:rPr lang="fr-FR" sz="1400" dirty="0"/>
              <a:t> </a:t>
            </a:r>
            <a:r>
              <a:rPr lang="fr-FR" sz="1400" b="1" dirty="0"/>
              <a:t>103</a:t>
            </a:r>
            <a:r>
              <a:rPr lang="fr-FR" sz="1400" dirty="0"/>
              <a:t> , 213506 (2013)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56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114" y="152400"/>
            <a:ext cx="6480720" cy="756320"/>
          </a:xfrm>
        </p:spPr>
        <p:txBody>
          <a:bodyPr>
            <a:noAutofit/>
          </a:bodyPr>
          <a:lstStyle/>
          <a:p>
            <a:r>
              <a:rPr lang="de-DE" dirty="0" smtClean="0">
                <a:latin typeface="+mn-lt"/>
              </a:rPr>
              <a:t>Experimental Concepts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BDF83-44BA-4C16-893F-58CF8D7F59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5401" y="121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cs typeface="Arial" pitchFamily="34" charset="0"/>
              </a:rPr>
              <a:t>Time-</a:t>
            </a:r>
            <a:r>
              <a:rPr lang="de-DE" dirty="0" err="1">
                <a:cs typeface="Arial" pitchFamily="34" charset="0"/>
              </a:rPr>
              <a:t>R</a:t>
            </a:r>
            <a:r>
              <a:rPr lang="de-DE" dirty="0" err="1" smtClean="0">
                <a:cs typeface="Arial" pitchFamily="34" charset="0"/>
              </a:rPr>
              <a:t>esolved</a:t>
            </a:r>
            <a:r>
              <a:rPr lang="de-DE" dirty="0" smtClean="0">
                <a:cs typeface="Arial" pitchFamily="34" charset="0"/>
              </a:rPr>
              <a:t> Low-</a:t>
            </a:r>
            <a:r>
              <a:rPr lang="de-DE" dirty="0" err="1" smtClean="0">
                <a:cs typeface="Arial" pitchFamily="34" charset="0"/>
              </a:rPr>
              <a:t>Energy</a:t>
            </a:r>
            <a:endParaRPr lang="de-DE" dirty="0">
              <a:cs typeface="Arial" pitchFamily="34" charset="0"/>
            </a:endParaRPr>
          </a:p>
          <a:p>
            <a:pPr algn="ctr"/>
            <a:r>
              <a:rPr lang="de-DE" dirty="0" err="1" smtClean="0">
                <a:cs typeface="Arial" pitchFamily="34" charset="0"/>
              </a:rPr>
              <a:t>Electron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Diffraction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smtClean="0">
                <a:cs typeface="Arial" pitchFamily="34" charset="0"/>
              </a:rPr>
              <a:t>(</a:t>
            </a:r>
            <a:r>
              <a:rPr lang="de-DE" dirty="0" err="1" smtClean="0">
                <a:cs typeface="Arial" pitchFamily="34" charset="0"/>
              </a:rPr>
              <a:t>trLEED</a:t>
            </a:r>
            <a:r>
              <a:rPr lang="de-DE" dirty="0" smtClean="0">
                <a:cs typeface="Arial" pitchFamily="34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5401" y="4923026"/>
            <a:ext cx="3763200" cy="173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00600" y="121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cs typeface="Arial" pitchFamily="34" charset="0"/>
              </a:rPr>
              <a:t>Time-</a:t>
            </a:r>
            <a:r>
              <a:rPr lang="de-DE" dirty="0" err="1" smtClean="0">
                <a:cs typeface="Arial" pitchFamily="34" charset="0"/>
              </a:rPr>
              <a:t>Resolved</a:t>
            </a:r>
            <a:r>
              <a:rPr lang="de-DE" dirty="0" smtClean="0">
                <a:cs typeface="Arial" pitchFamily="34" charset="0"/>
              </a:rPr>
              <a:t> Point Projection </a:t>
            </a:r>
            <a:r>
              <a:rPr lang="de-DE" dirty="0" err="1" smtClean="0">
                <a:cs typeface="Arial" pitchFamily="34" charset="0"/>
              </a:rPr>
              <a:t>Microscopy</a:t>
            </a:r>
            <a:r>
              <a:rPr lang="de-DE" dirty="0" smtClean="0">
                <a:cs typeface="Arial" pitchFamily="34" charset="0"/>
              </a:rPr>
              <a:t> (</a:t>
            </a:r>
            <a:r>
              <a:rPr lang="de-DE" dirty="0" err="1" smtClean="0">
                <a:cs typeface="Arial" pitchFamily="34" charset="0"/>
              </a:rPr>
              <a:t>trPPM</a:t>
            </a:r>
            <a:r>
              <a:rPr lang="de-DE" dirty="0" smtClean="0">
                <a:cs typeface="Arial" pitchFamily="34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1217022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3000" y="4923026"/>
            <a:ext cx="3505200" cy="176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000999" cy="4323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924911"/>
            <a:ext cx="34143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de-DE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Atomic structural dynamics with high surface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Ultrafast dynamics in 2D and quasi-2D systems</a:t>
            </a:r>
          </a:p>
          <a:p>
            <a:endParaRPr lang="de-DE" sz="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4938324"/>
            <a:ext cx="33294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de-DE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Ultrafast imaging of nano-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Spatially resolved probing of </a:t>
            </a:r>
          </a:p>
          <a:p>
            <a:r>
              <a:rPr lang="de-DE" dirty="0" smtClean="0"/>
              <a:t>      transient electric fields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773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1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7322729" cy="46638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114" y="152400"/>
            <a:ext cx="6480720" cy="75632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Experimental </a:t>
            </a:r>
            <a:r>
              <a:rPr lang="de-DE" dirty="0">
                <a:latin typeface="+mn-lt"/>
              </a:rPr>
              <a:t>S</a:t>
            </a:r>
            <a:r>
              <a:rPr lang="de-DE" dirty="0" smtClean="0">
                <a:latin typeface="+mn-lt"/>
              </a:rPr>
              <a:t>etup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</p:spPr>
        <p:txBody>
          <a:bodyPr/>
          <a:lstStyle/>
          <a:p>
            <a:pPr>
              <a:defRPr/>
            </a:pPr>
            <a:fld id="{28DBDF83-44BA-4C16-893F-58CF8D7F59E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152400" y="2667000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Ti:Sa oscillator</a:t>
            </a:r>
            <a:endParaRPr lang="de-DE" sz="2000" dirty="0"/>
          </a:p>
          <a:p>
            <a:pPr lvl="1"/>
            <a:r>
              <a:rPr lang="de-DE" dirty="0" smtClean="0"/>
              <a:t>80 MHz, 2 nJ, 5 fs</a:t>
            </a:r>
          </a:p>
          <a:p>
            <a:r>
              <a:rPr lang="de-DE" sz="2000" dirty="0" smtClean="0"/>
              <a:t>Cavity dumped Ti:Sa</a:t>
            </a:r>
          </a:p>
          <a:p>
            <a:pPr lvl="1"/>
            <a:r>
              <a:rPr lang="de-DE" dirty="0" smtClean="0"/>
              <a:t>1 MHz, 30 nJ, 16 fs</a:t>
            </a:r>
          </a:p>
          <a:p>
            <a:r>
              <a:rPr lang="de-DE" sz="2000" dirty="0" smtClean="0"/>
              <a:t>Regenerative Ti:Sa amplifier</a:t>
            </a:r>
          </a:p>
          <a:p>
            <a:pPr lvl="1"/>
            <a:r>
              <a:rPr lang="de-DE" dirty="0" smtClean="0"/>
              <a:t>200 kHz,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J, 50 fs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81000" y="1387263"/>
            <a:ext cx="1674542" cy="1006263"/>
            <a:chOff x="751336" y="1440000"/>
            <a:chExt cx="2753864" cy="1332000"/>
          </a:xfrm>
        </p:grpSpPr>
        <p:pic>
          <p:nvPicPr>
            <p:cNvPr id="6173" name="Picture 6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3" b="7371"/>
            <a:stretch/>
          </p:blipFill>
          <p:spPr>
            <a:xfrm>
              <a:off x="751336" y="1440000"/>
              <a:ext cx="2753864" cy="1332000"/>
            </a:xfrm>
            <a:prstGeom prst="rect">
              <a:avLst/>
            </a:prstGeom>
          </p:spPr>
        </p:pic>
        <p:cxnSp>
          <p:nvCxnSpPr>
            <p:cNvPr id="6175" name="Straight Connector 6174"/>
            <p:cNvCxnSpPr/>
            <p:nvPr/>
          </p:nvCxnSpPr>
          <p:spPr>
            <a:xfrm>
              <a:off x="1066800" y="2476500"/>
              <a:ext cx="1594214" cy="381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03221" y="4782451"/>
            <a:ext cx="2175684" cy="1631762"/>
            <a:chOff x="6173668" y="5480619"/>
            <a:chExt cx="1339147" cy="10043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9000" contras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668" y="5480619"/>
              <a:ext cx="1339147" cy="100436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065770" y="5763491"/>
              <a:ext cx="157991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36277" y="5597992"/>
              <a:ext cx="463535" cy="17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100 nm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4758888"/>
            <a:ext cx="3369264" cy="1946712"/>
            <a:chOff x="76200" y="3865728"/>
            <a:chExt cx="4996810" cy="2818221"/>
          </a:xfrm>
        </p:grpSpPr>
        <p:pic>
          <p:nvPicPr>
            <p:cNvPr id="25" name="Grafik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4609" r="4240" b="6972"/>
            <a:stretch/>
          </p:blipFill>
          <p:spPr>
            <a:xfrm>
              <a:off x="76200" y="3865728"/>
              <a:ext cx="4114800" cy="2818221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H="1" flipV="1">
              <a:off x="2280820" y="4214190"/>
              <a:ext cx="507594" cy="442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840155" y="4456727"/>
              <a:ext cx="2232855" cy="5346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0.18 e</a:t>
              </a:r>
              <a:r>
                <a:rPr lang="de-DE" baseline="30000" dirty="0" smtClean="0"/>
                <a:t>-</a:t>
              </a:r>
              <a:r>
                <a:rPr lang="de-DE" dirty="0" smtClean="0"/>
                <a:t>/pulse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02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Point Projection Imaging with </a:t>
            </a:r>
            <a:br>
              <a:rPr lang="de-DE" dirty="0" smtClean="0"/>
            </a:br>
            <a:r>
              <a:rPr lang="de-DE" dirty="0" smtClean="0"/>
              <a:t>fs-Electron Pulses</a:t>
            </a:r>
            <a:endParaRPr lang="en-US" dirty="0"/>
          </a:p>
        </p:txBody>
      </p:sp>
      <p:sp>
        <p:nvSpPr>
          <p:cNvPr id="6" name="TextBox 35"/>
          <p:cNvSpPr txBox="1"/>
          <p:nvPr/>
        </p:nvSpPr>
        <p:spPr>
          <a:xfrm>
            <a:off x="531541" y="1200090"/>
            <a:ext cx="541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60 nm gold nanowires on quantifoil (2 </a:t>
            </a:r>
            <a:r>
              <a:rPr lang="el-GR" sz="2000" dirty="0" smtClean="0"/>
              <a:t>μ</a:t>
            </a:r>
            <a:r>
              <a:rPr lang="de-DE" sz="2000" dirty="0" smtClean="0"/>
              <a:t>m holes)</a:t>
            </a:r>
            <a:endParaRPr lang="en-US" sz="2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98478" y="1600200"/>
            <a:ext cx="7965708" cy="3676710"/>
            <a:chOff x="698478" y="1828800"/>
            <a:chExt cx="7965708" cy="36767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8" y="1972636"/>
              <a:ext cx="7965708" cy="3532874"/>
            </a:xfrm>
            <a:prstGeom prst="rect">
              <a:avLst/>
            </a:prstGeom>
          </p:spPr>
        </p:pic>
        <p:sp>
          <p:nvSpPr>
            <p:cNvPr id="7" name="Textfeld 1"/>
            <p:cNvSpPr txBox="1"/>
            <p:nvPr/>
          </p:nvSpPr>
          <p:spPr>
            <a:xfrm>
              <a:off x="5463786" y="1828800"/>
              <a:ext cx="2826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dirty="0" smtClean="0"/>
                <a:t>Laser-</a:t>
              </a:r>
              <a:r>
                <a:rPr lang="de-DE" sz="2000" dirty="0" err="1" smtClean="0"/>
                <a:t>triggered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emission</a:t>
              </a:r>
              <a:endParaRPr lang="de-DE" sz="2000" dirty="0"/>
            </a:p>
          </p:txBody>
        </p:sp>
        <p:sp>
          <p:nvSpPr>
            <p:cNvPr id="8" name="Textfeld 31"/>
            <p:cNvSpPr txBox="1"/>
            <p:nvPr/>
          </p:nvSpPr>
          <p:spPr>
            <a:xfrm>
              <a:off x="1577586" y="1828800"/>
              <a:ext cx="2015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dirty="0" smtClean="0"/>
                <a:t>DC </a:t>
              </a:r>
              <a:r>
                <a:rPr lang="de-DE" sz="2000" dirty="0" err="1" smtClean="0"/>
                <a:t>field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emission</a:t>
              </a:r>
              <a:endParaRPr lang="de-DE" sz="2000" dirty="0"/>
            </a:p>
          </p:txBody>
        </p:sp>
      </p:grpSp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33755"/>
              </p:ext>
            </p:extLst>
          </p:nvPr>
        </p:nvGraphicFramePr>
        <p:xfrm>
          <a:off x="5105400" y="5276910"/>
          <a:ext cx="3352627" cy="150733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47954"/>
                <a:gridCol w="1104673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Electron energy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100V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71">
                <a:tc>
                  <a:txBody>
                    <a:bodyPr/>
                    <a:lstStyle/>
                    <a:p>
                      <a:r>
                        <a:rPr lang="de-DE" dirty="0" smtClean="0"/>
                        <a:t>Tip-sample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25 </a:t>
                      </a:r>
                      <a:r>
                        <a:rPr lang="el-GR" sz="1800" dirty="0" smtClean="0"/>
                        <a:t>μ</a:t>
                      </a:r>
                      <a:r>
                        <a:rPr lang="de-DE" dirty="0" smtClean="0"/>
                        <a:t>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Integration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Laser power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mW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6164"/>
              </p:ext>
            </p:extLst>
          </p:nvPr>
        </p:nvGraphicFramePr>
        <p:xfrm>
          <a:off x="908833" y="5276910"/>
          <a:ext cx="3352800" cy="112633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47954"/>
                <a:gridCol w="1104846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Electron energy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150 V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71">
                <a:tc>
                  <a:txBody>
                    <a:bodyPr/>
                    <a:lstStyle/>
                    <a:p>
                      <a:r>
                        <a:rPr lang="de-DE" dirty="0" smtClean="0"/>
                        <a:t>Tip-sample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25 </a:t>
                      </a:r>
                      <a:r>
                        <a:rPr lang="el-GR" sz="1800" dirty="0" smtClean="0"/>
                        <a:t>μ</a:t>
                      </a:r>
                      <a:r>
                        <a:rPr lang="de-DE" dirty="0" smtClean="0"/>
                        <a:t>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Integration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0.5 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SD_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190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SESD_template</Template>
  <TotalTime>0</TotalTime>
  <Words>725</Words>
  <Application>Microsoft Office PowerPoint</Application>
  <PresentationFormat>Bildschirmpräsentation (4:3)</PresentationFormat>
  <Paragraphs>213</Paragraphs>
  <Slides>18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SESD_template</vt:lpstr>
      <vt:lpstr> Femtosecond low-energy electron diffraction and imaging</vt:lpstr>
      <vt:lpstr>Acknowledgements</vt:lpstr>
      <vt:lpstr>Ultrafast Electron Diffraction &amp; Microscopy</vt:lpstr>
      <vt:lpstr>Major Challenge at Low Energies: Electron Pulse Duration</vt:lpstr>
      <vt:lpstr>Electron Pulse Duration: Simulations</vt:lpstr>
      <vt:lpstr>Beam Collimation for Diffraction: ‚Lens Behind the Tip‘</vt:lpstr>
      <vt:lpstr>Experimental Concepts</vt:lpstr>
      <vt:lpstr>Experimental Setup</vt:lpstr>
      <vt:lpstr>Point Projection Imaging with  fs-Electron Pulses</vt:lpstr>
      <vt:lpstr>Transmission LEED of single-layer graphene</vt:lpstr>
      <vt:lpstr>Space Charge Dynamics</vt:lpstr>
      <vt:lpstr>Space Charge Dynamics</vt:lpstr>
      <vt:lpstr>Space charge dynamics</vt:lpstr>
      <vt:lpstr>Transient Electric Fields at  Photoexcited Semiconductor Nanowires</vt:lpstr>
      <vt:lpstr>Nanowire Local Field Dynamics</vt:lpstr>
      <vt:lpstr>Nanowire Local Field Dynamics</vt:lpstr>
      <vt:lpstr>Outlook: „Divergent Beam LEED“</vt:lpstr>
      <vt:lpstr>Summary</vt:lpstr>
    </vt:vector>
  </TitlesOfParts>
  <Company>FHI der MPG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for femtosecond point-projection imaging of nanostructures with coherent low-energy electron pulses</dc:title>
  <dc:creator>Melanie Mueller</dc:creator>
  <cp:lastModifiedBy>Alex Paarmann</cp:lastModifiedBy>
  <cp:revision>544</cp:revision>
  <dcterms:created xsi:type="dcterms:W3CDTF">2012-12-05T09:27:10Z</dcterms:created>
  <dcterms:modified xsi:type="dcterms:W3CDTF">2013-12-11T18:14:18Z</dcterms:modified>
</cp:coreProperties>
</file>