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Default Extension="tiff" ContentType="image/tiff"/>
  <Default Extension="avi" ContentType="video/avi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1" r:id="rId2"/>
    <p:sldMasterId id="2147483662" r:id="rId3"/>
  </p:sldMasterIdLst>
  <p:notesMasterIdLst>
    <p:notesMasterId r:id="rId37"/>
  </p:notesMasterIdLst>
  <p:handoutMasterIdLst>
    <p:handoutMasterId r:id="rId38"/>
  </p:handoutMasterIdLst>
  <p:sldIdLst>
    <p:sldId id="258" r:id="rId4"/>
    <p:sldId id="301" r:id="rId5"/>
    <p:sldId id="257" r:id="rId6"/>
    <p:sldId id="302" r:id="rId7"/>
    <p:sldId id="303" r:id="rId8"/>
    <p:sldId id="304" r:id="rId9"/>
    <p:sldId id="307" r:id="rId10"/>
    <p:sldId id="305" r:id="rId11"/>
    <p:sldId id="328" r:id="rId12"/>
    <p:sldId id="310" r:id="rId13"/>
    <p:sldId id="311" r:id="rId14"/>
    <p:sldId id="336" r:id="rId15"/>
    <p:sldId id="337" r:id="rId16"/>
    <p:sldId id="338" r:id="rId17"/>
    <p:sldId id="316" r:id="rId18"/>
    <p:sldId id="318" r:id="rId19"/>
    <p:sldId id="317" r:id="rId20"/>
    <p:sldId id="314" r:id="rId21"/>
    <p:sldId id="335" r:id="rId22"/>
    <p:sldId id="321" r:id="rId23"/>
    <p:sldId id="297" r:id="rId24"/>
    <p:sldId id="323" r:id="rId25"/>
    <p:sldId id="327" r:id="rId26"/>
    <p:sldId id="329" r:id="rId27"/>
    <p:sldId id="325" r:id="rId28"/>
    <p:sldId id="309" r:id="rId29"/>
    <p:sldId id="322" r:id="rId30"/>
    <p:sldId id="330" r:id="rId31"/>
    <p:sldId id="306" r:id="rId32"/>
    <p:sldId id="308" r:id="rId33"/>
    <p:sldId id="312" r:id="rId34"/>
    <p:sldId id="315" r:id="rId35"/>
    <p:sldId id="331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72" autoAdjust="0"/>
    <p:restoredTop sz="94683" autoAdjust="0"/>
  </p:normalViewPr>
  <p:slideViewPr>
    <p:cSldViewPr>
      <p:cViewPr varScale="1">
        <p:scale>
          <a:sx n="112" d="100"/>
          <a:sy n="112" d="100"/>
        </p:scale>
        <p:origin x="-150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1" d="100"/>
          <a:sy n="71" d="100"/>
        </p:scale>
        <p:origin x="-196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4" Type="http://schemas.openxmlformats.org/officeDocument/2006/relationships/image" Target="../media/image1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7BC510-34BA-4E09-9618-F80A27368726}" type="datetimeFigureOut">
              <a:rPr lang="en-US" smtClean="0"/>
              <a:pPr/>
              <a:t>12/11/2013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624CA6-C559-4822-BAAC-A8EDDA8FA4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8407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7568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566160"/>
            <a:ext cx="7772400" cy="1005840"/>
          </a:xfr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lang="en-US" baseline="0">
                <a:solidFill>
                  <a:srgbClr val="000000"/>
                </a:solidFill>
                <a:latin typeface="+mj-lt"/>
                <a:cs typeface="+mj-cs"/>
              </a:defRPr>
            </a:lvl1pPr>
          </a:lstStyle>
          <a:p>
            <a:pPr marL="0" lvl="0" algn="ctr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14800"/>
            <a:ext cx="6400800" cy="990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328418" y="5102163"/>
            <a:ext cx="2479849" cy="523875"/>
          </a:xfrm>
        </p:spPr>
        <p:txBody>
          <a:bodyPr lIns="0" rIns="0">
            <a:normAutofit/>
          </a:bodyPr>
          <a:lstStyle>
            <a:lvl1pPr marL="0" indent="0" algn="ctr">
              <a:buFontTx/>
              <a:buNone/>
              <a:defRPr sz="2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Click to add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315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1676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marL="346075" marR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lvl1pPr>
            <a:lvl2pPr marL="741363" marR="0" indent="-284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lvl2pPr>
            <a:lvl3pPr marL="1147763" marR="0" indent="-233363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lvl3pPr>
            <a:lvl4pPr marL="1482725" marR="0" indent="-222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lvl4pPr>
            <a:lvl5pPr marL="1830388" marR="0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lvl5pPr>
          </a:lstStyle>
          <a:p>
            <a:pPr marL="346075" marR="0" lvl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Click to edit Master text styles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Second level</a:t>
            </a:r>
          </a:p>
          <a:p>
            <a:pPr marL="346075" marR="0" lvl="2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Third level</a:t>
            </a:r>
          </a:p>
          <a:p>
            <a:pPr marL="346075" marR="0" lvl="3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Fourth level</a:t>
            </a:r>
          </a:p>
          <a:p>
            <a:pPr marL="346075" marR="0" lvl="4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Fifth level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01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 marL="346075" marR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lvl1pPr>
            <a:lvl2pPr marL="741363" marR="0" indent="-284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lvl2pPr>
            <a:lvl3pPr marL="1147763" marR="0" indent="-233363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lvl3pPr>
            <a:lvl4pPr marL="1482725" marR="0" indent="-222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lvl4pPr>
            <a:lvl5pPr marL="1830388" marR="0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lvl5pPr>
          </a:lstStyle>
          <a:p>
            <a:pPr marL="346075" marR="0" lvl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Click to edit Master text styles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Second level</a:t>
            </a:r>
          </a:p>
          <a:p>
            <a:pPr marL="346075" marR="0" lvl="2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Third level</a:t>
            </a:r>
          </a:p>
          <a:p>
            <a:pPr marL="346075" marR="0" lvl="3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Fourth level</a:t>
            </a:r>
          </a:p>
          <a:p>
            <a:pPr marL="346075" marR="0" lvl="4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Fifth level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11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566160"/>
            <a:ext cx="7772400" cy="1005840"/>
          </a:xfr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lang="en-US" baseline="0">
                <a:solidFill>
                  <a:schemeClr val="bg1"/>
                </a:solidFill>
                <a:latin typeface="+mj-lt"/>
                <a:cs typeface="+mj-cs"/>
              </a:defRPr>
            </a:lvl1pPr>
          </a:lstStyle>
          <a:p>
            <a:pPr marL="0" lvl="0" algn="ctr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14800"/>
            <a:ext cx="6400800" cy="990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328418" y="5102163"/>
            <a:ext cx="2479849" cy="523875"/>
          </a:xfrm>
        </p:spPr>
        <p:txBody>
          <a:bodyPr lIns="0" rIns="0">
            <a:normAutofit/>
          </a:bodyPr>
          <a:lstStyle>
            <a:lvl1pPr marL="0" indent="0" algn="ctr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520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4267200" y="1295400"/>
            <a:ext cx="4114800" cy="304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marL="346075" marR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 sz="2800"/>
            </a:lvl1pPr>
            <a:lvl2pPr marL="741363" marR="0" indent="-284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defRPr>
            </a:lvl2pPr>
            <a:lvl3pPr marL="1147763" marR="0" indent="-233363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2000"/>
            </a:lvl3pPr>
            <a:lvl4pPr marL="1482725" marR="0" indent="-222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1800"/>
            </a:lvl4pPr>
            <a:lvl5pPr marL="1830388" marR="0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6075" marR="0" lvl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Click to edit Master text styles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Second level</a:t>
            </a:r>
          </a:p>
          <a:p>
            <a:pPr marL="346075" marR="0" lvl="2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Third level</a:t>
            </a:r>
          </a:p>
          <a:p>
            <a:pPr marL="346075" marR="0" lvl="3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Fourth level</a:t>
            </a:r>
          </a:p>
          <a:p>
            <a:pPr marL="346075" marR="0" lvl="4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Fifth level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657725" y="4419600"/>
            <a:ext cx="3724275" cy="1524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i="1">
                <a:latin typeface="+mn-lt"/>
              </a:defRPr>
            </a:lvl1pPr>
            <a:lvl2pPr marL="0" indent="0">
              <a:buFontTx/>
              <a:buNone/>
              <a:defRPr sz="1600">
                <a:latin typeface="+mn-lt"/>
              </a:defRPr>
            </a:lvl2pPr>
            <a:lvl3pPr marL="0" indent="0">
              <a:buFontTx/>
              <a:buNone/>
              <a:defRPr sz="1600">
                <a:latin typeface="+mn-lt"/>
              </a:defRPr>
            </a:lvl3pPr>
            <a:lvl4pPr marL="0" indent="0">
              <a:buFontTx/>
              <a:buNone/>
              <a:defRPr sz="1600">
                <a:latin typeface="+mn-lt"/>
              </a:defRPr>
            </a:lvl4pPr>
            <a:lvl5pPr marL="0" indent="0">
              <a:buFontTx/>
              <a:buNone/>
              <a:defRPr sz="1600">
                <a:latin typeface="+mn-lt"/>
              </a:defRPr>
            </a:lvl5pPr>
          </a:lstStyle>
          <a:p>
            <a:pPr lvl="0"/>
            <a:r>
              <a:rPr lang="en-US" dirty="0" smtClean="0"/>
              <a:t>Caption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513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9"/>
          <p:cNvSpPr>
            <a:spLocks noGrp="1"/>
          </p:cNvSpPr>
          <p:nvPr>
            <p:ph sz="quarter" idx="12"/>
          </p:nvPr>
        </p:nvSpPr>
        <p:spPr>
          <a:xfrm>
            <a:off x="4648200" y="1600200"/>
            <a:ext cx="4038600" cy="28956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768"/>
              </a:spcBef>
              <a:spcAft>
                <a:spcPts val="0"/>
              </a:spcAft>
              <a:buClr>
                <a:srgbClr val="F4B834"/>
              </a:buClr>
              <a:buSzTx/>
              <a:buFontTx/>
              <a:buNone/>
              <a:tabLst/>
              <a:defRPr lang="en-US" sz="2800" i="1" kern="1200" baseline="0" dirty="0">
                <a:solidFill>
                  <a:srgbClr val="898989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48200" y="4572000"/>
            <a:ext cx="3810000" cy="1447800"/>
          </a:xfrm>
          <a:prstGeom prst="rect">
            <a:avLst/>
          </a:prstGeom>
        </p:spPr>
        <p:txBody>
          <a:bodyPr/>
          <a:lstStyle>
            <a:lvl1pPr>
              <a:defRPr sz="1600" i="1" baseline="0">
                <a:solidFill>
                  <a:schemeClr val="bg1"/>
                </a:solidFill>
              </a:defRPr>
            </a:lvl1pPr>
          </a:lstStyle>
          <a:p>
            <a:pPr>
              <a:spcBef>
                <a:spcPts val="600"/>
              </a:spcBef>
            </a:pPr>
            <a:r>
              <a:rPr lang="en-US" sz="1800" dirty="0" smtClean="0">
                <a:solidFill>
                  <a:srgbClr val="0F1824"/>
                </a:solidFill>
                <a:latin typeface="Arial Narrow"/>
                <a:cs typeface="Arial Narrow"/>
              </a:rPr>
              <a:t>Caption</a:t>
            </a:r>
            <a:endParaRPr lang="en-US" sz="1800" dirty="0">
              <a:solidFill>
                <a:srgbClr val="0F1824"/>
              </a:solidFill>
              <a:latin typeface="Arial Narrow"/>
              <a:cs typeface="Arial Narrow"/>
            </a:endParaRPr>
          </a:p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 marL="346075" marR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 sz="2800" baseline="0">
                <a:solidFill>
                  <a:schemeClr val="bg1"/>
                </a:solidFill>
              </a:defRPr>
            </a:lvl1pPr>
            <a:lvl2pPr marL="741363" marR="0" indent="-284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</a:defRPr>
            </a:lvl2pPr>
            <a:lvl3pPr marL="1147763" marR="0" indent="-233363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2000" baseline="0">
                <a:solidFill>
                  <a:schemeClr val="bg1"/>
                </a:solidFill>
              </a:defRPr>
            </a:lvl3pPr>
            <a:lvl4pPr marL="1482725" marR="0" indent="-222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1800" baseline="0">
                <a:solidFill>
                  <a:schemeClr val="bg1"/>
                </a:solidFill>
              </a:defRPr>
            </a:lvl4pPr>
            <a:lvl5pPr marL="1830388" marR="0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1800" baseline="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6075" marR="0" lvl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Click to edit Master text styles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Second level</a:t>
            </a:r>
          </a:p>
          <a:p>
            <a:pPr marL="346075" marR="0" lvl="2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Third level</a:t>
            </a:r>
          </a:p>
          <a:p>
            <a:pPr marL="346075" marR="0" lvl="3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Fourth level</a:t>
            </a:r>
          </a:p>
          <a:p>
            <a:pPr marL="346075" marR="0" lvl="4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Fifth level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252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566160"/>
            <a:ext cx="7772400" cy="1005840"/>
          </a:xfr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lang="en-US" baseline="0">
                <a:solidFill>
                  <a:schemeClr val="bg1"/>
                </a:solidFill>
                <a:latin typeface="+mj-lt"/>
                <a:cs typeface="+mj-cs"/>
              </a:defRPr>
            </a:lvl1pPr>
          </a:lstStyle>
          <a:p>
            <a:pPr marL="0" lvl="0" algn="ctr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14800"/>
            <a:ext cx="6400800" cy="99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328418" y="5102163"/>
            <a:ext cx="2479849" cy="52387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ctr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018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6075" marR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 baseline="0">
                <a:solidFill>
                  <a:schemeClr val="bg1"/>
                </a:solidFill>
              </a:defRPr>
            </a:lvl1pPr>
            <a:lvl2pPr marL="741363" marR="0" indent="-284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 marL="1147763" marR="0" indent="-233363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baseline="0">
                <a:solidFill>
                  <a:schemeClr val="bg1"/>
                </a:solidFill>
              </a:defRPr>
            </a:lvl3pPr>
            <a:lvl4pPr marL="1482725" marR="0" indent="-222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baseline="0">
                <a:solidFill>
                  <a:schemeClr val="bg1"/>
                </a:solidFill>
              </a:defRPr>
            </a:lvl4pPr>
            <a:lvl5pPr marL="1830388" marR="0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baseline="0">
                <a:solidFill>
                  <a:schemeClr val="bg1"/>
                </a:solidFill>
              </a:defRPr>
            </a:lvl5pPr>
          </a:lstStyle>
          <a:p>
            <a:pPr marL="346075" marR="0" lvl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Click to edit Master text styles</a:t>
            </a:r>
          </a:p>
          <a:p>
            <a:pPr marL="741363" marR="0" lvl="1" indent="-284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Second level</a:t>
            </a:r>
          </a:p>
          <a:p>
            <a:pPr marL="1147763" marR="0" lvl="2" indent="-233363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Third level</a:t>
            </a:r>
          </a:p>
          <a:p>
            <a:pPr marL="1482725" marR="0" lvl="3" indent="-222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Fourth level</a:t>
            </a:r>
          </a:p>
          <a:p>
            <a:pPr marL="1830388" marR="0" lvl="4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50361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2800" b="1" cap="none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4266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 marL="346075" marR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 sz="2800" baseline="0">
                <a:solidFill>
                  <a:schemeClr val="bg1"/>
                </a:solidFill>
              </a:defRPr>
            </a:lvl1pPr>
            <a:lvl2pPr marL="741363" marR="0" indent="-284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</a:defRPr>
            </a:lvl2pPr>
            <a:lvl3pPr marL="1147763" marR="0" indent="-233363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2400" baseline="0">
                <a:solidFill>
                  <a:schemeClr val="bg1"/>
                </a:solidFill>
              </a:defRPr>
            </a:lvl3pPr>
            <a:lvl4pPr marL="1482725" marR="0" indent="-222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2000" baseline="0">
                <a:solidFill>
                  <a:schemeClr val="bg1"/>
                </a:solidFill>
              </a:defRPr>
            </a:lvl4pPr>
            <a:lvl5pPr marL="1830388" marR="0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2000" baseline="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6075" marR="0" lvl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Click to edit Master text styles</a:t>
            </a:r>
          </a:p>
          <a:p>
            <a:pPr marL="741363" marR="0" lvl="1" indent="-284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Second level</a:t>
            </a:r>
          </a:p>
          <a:p>
            <a:pPr marL="1147763" marR="0" lvl="2" indent="-233363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Third level</a:t>
            </a:r>
          </a:p>
          <a:p>
            <a:pPr marL="1482725" marR="0" lvl="3" indent="-222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Fourth level</a:t>
            </a:r>
          </a:p>
          <a:p>
            <a:pPr marL="1830388" marR="0" lvl="4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 marL="346075" marR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 sz="2800" baseline="0">
                <a:solidFill>
                  <a:schemeClr val="bg1"/>
                </a:solidFill>
              </a:defRPr>
            </a:lvl1pPr>
            <a:lvl2pPr marL="741363" marR="0" indent="-284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</a:defRPr>
            </a:lvl2pPr>
            <a:lvl3pPr marL="1147763" marR="0" indent="-233363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2400" baseline="0">
                <a:solidFill>
                  <a:schemeClr val="bg1"/>
                </a:solidFill>
              </a:defRPr>
            </a:lvl3pPr>
            <a:lvl4pPr marL="1482725" marR="0" indent="-222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2000" baseline="0">
                <a:solidFill>
                  <a:schemeClr val="bg1"/>
                </a:solidFill>
              </a:defRPr>
            </a:lvl4pPr>
            <a:lvl5pPr marL="1830388" marR="0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2000" baseline="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6075" marR="0" lvl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Click to edit Master text styles</a:t>
            </a:r>
          </a:p>
          <a:p>
            <a:pPr marL="741363" marR="0" lvl="1" indent="-284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Second level</a:t>
            </a:r>
          </a:p>
          <a:p>
            <a:pPr marL="1147763" marR="0" lvl="2" indent="-233363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Third level</a:t>
            </a:r>
          </a:p>
          <a:p>
            <a:pPr marL="1482725" marR="0" lvl="3" indent="-222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Fourth level</a:t>
            </a:r>
          </a:p>
          <a:p>
            <a:pPr marL="1830388" marR="0" lvl="4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5652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6075" marR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lvl1pPr>
            <a:lvl2pPr marL="741363" marR="0" indent="-284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 marL="1147763" marR="0" indent="-233363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lvl3pPr>
            <a:lvl4pPr marL="1482725" marR="0" indent="-222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lvl4pPr>
            <a:lvl5pPr marL="1830388" marR="0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lvl5pPr>
          </a:lstStyle>
          <a:p>
            <a:pPr marL="346075" marR="0" lvl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Click to edit Master text styles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Second level</a:t>
            </a:r>
          </a:p>
          <a:p>
            <a:pPr marL="346075" marR="0" lvl="2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Third level</a:t>
            </a:r>
          </a:p>
          <a:p>
            <a:pPr marL="346075" marR="0" lvl="3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Fourth level</a:t>
            </a:r>
          </a:p>
          <a:p>
            <a:pPr marL="346075" marR="0" lvl="4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Fifth level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299258" y="6586543"/>
            <a:ext cx="14141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LA-UR-13-25739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6291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4572000" y="1447800"/>
            <a:ext cx="3810000" cy="28638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 i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6075" marR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 lang="en-US" dirty="0" smtClean="0">
                <a:solidFill>
                  <a:schemeClr val="bg1"/>
                </a:solidFill>
              </a:defRPr>
            </a:lvl1pPr>
            <a:lvl2pPr marL="741363" marR="0" indent="-284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kumimoji="0" lang="en-US" b="0" i="0" u="none" strike="noStrike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defRPr>
            </a:lvl2pPr>
            <a:lvl3pPr marL="1147763" marR="0" indent="-233363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kumimoji="0" lang="en-US" b="0" i="0" u="none" strike="noStrike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defRPr>
            </a:lvl3pPr>
            <a:lvl4pPr marL="1482725" marR="0" indent="-222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kumimoji="0" lang="en-US" b="0" i="0" u="none" strike="noStrike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defRPr>
            </a:lvl4pPr>
            <a:lvl5pPr marL="1830388" marR="0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kumimoji="0" lang="en-US" b="0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defRPr>
            </a:lvl5pPr>
          </a:lstStyle>
          <a:p>
            <a:pPr marL="346075" marR="0" lvl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Click to edit Master text styles</a:t>
            </a:r>
          </a:p>
          <a:p>
            <a:pPr marL="741363" marR="0" lvl="1" indent="-284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Second level</a:t>
            </a:r>
          </a:p>
          <a:p>
            <a:pPr marL="1147763" marR="0" lvl="2" indent="-233363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Third level</a:t>
            </a:r>
          </a:p>
          <a:p>
            <a:pPr marL="1482725" marR="0" lvl="3" indent="-222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Fourth level</a:t>
            </a:r>
          </a:p>
          <a:p>
            <a:pPr marL="1830388" marR="0" lvl="4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657725" y="4419600"/>
            <a:ext cx="3724275" cy="1524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i="1">
                <a:latin typeface="+mn-lt"/>
              </a:defRPr>
            </a:lvl1pPr>
            <a:lvl2pPr marL="0" indent="0">
              <a:buFontTx/>
              <a:buNone/>
              <a:defRPr sz="1600">
                <a:latin typeface="+mn-lt"/>
              </a:defRPr>
            </a:lvl2pPr>
            <a:lvl3pPr marL="0" indent="0">
              <a:buFontTx/>
              <a:buNone/>
              <a:defRPr sz="1600">
                <a:latin typeface="+mn-lt"/>
              </a:defRPr>
            </a:lvl3pPr>
            <a:lvl4pPr marL="0" indent="0">
              <a:buFontTx/>
              <a:buNone/>
              <a:defRPr sz="1600">
                <a:latin typeface="+mn-lt"/>
              </a:defRPr>
            </a:lvl4pPr>
            <a:lvl5pPr marL="0" indent="0">
              <a:buFontTx/>
              <a:buNone/>
              <a:defRPr sz="1600">
                <a:latin typeface="+mn-lt"/>
              </a:defRPr>
            </a:lvl5pPr>
          </a:lstStyle>
          <a:p>
            <a:pPr lvl="0"/>
            <a:r>
              <a:rPr lang="en-US" dirty="0" smtClean="0"/>
              <a:t>Caption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082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 marL="346075" marR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 sz="2400"/>
            </a:lvl1pPr>
            <a:lvl2pPr marL="741363" marR="0" indent="-284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</a:defRPr>
            </a:lvl2pPr>
            <a:lvl3pPr marL="1147763" marR="0" indent="-233363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2000"/>
            </a:lvl3pPr>
            <a:lvl4pPr marL="1482725" marR="0" indent="-222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1800"/>
            </a:lvl4pPr>
            <a:lvl5pPr marL="1830388" marR="0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6075" marR="0" lvl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Click to edit Master text styles</a:t>
            </a:r>
          </a:p>
          <a:p>
            <a:pPr marL="741363" marR="0" lvl="1" indent="-284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Second level</a:t>
            </a:r>
          </a:p>
          <a:p>
            <a:pPr marL="1147763" marR="0" lvl="2" indent="-233363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Third level</a:t>
            </a:r>
          </a:p>
          <a:p>
            <a:pPr marL="1482725" marR="0" lvl="3" indent="-222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Fourth level</a:t>
            </a:r>
          </a:p>
          <a:p>
            <a:pPr marL="1830388" marR="0" lvl="4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 marL="346075" marR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 sz="2400"/>
            </a:lvl1pPr>
            <a:lvl2pPr marL="741363" marR="0" indent="-284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</a:defRPr>
            </a:lvl2pPr>
            <a:lvl3pPr marL="1147763" marR="0" indent="-233363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2000"/>
            </a:lvl3pPr>
            <a:lvl4pPr marL="1482725" marR="0" indent="-222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1800"/>
            </a:lvl4pPr>
            <a:lvl5pPr marL="1830388" marR="0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6075" marR="0" lvl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Click to edit Master text styles</a:t>
            </a:r>
          </a:p>
          <a:p>
            <a:pPr marL="741363" marR="0" lvl="1" indent="-284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Second level</a:t>
            </a:r>
          </a:p>
          <a:p>
            <a:pPr marL="1147763" marR="0" lvl="2" indent="-233363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Third level</a:t>
            </a:r>
          </a:p>
          <a:p>
            <a:pPr marL="1482725" marR="0" lvl="3" indent="-222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Fourth level</a:t>
            </a:r>
          </a:p>
          <a:p>
            <a:pPr marL="1830388" marR="0" lvl="4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05708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1817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61676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 marL="346075" marR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 sz="3200"/>
            </a:lvl1pPr>
            <a:lvl2pPr marL="741363" marR="0" indent="-284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</a:defRPr>
            </a:lvl2pPr>
            <a:lvl3pPr marL="1147763" marR="0" indent="-233363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2400"/>
            </a:lvl3pPr>
            <a:lvl4pPr marL="1482725" marR="0" indent="-222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2000"/>
            </a:lvl4pPr>
            <a:lvl5pPr marL="1830388" marR="0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346075" marR="0" lvl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Click to edit Master text styles</a:t>
            </a:r>
          </a:p>
          <a:p>
            <a:pPr marL="741363" marR="0" lvl="1" indent="-284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Second level</a:t>
            </a:r>
          </a:p>
          <a:p>
            <a:pPr marL="1147763" marR="0" lvl="2" indent="-233363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Third level</a:t>
            </a:r>
          </a:p>
          <a:p>
            <a:pPr marL="1482725" marR="0" lvl="3" indent="-222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Fourth level</a:t>
            </a:r>
          </a:p>
          <a:p>
            <a:pPr marL="1830388" marR="0" lvl="4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86599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72294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 marL="346075" marR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lvl1pPr>
            <a:lvl2pPr marL="741363" marR="0" indent="-284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lvl2pPr>
            <a:lvl3pPr marL="1147763" marR="0" indent="-233363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lvl3pPr>
            <a:lvl4pPr marL="1482725" marR="0" indent="-222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lvl4pPr>
            <a:lvl5pPr marL="1830388" marR="0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lvl5pPr>
          </a:lstStyle>
          <a:p>
            <a:pPr marL="346075" marR="0" lvl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Click to edit Master text styles</a:t>
            </a:r>
          </a:p>
          <a:p>
            <a:pPr marL="741363" marR="0" lvl="1" indent="-284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Second level</a:t>
            </a:r>
          </a:p>
          <a:p>
            <a:pPr marL="1147763" marR="0" lvl="2" indent="-233363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Third level</a:t>
            </a:r>
          </a:p>
          <a:p>
            <a:pPr marL="1482725" marR="0" lvl="3" indent="-222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Fourth level</a:t>
            </a:r>
          </a:p>
          <a:p>
            <a:pPr marL="1830388" marR="0" lvl="4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36017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>
            <a:lvl1pPr marL="346075" marR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lvl1pPr>
            <a:lvl2pPr marL="741363" marR="0" indent="-284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lvl2pPr>
            <a:lvl3pPr marL="1147763" marR="0" indent="-233363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lvl3pPr>
            <a:lvl4pPr marL="1482725" marR="0" indent="-222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lvl4pPr>
            <a:lvl5pPr marL="1830388" marR="0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lvl5pPr>
          </a:lstStyle>
          <a:p>
            <a:pPr marL="346075" marR="0" lvl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Click to edit Master text styles</a:t>
            </a:r>
          </a:p>
          <a:p>
            <a:pPr marL="741363" marR="0" lvl="1" indent="-284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Second level</a:t>
            </a:r>
          </a:p>
          <a:p>
            <a:pPr marL="1147763" marR="0" lvl="2" indent="-233363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Third level</a:t>
            </a:r>
          </a:p>
          <a:p>
            <a:pPr marL="1482725" marR="0" lvl="3" indent="-222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Fourth level</a:t>
            </a:r>
          </a:p>
          <a:p>
            <a:pPr marL="1830388" marR="0" lvl="4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30512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566160"/>
            <a:ext cx="7772400" cy="1005840"/>
          </a:xfr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lang="en-US" baseline="0">
                <a:solidFill>
                  <a:schemeClr val="bg1"/>
                </a:solidFill>
                <a:latin typeface="+mj-lt"/>
                <a:cs typeface="+mj-cs"/>
              </a:defRPr>
            </a:lvl1pPr>
          </a:lstStyle>
          <a:p>
            <a:pPr marL="0" lvl="0" algn="ctr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14800"/>
            <a:ext cx="6400800" cy="99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328418" y="5102163"/>
            <a:ext cx="2479849" cy="52387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ctr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3515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9"/>
          <p:cNvSpPr>
            <a:spLocks noGrp="1"/>
          </p:cNvSpPr>
          <p:nvPr>
            <p:ph sz="quarter" idx="12"/>
          </p:nvPr>
        </p:nvSpPr>
        <p:spPr>
          <a:xfrm>
            <a:off x="4648200" y="1600200"/>
            <a:ext cx="4038600" cy="28956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768"/>
              </a:spcBef>
              <a:spcAft>
                <a:spcPts val="0"/>
              </a:spcAft>
              <a:buClr>
                <a:srgbClr val="F4B834"/>
              </a:buClr>
              <a:buSzTx/>
              <a:buFontTx/>
              <a:buNone/>
              <a:tabLst/>
              <a:defRPr lang="en-US" sz="2800" i="1" kern="1200" baseline="0" dirty="0">
                <a:solidFill>
                  <a:srgbClr val="898989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48200" y="4572000"/>
            <a:ext cx="3810000" cy="1447800"/>
          </a:xfrm>
          <a:prstGeom prst="rect">
            <a:avLst/>
          </a:prstGeom>
        </p:spPr>
        <p:txBody>
          <a:bodyPr/>
          <a:lstStyle>
            <a:lvl1pPr>
              <a:defRPr sz="1600" i="1" baseline="0">
                <a:solidFill>
                  <a:schemeClr val="bg1"/>
                </a:solidFill>
              </a:defRPr>
            </a:lvl1pPr>
          </a:lstStyle>
          <a:p>
            <a:pPr>
              <a:spcBef>
                <a:spcPts val="600"/>
              </a:spcBef>
            </a:pPr>
            <a:r>
              <a:rPr lang="en-US" sz="1800" dirty="0" smtClean="0">
                <a:solidFill>
                  <a:srgbClr val="0F1824"/>
                </a:solidFill>
                <a:latin typeface="Arial Narrow"/>
                <a:cs typeface="Arial Narrow"/>
              </a:rPr>
              <a:t>Caption</a:t>
            </a:r>
            <a:endParaRPr lang="en-US" sz="1800" dirty="0">
              <a:solidFill>
                <a:srgbClr val="0F1824"/>
              </a:solidFill>
              <a:latin typeface="Arial Narrow"/>
              <a:cs typeface="Arial Narrow"/>
            </a:endParaRPr>
          </a:p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6075" marR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 lang="en-US" sz="2800" kern="1200" baseline="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1363" marR="0" indent="-284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lang="en-US" sz="2800" kern="1200" baseline="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7763" marR="0" indent="-233363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lang="en-US" sz="2800" kern="1200" baseline="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482725" marR="0" indent="-222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lang="en-US" sz="2800" kern="1200" baseline="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30388" marR="0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lang="en-US" sz="2800" kern="1200" baseline="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6075" marR="0" lvl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Click to edit Master text styles</a:t>
            </a:r>
          </a:p>
          <a:p>
            <a:pPr marL="741363" marR="0" lvl="1" indent="-284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Second level</a:t>
            </a:r>
          </a:p>
          <a:p>
            <a:pPr marL="1147763" marR="0" lvl="2" indent="-233363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Third level</a:t>
            </a:r>
          </a:p>
          <a:p>
            <a:pPr marL="1482725" marR="0" lvl="3" indent="-222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Fourth level</a:t>
            </a:r>
          </a:p>
          <a:p>
            <a:pPr marL="1830388" marR="0" lvl="4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4252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28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51789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566160"/>
            <a:ext cx="7772400" cy="1005840"/>
          </a:xfr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lang="en-US" baseline="0">
                <a:solidFill>
                  <a:schemeClr val="bg1"/>
                </a:solidFill>
                <a:latin typeface="+mj-lt"/>
                <a:cs typeface="+mj-cs"/>
              </a:defRPr>
            </a:lvl1pPr>
          </a:lstStyle>
          <a:p>
            <a:pPr marL="0" lvl="0" algn="ctr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14800"/>
            <a:ext cx="6400800" cy="990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328418" y="5102163"/>
            <a:ext cx="2479849" cy="523875"/>
          </a:xfrm>
        </p:spPr>
        <p:txBody>
          <a:bodyPr lIns="0" rIns="0">
            <a:normAutofit/>
          </a:bodyPr>
          <a:lstStyle>
            <a:lvl1pPr marL="0" indent="0" algn="ctr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443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marL="346075" marR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 sz="2800"/>
            </a:lvl1pPr>
            <a:lvl2pPr marL="741363" marR="0" indent="-284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defRPr>
            </a:lvl2pPr>
            <a:lvl3pPr marL="1147763" marR="0" indent="-233363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2000"/>
            </a:lvl3pPr>
            <a:lvl4pPr marL="1482725" marR="0" indent="-222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1800"/>
            </a:lvl4pPr>
            <a:lvl5pPr marL="1830388" marR="0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6075" marR="0" lvl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Click to edit Master text styles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Second level</a:t>
            </a:r>
          </a:p>
          <a:p>
            <a:pPr marL="346075" marR="0" lvl="2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Third level</a:t>
            </a:r>
          </a:p>
          <a:p>
            <a:pPr marL="346075" marR="0" lvl="3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Fourth level</a:t>
            </a:r>
          </a:p>
          <a:p>
            <a:pPr marL="346075" marR="0" lvl="4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Fifth level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 marL="346075" marR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 sz="2800"/>
            </a:lvl1pPr>
            <a:lvl2pPr marL="741363" marR="0" indent="-284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defRPr>
            </a:lvl2pPr>
            <a:lvl3pPr marL="1147763" marR="0" indent="-233363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2000"/>
            </a:lvl3pPr>
            <a:lvl4pPr marL="1482725" marR="0" indent="-222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1800"/>
            </a:lvl4pPr>
            <a:lvl5pPr marL="1830388" marR="0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6075" marR="0" lvl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Click to edit Master text styles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Second level</a:t>
            </a:r>
          </a:p>
          <a:p>
            <a:pPr marL="346075" marR="0" lvl="2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Third level</a:t>
            </a:r>
          </a:p>
          <a:p>
            <a:pPr marL="346075" marR="0" lvl="3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Fourth level</a:t>
            </a:r>
          </a:p>
          <a:p>
            <a:pPr marL="346075" marR="0" lvl="4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Fifth level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802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marL="346075" marR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 sz="2800"/>
            </a:lvl1pPr>
            <a:lvl2pPr marL="741363" marR="0" indent="-284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defRPr>
            </a:lvl2pPr>
            <a:lvl3pPr marL="1147763" marR="0" indent="-233363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2000"/>
            </a:lvl3pPr>
            <a:lvl4pPr marL="1482725" marR="0" indent="-222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1800"/>
            </a:lvl4pPr>
            <a:lvl5pPr marL="1830388" marR="0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6075" marR="0" lvl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Click to edit Master text styles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Second level</a:t>
            </a:r>
          </a:p>
          <a:p>
            <a:pPr marL="346075" marR="0" lvl="2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Third level</a:t>
            </a:r>
          </a:p>
          <a:p>
            <a:pPr marL="346075" marR="0" lvl="3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Fourth level</a:t>
            </a:r>
          </a:p>
          <a:p>
            <a:pPr marL="346075" marR="0" lvl="4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Fifth level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648200" y="4906963"/>
            <a:ext cx="4038600" cy="1219200"/>
          </a:xfrm>
        </p:spPr>
        <p:txBody>
          <a:bodyPr>
            <a:noAutofit/>
          </a:bodyPr>
          <a:lstStyle>
            <a:lvl1pPr marL="0" indent="0">
              <a:buFontTx/>
              <a:buNone/>
              <a:defRPr lang="en-US" sz="2000" i="1" dirty="0" smtClean="0"/>
            </a:lvl1pPr>
            <a:lvl2pPr marL="457200" indent="0">
              <a:buFontTx/>
              <a:buNone/>
              <a:defRPr lang="en-US" sz="2000" dirty="0" smtClean="0"/>
            </a:lvl2pPr>
            <a:lvl3pPr marL="914400" indent="0">
              <a:buFontTx/>
              <a:buNone/>
              <a:defRPr lang="en-US" sz="2000" dirty="0" smtClean="0"/>
            </a:lvl3pPr>
            <a:lvl4pPr marL="1371600" indent="0">
              <a:buFontTx/>
              <a:buNone/>
              <a:defRPr lang="en-US" sz="2000" dirty="0" smtClean="0"/>
            </a:lvl4pPr>
            <a:lvl5pPr marL="1828800" indent="0">
              <a:buFontTx/>
              <a:buNone/>
              <a:defRPr lang="en-US" sz="2000" dirty="0"/>
            </a:lvl5pPr>
          </a:lstStyle>
          <a:p>
            <a:pPr lvl="0"/>
            <a:r>
              <a:rPr lang="en-US" dirty="0" smtClean="0"/>
              <a:t>Click to add Caption</a:t>
            </a:r>
          </a:p>
        </p:txBody>
      </p:sp>
      <p:sp>
        <p:nvSpPr>
          <p:cNvPr id="6" name="Content Placeholder 9"/>
          <p:cNvSpPr>
            <a:spLocks noGrp="1"/>
          </p:cNvSpPr>
          <p:nvPr>
            <p:ph sz="quarter" idx="12"/>
          </p:nvPr>
        </p:nvSpPr>
        <p:spPr>
          <a:xfrm>
            <a:off x="4648200" y="1600200"/>
            <a:ext cx="4038600" cy="32004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768"/>
              </a:spcBef>
              <a:spcAft>
                <a:spcPts val="0"/>
              </a:spcAft>
              <a:buClr>
                <a:srgbClr val="F4B834"/>
              </a:buClr>
              <a:buSzTx/>
              <a:buFontTx/>
              <a:buNone/>
              <a:tabLst/>
              <a:defRPr lang="en-US" sz="2800" i="1" kern="1200" baseline="0" dirty="0">
                <a:solidFill>
                  <a:srgbClr val="898989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7093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 marL="346075" marR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 sz="2400"/>
            </a:lvl1pPr>
            <a:lvl2pPr marL="741363" marR="0" indent="-284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defRPr>
            </a:lvl2pPr>
            <a:lvl3pPr marL="1147763" marR="0" indent="-233363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1800"/>
            </a:lvl3pPr>
            <a:lvl4pPr marL="1482725" marR="0" indent="-222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1600"/>
            </a:lvl4pPr>
            <a:lvl5pPr marL="1830388" marR="0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6075" marR="0" lvl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Click to edit Master text styles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Second level</a:t>
            </a:r>
          </a:p>
          <a:p>
            <a:pPr marL="346075" marR="0" lvl="2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Third level</a:t>
            </a:r>
          </a:p>
          <a:p>
            <a:pPr marL="346075" marR="0" lvl="3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Fourth level</a:t>
            </a:r>
          </a:p>
          <a:p>
            <a:pPr marL="346075" marR="0" lvl="4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Fifth level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 marL="346075" marR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 sz="2400"/>
            </a:lvl1pPr>
            <a:lvl2pPr marL="741363" marR="0" indent="-284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defRPr>
            </a:lvl2pPr>
            <a:lvl3pPr marL="1147763" marR="0" indent="-233363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1800"/>
            </a:lvl3pPr>
            <a:lvl4pPr marL="1482725" marR="0" indent="-222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1600"/>
            </a:lvl4pPr>
            <a:lvl5pPr marL="1830388" marR="0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6075" marR="0" lvl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Click to edit Master text styles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Second level</a:t>
            </a:r>
          </a:p>
          <a:p>
            <a:pPr marL="346075" marR="0" lvl="2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Third level</a:t>
            </a:r>
          </a:p>
          <a:p>
            <a:pPr marL="346075" marR="0" lvl="3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Fourth level</a:t>
            </a:r>
          </a:p>
          <a:p>
            <a:pPr marL="346075" marR="0" lvl="4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Fifth level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490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779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548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 marL="346075" marR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 sz="3200"/>
            </a:lvl1pPr>
            <a:lvl2pPr marL="741363" marR="0" indent="-284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defRPr>
            </a:lvl2pPr>
            <a:lvl3pPr marL="1147763" marR="0" indent="-233363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2400"/>
            </a:lvl3pPr>
            <a:lvl4pPr marL="1482725" marR="0" indent="-222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2000"/>
            </a:lvl4pPr>
            <a:lvl5pPr marL="1830388" marR="0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346075" marR="0" lvl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Click to edit Master text styles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Second level</a:t>
            </a:r>
          </a:p>
          <a:p>
            <a:pPr marL="346075" marR="0" lvl="2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Third level</a:t>
            </a:r>
          </a:p>
          <a:p>
            <a:pPr marL="346075" marR="0" lvl="3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Fourth level</a:t>
            </a:r>
          </a:p>
          <a:p>
            <a:pPr marL="346075" marR="0" lvl="4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Fifth level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362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911600" y="-297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F4B834"/>
                </a:solidFill>
                <a:latin typeface="Frutiger LT Std 45 Light"/>
              </a:rPr>
              <a:t>|</a:t>
            </a:r>
            <a:r>
              <a:rPr lang="en-US" sz="1200" baseline="0" dirty="0" smtClean="0">
                <a:solidFill>
                  <a:schemeClr val="bg1"/>
                </a:solidFill>
                <a:latin typeface="Frutiger LT Std 45 Light"/>
              </a:rPr>
              <a:t>  </a:t>
            </a:r>
            <a:r>
              <a:rPr lang="en-US" sz="1200" dirty="0" smtClean="0">
                <a:solidFill>
                  <a:schemeClr val="tx1"/>
                </a:solidFill>
                <a:latin typeface="Frutiger LT Std 45 Light"/>
              </a:rPr>
              <a:t>Los Alamos National Laboratory  </a:t>
            </a:r>
            <a:r>
              <a:rPr lang="en-US" sz="1200" dirty="0" smtClean="0">
                <a:solidFill>
                  <a:srgbClr val="F4B834"/>
                </a:solidFill>
                <a:latin typeface="Frutiger LT Std 45 Light"/>
              </a:rPr>
              <a:t>|</a:t>
            </a:r>
            <a:endParaRPr lang="en-US" sz="1200" dirty="0">
              <a:solidFill>
                <a:srgbClr val="F4B834"/>
              </a:solidFill>
              <a:latin typeface="Frutiger LT Std 45 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0" y="655955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Frutiger LT Std 57 Condensed"/>
              </a:rPr>
              <a:t>Operated by Los Alamos National Security, </a:t>
            </a:r>
            <a:r>
              <a:rPr lang="en-US" sz="800" dirty="0" smtClean="0">
                <a:solidFill>
                  <a:srgbClr val="FFFFFF"/>
                </a:solidFill>
                <a:latin typeface="Frutiger LT Std 57 Condensed"/>
              </a:rPr>
              <a:t>LLC for </a:t>
            </a:r>
            <a:r>
              <a:rPr lang="en-US" sz="800" dirty="0">
                <a:solidFill>
                  <a:srgbClr val="FFFFFF"/>
                </a:solidFill>
                <a:latin typeface="Frutiger LT Std 57 Condensed"/>
              </a:rPr>
              <a:t>the U.S. Department of Energy's NNSA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19500" y="6076950"/>
            <a:ext cx="190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F1824"/>
                </a:solidFill>
                <a:latin typeface="Frutiger LT Std 67 Bold Condensed"/>
              </a:rPr>
              <a:t>UNCLASSIFIED</a:t>
            </a:r>
            <a:endParaRPr lang="en-US" sz="1200" dirty="0">
              <a:solidFill>
                <a:srgbClr val="0F1824"/>
              </a:solidFill>
              <a:latin typeface="Frutiger LT Std 67 Bold Condense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35490" y="6564699"/>
            <a:ext cx="3505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0" kern="1200" normalizeH="0" baseline="0" noProof="0" dirty="0" smtClean="0">
                <a:solidFill>
                  <a:srgbClr val="FFFFFF"/>
                </a:solidFill>
                <a:latin typeface="Frutiger LT Std 45 Light"/>
                <a:ea typeface="+mn-ea"/>
                <a:cs typeface="+mn-cs"/>
              </a:rPr>
              <a:t>April 2013  </a:t>
            </a:r>
            <a:r>
              <a:rPr lang="en-US" sz="1000" normalizeH="0" baseline="0" dirty="0" smtClean="0">
                <a:solidFill>
                  <a:srgbClr val="F4B834"/>
                </a:solidFill>
                <a:latin typeface="Frutiger LT Std 45 Light"/>
              </a:rPr>
              <a:t>|  </a:t>
            </a:r>
            <a:r>
              <a:rPr lang="en-US" sz="1000" b="1" normalizeH="0" baseline="0" dirty="0" smtClean="0">
                <a:solidFill>
                  <a:srgbClr val="FFFFFF"/>
                </a:solidFill>
                <a:latin typeface="Frutiger LT Std 45 Light"/>
              </a:rPr>
              <a:t>UNCLASSIFIED  </a:t>
            </a:r>
            <a:r>
              <a:rPr lang="en-US" sz="1000" normalizeH="0" baseline="0" dirty="0" smtClean="0">
                <a:solidFill>
                  <a:srgbClr val="F4B834"/>
                </a:solidFill>
                <a:latin typeface="Frutiger LT Std 45 Light"/>
              </a:rPr>
              <a:t>|</a:t>
            </a:r>
            <a:r>
              <a:rPr lang="en-US" sz="1000" normalizeH="0" baseline="0" dirty="0" smtClean="0">
                <a:solidFill>
                  <a:srgbClr val="FFFFFF"/>
                </a:solidFill>
                <a:latin typeface="Frutiger LT Std 45 Light"/>
              </a:rPr>
              <a:t>  </a:t>
            </a:r>
            <a:fld id="{F9D4371A-A13E-B243-A14D-8CF626A7A05F}" type="slidenum">
              <a:rPr lang="en-US" sz="1000" normalizeH="0" baseline="0" smtClean="0">
                <a:solidFill>
                  <a:srgbClr val="FFFFFF"/>
                </a:solidFill>
                <a:latin typeface="Frutiger LT Std 45 Light"/>
              </a:rPr>
              <a:pPr algn="r"/>
              <a:t>‹#›</a:t>
            </a:fld>
            <a:endParaRPr lang="en-US" sz="1000" normalizeH="0" baseline="0" dirty="0">
              <a:solidFill>
                <a:srgbClr val="FFFFFF"/>
              </a:solidFill>
              <a:latin typeface="Frutiger LT Std 45 Light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299258" y="6586543"/>
            <a:ext cx="14141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LA-UR-13-25739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296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6" r:id="rId13"/>
    <p:sldLayoutId id="2147483670" r:id="rId14"/>
    <p:sldLayoutId id="2147483686" r:id="rId15"/>
  </p:sldLayoutIdLst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6075" marR="0" indent="-346075" algn="l" defTabSz="914400" rtl="0" eaLnBrk="1" fontAlgn="auto" latinLnBrk="0" hangingPunct="1">
        <a:lnSpc>
          <a:spcPct val="100000"/>
        </a:lnSpc>
        <a:spcBef>
          <a:spcPts val="900"/>
        </a:spcBef>
        <a:spcAft>
          <a:spcPts val="0"/>
        </a:spcAft>
        <a:buClr>
          <a:srgbClr val="F4B834"/>
        </a:buClr>
        <a:buSzTx/>
        <a:buFont typeface="Wingdings" pitchFamily="2" charset="2"/>
        <a:buChar char="§"/>
        <a:tabLst/>
        <a:defRPr kumimoji="0" lang="en-US" sz="2800" b="0" i="0" u="none" strike="noStrike" kern="1200" cap="none" spc="0" normalizeH="0" baseline="0" noProof="0" smtClean="0">
          <a:ln>
            <a:noFill/>
          </a:ln>
          <a:solidFill>
            <a:prstClr val="black"/>
          </a:solidFill>
          <a:effectLst/>
          <a:uLnTx/>
          <a:uFillTx/>
          <a:latin typeface="+mn-lt"/>
          <a:ea typeface="+mn-ea"/>
          <a:cs typeface="Arial" pitchFamily="34" charset="0"/>
        </a:defRPr>
      </a:lvl1pPr>
      <a:lvl2pPr marL="741363" marR="0" indent="-284163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F4B834"/>
        </a:buClr>
        <a:buSzTx/>
        <a:buFont typeface="Arial" pitchFamily="34" charset="0"/>
        <a:buChar char="–"/>
        <a:tabLst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7763" marR="0" indent="-233363" algn="l" defTabSz="914400" rtl="0" eaLnBrk="1" fontAlgn="auto" latinLnBrk="0" hangingPunct="1">
        <a:lnSpc>
          <a:spcPct val="100000"/>
        </a:lnSpc>
        <a:spcBef>
          <a:spcPts val="576"/>
        </a:spcBef>
        <a:spcAft>
          <a:spcPts val="0"/>
        </a:spcAft>
        <a:buClr>
          <a:srgbClr val="F4B834"/>
        </a:buClr>
        <a:buSzTx/>
        <a:buFont typeface="Arial" pitchFamily="34" charset="0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482725" marR="0" indent="-22225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F4B834"/>
        </a:buClr>
        <a:buSzTx/>
        <a:buFont typeface="Arial" pitchFamily="34" charset="0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30388" marR="0" indent="-22542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F4B834"/>
        </a:buClr>
        <a:buSzTx/>
        <a:buFont typeface="Arial" pitchFamily="34" charset="0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11600" y="-297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F4B834"/>
                </a:solidFill>
                <a:latin typeface="Frutiger LT Std 45 Light"/>
              </a:rPr>
              <a:t>|</a:t>
            </a:r>
            <a:r>
              <a:rPr lang="en-US" sz="1200" baseline="0" dirty="0" smtClean="0">
                <a:solidFill>
                  <a:schemeClr val="bg1"/>
                </a:solidFill>
                <a:latin typeface="Frutiger LT Std 45 Light"/>
              </a:rPr>
              <a:t>  </a:t>
            </a:r>
            <a:r>
              <a:rPr lang="en-US" sz="1200" dirty="0" smtClean="0">
                <a:solidFill>
                  <a:schemeClr val="bg1"/>
                </a:solidFill>
                <a:latin typeface="Frutiger LT Std 45 Light"/>
              </a:rPr>
              <a:t>Los Alamos National Laboratory  </a:t>
            </a:r>
            <a:r>
              <a:rPr lang="en-US" sz="1200" dirty="0" smtClean="0">
                <a:solidFill>
                  <a:srgbClr val="F4B834"/>
                </a:solidFill>
                <a:latin typeface="Frutiger LT Std 45 Light"/>
              </a:rPr>
              <a:t>|</a:t>
            </a:r>
            <a:endParaRPr lang="en-US" sz="1200" dirty="0">
              <a:solidFill>
                <a:srgbClr val="F4B834"/>
              </a:solidFill>
              <a:latin typeface="Frutiger LT Std 45 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0" y="655955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Frutiger LT Std 57 Condensed"/>
              </a:rPr>
              <a:t>Operated by Los Alamos National Security, </a:t>
            </a:r>
            <a:r>
              <a:rPr lang="en-US" sz="800" dirty="0" smtClean="0">
                <a:solidFill>
                  <a:srgbClr val="FFFFFF"/>
                </a:solidFill>
                <a:latin typeface="Frutiger LT Std 57 Condensed"/>
              </a:rPr>
              <a:t>LLC for </a:t>
            </a:r>
            <a:r>
              <a:rPr lang="en-US" sz="800" dirty="0">
                <a:solidFill>
                  <a:srgbClr val="FFFFFF"/>
                </a:solidFill>
                <a:latin typeface="Frutiger LT Std 57 Condensed"/>
              </a:rPr>
              <a:t>the U.S. Department of Energy's NNSA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19500" y="6076950"/>
            <a:ext cx="190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Frutiger LT Std 67 Bold Condensed"/>
              </a:rPr>
              <a:t>UNCLASSIFIED</a:t>
            </a:r>
            <a:endParaRPr lang="en-US" sz="1200" dirty="0">
              <a:solidFill>
                <a:schemeClr val="bg1"/>
              </a:solidFill>
              <a:latin typeface="Frutiger LT Std 67 Bold Condense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35490" y="6564699"/>
            <a:ext cx="3505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0" kern="1200" normalizeH="0" baseline="0" noProof="0" dirty="0" smtClean="0">
                <a:solidFill>
                  <a:srgbClr val="FFFFFF"/>
                </a:solidFill>
                <a:latin typeface="Frutiger LT Std 45 Light"/>
                <a:ea typeface="+mn-ea"/>
                <a:cs typeface="+mn-cs"/>
              </a:rPr>
              <a:t>April 2013  </a:t>
            </a:r>
            <a:r>
              <a:rPr lang="en-US" sz="1000" normalizeH="0" baseline="0" dirty="0" smtClean="0">
                <a:solidFill>
                  <a:srgbClr val="F4B834"/>
                </a:solidFill>
                <a:latin typeface="Frutiger LT Std 45 Light"/>
              </a:rPr>
              <a:t>|  </a:t>
            </a:r>
            <a:r>
              <a:rPr lang="en-US" sz="1000" b="1" normalizeH="0" baseline="0" dirty="0" smtClean="0">
                <a:solidFill>
                  <a:srgbClr val="FFFFFF"/>
                </a:solidFill>
                <a:latin typeface="Frutiger LT Std 45 Light"/>
              </a:rPr>
              <a:t>UNCLASSIFIED  </a:t>
            </a:r>
            <a:r>
              <a:rPr lang="en-US" sz="1000" normalizeH="0" baseline="0" dirty="0" smtClean="0">
                <a:solidFill>
                  <a:srgbClr val="F4B834"/>
                </a:solidFill>
                <a:latin typeface="Frutiger LT Std 45 Light"/>
              </a:rPr>
              <a:t>|</a:t>
            </a:r>
            <a:r>
              <a:rPr lang="en-US" sz="1000" normalizeH="0" baseline="0" dirty="0" smtClean="0">
                <a:solidFill>
                  <a:srgbClr val="FFFFFF"/>
                </a:solidFill>
                <a:latin typeface="Frutiger LT Std 45 Light"/>
              </a:rPr>
              <a:t>  </a:t>
            </a:r>
            <a:fld id="{F9D4371A-A13E-B243-A14D-8CF626A7A05F}" type="slidenum">
              <a:rPr lang="en-US" sz="1000" normalizeH="0" baseline="0" smtClean="0">
                <a:solidFill>
                  <a:srgbClr val="FFFFFF"/>
                </a:solidFill>
                <a:latin typeface="Frutiger LT Std 45 Light"/>
              </a:rPr>
              <a:pPr algn="r"/>
              <a:t>‹#›</a:t>
            </a:fld>
            <a:endParaRPr lang="en-US" sz="1000" normalizeH="0" baseline="0" dirty="0">
              <a:solidFill>
                <a:srgbClr val="FFFFFF"/>
              </a:solidFill>
              <a:latin typeface="Frutiger LT Std 45 Light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6075" marR="0" lvl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Click to edit Master text styles</a:t>
            </a:r>
          </a:p>
          <a:p>
            <a:pPr marL="741363" marR="0" lvl="1" indent="-284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Second level</a:t>
            </a:r>
          </a:p>
          <a:p>
            <a:pPr marL="1147763" marR="0" lvl="2" indent="-233363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Third level</a:t>
            </a:r>
          </a:p>
          <a:p>
            <a:pPr marL="1482725" marR="0" lvl="3" indent="-222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Fourth level</a:t>
            </a:r>
          </a:p>
          <a:p>
            <a:pPr marL="1830388" marR="0" lvl="4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170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3200" b="1" kern="1200" baseline="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6075" marR="0" indent="-346075" algn="l" defTabSz="914400" rtl="0" eaLnBrk="1" fontAlgn="auto" latinLnBrk="0" hangingPunct="1">
        <a:lnSpc>
          <a:spcPct val="100000"/>
        </a:lnSpc>
        <a:spcBef>
          <a:spcPts val="900"/>
        </a:spcBef>
        <a:spcAft>
          <a:spcPts val="0"/>
        </a:spcAft>
        <a:buClr>
          <a:srgbClr val="F4B834"/>
        </a:buClr>
        <a:buSzTx/>
        <a:buFont typeface="Wingdings" pitchFamily="2" charset="2"/>
        <a:buChar char="§"/>
        <a:tabLst/>
        <a:defRPr sz="2800" kern="1200" baseline="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1363" marR="0" indent="-284163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F4B834"/>
        </a:buClr>
        <a:buSzTx/>
        <a:buFont typeface="Arial" pitchFamily="34" charset="0"/>
        <a:buChar char="–"/>
        <a:tabLst/>
        <a:defRPr sz="2800" kern="1200" baseline="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7763" marR="0" indent="-233363" algn="l" defTabSz="914400" rtl="0" eaLnBrk="1" fontAlgn="auto" latinLnBrk="0" hangingPunct="1">
        <a:lnSpc>
          <a:spcPct val="100000"/>
        </a:lnSpc>
        <a:spcBef>
          <a:spcPts val="576"/>
        </a:spcBef>
        <a:spcAft>
          <a:spcPts val="0"/>
        </a:spcAft>
        <a:buClr>
          <a:srgbClr val="F4B834"/>
        </a:buClr>
        <a:buSzTx/>
        <a:buFont typeface="Arial" pitchFamily="34" charset="0"/>
        <a:buChar char="–"/>
        <a:tabLst/>
        <a:defRPr sz="2400" kern="1200" baseline="0">
          <a:solidFill>
            <a:schemeClr val="bg1"/>
          </a:solidFill>
          <a:latin typeface="Arial" pitchFamily="34" charset="0"/>
          <a:ea typeface="+mn-ea"/>
          <a:cs typeface="+mn-cs"/>
        </a:defRPr>
      </a:lvl3pPr>
      <a:lvl4pPr marL="1482725" marR="0" indent="-22225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F4B834"/>
        </a:buClr>
        <a:buSzTx/>
        <a:buFont typeface="Arial" pitchFamily="34" charset="0"/>
        <a:buChar char="–"/>
        <a:tabLst/>
        <a:defRPr sz="2000" kern="1200" baseline="0">
          <a:solidFill>
            <a:schemeClr val="bg1"/>
          </a:solidFill>
          <a:latin typeface="Arial" pitchFamily="34" charset="0"/>
          <a:ea typeface="+mn-ea"/>
          <a:cs typeface="+mn-cs"/>
        </a:defRPr>
      </a:lvl4pPr>
      <a:lvl5pPr marL="1830388" marR="0" indent="-22542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F4B834"/>
        </a:buClr>
        <a:buSzTx/>
        <a:buFont typeface="Arial" pitchFamily="34" charset="0"/>
        <a:buChar char="–"/>
        <a:tabLst/>
        <a:defRPr sz="2000" kern="1200" baseline="0">
          <a:solidFill>
            <a:schemeClr val="bg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6075" marR="0" lvl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Click to edit Master text styles</a:t>
            </a:r>
          </a:p>
          <a:p>
            <a:pPr marL="741363" marR="0" lvl="1" indent="-284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Second level</a:t>
            </a:r>
          </a:p>
          <a:p>
            <a:pPr marL="1147763" marR="0" lvl="2" indent="-233363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482725" marR="0" lvl="3" indent="-222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30388" marR="0" lvl="4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0" y="655955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Frutiger LT Std 57 Condensed"/>
              </a:rPr>
              <a:t>Operated by Los Alamos National Security, </a:t>
            </a:r>
            <a:r>
              <a:rPr lang="en-US" sz="800" dirty="0" smtClean="0">
                <a:solidFill>
                  <a:srgbClr val="FFFFFF"/>
                </a:solidFill>
                <a:latin typeface="Frutiger LT Std 57 Condensed"/>
              </a:rPr>
              <a:t>LLC for </a:t>
            </a:r>
            <a:r>
              <a:rPr lang="en-US" sz="800" dirty="0">
                <a:solidFill>
                  <a:srgbClr val="FFFFFF"/>
                </a:solidFill>
                <a:latin typeface="Frutiger LT Std 57 Condensed"/>
              </a:rPr>
              <a:t>the U.S. Department of Energy's NNSA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19500" y="6076950"/>
            <a:ext cx="190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Frutiger LT Std 67 Bold Condensed"/>
              </a:rPr>
              <a:t>UNCLASSIFIED</a:t>
            </a:r>
            <a:endParaRPr lang="en-US" sz="1200" dirty="0">
              <a:solidFill>
                <a:schemeClr val="bg1"/>
              </a:solidFill>
              <a:latin typeface="Frutiger LT Std 67 Bold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167225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6075" marR="0" indent="-346075" algn="l" defTabSz="914400" rtl="0" eaLnBrk="1" fontAlgn="auto" latinLnBrk="0" hangingPunct="1">
        <a:lnSpc>
          <a:spcPct val="100000"/>
        </a:lnSpc>
        <a:spcBef>
          <a:spcPts val="900"/>
        </a:spcBef>
        <a:spcAft>
          <a:spcPts val="0"/>
        </a:spcAft>
        <a:buClr>
          <a:srgbClr val="F4B834"/>
        </a:buClr>
        <a:buSzTx/>
        <a:buFont typeface="Wingdings" pitchFamily="2" charset="2"/>
        <a:buChar char="§"/>
        <a:tabLst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1363" marR="0" indent="-284163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F4B834"/>
        </a:buClr>
        <a:buSzTx/>
        <a:buFont typeface="Arial" pitchFamily="34" charset="0"/>
        <a:buChar char="–"/>
        <a:tabLst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7763" marR="0" indent="-233363" algn="l" defTabSz="914400" rtl="0" eaLnBrk="1" fontAlgn="auto" latinLnBrk="0" hangingPunct="1">
        <a:lnSpc>
          <a:spcPct val="100000"/>
        </a:lnSpc>
        <a:spcBef>
          <a:spcPts val="576"/>
        </a:spcBef>
        <a:spcAft>
          <a:spcPts val="0"/>
        </a:spcAft>
        <a:buClr>
          <a:srgbClr val="F4B834"/>
        </a:buClr>
        <a:buSzTx/>
        <a:buFont typeface="Arial" pitchFamily="34" charset="0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482725" marR="0" indent="-22225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F4B834"/>
        </a:buClr>
        <a:buSzTx/>
        <a:buFont typeface="Arial" pitchFamily="34" charset="0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30388" marR="0" indent="-22542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F4B834"/>
        </a:buClr>
        <a:buSzTx/>
        <a:buFont typeface="Arial" pitchFamily="34" charset="0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6.png"/><Relationship Id="rId7" Type="http://schemas.openxmlformats.org/officeDocument/2006/relationships/oleObject" Target="../embeddings/Microsoft_Excel_97-2003_Worksheet2.xls"/><Relationship Id="rId12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11" Type="http://schemas.openxmlformats.org/officeDocument/2006/relationships/oleObject" Target="../embeddings/oleObject1.bin"/><Relationship Id="rId5" Type="http://schemas.openxmlformats.org/officeDocument/2006/relationships/oleObject" Target="../embeddings/Microsoft_Excel_97-2003_Worksheet1.xls"/><Relationship Id="rId10" Type="http://schemas.openxmlformats.org/officeDocument/2006/relationships/image" Target="../media/image14.png"/><Relationship Id="rId4" Type="http://schemas.openxmlformats.org/officeDocument/2006/relationships/image" Target="../media/image17.png"/><Relationship Id="rId9" Type="http://schemas.openxmlformats.org/officeDocument/2006/relationships/oleObject" Target="../embeddings/Microsoft_Excel_97-2003_Worksheet3.xls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7" Type="http://schemas.openxmlformats.org/officeDocument/2006/relationships/image" Target="../media/image10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avi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438400"/>
            <a:ext cx="6781800" cy="10058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Multi-</a:t>
            </a:r>
            <a:r>
              <a:rPr lang="en-US" dirty="0" err="1" smtClean="0"/>
              <a:t>GeV</a:t>
            </a:r>
            <a:r>
              <a:rPr lang="en-US" dirty="0" smtClean="0"/>
              <a:t> Electron Radiography for Applications at </a:t>
            </a:r>
            <a:r>
              <a:rPr lang="en-US" dirty="0" err="1" smtClean="0"/>
              <a:t>MaRIE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FEIS Workshop 2013</a:t>
            </a:r>
          </a:p>
          <a:p>
            <a:r>
              <a:rPr lang="en-US" dirty="0" smtClean="0"/>
              <a:t>Frank Merrill, LANL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mtClean="0"/>
              <a:t>12/9-12/12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88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7620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Charged particle radiography has been extensively developed at LANSCE with protons.</a:t>
            </a:r>
            <a:endParaRPr lang="en-US" dirty="0"/>
          </a:p>
        </p:txBody>
      </p:sp>
      <p:grpSp>
        <p:nvGrpSpPr>
          <p:cNvPr id="53" name="Group 5"/>
          <p:cNvGrpSpPr>
            <a:grpSpLocks noChangeAspect="1"/>
          </p:cNvGrpSpPr>
          <p:nvPr/>
        </p:nvGrpSpPr>
        <p:grpSpPr bwMode="auto">
          <a:xfrm>
            <a:off x="2590800" y="3581400"/>
            <a:ext cx="4038600" cy="2736850"/>
            <a:chOff x="144" y="1200"/>
            <a:chExt cx="2309" cy="1728"/>
          </a:xfrm>
        </p:grpSpPr>
        <p:grpSp>
          <p:nvGrpSpPr>
            <p:cNvPr id="54" name="Group 6"/>
            <p:cNvGrpSpPr>
              <a:grpSpLocks noChangeAspect="1"/>
            </p:cNvGrpSpPr>
            <p:nvPr/>
          </p:nvGrpSpPr>
          <p:grpSpPr bwMode="auto">
            <a:xfrm>
              <a:off x="144" y="1200"/>
              <a:ext cx="2309" cy="1728"/>
              <a:chOff x="216" y="2213"/>
              <a:chExt cx="2309" cy="1728"/>
            </a:xfrm>
          </p:grpSpPr>
          <p:grpSp>
            <p:nvGrpSpPr>
              <p:cNvPr id="56" name="Group 7"/>
              <p:cNvGrpSpPr>
                <a:grpSpLocks noChangeAspect="1"/>
              </p:cNvGrpSpPr>
              <p:nvPr/>
            </p:nvGrpSpPr>
            <p:grpSpPr bwMode="auto">
              <a:xfrm>
                <a:off x="216" y="2213"/>
                <a:ext cx="2309" cy="1728"/>
                <a:chOff x="216" y="2213"/>
                <a:chExt cx="2309" cy="1728"/>
              </a:xfrm>
            </p:grpSpPr>
            <p:grpSp>
              <p:nvGrpSpPr>
                <p:cNvPr id="60" name="Group 8"/>
                <p:cNvGrpSpPr>
                  <a:grpSpLocks noChangeAspect="1"/>
                </p:cNvGrpSpPr>
                <p:nvPr/>
              </p:nvGrpSpPr>
              <p:grpSpPr bwMode="auto">
                <a:xfrm>
                  <a:off x="216" y="2214"/>
                  <a:ext cx="2303" cy="1727"/>
                  <a:chOff x="192" y="2232"/>
                  <a:chExt cx="2303" cy="1727"/>
                </a:xfrm>
              </p:grpSpPr>
              <p:pic>
                <p:nvPicPr>
                  <p:cNvPr id="62" name="Picture 9"/>
                  <p:cNvPicPr>
                    <a:picLocks noChangeAspect="1" noChangeArrowheads="1"/>
                  </p:cNvPicPr>
                  <p:nvPr/>
                </p:nvPicPr>
                <p:blipFill>
                  <a:blip r:embed="rId3"/>
                  <a:srcRect/>
                  <a:stretch>
                    <a:fillRect/>
                  </a:stretch>
                </p:blipFill>
                <p:spPr bwMode="auto">
                  <a:xfrm>
                    <a:off x="192" y="2232"/>
                    <a:ext cx="2303" cy="172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63" name="Rectangle 1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40" y="2736"/>
                    <a:ext cx="48" cy="72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50000"/>
                      </a:spcBef>
                      <a:spcAft>
                        <a:spcPct val="50000"/>
                      </a:spcAft>
                      <a:buClr>
                        <a:srgbClr val="004080"/>
                      </a:buClr>
                      <a:buSzPct val="65000"/>
                      <a:buFont typeface="Wingdings" pitchFamily="2" charset="2"/>
                      <a:buNone/>
                    </a:pPr>
                    <a:endParaRPr lang="en-US" sz="2000">
                      <a:solidFill>
                        <a:srgbClr val="000000"/>
                      </a:solidFill>
                    </a:endParaRPr>
                  </a:p>
                </p:txBody>
              </p:sp>
            </p:grpSp>
            <p:pic>
              <p:nvPicPr>
                <p:cNvPr id="61" name="Picture 60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 l="50108"/>
                <a:stretch>
                  <a:fillRect/>
                </a:stretch>
              </p:blipFill>
              <p:spPr bwMode="auto">
                <a:xfrm>
                  <a:off x="1376" y="2213"/>
                  <a:ext cx="1149" cy="17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57" name="Group 12"/>
              <p:cNvGrpSpPr>
                <a:grpSpLocks noChangeAspect="1"/>
              </p:cNvGrpSpPr>
              <p:nvPr/>
            </p:nvGrpSpPr>
            <p:grpSpPr bwMode="auto">
              <a:xfrm>
                <a:off x="1344" y="2501"/>
                <a:ext cx="48" cy="1152"/>
                <a:chOff x="1344" y="2496"/>
                <a:chExt cx="48" cy="1152"/>
              </a:xfrm>
            </p:grpSpPr>
            <p:sp>
              <p:nvSpPr>
                <p:cNvPr id="58" name="Rectangle 13"/>
                <p:cNvSpPr>
                  <a:spLocks noChangeAspect="1" noChangeArrowheads="1"/>
                </p:cNvSpPr>
                <p:nvPr/>
              </p:nvSpPr>
              <p:spPr bwMode="auto">
                <a:xfrm>
                  <a:off x="1344" y="2496"/>
                  <a:ext cx="48" cy="384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50000"/>
                    </a:spcBef>
                    <a:spcAft>
                      <a:spcPct val="50000"/>
                    </a:spcAft>
                    <a:buClr>
                      <a:srgbClr val="004080"/>
                    </a:buClr>
                    <a:buSzPct val="65000"/>
                    <a:buFont typeface="Wingdings" pitchFamily="2" charset="2"/>
                    <a:buNone/>
                  </a:pPr>
                  <a:endParaRPr lang="en-US" sz="20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9" name="Rectangle 14"/>
                <p:cNvSpPr>
                  <a:spLocks noChangeAspect="1" noChangeArrowheads="1"/>
                </p:cNvSpPr>
                <p:nvPr/>
              </p:nvSpPr>
              <p:spPr bwMode="auto">
                <a:xfrm>
                  <a:off x="1344" y="3264"/>
                  <a:ext cx="48" cy="384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50000"/>
                    </a:spcBef>
                    <a:spcAft>
                      <a:spcPct val="50000"/>
                    </a:spcAft>
                    <a:buClr>
                      <a:srgbClr val="004080"/>
                    </a:buClr>
                    <a:buSzPct val="65000"/>
                    <a:buFont typeface="Wingdings" pitchFamily="2" charset="2"/>
                    <a:buNone/>
                  </a:pPr>
                  <a:endParaRPr lang="en-US" sz="200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55" name="Line 15"/>
            <p:cNvSpPr>
              <a:spLocks noChangeAspect="1" noChangeShapeType="1"/>
            </p:cNvSpPr>
            <p:nvPr/>
          </p:nvSpPr>
          <p:spPr bwMode="auto">
            <a:xfrm>
              <a:off x="2362" y="1726"/>
              <a:ext cx="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50000"/>
                </a:spcBef>
                <a:spcAft>
                  <a:spcPct val="50000"/>
                </a:spcAft>
                <a:buClr>
                  <a:srgbClr val="004080"/>
                </a:buClr>
                <a:buSzPct val="65000"/>
                <a:buFont typeface="Wingdings" pitchFamily="2" charset="2"/>
                <a:buNone/>
              </a:pPr>
              <a:endParaRPr lang="en-US" sz="2000">
                <a:solidFill>
                  <a:srgbClr val="000000"/>
                </a:solidFill>
              </a:endParaRPr>
            </a:p>
          </p:txBody>
        </p:sp>
      </p:grpSp>
      <p:sp>
        <p:nvSpPr>
          <p:cNvPr id="64" name="Rectangle 22"/>
          <p:cNvSpPr>
            <a:spLocks noChangeArrowheads="1"/>
          </p:cNvSpPr>
          <p:nvPr/>
        </p:nvSpPr>
        <p:spPr bwMode="auto">
          <a:xfrm>
            <a:off x="2667000" y="4343400"/>
            <a:ext cx="152400" cy="5715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50000"/>
              </a:spcBef>
              <a:spcAft>
                <a:spcPct val="50000"/>
              </a:spcAft>
              <a:buClr>
                <a:srgbClr val="004080"/>
              </a:buClr>
              <a:buSzPct val="65000"/>
              <a:buFont typeface="Wingdings" pitchFamily="2" charset="2"/>
              <a:buNone/>
            </a:pPr>
            <a:endParaRPr lang="en-US" sz="2000">
              <a:solidFill>
                <a:srgbClr val="000000"/>
              </a:solidFill>
            </a:endParaRPr>
          </a:p>
        </p:txBody>
      </p:sp>
      <p:graphicFrame>
        <p:nvGraphicFramePr>
          <p:cNvPr id="65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9676204"/>
              </p:ext>
            </p:extLst>
          </p:nvPr>
        </p:nvGraphicFramePr>
        <p:xfrm>
          <a:off x="685800" y="1752600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2" r:id="rId5" imgW="1828959" imgH="1828959" progId="Excel.Sheet.8">
                  <p:embed/>
                </p:oleObj>
              </mc:Choice>
              <mc:Fallback>
                <p:oleObj r:id="rId5" imgW="1828959" imgH="1828959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752600"/>
                        <a:ext cx="1828800" cy="182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04278"/>
              </p:ext>
            </p:extLst>
          </p:nvPr>
        </p:nvGraphicFramePr>
        <p:xfrm>
          <a:off x="2819400" y="1752600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3" r:id="rId7" imgW="1828959" imgH="1828959" progId="Excel.Sheet.8">
                  <p:embed/>
                </p:oleObj>
              </mc:Choice>
              <mc:Fallback>
                <p:oleObj r:id="rId7" imgW="1828959" imgH="1828959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1752600"/>
                        <a:ext cx="1828800" cy="182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2142749"/>
              </p:ext>
            </p:extLst>
          </p:nvPr>
        </p:nvGraphicFramePr>
        <p:xfrm>
          <a:off x="5029200" y="1752600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4" r:id="rId9" imgW="1828959" imgH="1828959" progId="Excel.Sheet.8">
                  <p:embed/>
                </p:oleObj>
              </mc:Choice>
              <mc:Fallback>
                <p:oleObj r:id="rId9" imgW="1828959" imgH="1828959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1752600"/>
                        <a:ext cx="1828800" cy="182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8" name="Group 32"/>
          <p:cNvGrpSpPr>
            <a:grpSpLocks/>
          </p:cNvGrpSpPr>
          <p:nvPr/>
        </p:nvGrpSpPr>
        <p:grpSpPr bwMode="auto">
          <a:xfrm>
            <a:off x="5967413" y="1900238"/>
            <a:ext cx="247650" cy="995362"/>
            <a:chOff x="4796" y="2616"/>
            <a:chExt cx="208" cy="872"/>
          </a:xfrm>
        </p:grpSpPr>
        <p:sp>
          <p:nvSpPr>
            <p:cNvPr id="69" name="Line 33"/>
            <p:cNvSpPr>
              <a:spLocks noChangeShapeType="1"/>
            </p:cNvSpPr>
            <p:nvPr/>
          </p:nvSpPr>
          <p:spPr bwMode="auto">
            <a:xfrm flipH="1" flipV="1">
              <a:off x="4796" y="2618"/>
              <a:ext cx="2" cy="8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none" w="sm" len="sm"/>
            </a:ln>
          </p:spPr>
          <p:txBody>
            <a:bodyPr/>
            <a:lstStyle/>
            <a:p>
              <a:pPr defTabSz="914400" fontAlgn="base">
                <a:spcBef>
                  <a:spcPct val="50000"/>
                </a:spcBef>
                <a:spcAft>
                  <a:spcPct val="50000"/>
                </a:spcAft>
                <a:buClr>
                  <a:srgbClr val="004080"/>
                </a:buClr>
                <a:buSzPct val="65000"/>
                <a:buFont typeface="Wingdings" pitchFamily="2" charset="2"/>
                <a:buNone/>
              </a:pP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70" name="Line 34"/>
            <p:cNvSpPr>
              <a:spLocks noChangeShapeType="1"/>
            </p:cNvSpPr>
            <p:nvPr/>
          </p:nvSpPr>
          <p:spPr bwMode="auto">
            <a:xfrm flipH="1" flipV="1">
              <a:off x="5002" y="2616"/>
              <a:ext cx="2" cy="8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none" w="sm" len="sm"/>
            </a:ln>
          </p:spPr>
          <p:txBody>
            <a:bodyPr/>
            <a:lstStyle/>
            <a:p>
              <a:pPr defTabSz="914400" fontAlgn="base">
                <a:spcBef>
                  <a:spcPct val="50000"/>
                </a:spcBef>
                <a:spcAft>
                  <a:spcPct val="50000"/>
                </a:spcAft>
                <a:buClr>
                  <a:srgbClr val="004080"/>
                </a:buClr>
                <a:buSzPct val="65000"/>
                <a:buFont typeface="Wingdings" pitchFamily="2" charset="2"/>
                <a:buNone/>
              </a:pPr>
              <a:endParaRPr lang="en-US" sz="2000">
                <a:solidFill>
                  <a:srgbClr val="000000"/>
                </a:solidFill>
              </a:endParaRPr>
            </a:p>
          </p:txBody>
        </p:sp>
      </p:grpSp>
      <p:sp>
        <p:nvSpPr>
          <p:cNvPr id="71" name="Line 35"/>
          <p:cNvSpPr>
            <a:spLocks noChangeShapeType="1"/>
          </p:cNvSpPr>
          <p:nvPr/>
        </p:nvSpPr>
        <p:spPr bwMode="auto">
          <a:xfrm>
            <a:off x="1600200" y="3657600"/>
            <a:ext cx="9144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4400" fontAlgn="base">
              <a:spcBef>
                <a:spcPct val="50000"/>
              </a:spcBef>
              <a:spcAft>
                <a:spcPct val="50000"/>
              </a:spcAft>
              <a:buClr>
                <a:srgbClr val="004080"/>
              </a:buClr>
              <a:buSzPct val="65000"/>
              <a:buFont typeface="Wingdings" pitchFamily="2" charset="2"/>
              <a:buNone/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72" name="Line 36"/>
          <p:cNvSpPr>
            <a:spLocks noChangeShapeType="1"/>
          </p:cNvSpPr>
          <p:nvPr/>
        </p:nvSpPr>
        <p:spPr bwMode="auto">
          <a:xfrm>
            <a:off x="4114800" y="3505200"/>
            <a:ext cx="3810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4400" fontAlgn="base">
              <a:spcBef>
                <a:spcPct val="50000"/>
              </a:spcBef>
              <a:spcAft>
                <a:spcPct val="50000"/>
              </a:spcAft>
              <a:buClr>
                <a:srgbClr val="004080"/>
              </a:buClr>
              <a:buSzPct val="65000"/>
              <a:buFont typeface="Wingdings" pitchFamily="2" charset="2"/>
              <a:buNone/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73" name="Line 38"/>
          <p:cNvSpPr>
            <a:spLocks noChangeShapeType="1"/>
          </p:cNvSpPr>
          <p:nvPr/>
        </p:nvSpPr>
        <p:spPr bwMode="auto">
          <a:xfrm flipH="1">
            <a:off x="4800600" y="3352800"/>
            <a:ext cx="8382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4400" fontAlgn="base">
              <a:spcBef>
                <a:spcPct val="50000"/>
              </a:spcBef>
              <a:spcAft>
                <a:spcPct val="50000"/>
              </a:spcAft>
              <a:buClr>
                <a:srgbClr val="004080"/>
              </a:buClr>
              <a:buSzPct val="65000"/>
              <a:buFont typeface="Wingdings" pitchFamily="2" charset="2"/>
              <a:buNone/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74" name="Line 39"/>
          <p:cNvSpPr>
            <a:spLocks noChangeShapeType="1"/>
          </p:cNvSpPr>
          <p:nvPr/>
        </p:nvSpPr>
        <p:spPr bwMode="auto">
          <a:xfrm>
            <a:off x="6172200" y="3429000"/>
            <a:ext cx="2286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4400" fontAlgn="base">
              <a:spcBef>
                <a:spcPct val="50000"/>
              </a:spcBef>
              <a:spcAft>
                <a:spcPct val="50000"/>
              </a:spcAft>
              <a:buClr>
                <a:srgbClr val="004080"/>
              </a:buClr>
              <a:buSzPct val="65000"/>
              <a:buFont typeface="Wingdings" pitchFamily="2" charset="2"/>
              <a:buNone/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75" name="Line 42"/>
          <p:cNvSpPr>
            <a:spLocks noChangeShapeType="1"/>
          </p:cNvSpPr>
          <p:nvPr/>
        </p:nvSpPr>
        <p:spPr bwMode="auto">
          <a:xfrm flipH="1">
            <a:off x="2819400" y="3505200"/>
            <a:ext cx="533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4400" fontAlgn="base">
              <a:spcBef>
                <a:spcPct val="50000"/>
              </a:spcBef>
              <a:spcAft>
                <a:spcPct val="50000"/>
              </a:spcAft>
              <a:buClr>
                <a:srgbClr val="004080"/>
              </a:buClr>
              <a:buSzPct val="65000"/>
              <a:buFont typeface="Wingdings" pitchFamily="2" charset="2"/>
              <a:buNone/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76" name="Text Box 43"/>
          <p:cNvSpPr txBox="1">
            <a:spLocks noChangeArrowheads="1"/>
          </p:cNvSpPr>
          <p:nvPr/>
        </p:nvSpPr>
        <p:spPr bwMode="auto">
          <a:xfrm>
            <a:off x="762000" y="1371600"/>
            <a:ext cx="1644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50000"/>
              </a:spcAft>
              <a:buClr>
                <a:srgbClr val="004080"/>
              </a:buClr>
              <a:buSzPct val="65000"/>
              <a:buFont typeface="Wingdings" pitchFamily="2" charset="2"/>
              <a:buNone/>
            </a:pPr>
            <a:r>
              <a:rPr lang="en-US" sz="1800">
                <a:solidFill>
                  <a:srgbClr val="000000"/>
                </a:solidFill>
              </a:rPr>
              <a:t>Incident Beam</a:t>
            </a:r>
          </a:p>
        </p:txBody>
      </p:sp>
      <p:sp>
        <p:nvSpPr>
          <p:cNvPr id="77" name="Text Box 44"/>
          <p:cNvSpPr txBox="1">
            <a:spLocks noChangeArrowheads="1"/>
          </p:cNvSpPr>
          <p:nvPr/>
        </p:nvSpPr>
        <p:spPr bwMode="auto">
          <a:xfrm>
            <a:off x="3048000" y="1371600"/>
            <a:ext cx="1390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50000"/>
              </a:spcAft>
              <a:buClr>
                <a:srgbClr val="004080"/>
              </a:buClr>
              <a:buSzPct val="65000"/>
              <a:buFont typeface="Wingdings" pitchFamily="2" charset="2"/>
              <a:buNone/>
            </a:pPr>
            <a:r>
              <a:rPr lang="en-US" sz="1800">
                <a:solidFill>
                  <a:srgbClr val="000000"/>
                </a:solidFill>
              </a:rPr>
              <a:t>After Object</a:t>
            </a:r>
          </a:p>
        </p:txBody>
      </p:sp>
      <p:sp>
        <p:nvSpPr>
          <p:cNvPr id="78" name="Text Box 45"/>
          <p:cNvSpPr txBox="1">
            <a:spLocks noChangeArrowheads="1"/>
          </p:cNvSpPr>
          <p:nvPr/>
        </p:nvSpPr>
        <p:spPr bwMode="auto">
          <a:xfrm>
            <a:off x="5029200" y="1371600"/>
            <a:ext cx="1758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50000"/>
              </a:spcAft>
              <a:buClr>
                <a:srgbClr val="004080"/>
              </a:buClr>
              <a:buSzPct val="65000"/>
              <a:buFont typeface="Wingdings" pitchFamily="2" charset="2"/>
              <a:buNone/>
            </a:pPr>
            <a:r>
              <a:rPr lang="en-US" sz="1800">
                <a:solidFill>
                  <a:srgbClr val="000000"/>
                </a:solidFill>
              </a:rPr>
              <a:t>After Collimator</a:t>
            </a:r>
          </a:p>
        </p:txBody>
      </p:sp>
      <p:sp>
        <p:nvSpPr>
          <p:cNvPr id="79" name="Line 46"/>
          <p:cNvSpPr>
            <a:spLocks noChangeShapeType="1"/>
          </p:cNvSpPr>
          <p:nvPr/>
        </p:nvSpPr>
        <p:spPr bwMode="auto">
          <a:xfrm>
            <a:off x="2514600" y="2667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4400" fontAlgn="base">
              <a:spcBef>
                <a:spcPct val="50000"/>
              </a:spcBef>
              <a:spcAft>
                <a:spcPct val="50000"/>
              </a:spcAft>
              <a:buClr>
                <a:srgbClr val="004080"/>
              </a:buClr>
              <a:buSzPct val="65000"/>
              <a:buFont typeface="Wingdings" pitchFamily="2" charset="2"/>
              <a:buNone/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80" name="Line 47"/>
          <p:cNvSpPr>
            <a:spLocks noChangeShapeType="1"/>
          </p:cNvSpPr>
          <p:nvPr/>
        </p:nvSpPr>
        <p:spPr bwMode="auto">
          <a:xfrm>
            <a:off x="4648200" y="2667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4400" fontAlgn="base">
              <a:spcBef>
                <a:spcPct val="50000"/>
              </a:spcBef>
              <a:spcAft>
                <a:spcPct val="50000"/>
              </a:spcAft>
              <a:buClr>
                <a:srgbClr val="004080"/>
              </a:buClr>
              <a:buSzPct val="65000"/>
              <a:buFont typeface="Wingdings" pitchFamily="2" charset="2"/>
              <a:buNone/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81" name="Line 48"/>
          <p:cNvSpPr>
            <a:spLocks noChangeShapeType="1"/>
          </p:cNvSpPr>
          <p:nvPr/>
        </p:nvSpPr>
        <p:spPr bwMode="auto">
          <a:xfrm>
            <a:off x="6858000" y="2667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4400" fontAlgn="base">
              <a:spcBef>
                <a:spcPct val="50000"/>
              </a:spcBef>
              <a:spcAft>
                <a:spcPct val="50000"/>
              </a:spcAft>
              <a:buClr>
                <a:srgbClr val="004080"/>
              </a:buClr>
              <a:buSzPct val="65000"/>
              <a:buFont typeface="Wingdings" pitchFamily="2" charset="2"/>
              <a:buNone/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82" name="Text Box 49"/>
          <p:cNvSpPr txBox="1">
            <a:spLocks noChangeArrowheads="1"/>
          </p:cNvSpPr>
          <p:nvPr/>
        </p:nvSpPr>
        <p:spPr bwMode="auto">
          <a:xfrm>
            <a:off x="7315200" y="1828800"/>
            <a:ext cx="161607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50000"/>
              </a:spcAft>
              <a:buClr>
                <a:srgbClr val="004080"/>
              </a:buClr>
              <a:buSzPct val="65000"/>
              <a:buFont typeface="Wingdings" pitchFamily="2" charset="2"/>
              <a:buNone/>
            </a:pPr>
            <a:r>
              <a:rPr lang="en-US" sz="1800">
                <a:solidFill>
                  <a:srgbClr val="000000"/>
                </a:solidFill>
              </a:rPr>
              <a:t>Measured transmission provides information of object thickness</a:t>
            </a:r>
          </a:p>
        </p:txBody>
      </p:sp>
      <p:sp>
        <p:nvSpPr>
          <p:cNvPr id="83" name="Text Box 50"/>
          <p:cNvSpPr txBox="1">
            <a:spLocks noChangeArrowheads="1"/>
          </p:cNvSpPr>
          <p:nvPr/>
        </p:nvSpPr>
        <p:spPr bwMode="auto">
          <a:xfrm>
            <a:off x="4038600" y="5924490"/>
            <a:ext cx="13404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50000"/>
              </a:spcAft>
              <a:buClr>
                <a:srgbClr val="004080"/>
              </a:buClr>
              <a:buSzPct val="65000"/>
              <a:buFont typeface="Wingdings" pitchFamily="2" charset="2"/>
              <a:buNone/>
            </a:pPr>
            <a:r>
              <a:rPr lang="en-US" sz="2000" dirty="0">
                <a:solidFill>
                  <a:srgbClr val="000000"/>
                </a:solidFill>
              </a:rPr>
              <a:t>Collimator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6705600" y="4343400"/>
            <a:ext cx="2082235" cy="1400126"/>
            <a:chOff x="7165675" y="4572000"/>
            <a:chExt cx="2082235" cy="1400126"/>
          </a:xfrm>
        </p:grpSpPr>
        <p:graphicFrame>
          <p:nvGraphicFramePr>
            <p:cNvPr id="85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9926156"/>
                </p:ext>
              </p:extLst>
            </p:nvPr>
          </p:nvGraphicFramePr>
          <p:xfrm>
            <a:off x="7479551" y="4924376"/>
            <a:ext cx="1595438" cy="1047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445" name="Equation" r:id="rId11" imgW="850680" imgH="558720" progId="Equation.DSMT4">
                    <p:embed/>
                  </p:oleObj>
                </mc:Choice>
                <mc:Fallback>
                  <p:oleObj name="Equation" r:id="rId11" imgW="850680" imgH="558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79551" y="4924376"/>
                          <a:ext cx="1595438" cy="10477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6" name="TextBox 85"/>
            <p:cNvSpPr txBox="1"/>
            <p:nvPr/>
          </p:nvSpPr>
          <p:spPr>
            <a:xfrm>
              <a:off x="7405384" y="4618629"/>
              <a:ext cx="17012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50000"/>
                </a:spcAft>
                <a:buClr>
                  <a:srgbClr val="004080"/>
                </a:buClr>
                <a:buSzPct val="65000"/>
                <a:buFont typeface="Wingdings" pitchFamily="2" charset="2"/>
                <a:buNone/>
              </a:pPr>
              <a:r>
                <a:rPr lang="en-US" sz="2000" u="sng" dirty="0" smtClean="0">
                  <a:solidFill>
                    <a:srgbClr val="000000"/>
                  </a:solidFill>
                </a:rPr>
                <a:t>Transmission</a:t>
              </a:r>
              <a:endParaRPr lang="en-US" sz="2000" u="sng" dirty="0">
                <a:solidFill>
                  <a:srgbClr val="000000"/>
                </a:solidFill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7165675" y="4572000"/>
              <a:ext cx="2082235" cy="1219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50000"/>
                </a:spcBef>
                <a:spcAft>
                  <a:spcPct val="50000"/>
                </a:spcAft>
                <a:buClr>
                  <a:srgbClr val="004080"/>
                </a:buClr>
                <a:buSzPct val="65000"/>
                <a:buFont typeface="Wingdings" pitchFamily="2" charset="2"/>
                <a:buNone/>
              </a:pPr>
              <a:endParaRPr lang="en-US" sz="2000">
                <a:solidFill>
                  <a:srgbClr val="FFFFFF"/>
                </a:solidFill>
              </a:endParaRPr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168415" y="4590488"/>
            <a:ext cx="2238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Using a collimator allows the radiography to be tailored to the object.  Contrast is no longer determined by physical constants but can be optimized.</a:t>
            </a:r>
            <a:endParaRPr lang="en-US" sz="1200" dirty="0"/>
          </a:p>
        </p:txBody>
      </p:sp>
      <p:sp>
        <p:nvSpPr>
          <p:cNvPr id="89" name="Rectangle 22"/>
          <p:cNvSpPr>
            <a:spLocks noChangeArrowheads="1"/>
          </p:cNvSpPr>
          <p:nvPr/>
        </p:nvSpPr>
        <p:spPr bwMode="auto">
          <a:xfrm>
            <a:off x="2640532" y="4343400"/>
            <a:ext cx="152400" cy="5715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50000"/>
              </a:spcBef>
              <a:spcAft>
                <a:spcPct val="50000"/>
              </a:spcAft>
              <a:buClr>
                <a:srgbClr val="004080"/>
              </a:buClr>
              <a:buSzPct val="65000"/>
              <a:buFont typeface="Wingdings" pitchFamily="2" charset="2"/>
              <a:buNone/>
            </a:pPr>
            <a:endParaRPr lang="en-US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73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42887" y="163086"/>
            <a:ext cx="7567613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Resolution of proton radiography is presently limited to &gt;20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 at 800 MeV.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85782" y="968276"/>
            <a:ext cx="7162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Font typeface="+mj-lt"/>
              <a:buAutoNum type="arabicPeriod"/>
            </a:pPr>
            <a:r>
              <a:rPr lang="en-US" sz="1600" b="1" dirty="0">
                <a:solidFill>
                  <a:prstClr val="black"/>
                </a:solidFill>
              </a:rPr>
              <a:t>Object scattering</a:t>
            </a:r>
            <a:r>
              <a:rPr lang="en-US" sz="1600" dirty="0">
                <a:solidFill>
                  <a:prstClr val="black"/>
                </a:solidFill>
              </a:rPr>
              <a:t> -  </a:t>
            </a:r>
            <a:r>
              <a:rPr lang="en-US" sz="1600" dirty="0" smtClean="0">
                <a:solidFill>
                  <a:prstClr val="black"/>
                </a:solidFill>
              </a:rPr>
              <a:t>introduced </a:t>
            </a:r>
            <a:r>
              <a:rPr lang="en-US" sz="1600" dirty="0">
                <a:solidFill>
                  <a:prstClr val="black"/>
                </a:solidFill>
              </a:rPr>
              <a:t>as the protons are scattered while traversing the object.   </a:t>
            </a:r>
          </a:p>
          <a:p>
            <a:pPr marL="342900" indent="-342900" defTabSz="914400">
              <a:buFont typeface="+mj-lt"/>
              <a:buAutoNum type="arabicPeriod"/>
            </a:pPr>
            <a:r>
              <a:rPr lang="en-US" sz="1600" b="1" dirty="0">
                <a:solidFill>
                  <a:prstClr val="black"/>
                </a:solidFill>
              </a:rPr>
              <a:t>Chromatic </a:t>
            </a:r>
            <a:r>
              <a:rPr lang="en-US" sz="1600" b="1" dirty="0" smtClean="0">
                <a:solidFill>
                  <a:prstClr val="black"/>
                </a:solidFill>
              </a:rPr>
              <a:t>aberrations</a:t>
            </a:r>
            <a:r>
              <a:rPr lang="en-US" sz="1600" dirty="0" smtClean="0">
                <a:solidFill>
                  <a:prstClr val="black"/>
                </a:solidFill>
              </a:rPr>
              <a:t>-  </a:t>
            </a:r>
            <a:r>
              <a:rPr lang="en-US" sz="1600" dirty="0">
                <a:solidFill>
                  <a:prstClr val="black"/>
                </a:solidFill>
              </a:rPr>
              <a:t>introduced as the protons pass through the magnetic lens imaging system.  </a:t>
            </a:r>
          </a:p>
          <a:p>
            <a:pPr marL="342900" indent="-342900" defTabSz="914400">
              <a:buFont typeface="+mj-lt"/>
              <a:buAutoNum type="arabicPeriod"/>
            </a:pPr>
            <a:r>
              <a:rPr lang="en-US" sz="1600" b="1" dirty="0">
                <a:solidFill>
                  <a:prstClr val="black"/>
                </a:solidFill>
              </a:rPr>
              <a:t>Detector blur</a:t>
            </a:r>
            <a:r>
              <a:rPr lang="en-US" sz="1600" dirty="0">
                <a:solidFill>
                  <a:prstClr val="black"/>
                </a:solidFill>
              </a:rPr>
              <a:t>- </a:t>
            </a:r>
            <a:r>
              <a:rPr lang="en-US" sz="1600" dirty="0" smtClean="0">
                <a:solidFill>
                  <a:prstClr val="black"/>
                </a:solidFill>
              </a:rPr>
              <a:t> introduced </a:t>
            </a:r>
            <a:r>
              <a:rPr lang="en-US" sz="1600" dirty="0">
                <a:solidFill>
                  <a:prstClr val="black"/>
                </a:solidFill>
              </a:rPr>
              <a:t>as the proton interacts with the proton-to-light converter and as the light is gated and collected with a camera system. </a:t>
            </a:r>
          </a:p>
          <a:p>
            <a:pPr marL="342900" indent="-342900" defTabSz="914400">
              <a:buFont typeface="+mj-lt"/>
              <a:buAutoNum type="arabicPeriod"/>
            </a:pP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5455" y="2544335"/>
            <a:ext cx="179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800" u="sng" dirty="0" smtClean="0">
                <a:solidFill>
                  <a:prstClr val="black"/>
                </a:solidFill>
              </a:rPr>
              <a:t>Object Scattering</a:t>
            </a:r>
            <a:endParaRPr lang="en-US" sz="1800" u="sng" dirty="0">
              <a:solidFill>
                <a:prstClr val="black"/>
              </a:solidFill>
            </a:endParaRPr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27786" y="2514600"/>
            <a:ext cx="2299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800" u="sng" dirty="0" smtClean="0">
                <a:solidFill>
                  <a:prstClr val="black"/>
                </a:solidFill>
              </a:rPr>
              <a:t>Chromatic Aberrations</a:t>
            </a:r>
            <a:endParaRPr lang="en-US" sz="1800" u="sng" dirty="0">
              <a:solidFill>
                <a:prstClr val="black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065690" y="2736649"/>
            <a:ext cx="0" cy="26735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327777" y="2655332"/>
            <a:ext cx="1" cy="27146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967714" y="2514600"/>
            <a:ext cx="1438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800" u="sng" dirty="0" smtClean="0">
                <a:solidFill>
                  <a:prstClr val="black"/>
                </a:solidFill>
              </a:rPr>
              <a:t>Detector Blur</a:t>
            </a:r>
            <a:endParaRPr lang="en-US" sz="1800" u="sng" dirty="0">
              <a:solidFill>
                <a:prstClr val="black"/>
              </a:solidFill>
            </a:endParaRPr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238499" y="2935786"/>
            <a:ext cx="3000375" cy="2733675"/>
            <a:chOff x="3276600" y="3810000"/>
            <a:chExt cx="3000375" cy="2733675"/>
          </a:xfrm>
        </p:grpSpPr>
        <p:grpSp>
          <p:nvGrpSpPr>
            <p:cNvPr id="16" name="Group 15"/>
            <p:cNvGrpSpPr/>
            <p:nvPr/>
          </p:nvGrpSpPr>
          <p:grpSpPr>
            <a:xfrm>
              <a:off x="3276600" y="4114800"/>
              <a:ext cx="2621382" cy="1828800"/>
              <a:chOff x="3810000" y="4114800"/>
              <a:chExt cx="2621382" cy="1828800"/>
            </a:xfrm>
          </p:grpSpPr>
          <p:pic>
            <p:nvPicPr>
              <p:cNvPr id="24" name="Picture 1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810000" y="4114800"/>
                <a:ext cx="2621382" cy="1828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cxnSp>
            <p:nvCxnSpPr>
              <p:cNvPr id="25" name="Straight Connector 24"/>
              <p:cNvCxnSpPr/>
              <p:nvPr/>
            </p:nvCxnSpPr>
            <p:spPr>
              <a:xfrm rot="5400000">
                <a:off x="5776913" y="4991100"/>
                <a:ext cx="6858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/>
            <p:cNvSpPr txBox="1"/>
            <p:nvPr/>
          </p:nvSpPr>
          <p:spPr>
            <a:xfrm rot="16200000">
              <a:off x="5160138" y="4144475"/>
              <a:ext cx="8210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800" dirty="0" smtClean="0">
                  <a:solidFill>
                    <a:prstClr val="black"/>
                  </a:solidFill>
                </a:rPr>
                <a:t>Image Location</a:t>
              </a:r>
              <a:endParaRPr lang="en-US" sz="800" dirty="0">
                <a:solidFill>
                  <a:prstClr val="black"/>
                </a:solidFill>
              </a:endParaRP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76600" y="5715000"/>
              <a:ext cx="2924175" cy="676275"/>
            </a:xfrm>
            <a:prstGeom prst="rect">
              <a:avLst/>
            </a:prstGeom>
            <a:noFill/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3939778" y="3938588"/>
              <a:ext cx="304800" cy="1588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939778" y="4088606"/>
              <a:ext cx="3048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939778" y="4236244"/>
              <a:ext cx="304800" cy="1588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4191000" y="3810000"/>
              <a:ext cx="65594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000" dirty="0" smtClean="0">
                  <a:solidFill>
                    <a:prstClr val="black"/>
                  </a:solidFill>
                </a:rPr>
                <a:t>800 </a:t>
              </a:r>
              <a:r>
                <a:rPr lang="en-US" sz="1000" dirty="0" err="1" smtClean="0">
                  <a:solidFill>
                    <a:prstClr val="black"/>
                  </a:solidFill>
                </a:rPr>
                <a:t>MeV</a:t>
              </a:r>
              <a:endParaRPr lang="en-US" sz="1000" dirty="0" smtClean="0">
                <a:solidFill>
                  <a:prstClr val="black"/>
                </a:solidFill>
              </a:endParaRPr>
            </a:p>
            <a:p>
              <a:pPr defTabSz="914400"/>
              <a:r>
                <a:rPr lang="en-US" sz="1000" dirty="0" smtClean="0">
                  <a:solidFill>
                    <a:prstClr val="black"/>
                  </a:solidFill>
                </a:rPr>
                <a:t>775 </a:t>
              </a:r>
              <a:r>
                <a:rPr lang="en-US" sz="1000" dirty="0" err="1" smtClean="0">
                  <a:solidFill>
                    <a:prstClr val="black"/>
                  </a:solidFill>
                </a:rPr>
                <a:t>MeV</a:t>
              </a:r>
              <a:endParaRPr lang="en-US" sz="1000" dirty="0" smtClean="0">
                <a:solidFill>
                  <a:prstClr val="black"/>
                </a:solidFill>
              </a:endParaRPr>
            </a:p>
            <a:p>
              <a:pPr defTabSz="914400"/>
              <a:r>
                <a:rPr lang="en-US" sz="1000" dirty="0" smtClean="0">
                  <a:solidFill>
                    <a:prstClr val="black"/>
                  </a:solidFill>
                </a:rPr>
                <a:t>750 </a:t>
              </a:r>
              <a:r>
                <a:rPr lang="en-US" sz="1000" dirty="0" err="1" smtClean="0">
                  <a:solidFill>
                    <a:prstClr val="black"/>
                  </a:solidFill>
                </a:rPr>
                <a:t>MeV</a:t>
              </a:r>
              <a:endParaRPr lang="en-US" sz="1000" dirty="0">
                <a:solidFill>
                  <a:prstClr val="black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667375" y="5553075"/>
              <a:ext cx="609600" cy="990600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6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7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6488307" y="2913667"/>
            <a:ext cx="2028825" cy="2667000"/>
            <a:chOff x="6505575" y="4038600"/>
            <a:chExt cx="2028825" cy="2667000"/>
          </a:xfrm>
        </p:grpSpPr>
        <p:pic>
          <p:nvPicPr>
            <p:cNvPr id="29" name="Picture 3"/>
            <p:cNvPicPr preferRelativeResize="0">
              <a:picLocks noChangeAspect="1" noChangeArrowheads="1"/>
            </p:cNvPicPr>
            <p:nvPr/>
          </p:nvPicPr>
          <p:blipFill>
            <a:blip r:embed="rId4" cstate="print"/>
            <a:srcRect l="5045" r="20546"/>
            <a:stretch>
              <a:fillRect/>
            </a:stretch>
          </p:blipFill>
          <p:spPr bwMode="auto">
            <a:xfrm>
              <a:off x="6618157" y="4100723"/>
              <a:ext cx="1916243" cy="1419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Text Box 4"/>
            <p:cNvSpPr txBox="1">
              <a:spLocks noChangeAspect="1" noChangeArrowheads="1"/>
            </p:cNvSpPr>
            <p:nvPr/>
          </p:nvSpPr>
          <p:spPr bwMode="auto">
            <a:xfrm>
              <a:off x="6505575" y="4467225"/>
              <a:ext cx="538605" cy="126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eaLnBrk="0" hangingPunct="0">
                <a:spcBef>
                  <a:spcPct val="50000"/>
                </a:spcBef>
              </a:pPr>
              <a:r>
                <a:rPr lang="en-US" sz="1000" dirty="0">
                  <a:solidFill>
                    <a:prstClr val="black"/>
                  </a:solidFill>
                </a:rPr>
                <a:t>Proton Beam</a:t>
              </a:r>
            </a:p>
          </p:txBody>
        </p:sp>
        <p:sp>
          <p:nvSpPr>
            <p:cNvPr id="31" name="Text Box 5"/>
            <p:cNvSpPr txBox="1">
              <a:spLocks noChangeAspect="1" noChangeArrowheads="1"/>
            </p:cNvSpPr>
            <p:nvPr/>
          </p:nvSpPr>
          <p:spPr bwMode="auto">
            <a:xfrm>
              <a:off x="7974819" y="4318154"/>
              <a:ext cx="559581" cy="253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914400" eaLnBrk="0" hangingPunct="0">
                <a:spcBef>
                  <a:spcPct val="50000"/>
                </a:spcBef>
              </a:pPr>
              <a:r>
                <a:rPr lang="en-US" sz="1000" dirty="0">
                  <a:solidFill>
                    <a:prstClr val="black"/>
                  </a:solidFill>
                </a:rPr>
                <a:t>Pellicle</a:t>
              </a:r>
            </a:p>
          </p:txBody>
        </p:sp>
        <p:sp>
          <p:nvSpPr>
            <p:cNvPr id="32" name="Text Box 7"/>
            <p:cNvSpPr txBox="1">
              <a:spLocks noChangeAspect="1" noChangeArrowheads="1"/>
            </p:cNvSpPr>
            <p:nvPr/>
          </p:nvSpPr>
          <p:spPr bwMode="auto">
            <a:xfrm>
              <a:off x="7528236" y="4038600"/>
              <a:ext cx="853763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914400" eaLnBrk="0" hangingPunct="0">
                <a:spcBef>
                  <a:spcPct val="50000"/>
                </a:spcBef>
              </a:pPr>
              <a:r>
                <a:rPr lang="en-US" sz="1000" dirty="0" err="1">
                  <a:solidFill>
                    <a:prstClr val="black"/>
                  </a:solidFill>
                </a:rPr>
                <a:t>Scintillator</a:t>
              </a:r>
              <a:endParaRPr lang="en-US" sz="1000" dirty="0">
                <a:solidFill>
                  <a:prstClr val="black"/>
                </a:solidFill>
              </a:endParaRPr>
            </a:p>
          </p:txBody>
        </p:sp>
        <p:sp>
          <p:nvSpPr>
            <p:cNvPr id="33" name="Line 9"/>
            <p:cNvSpPr>
              <a:spLocks noChangeShapeType="1"/>
            </p:cNvSpPr>
            <p:nvPr/>
          </p:nvSpPr>
          <p:spPr bwMode="auto">
            <a:xfrm flipH="1">
              <a:off x="7462602" y="4191000"/>
              <a:ext cx="157397" cy="1582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34" name="Line 10"/>
            <p:cNvSpPr>
              <a:spLocks noChangeShapeType="1"/>
            </p:cNvSpPr>
            <p:nvPr/>
          </p:nvSpPr>
          <p:spPr bwMode="auto">
            <a:xfrm>
              <a:off x="6683115" y="4473461"/>
              <a:ext cx="61709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35" name="Line 11"/>
            <p:cNvSpPr>
              <a:spLocks noChangeShapeType="1"/>
            </p:cNvSpPr>
            <p:nvPr/>
          </p:nvSpPr>
          <p:spPr bwMode="auto">
            <a:xfrm flipV="1">
              <a:off x="7162800" y="5218936"/>
              <a:ext cx="104931" cy="3436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36" name="Line 13"/>
            <p:cNvSpPr>
              <a:spLocks noChangeShapeType="1"/>
            </p:cNvSpPr>
            <p:nvPr/>
          </p:nvSpPr>
          <p:spPr bwMode="auto">
            <a:xfrm flipH="1">
              <a:off x="7754911" y="4380277"/>
              <a:ext cx="259830" cy="621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81800" y="5562600"/>
              <a:ext cx="5870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000" dirty="0" smtClean="0">
                  <a:solidFill>
                    <a:prstClr val="black"/>
                  </a:solidFill>
                </a:rPr>
                <a:t>Camera</a:t>
              </a:r>
              <a:endParaRPr lang="en-US" sz="1000" dirty="0">
                <a:solidFill>
                  <a:prstClr val="black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7561068" y="5715000"/>
              <a:ext cx="533400" cy="990600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39" name="Picture 27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027668" y="5943600"/>
              <a:ext cx="990600" cy="409575"/>
            </a:xfrm>
            <a:prstGeom prst="rect">
              <a:avLst/>
            </a:prstGeom>
            <a:noFill/>
          </p:spPr>
        </p:pic>
      </p:grpSp>
      <p:sp>
        <p:nvSpPr>
          <p:cNvPr id="40" name="Rectangle 3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76499" y="3417332"/>
            <a:ext cx="2971800" cy="2133600"/>
            <a:chOff x="0" y="4419600"/>
            <a:chExt cx="2971800" cy="2133600"/>
          </a:xfrm>
        </p:grpSpPr>
        <p:sp>
          <p:nvSpPr>
            <p:cNvPr id="42" name="Oval 5"/>
            <p:cNvSpPr>
              <a:spLocks noChangeArrowheads="1"/>
            </p:cNvSpPr>
            <p:nvPr/>
          </p:nvSpPr>
          <p:spPr bwMode="auto">
            <a:xfrm>
              <a:off x="2123898" y="5098415"/>
              <a:ext cx="57768" cy="5270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3" name="Text Box 8"/>
            <p:cNvSpPr txBox="1">
              <a:spLocks noChangeArrowheads="1"/>
            </p:cNvSpPr>
            <p:nvPr/>
          </p:nvSpPr>
          <p:spPr bwMode="auto">
            <a:xfrm>
              <a:off x="0" y="4419600"/>
              <a:ext cx="1219200" cy="252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100" dirty="0" smtClean="0">
                  <a:solidFill>
                    <a:prstClr val="black"/>
                  </a:solidFill>
                </a:rPr>
                <a:t>Proton position at image</a:t>
              </a:r>
              <a:endParaRPr lang="en-US" sz="1800" dirty="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44" name="Text Box 9"/>
            <p:cNvSpPr txBox="1">
              <a:spLocks noChangeArrowheads="1"/>
            </p:cNvSpPr>
            <p:nvPr/>
          </p:nvSpPr>
          <p:spPr bwMode="auto">
            <a:xfrm>
              <a:off x="0" y="4800600"/>
              <a:ext cx="1065212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100" dirty="0" smtClean="0">
                  <a:solidFill>
                    <a:prstClr val="black"/>
                  </a:solidFill>
                </a:rPr>
                <a:t>Incident proton</a:t>
              </a:r>
              <a:endParaRPr lang="en-US" sz="1800" dirty="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533400" y="4419600"/>
              <a:ext cx="2322081" cy="1257300"/>
              <a:chOff x="944994" y="4495800"/>
              <a:chExt cx="2322081" cy="1257300"/>
            </a:xfrm>
          </p:grpSpPr>
          <p:sp>
            <p:nvSpPr>
              <p:cNvPr id="48" name="Oval 3"/>
              <p:cNvSpPr>
                <a:spLocks noChangeArrowheads="1"/>
              </p:cNvSpPr>
              <p:nvPr/>
            </p:nvSpPr>
            <p:spPr bwMode="auto">
              <a:xfrm>
                <a:off x="1524000" y="4495800"/>
                <a:ext cx="1256929" cy="1257300"/>
              </a:xfrm>
              <a:prstGeom prst="ellipse">
                <a:avLst/>
              </a:pr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49" name="AutoShape 4"/>
              <p:cNvCxnSpPr>
                <a:cxnSpLocks noChangeShapeType="1"/>
              </p:cNvCxnSpPr>
              <p:nvPr/>
            </p:nvCxnSpPr>
            <p:spPr bwMode="auto">
              <a:xfrm flipV="1">
                <a:off x="2766963" y="4933950"/>
                <a:ext cx="500112" cy="33656"/>
              </a:xfrm>
              <a:prstGeom prst="straightConnector1">
                <a:avLst/>
              </a:prstGeom>
              <a:noFill/>
              <a:ln w="9525">
                <a:solidFill>
                  <a:srgbClr val="548DD4"/>
                </a:solidFill>
                <a:round/>
                <a:headEnd/>
                <a:tailEnd type="stealth" w="med" len="med"/>
              </a:ln>
            </p:spPr>
          </p:cxnSp>
          <p:cxnSp>
            <p:nvCxnSpPr>
              <p:cNvPr id="50" name="AutoShape 6"/>
              <p:cNvCxnSpPr>
                <a:cxnSpLocks noChangeShapeType="1"/>
              </p:cNvCxnSpPr>
              <p:nvPr/>
            </p:nvCxnSpPr>
            <p:spPr bwMode="auto">
              <a:xfrm flipH="1">
                <a:off x="2153099" y="4967605"/>
                <a:ext cx="613864" cy="38735"/>
              </a:xfrm>
              <a:prstGeom prst="straightConnector1">
                <a:avLst/>
              </a:prstGeom>
              <a:noFill/>
              <a:ln w="9525">
                <a:solidFill>
                  <a:srgbClr val="943634"/>
                </a:solidFill>
                <a:round/>
                <a:headEnd/>
                <a:tailEnd type="stealth" w="med" len="med"/>
              </a:ln>
            </p:spPr>
          </p:cxnSp>
          <p:sp>
            <p:nvSpPr>
              <p:cNvPr id="51" name="Freeform 7"/>
              <p:cNvSpPr>
                <a:spLocks/>
              </p:cNvSpPr>
              <p:nvPr/>
            </p:nvSpPr>
            <p:spPr bwMode="auto">
              <a:xfrm>
                <a:off x="2153099" y="4967605"/>
                <a:ext cx="613864" cy="156845"/>
              </a:xfrm>
              <a:custGeom>
                <a:avLst/>
                <a:gdLst/>
                <a:ahLst/>
                <a:cxnLst>
                  <a:cxn ang="0">
                    <a:pos x="0" y="247"/>
                  </a:cxn>
                  <a:cxn ang="0">
                    <a:pos x="171" y="227"/>
                  </a:cxn>
                  <a:cxn ang="0">
                    <a:pos x="264" y="212"/>
                  </a:cxn>
                  <a:cxn ang="0">
                    <a:pos x="328" y="188"/>
                  </a:cxn>
                  <a:cxn ang="0">
                    <a:pos x="539" y="163"/>
                  </a:cxn>
                  <a:cxn ang="0">
                    <a:pos x="593" y="144"/>
                  </a:cxn>
                  <a:cxn ang="0">
                    <a:pos x="622" y="134"/>
                  </a:cxn>
                  <a:cxn ang="0">
                    <a:pos x="637" y="129"/>
                  </a:cxn>
                  <a:cxn ang="0">
                    <a:pos x="651" y="114"/>
                  </a:cxn>
                  <a:cxn ang="0">
                    <a:pos x="656" y="90"/>
                  </a:cxn>
                  <a:cxn ang="0">
                    <a:pos x="710" y="80"/>
                  </a:cxn>
                  <a:cxn ang="0">
                    <a:pos x="803" y="65"/>
                  </a:cxn>
                  <a:cxn ang="0">
                    <a:pos x="833" y="56"/>
                  </a:cxn>
                  <a:cxn ang="0">
                    <a:pos x="872" y="16"/>
                  </a:cxn>
                  <a:cxn ang="0">
                    <a:pos x="950" y="7"/>
                  </a:cxn>
                </a:cxnLst>
                <a:rect l="0" t="0" r="r" b="b"/>
                <a:pathLst>
                  <a:path w="967" h="247">
                    <a:moveTo>
                      <a:pt x="0" y="247"/>
                    </a:moveTo>
                    <a:cubicBezTo>
                      <a:pt x="60" y="243"/>
                      <a:pt x="111" y="231"/>
                      <a:pt x="171" y="227"/>
                    </a:cubicBezTo>
                    <a:cubicBezTo>
                      <a:pt x="221" y="210"/>
                      <a:pt x="190" y="218"/>
                      <a:pt x="264" y="212"/>
                    </a:cubicBezTo>
                    <a:cubicBezTo>
                      <a:pt x="274" y="184"/>
                      <a:pt x="299" y="191"/>
                      <a:pt x="328" y="188"/>
                    </a:cubicBezTo>
                    <a:cubicBezTo>
                      <a:pt x="395" y="171"/>
                      <a:pt x="470" y="166"/>
                      <a:pt x="539" y="163"/>
                    </a:cubicBezTo>
                    <a:cubicBezTo>
                      <a:pt x="564" y="159"/>
                      <a:pt x="572" y="154"/>
                      <a:pt x="593" y="144"/>
                    </a:cubicBezTo>
                    <a:cubicBezTo>
                      <a:pt x="602" y="140"/>
                      <a:pt x="612" y="137"/>
                      <a:pt x="622" y="134"/>
                    </a:cubicBezTo>
                    <a:cubicBezTo>
                      <a:pt x="627" y="132"/>
                      <a:pt x="637" y="129"/>
                      <a:pt x="637" y="129"/>
                    </a:cubicBezTo>
                    <a:cubicBezTo>
                      <a:pt x="642" y="124"/>
                      <a:pt x="648" y="120"/>
                      <a:pt x="651" y="114"/>
                    </a:cubicBezTo>
                    <a:cubicBezTo>
                      <a:pt x="655" y="107"/>
                      <a:pt x="651" y="97"/>
                      <a:pt x="656" y="90"/>
                    </a:cubicBezTo>
                    <a:cubicBezTo>
                      <a:pt x="666" y="75"/>
                      <a:pt x="692" y="82"/>
                      <a:pt x="710" y="80"/>
                    </a:cubicBezTo>
                    <a:cubicBezTo>
                      <a:pt x="743" y="69"/>
                      <a:pt x="765" y="68"/>
                      <a:pt x="803" y="65"/>
                    </a:cubicBezTo>
                    <a:cubicBezTo>
                      <a:pt x="806" y="64"/>
                      <a:pt x="831" y="58"/>
                      <a:pt x="833" y="56"/>
                    </a:cubicBezTo>
                    <a:cubicBezTo>
                      <a:pt x="846" y="45"/>
                      <a:pt x="852" y="19"/>
                      <a:pt x="872" y="16"/>
                    </a:cubicBezTo>
                    <a:cubicBezTo>
                      <a:pt x="967" y="0"/>
                      <a:pt x="916" y="24"/>
                      <a:pt x="950" y="7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52" name="AutoShape 10"/>
              <p:cNvCxnSpPr>
                <a:cxnSpLocks noChangeShapeType="1"/>
              </p:cNvCxnSpPr>
              <p:nvPr/>
            </p:nvCxnSpPr>
            <p:spPr bwMode="auto">
              <a:xfrm>
                <a:off x="944994" y="5122136"/>
                <a:ext cx="1209675" cy="0"/>
              </a:xfrm>
              <a:prstGeom prst="straightConnector1">
                <a:avLst/>
              </a:prstGeom>
              <a:noFill/>
              <a:ln w="9525">
                <a:solidFill>
                  <a:srgbClr val="548DD4"/>
                </a:solidFill>
                <a:round/>
                <a:headEnd/>
                <a:tailEnd type="stealth" w="med" len="med"/>
              </a:ln>
            </p:spPr>
          </p:cxnSp>
          <p:sp>
            <p:nvSpPr>
              <p:cNvPr id="53" name="Text Box 11"/>
              <p:cNvSpPr txBox="1">
                <a:spLocks noChangeArrowheads="1"/>
              </p:cNvSpPr>
              <p:nvPr/>
            </p:nvSpPr>
            <p:spPr bwMode="auto">
              <a:xfrm>
                <a:off x="2348424" y="5134917"/>
                <a:ext cx="482600" cy="403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ts val="1000"/>
                  </a:spcAft>
                </a:pPr>
                <a:r>
                  <a:rPr lang="en-US" sz="1100" i="1" dirty="0" smtClean="0">
                    <a:solidFill>
                      <a:prstClr val="black"/>
                    </a:solidFill>
                    <a:latin typeface="Times" pitchFamily="18" charset="0"/>
                  </a:rPr>
                  <a:t>l</a:t>
                </a:r>
                <a:endParaRPr lang="en-US" sz="1800" dirty="0" smtClean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cxnSp>
            <p:nvCxnSpPr>
              <p:cNvPr id="54" name="AutoShape 12"/>
              <p:cNvCxnSpPr>
                <a:cxnSpLocks noChangeShapeType="1"/>
              </p:cNvCxnSpPr>
              <p:nvPr/>
            </p:nvCxnSpPr>
            <p:spPr bwMode="auto">
              <a:xfrm>
                <a:off x="1427055" y="4689152"/>
                <a:ext cx="695325" cy="320675"/>
              </a:xfrm>
              <a:prstGeom prst="curvedConnector3">
                <a:avLst>
                  <a:gd name="adj1" fmla="val 49954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55" name="AutoShape 13"/>
              <p:cNvCxnSpPr>
                <a:cxnSpLocks noChangeShapeType="1"/>
              </p:cNvCxnSpPr>
              <p:nvPr/>
            </p:nvCxnSpPr>
            <p:spPr bwMode="auto">
              <a:xfrm>
                <a:off x="2150955" y="5182865"/>
                <a:ext cx="614362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 type="stealth" w="med" len="med"/>
              </a:ln>
            </p:spPr>
          </p:cxnSp>
        </p:grpSp>
        <p:sp>
          <p:nvSpPr>
            <p:cNvPr id="46" name="Oval 45"/>
            <p:cNvSpPr/>
            <p:nvPr/>
          </p:nvSpPr>
          <p:spPr>
            <a:xfrm>
              <a:off x="2438400" y="5562600"/>
              <a:ext cx="533400" cy="990600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47" name="Picture 29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7200" y="5715000"/>
              <a:ext cx="2400300" cy="657225"/>
            </a:xfrm>
            <a:prstGeom prst="rect">
              <a:avLst/>
            </a:prstGeom>
            <a:noFill/>
          </p:spPr>
        </p:pic>
      </p:grpSp>
      <p:sp>
        <p:nvSpPr>
          <p:cNvPr id="57" name="TextBox 56"/>
          <p:cNvSpPr txBox="1"/>
          <p:nvPr/>
        </p:nvSpPr>
        <p:spPr>
          <a:xfrm>
            <a:off x="841926" y="5669461"/>
            <a:ext cx="6968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Higher energy charged particles are required to improve resolution.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8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3509963" cy="418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395413"/>
            <a:ext cx="4967287" cy="226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3581400"/>
            <a:ext cx="49625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52401" y="152400"/>
            <a:ext cx="746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50000"/>
              </a:spcAft>
              <a:buClr>
                <a:srgbClr val="004080"/>
              </a:buClr>
              <a:buSzPct val="65000"/>
              <a:buFont typeface="Wingdings" pitchFamily="2" charset="2"/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An accelerator built in </a:t>
            </a:r>
            <a:r>
              <a:rPr lang="en-US" sz="2000" dirty="0" err="1" smtClean="0">
                <a:solidFill>
                  <a:srgbClr val="000000"/>
                </a:solidFill>
              </a:rPr>
              <a:t>Protvino</a:t>
            </a:r>
            <a:r>
              <a:rPr lang="en-US" sz="2000" dirty="0" smtClean="0">
                <a:solidFill>
                  <a:srgbClr val="000000"/>
                </a:solidFill>
              </a:rPr>
              <a:t>, Russia for high energy physics experiments in the ‘70s is the “dream machine” for thick object radiography.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56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719" y="1347349"/>
            <a:ext cx="4267200" cy="2637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167" y="4129871"/>
            <a:ext cx="3886200" cy="1862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571592"/>
            <a:ext cx="3401748" cy="2521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2400" y="304800"/>
            <a:ext cx="769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50000"/>
              </a:spcAft>
              <a:buClr>
                <a:srgbClr val="004080"/>
              </a:buClr>
              <a:buSzPct val="65000"/>
              <a:buFont typeface="Wingdings" pitchFamily="2" charset="2"/>
              <a:buNone/>
            </a:pPr>
            <a:r>
              <a:rPr lang="en-US" sz="2800" dirty="0" smtClean="0">
                <a:solidFill>
                  <a:srgbClr val="000000"/>
                </a:solidFill>
              </a:rPr>
              <a:t>Chinese scientists are publishing designs for a 20 </a:t>
            </a:r>
            <a:r>
              <a:rPr lang="en-US" sz="2800" dirty="0" err="1" smtClean="0">
                <a:solidFill>
                  <a:srgbClr val="000000"/>
                </a:solidFill>
              </a:rPr>
              <a:t>GeV</a:t>
            </a:r>
            <a:r>
              <a:rPr lang="en-US" sz="2800" dirty="0" smtClean="0">
                <a:solidFill>
                  <a:srgbClr val="000000"/>
                </a:solidFill>
              </a:rPr>
              <a:t> proton radiography system 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532" y="4303005"/>
            <a:ext cx="2971800" cy="1741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565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828800"/>
            <a:ext cx="5172604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447800"/>
            <a:ext cx="245533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90460" y="3670515"/>
            <a:ext cx="3266411" cy="2455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28600" y="381000"/>
            <a:ext cx="754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50000"/>
              </a:spcAft>
              <a:buClr>
                <a:srgbClr val="004080"/>
              </a:buClr>
              <a:buSzPct val="65000"/>
              <a:buFont typeface="Wingdings" pitchFamily="2" charset="2"/>
              <a:buNone/>
            </a:pPr>
            <a:r>
              <a:rPr lang="en-US" sz="2000" dirty="0" smtClean="0">
                <a:solidFill>
                  <a:srgbClr val="004080"/>
                </a:solidFill>
              </a:rPr>
              <a:t>The PRIOR collaboration is building a microscope at GSI with the goal of 10 </a:t>
            </a:r>
            <a:r>
              <a:rPr lang="en-US" sz="2000" dirty="0" smtClean="0">
                <a:solidFill>
                  <a:srgbClr val="004080"/>
                </a:solidFill>
                <a:sym typeface="Symbol"/>
              </a:rPr>
              <a:t>m resolution, which will be the highest resolution proton radiography system in the world.</a:t>
            </a:r>
            <a:endParaRPr lang="en-US" sz="2000" dirty="0">
              <a:solidFill>
                <a:srgbClr val="004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49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7"/>
            <a:ext cx="7086600" cy="6397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Electrons have different interaction channels above 30 MeV</a:t>
            </a:r>
            <a:endParaRPr lang="en-US" dirty="0"/>
          </a:p>
        </p:txBody>
      </p:sp>
      <p:pic>
        <p:nvPicPr>
          <p:cNvPr id="6147" name="Picture 3" descr="frank3"/>
          <p:cNvPicPr>
            <a:picLocks noChangeAspect="1" noChangeArrowheads="1"/>
          </p:cNvPicPr>
          <p:nvPr/>
        </p:nvPicPr>
        <p:blipFill>
          <a:blip r:embed="rId2">
            <a:lum contrast="6000"/>
          </a:blip>
          <a:srcRect/>
          <a:stretch>
            <a:fillRect/>
          </a:stretch>
        </p:blipFill>
        <p:spPr bwMode="auto">
          <a:xfrm>
            <a:off x="685800" y="990600"/>
            <a:ext cx="5562600" cy="466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TextBox 4"/>
          <p:cNvSpPr txBox="1">
            <a:spLocks noChangeArrowheads="1"/>
          </p:cNvSpPr>
          <p:nvPr/>
        </p:nvSpPr>
        <p:spPr bwMode="auto">
          <a:xfrm>
            <a:off x="6028267" y="1219200"/>
            <a:ext cx="1981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 err="1">
                <a:latin typeface="Calibri" pitchFamily="34" charset="0"/>
              </a:rPr>
              <a:t>dE</a:t>
            </a:r>
            <a:r>
              <a:rPr lang="en-US" sz="1400" dirty="0">
                <a:latin typeface="Calibri" pitchFamily="34" charset="0"/>
              </a:rPr>
              <a:t>/dx nearly constant  (logarithmically increasing) for protons above 1 </a:t>
            </a:r>
            <a:r>
              <a:rPr lang="en-US" sz="1400" dirty="0" err="1">
                <a:latin typeface="Calibri" pitchFamily="34" charset="0"/>
              </a:rPr>
              <a:t>GeV</a:t>
            </a:r>
            <a:r>
              <a:rPr lang="en-US" sz="1400" dirty="0">
                <a:latin typeface="Calibri" pitchFamily="34" charset="0"/>
              </a:rPr>
              <a:t>.  Therefore, </a:t>
            </a:r>
            <a:r>
              <a:rPr lang="en-US" sz="1400" dirty="0" err="1">
                <a:latin typeface="Calibri" pitchFamily="34" charset="0"/>
              </a:rPr>
              <a:t>dP</a:t>
            </a:r>
            <a:r>
              <a:rPr lang="en-US" sz="1400" dirty="0">
                <a:latin typeface="Calibri" pitchFamily="34" charset="0"/>
              </a:rPr>
              <a:t>/P decreases with higher energy improving chromatic aberrations.</a:t>
            </a:r>
          </a:p>
        </p:txBody>
      </p:sp>
      <p:sp>
        <p:nvSpPr>
          <p:cNvPr id="6149" name="TextBox 5"/>
          <p:cNvSpPr txBox="1">
            <a:spLocks noChangeArrowheads="1"/>
          </p:cNvSpPr>
          <p:nvPr/>
        </p:nvSpPr>
        <p:spPr bwMode="auto">
          <a:xfrm>
            <a:off x="6019800" y="2819400"/>
            <a:ext cx="19812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 err="1">
                <a:latin typeface="Calibri" pitchFamily="34" charset="0"/>
              </a:rPr>
              <a:t>dE</a:t>
            </a:r>
            <a:r>
              <a:rPr lang="en-US" sz="1400" dirty="0">
                <a:latin typeface="Calibri" pitchFamily="34" charset="0"/>
              </a:rPr>
              <a:t>/dx linearly increases for electrons above critical energy.  Typically ~30 MeV.  Therefore, </a:t>
            </a:r>
            <a:r>
              <a:rPr lang="en-US" sz="1400" dirty="0" err="1">
                <a:latin typeface="Calibri" pitchFamily="34" charset="0"/>
              </a:rPr>
              <a:t>dP</a:t>
            </a:r>
            <a:r>
              <a:rPr lang="en-US" sz="1400" dirty="0">
                <a:latin typeface="Calibri" pitchFamily="34" charset="0"/>
              </a:rPr>
              <a:t>/P for Bremsstrahlung interacting electrons does not decrease with higher </a:t>
            </a:r>
            <a:r>
              <a:rPr lang="en-US" sz="1400" dirty="0" smtClean="0">
                <a:latin typeface="Calibri" pitchFamily="34" charset="0"/>
              </a:rPr>
              <a:t>energy, restricting applications to thin systems.</a:t>
            </a:r>
            <a:endParaRPr lang="en-US" sz="1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53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457200" y="152400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Multi-</a:t>
            </a:r>
            <a:r>
              <a:rPr lang="en-US" sz="2800" dirty="0" err="1" smtClean="0">
                <a:latin typeface="Calibri" pitchFamily="34" charset="0"/>
              </a:rPr>
              <a:t>GeV</a:t>
            </a:r>
            <a:r>
              <a:rPr lang="en-US" sz="2800" dirty="0" smtClean="0">
                <a:latin typeface="Calibri" pitchFamily="34" charset="0"/>
              </a:rPr>
              <a:t> Electrons are sensitive probes for high resolution for thin object radiography.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12293" name="TextBox 5"/>
          <p:cNvSpPr txBox="1">
            <a:spLocks noChangeArrowheads="1"/>
          </p:cNvSpPr>
          <p:nvPr/>
        </p:nvSpPr>
        <p:spPr bwMode="auto">
          <a:xfrm>
            <a:off x="2877190" y="1121562"/>
            <a:ext cx="3392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Iron Object of Various Thicknesses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3603" y="1436132"/>
            <a:ext cx="4145797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152400" y="1676400"/>
            <a:ext cx="2331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 </a:t>
            </a:r>
            <a:r>
              <a:rPr lang="en-US" dirty="0" err="1" smtClean="0"/>
              <a:t>GeV</a:t>
            </a:r>
            <a:r>
              <a:rPr lang="en-US" dirty="0" smtClean="0"/>
              <a:t> electron point spread function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3804" y="2905312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Down to 100 nm FWHM.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3804" y="3352800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Bremsstrahlung radiation generates a long tail in energy, which results in long-range blur. 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629400" y="2475636"/>
            <a:ext cx="25508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Most Monte Carlo simulations do not properly take account for the energy-angle correlation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93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1828800"/>
            <a:ext cx="421957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6172200" y="5715000"/>
            <a:ext cx="14620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Energy (MeV)</a:t>
            </a:r>
          </a:p>
        </p:txBody>
      </p:sp>
      <p:sp>
        <p:nvSpPr>
          <p:cNvPr id="10244" name="TextBox 3"/>
          <p:cNvSpPr txBox="1">
            <a:spLocks noChangeArrowheads="1"/>
          </p:cNvSpPr>
          <p:nvPr/>
        </p:nvSpPr>
        <p:spPr bwMode="auto">
          <a:xfrm rot="-5400000">
            <a:off x="2732087" y="3592513"/>
            <a:ext cx="35925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Position at Image Location (microns)</a:t>
            </a:r>
          </a:p>
        </p:txBody>
      </p:sp>
      <p:pic>
        <p:nvPicPr>
          <p:cNvPr id="1024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133600"/>
            <a:ext cx="3470275" cy="337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TextBox 5"/>
          <p:cNvSpPr txBox="1">
            <a:spLocks noChangeArrowheads="1"/>
          </p:cNvSpPr>
          <p:nvPr/>
        </p:nvSpPr>
        <p:spPr bwMode="auto">
          <a:xfrm>
            <a:off x="685800" y="5410200"/>
            <a:ext cx="35925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Position at Image Location (microns)</a:t>
            </a:r>
          </a:p>
        </p:txBody>
      </p:sp>
      <p:sp>
        <p:nvSpPr>
          <p:cNvPr id="10247" name="TextBox 6"/>
          <p:cNvSpPr txBox="1">
            <a:spLocks noChangeArrowheads="1"/>
          </p:cNvSpPr>
          <p:nvPr/>
        </p:nvSpPr>
        <p:spPr bwMode="auto">
          <a:xfrm rot="-5400000">
            <a:off x="7937" y="3497263"/>
            <a:ext cx="8112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counts</a:t>
            </a:r>
          </a:p>
        </p:txBody>
      </p:sp>
      <p:sp>
        <p:nvSpPr>
          <p:cNvPr id="10248" name="TextBox 7"/>
          <p:cNvSpPr txBox="1">
            <a:spLocks noChangeArrowheads="1"/>
          </p:cNvSpPr>
          <p:nvPr/>
        </p:nvSpPr>
        <p:spPr bwMode="auto">
          <a:xfrm>
            <a:off x="566476" y="5682734"/>
            <a:ext cx="38023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Point Spread </a:t>
            </a:r>
            <a:r>
              <a:rPr lang="en-US" dirty="0" smtClean="0">
                <a:latin typeface="Calibri" pitchFamily="34" charset="0"/>
              </a:rPr>
              <a:t>Function 1mm Fe Sample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0249" name="TextBox 8"/>
          <p:cNvSpPr txBox="1">
            <a:spLocks noChangeArrowheads="1"/>
          </p:cNvSpPr>
          <p:nvPr/>
        </p:nvSpPr>
        <p:spPr bwMode="auto">
          <a:xfrm>
            <a:off x="304800" y="152400"/>
            <a:ext cx="7543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Energy </a:t>
            </a:r>
            <a:r>
              <a:rPr lang="en-US" sz="2800" dirty="0" smtClean="0">
                <a:latin typeface="Calibri" pitchFamily="34" charset="0"/>
              </a:rPr>
              <a:t>spread </a:t>
            </a:r>
            <a:r>
              <a:rPr lang="en-US" sz="2800" dirty="0">
                <a:latin typeface="Calibri" pitchFamily="34" charset="0"/>
              </a:rPr>
              <a:t>of electrons reaching the image </a:t>
            </a:r>
            <a:r>
              <a:rPr lang="en-US" sz="2800" dirty="0" smtClean="0">
                <a:latin typeface="Calibri" pitchFamily="34" charset="0"/>
              </a:rPr>
              <a:t>location result in blur in the imaging system.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10251" name="TextBox 10"/>
          <p:cNvSpPr txBox="1">
            <a:spLocks noChangeArrowheads="1"/>
          </p:cNvSpPr>
          <p:nvPr/>
        </p:nvSpPr>
        <p:spPr bwMode="auto">
          <a:xfrm>
            <a:off x="1468437" y="5943600"/>
            <a:ext cx="160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100 nm FWHM</a:t>
            </a:r>
          </a:p>
        </p:txBody>
      </p:sp>
      <p:sp>
        <p:nvSpPr>
          <p:cNvPr id="10252" name="TextBox 11"/>
          <p:cNvSpPr txBox="1">
            <a:spLocks noChangeArrowheads="1"/>
          </p:cNvSpPr>
          <p:nvPr/>
        </p:nvSpPr>
        <p:spPr bwMode="auto">
          <a:xfrm>
            <a:off x="3581400" y="1600200"/>
            <a:ext cx="16652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Long-range blur</a:t>
            </a:r>
          </a:p>
        </p:txBody>
      </p:sp>
      <p:cxnSp>
        <p:nvCxnSpPr>
          <p:cNvPr id="14" name="Straight Arrow Connector 13"/>
          <p:cNvCxnSpPr>
            <a:stCxn id="10252" idx="3"/>
          </p:cNvCxnSpPr>
          <p:nvPr/>
        </p:nvCxnSpPr>
        <p:spPr>
          <a:xfrm>
            <a:off x="5246688" y="1784350"/>
            <a:ext cx="1154112" cy="19494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0252" idx="1"/>
          </p:cNvCxnSpPr>
          <p:nvPr/>
        </p:nvCxnSpPr>
        <p:spPr>
          <a:xfrm rot="10800000" flipV="1">
            <a:off x="2667000" y="1784350"/>
            <a:ext cx="914400" cy="34734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403170" y="975359"/>
            <a:ext cx="37154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Most Monte Carlo simulations do not properly take account of the energy-angle correlation.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4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83356"/>
            <a:ext cx="7788275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sz="2800" dirty="0" smtClean="0"/>
              <a:t>LANL has investigating high energy electron microscopy for thin object applications at 30 MeV</a:t>
            </a:r>
            <a:endParaRPr lang="en-US" sz="2800" dirty="0"/>
          </a:p>
        </p:txBody>
      </p:sp>
      <p:pic>
        <p:nvPicPr>
          <p:cNvPr id="406531" name="Picture 3" descr="DSCF044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32004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6532" name="Picture 4" descr="DSCF044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752850"/>
            <a:ext cx="32004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6533" name="Picture 5" descr="fly_cropp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343400"/>
            <a:ext cx="1828800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6534" name="Picture 6" descr="lightbul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600200"/>
            <a:ext cx="1828800" cy="188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6535" name="Text Box 7"/>
          <p:cNvSpPr txBox="1">
            <a:spLocks noChangeArrowheads="1"/>
          </p:cNvSpPr>
          <p:nvPr/>
        </p:nvSpPr>
        <p:spPr bwMode="auto">
          <a:xfrm>
            <a:off x="4267200" y="4953000"/>
            <a:ext cx="219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30 MeV Accelerator</a:t>
            </a:r>
          </a:p>
        </p:txBody>
      </p:sp>
      <p:sp>
        <p:nvSpPr>
          <p:cNvPr id="406536" name="Text Box 8"/>
          <p:cNvSpPr txBox="1">
            <a:spLocks noChangeArrowheads="1"/>
          </p:cNvSpPr>
          <p:nvPr/>
        </p:nvSpPr>
        <p:spPr bwMode="auto">
          <a:xfrm>
            <a:off x="4479925" y="2322513"/>
            <a:ext cx="170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PMQ Magnifier</a:t>
            </a:r>
          </a:p>
        </p:txBody>
      </p:sp>
      <p:sp>
        <p:nvSpPr>
          <p:cNvPr id="406537" name="Text Box 9"/>
          <p:cNvSpPr txBox="1">
            <a:spLocks noChangeArrowheads="1"/>
          </p:cNvSpPr>
          <p:nvPr/>
        </p:nvSpPr>
        <p:spPr bwMode="auto">
          <a:xfrm>
            <a:off x="6553200" y="1143000"/>
            <a:ext cx="2139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Light Bulb Filament</a:t>
            </a:r>
          </a:p>
        </p:txBody>
      </p:sp>
      <p:sp>
        <p:nvSpPr>
          <p:cNvPr id="406538" name="Text Box 10"/>
          <p:cNvSpPr txBox="1">
            <a:spLocks noChangeArrowheads="1"/>
          </p:cNvSpPr>
          <p:nvPr/>
        </p:nvSpPr>
        <p:spPr bwMode="auto">
          <a:xfrm>
            <a:off x="7391400" y="3886200"/>
            <a:ext cx="488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Fly</a:t>
            </a:r>
          </a:p>
        </p:txBody>
      </p:sp>
    </p:spTree>
    <p:extLst>
      <p:ext uri="{BB962C8B-B14F-4D97-AF65-F5344CB8AC3E}">
        <p14:creationId xmlns:p14="http://schemas.microsoft.com/office/powerpoint/2010/main" val="3771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3756309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362200"/>
            <a:ext cx="4561786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304800" y="152400"/>
            <a:ext cx="7543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We have developed a GEANT4 simulation of the radiography system to simulate performance.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3279" y="4419600"/>
            <a:ext cx="37154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Simulation of an electron radiography of a 100 nm slot in a 100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m uranium plate.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67200" y="1217500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GEANT4 Simulations show ~0.5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m resolution (RMS), in agreement with EGS predictions.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82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2057400"/>
            <a:ext cx="8229600" cy="1143000"/>
          </a:xfrm>
        </p:spPr>
        <p:txBody>
          <a:bodyPr/>
          <a:lstStyle/>
          <a:p>
            <a:r>
              <a:rPr lang="en-US" u="sng" dirty="0" smtClean="0">
                <a:solidFill>
                  <a:schemeClr val="bg2">
                    <a:lumMod val="50000"/>
                  </a:schemeClr>
                </a:solidFill>
              </a:rPr>
              <a:t>Outline</a:t>
            </a:r>
            <a:endParaRPr lang="en-US" u="sng" dirty="0"/>
          </a:p>
        </p:txBody>
      </p:sp>
      <p:sp>
        <p:nvSpPr>
          <p:cNvPr id="6" name="Rectangle 3"/>
          <p:cNvSpPr txBox="1">
            <a:spLocks noGrp="1" noChangeArrowheads="1"/>
          </p:cNvSpPr>
          <p:nvPr>
            <p:ph idx="1"/>
          </p:nvPr>
        </p:nvSpPr>
        <p:spPr>
          <a:xfrm>
            <a:off x="381000" y="3048000"/>
            <a:ext cx="8382000" cy="2971800"/>
          </a:xfrm>
          <a:prstGeom prst="rect">
            <a:avLst/>
          </a:prstGeom>
        </p:spPr>
        <p:txBody>
          <a:bodyPr>
            <a:normAutofit/>
          </a:bodyPr>
          <a:lstStyle>
            <a:lvl1pPr marL="327233" indent="-327233" algn="ctr" defTabSz="872621" rtl="0" eaLnBrk="1" latinLnBrk="0" hangingPunct="1">
              <a:spcBef>
                <a:spcPct val="20000"/>
              </a:spcBef>
              <a:buFont typeface="Arial" pitchFamily="34" charset="0"/>
              <a:buNone/>
              <a:defRPr sz="23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09005" indent="-272694" algn="l" defTabSz="8726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u="sng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0776" indent="-218155" algn="l" defTabSz="8726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7086" indent="-218155" algn="l" defTabSz="8726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63397" indent="-218155" algn="l" defTabSz="8726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9707" indent="-218155" algn="l" defTabSz="8726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36018" indent="-218155" algn="l" defTabSz="8726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72328" indent="-218155" algn="l" defTabSz="8726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8638" indent="-218155" algn="l" defTabSz="8726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sz="2800" dirty="0" err="1" smtClean="0">
                <a:solidFill>
                  <a:schemeClr val="bg2">
                    <a:lumMod val="50000"/>
                  </a:schemeClr>
                </a:solidFill>
              </a:rPr>
              <a:t>MaRIE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 (Matter and Radiation in extremes) and the multi-probe diagnostic hall (MPDH)</a:t>
            </a:r>
          </a:p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Example: proton radiography and x-ray imaging characterizing “slow” casting processes.</a:t>
            </a:r>
          </a:p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Using 12 </a:t>
            </a:r>
            <a:r>
              <a:rPr lang="en-US" sz="2800" dirty="0" err="1" smtClean="0">
                <a:solidFill>
                  <a:schemeClr val="bg2">
                    <a:lumMod val="50000"/>
                  </a:schemeClr>
                </a:solidFill>
              </a:rPr>
              <a:t>GeV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 electron beams for high resolution charged particle radiography.</a:t>
            </a:r>
          </a:p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</a:pPr>
            <a:endParaRPr lang="en-US" sz="28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1665" y="304800"/>
            <a:ext cx="7560733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2400" dirty="0" smtClean="0"/>
              <a:t>LANL </a:t>
            </a:r>
            <a:r>
              <a:rPr lang="en-US" sz="2400" dirty="0" smtClean="0"/>
              <a:t>is </a:t>
            </a:r>
            <a:r>
              <a:rPr lang="en-US" sz="2400" dirty="0" smtClean="0"/>
              <a:t>considering using 12 </a:t>
            </a:r>
            <a:r>
              <a:rPr lang="en-US" sz="2400" dirty="0" err="1" smtClean="0"/>
              <a:t>GeV</a:t>
            </a:r>
            <a:r>
              <a:rPr lang="en-US" sz="2400" dirty="0" smtClean="0"/>
              <a:t> </a:t>
            </a:r>
            <a:r>
              <a:rPr lang="en-US" sz="2400" dirty="0" smtClean="0"/>
              <a:t>for </a:t>
            </a:r>
            <a:r>
              <a:rPr lang="en-US" sz="2400" dirty="0" smtClean="0"/>
              <a:t>fast, transmission imaging of dynamic systems</a:t>
            </a:r>
            <a:r>
              <a:rPr lang="en-US" sz="2400" dirty="0" smtClean="0"/>
              <a:t>.</a:t>
            </a:r>
          </a:p>
          <a:p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Penetrating mm samples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Providing &lt;</a:t>
            </a:r>
            <a:r>
              <a:rPr lang="en-US" sz="2400" dirty="0" smtClean="0">
                <a:latin typeface="Symbol" panose="05050102010706020507" pitchFamily="18" charset="2"/>
              </a:rPr>
              <a:t>m</a:t>
            </a:r>
            <a:r>
              <a:rPr lang="en-US" sz="2400" dirty="0" smtClean="0"/>
              <a:t>m resolution</a:t>
            </a:r>
            <a:endParaRPr lang="en-US" sz="1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Providing multi-frame, short exposure images.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Parasitically using electrons from an FEL driver.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86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08"/>
          <a:stretch/>
        </p:blipFill>
        <p:spPr bwMode="auto">
          <a:xfrm>
            <a:off x="965200" y="1219200"/>
            <a:ext cx="6781800" cy="3429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8398" y="301869"/>
            <a:ext cx="746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We need to test these concepts by fielding a high energy electron radiography system. </a:t>
            </a:r>
            <a:endParaRPr lang="en-US" sz="28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295400" y="4572000"/>
            <a:ext cx="60960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994586" y="45720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14 m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261533" y="2438400"/>
            <a:ext cx="0" cy="990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200000">
            <a:off x="668867" y="2749033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object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7391400" y="1295400"/>
            <a:ext cx="0" cy="3276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5400000">
            <a:off x="7174810" y="2749033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72550" y="5073134"/>
            <a:ext cx="72808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14 m is the minimum focal length and provides a x4 magnification.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Longer focal lengths and thus higher magnification is desired to minimize the effect of detector resolution.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07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533400"/>
            <a:ext cx="21451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Conclusions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1295400"/>
            <a:ext cx="8001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The cost effective development of advanced materials requires the development of new measurement techniques, especially at the </a:t>
            </a:r>
            <a:r>
              <a:rPr lang="en-US" sz="2000" dirty="0" err="1" smtClean="0"/>
              <a:t>meso</a:t>
            </a:r>
            <a:r>
              <a:rPr lang="en-US" sz="2000" dirty="0" smtClean="0"/>
              <a:t>-scale</a:t>
            </a:r>
            <a:r>
              <a:rPr lang="en-US" sz="20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LANL has proposed the </a:t>
            </a:r>
            <a:r>
              <a:rPr lang="en-US" sz="2000" dirty="0" err="1" smtClean="0"/>
              <a:t>MaRIE</a:t>
            </a:r>
            <a:r>
              <a:rPr lang="en-US" sz="2000" dirty="0" smtClean="0"/>
              <a:t> facility, with electron radiography as the fast, bright, high-resolution, </a:t>
            </a:r>
            <a:r>
              <a:rPr lang="en-US" sz="2000" dirty="0" err="1" smtClean="0"/>
              <a:t>meso</a:t>
            </a:r>
            <a:r>
              <a:rPr lang="en-US" sz="2000" dirty="0" smtClean="0"/>
              <a:t>-scale imaging technique</a:t>
            </a:r>
            <a:r>
              <a:rPr lang="en-US" sz="20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12 </a:t>
            </a:r>
            <a:r>
              <a:rPr lang="en-US" sz="2000" dirty="0" err="1" smtClean="0"/>
              <a:t>GeV</a:t>
            </a:r>
            <a:r>
              <a:rPr lang="en-US" sz="2000" dirty="0" smtClean="0"/>
              <a:t> electron radiography appears to be a “simple” extension of existing techniques, but the next step is to demonstrate </a:t>
            </a:r>
            <a:r>
              <a:rPr lang="en-US" sz="2000" dirty="0" smtClean="0"/>
              <a:t>the </a:t>
            </a:r>
            <a:r>
              <a:rPr lang="en-US" sz="2000" dirty="0" smtClean="0"/>
              <a:t>capability of electron radiography.</a:t>
            </a:r>
          </a:p>
        </p:txBody>
      </p:sp>
    </p:spTree>
    <p:extLst>
      <p:ext uri="{BB962C8B-B14F-4D97-AF65-F5344CB8AC3E}">
        <p14:creationId xmlns:p14="http://schemas.microsoft.com/office/powerpoint/2010/main" val="103598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40173"/>
            <a:ext cx="6370638" cy="4593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42887" y="304800"/>
            <a:ext cx="7567613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Initial calculations show that 12 </a:t>
            </a:r>
            <a:r>
              <a:rPr lang="en-US" dirty="0" err="1" smtClean="0"/>
              <a:t>GeV</a:t>
            </a:r>
            <a:r>
              <a:rPr lang="en-US" dirty="0" smtClean="0"/>
              <a:t> electrons can look through mm samples with micron resolution.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26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"/>
          <p:cNvSpPr txBox="1">
            <a:spLocks noChangeArrowheads="1"/>
          </p:cNvSpPr>
          <p:nvPr/>
        </p:nvSpPr>
        <p:spPr bwMode="auto">
          <a:xfrm>
            <a:off x="3048000" y="228600"/>
            <a:ext cx="28844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e- Beam Heating</a:t>
            </a:r>
          </a:p>
        </p:txBody>
      </p:sp>
      <p:sp>
        <p:nvSpPr>
          <p:cNvPr id="17411" name="TextBox 27"/>
          <p:cNvSpPr txBox="1">
            <a:spLocks noChangeArrowheads="1"/>
          </p:cNvSpPr>
          <p:nvPr/>
        </p:nvSpPr>
        <p:spPr bwMode="auto">
          <a:xfrm>
            <a:off x="533400" y="3200400"/>
            <a:ext cx="800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Use EGS5 to calculate energy deposition as a function of cylinder length</a:t>
            </a:r>
          </a:p>
        </p:txBody>
      </p:sp>
      <p:grpSp>
        <p:nvGrpSpPr>
          <p:cNvPr id="17412" name="Group 45"/>
          <p:cNvGrpSpPr>
            <a:grpSpLocks/>
          </p:cNvGrpSpPr>
          <p:nvPr/>
        </p:nvGrpSpPr>
        <p:grpSpPr bwMode="auto">
          <a:xfrm>
            <a:off x="2157413" y="457200"/>
            <a:ext cx="5064125" cy="2555875"/>
            <a:chOff x="2157248" y="457200"/>
            <a:chExt cx="5064954" cy="2556641"/>
          </a:xfrm>
        </p:grpSpPr>
        <p:sp>
          <p:nvSpPr>
            <p:cNvPr id="17415" name="TextBox 5"/>
            <p:cNvSpPr txBox="1">
              <a:spLocks noChangeArrowheads="1"/>
            </p:cNvSpPr>
            <p:nvPr/>
          </p:nvSpPr>
          <p:spPr bwMode="auto">
            <a:xfrm>
              <a:off x="2362200" y="2514600"/>
              <a:ext cx="3642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e</a:t>
              </a:r>
              <a:r>
                <a:rPr lang="en-US" baseline="30000"/>
                <a:t>-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5334355" y="609646"/>
              <a:ext cx="1524249" cy="91467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17" name="TextBox 15"/>
            <p:cNvSpPr txBox="1">
              <a:spLocks noChangeArrowheads="1"/>
            </p:cNvSpPr>
            <p:nvPr/>
          </p:nvSpPr>
          <p:spPr bwMode="auto">
            <a:xfrm>
              <a:off x="6858000" y="457200"/>
              <a:ext cx="3642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e</a:t>
              </a:r>
              <a:r>
                <a:rPr lang="en-US" baseline="30000"/>
                <a:t>-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5334355" y="838314"/>
              <a:ext cx="1676674" cy="76222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Flowchart: Direct Access Storage 2"/>
            <p:cNvSpPr/>
            <p:nvPr/>
          </p:nvSpPr>
          <p:spPr>
            <a:xfrm rot="9453485">
              <a:off x="3429043" y="1600543"/>
              <a:ext cx="2133949" cy="762228"/>
            </a:xfrm>
            <a:prstGeom prst="flowChartMagneticDrum">
              <a:avLst/>
            </a:prstGeom>
            <a:solidFill>
              <a:schemeClr val="bg1">
                <a:lumMod val="6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2157248" y="2251613"/>
              <a:ext cx="1676674" cy="76222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4800868" y="1676765"/>
              <a:ext cx="1600462" cy="22866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22" name="TextBox 23"/>
            <p:cNvSpPr txBox="1">
              <a:spLocks noChangeArrowheads="1"/>
            </p:cNvSpPr>
            <p:nvPr/>
          </p:nvSpPr>
          <p:spPr bwMode="auto">
            <a:xfrm>
              <a:off x="6019800" y="1676400"/>
              <a:ext cx="27924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>
                  <a:sym typeface="Symbol" pitchFamily="18" charset="2"/>
                </a:rPr>
                <a:t></a:t>
              </a:r>
              <a:endParaRPr lang="en-US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rot="5400000" flipH="1" flipV="1">
              <a:off x="4343536" y="1067029"/>
              <a:ext cx="838451" cy="68591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24" name="TextBox 26"/>
            <p:cNvSpPr txBox="1">
              <a:spLocks noChangeArrowheads="1"/>
            </p:cNvSpPr>
            <p:nvPr/>
          </p:nvSpPr>
          <p:spPr bwMode="auto">
            <a:xfrm>
              <a:off x="4648200" y="914400"/>
              <a:ext cx="4026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e</a:t>
              </a:r>
              <a:r>
                <a:rPr lang="en-US" baseline="30000"/>
                <a:t>+</a:t>
              </a: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3733893" y="1676765"/>
              <a:ext cx="685912" cy="38111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 flipH="1" flipV="1">
              <a:off x="3426635" y="1776029"/>
              <a:ext cx="396994" cy="21752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 flipH="1" flipV="1">
              <a:off x="4051415" y="2137296"/>
              <a:ext cx="438281" cy="26039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28" name="TextBox 38"/>
            <p:cNvSpPr txBox="1">
              <a:spLocks noChangeArrowheads="1"/>
            </p:cNvSpPr>
            <p:nvPr/>
          </p:nvSpPr>
          <p:spPr bwMode="auto">
            <a:xfrm rot="1698626">
              <a:off x="3871913" y="1604964"/>
              <a:ext cx="56938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200"/>
                <a:t>1 mm</a:t>
              </a:r>
            </a:p>
          </p:txBody>
        </p:sp>
      </p:grpSp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10000"/>
            <a:ext cx="37084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0"/>
            <a:ext cx="3622675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220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41" y="1361254"/>
            <a:ext cx="8848556" cy="4572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4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MaRIE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4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 Matter and Radiation In Extremes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4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MPDH: Multi-Probe Diagnostic Hall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29000" y="4551402"/>
            <a:ext cx="76200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12 </a:t>
            </a:r>
            <a:r>
              <a:rPr lang="en-US" sz="1000" b="1" dirty="0" err="1" smtClean="0"/>
              <a:t>GeV</a:t>
            </a:r>
            <a:r>
              <a:rPr lang="en-US" sz="1000" b="1" dirty="0" smtClean="0"/>
              <a:t> Electron Beam</a:t>
            </a:r>
          </a:p>
        </p:txBody>
      </p:sp>
    </p:spTree>
    <p:extLst>
      <p:ext uri="{BB962C8B-B14F-4D97-AF65-F5344CB8AC3E}">
        <p14:creationId xmlns:p14="http://schemas.microsoft.com/office/powerpoint/2010/main" val="168151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6521" y="3207097"/>
            <a:ext cx="76962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Ideally we would test with 12 </a:t>
            </a:r>
            <a:r>
              <a:rPr lang="en-US" sz="1600" dirty="0" err="1" smtClean="0"/>
              <a:t>GeV</a:t>
            </a:r>
            <a:r>
              <a:rPr lang="en-US" sz="1600" dirty="0" smtClean="0"/>
              <a:t> electrons, but any multi-</a:t>
            </a:r>
            <a:r>
              <a:rPr lang="en-US" sz="1600" dirty="0" err="1" smtClean="0"/>
              <a:t>GeV</a:t>
            </a:r>
            <a:r>
              <a:rPr lang="en-US" sz="1600" dirty="0" smtClean="0"/>
              <a:t> electron beam would provide a test of these concepts.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Minimize energy spread &lt;1% (at the expense of bunch compression)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≥</a:t>
            </a:r>
            <a:r>
              <a:rPr lang="en-US" sz="1600" dirty="0" smtClean="0"/>
              <a:t> 14 meters for a quadruplet magnifying lens system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Matching section (3-4 </a:t>
            </a:r>
            <a:r>
              <a:rPr lang="en-US" sz="1600" dirty="0" err="1" smtClean="0"/>
              <a:t>quadrupoles</a:t>
            </a:r>
            <a:r>
              <a:rPr lang="en-US" sz="1600" dirty="0" smtClean="0"/>
              <a:t> to prepare position-angle correlation at object to partially cancel second order chromatic aberrations)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Illuminate 1-2 mm object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Location to insert objects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Location to insert “collimators”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Installation of a converter (scintillator) and image collection system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&gt;10</a:t>
            </a:r>
            <a:r>
              <a:rPr lang="en-US" sz="1600" baseline="30000" dirty="0" smtClean="0"/>
              <a:t>9</a:t>
            </a:r>
            <a:r>
              <a:rPr lang="en-US" sz="1600" dirty="0" smtClean="0"/>
              <a:t> electrons in a “reasonable” exposure time (</a:t>
            </a:r>
            <a:r>
              <a:rPr lang="en-US" sz="1600" dirty="0" smtClean="0">
                <a:sym typeface="Symbol"/>
              </a:rPr>
              <a:t>&lt;</a:t>
            </a:r>
            <a:r>
              <a:rPr lang="en-US" sz="1600" dirty="0" smtClean="0"/>
              <a:t>minutes)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8109" y="2745432"/>
            <a:ext cx="3986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Experimental Requirements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588109" y="990600"/>
            <a:ext cx="85112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Determine the ultimate </a:t>
            </a:r>
            <a:r>
              <a:rPr lang="en-US" sz="1600" dirty="0"/>
              <a:t>resolution of </a:t>
            </a:r>
            <a:r>
              <a:rPr lang="en-US" sz="1600" dirty="0" smtClean="0"/>
              <a:t>the imaging system and compare to predictions.</a:t>
            </a:r>
            <a:endParaRPr 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Identify the fundamental thickness limits </a:t>
            </a:r>
            <a:r>
              <a:rPr lang="en-US" sz="1600" dirty="0"/>
              <a:t>of this imaging </a:t>
            </a:r>
            <a:r>
              <a:rPr lang="en-US" sz="1600" dirty="0" smtClean="0"/>
              <a:t>system.</a:t>
            </a:r>
            <a:endParaRPr 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Develop and measure the performance of </a:t>
            </a:r>
            <a:r>
              <a:rPr lang="en-US" sz="1600" dirty="0"/>
              <a:t>image formation detectors (scintillators, Cerenkov radiation…)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Investigate Collimation </a:t>
            </a:r>
            <a:r>
              <a:rPr lang="en-US" sz="1600" dirty="0"/>
              <a:t>schemes (contrast generation versus radiation generation).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6521" y="528935"/>
            <a:ext cx="98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Goals</a:t>
            </a:r>
          </a:p>
        </p:txBody>
      </p:sp>
    </p:spTree>
    <p:extLst>
      <p:ext uri="{BB962C8B-B14F-4D97-AF65-F5344CB8AC3E}">
        <p14:creationId xmlns:p14="http://schemas.microsoft.com/office/powerpoint/2010/main" val="256253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Micro and </a:t>
            </a:r>
            <a:r>
              <a:rPr lang="en-US" dirty="0" err="1" smtClean="0"/>
              <a:t>meso</a:t>
            </a:r>
            <a:r>
              <a:rPr lang="en-US" dirty="0" smtClean="0"/>
              <a:t>-scale measurements can inform model development which can ultimately be tested at the macro-scale. </a:t>
            </a:r>
            <a:endParaRPr lang="en-US" dirty="0"/>
          </a:p>
        </p:txBody>
      </p:sp>
      <p:grpSp>
        <p:nvGrpSpPr>
          <p:cNvPr id="4" name="Group 2"/>
          <p:cNvGrpSpPr>
            <a:grpSpLocks noChangeAspect="1"/>
          </p:cNvGrpSpPr>
          <p:nvPr/>
        </p:nvGrpSpPr>
        <p:grpSpPr bwMode="auto">
          <a:xfrm>
            <a:off x="1143000" y="1507603"/>
            <a:ext cx="6354903" cy="4114800"/>
            <a:chOff x="5334000" y="1039011"/>
            <a:chExt cx="3810000" cy="2466189"/>
          </a:xfrm>
        </p:grpSpPr>
        <p:pic>
          <p:nvPicPr>
            <p:cNvPr id="5" name="Picture 6" descr="Diffusion_Layer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239000" y="1713143"/>
              <a:ext cx="1828800" cy="1304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33449" r="-829"/>
            <a:stretch>
              <a:fillRect/>
            </a:stretch>
          </p:blipFill>
          <p:spPr bwMode="auto">
            <a:xfrm>
              <a:off x="5334000" y="1332143"/>
              <a:ext cx="1828800" cy="21730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11"/>
            <p:cNvSpPr txBox="1">
              <a:spLocks noChangeArrowheads="1"/>
            </p:cNvSpPr>
            <p:nvPr/>
          </p:nvSpPr>
          <p:spPr bwMode="auto">
            <a:xfrm>
              <a:off x="5334000" y="1039011"/>
              <a:ext cx="3810000" cy="498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buFont typeface="Wingdings" pitchFamily="2" charset="2"/>
                <a:buNone/>
              </a:pPr>
              <a:r>
                <a:rPr lang="en-US" sz="2400" b="1"/>
                <a:t>Bi-30 at.%Sn, </a:t>
              </a:r>
              <a:br>
                <a:rPr lang="en-US" sz="2400" b="1"/>
              </a:br>
              <a:r>
                <a:rPr lang="en-US" sz="2400" b="1">
                  <a:solidFill>
                    <a:srgbClr val="004080"/>
                  </a:solidFill>
                </a:rPr>
                <a:t>6 mm thick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248743" y="2951544"/>
            <a:ext cx="1990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Pure diffusion</a:t>
            </a:r>
            <a:endParaRPr lang="en-US" b="1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5601772" y="3320876"/>
            <a:ext cx="104172" cy="244127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495800" y="4982633"/>
            <a:ext cx="37338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1600" smtClean="0"/>
              <a:t>Proton Imaging and Relative Density Profile Associated with Solute Partitioning during Solidification 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44011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96533"/>
            <a:ext cx="4071277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96533"/>
            <a:ext cx="4076052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677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4"/>
          <p:cNvSpPr>
            <a:spLocks noGrp="1"/>
          </p:cNvSpPr>
          <p:nvPr>
            <p:ph type="title" idx="4294967295"/>
          </p:nvPr>
        </p:nvSpPr>
        <p:spPr>
          <a:xfrm>
            <a:off x="342901" y="393700"/>
            <a:ext cx="7277100" cy="838200"/>
          </a:xfrm>
        </p:spPr>
        <p:txBody>
          <a:bodyPr/>
          <a:lstStyle/>
          <a:p>
            <a:r>
              <a:rPr lang="en-US" sz="2400" dirty="0" err="1" smtClean="0"/>
              <a:t>pRad</a:t>
            </a:r>
            <a:r>
              <a:rPr lang="en-US" sz="2400" dirty="0" smtClean="0"/>
              <a:t> is Typically Used for Dynamic Imaging; Two Wave Phase Transition in Fe (Al Flyer Plate) </a:t>
            </a:r>
          </a:p>
        </p:txBody>
      </p:sp>
      <p:sp>
        <p:nvSpPr>
          <p:cNvPr id="16387" name="TextBox 8"/>
          <p:cNvSpPr txBox="1">
            <a:spLocks noChangeArrowheads="1"/>
          </p:cNvSpPr>
          <p:nvPr/>
        </p:nvSpPr>
        <p:spPr bwMode="auto">
          <a:xfrm>
            <a:off x="123775" y="1947426"/>
            <a:ext cx="3107846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P1 (shock) and P2 (bcc </a:t>
            </a:r>
            <a:r>
              <a:rPr lang="en-US" dirty="0">
                <a:latin typeface="Calibri" pitchFamily="34" charset="0"/>
                <a:cs typeface="Times New Roman" pitchFamily="18" charset="0"/>
              </a:rPr>
              <a:t>α </a:t>
            </a:r>
            <a:r>
              <a:rPr lang="en-US" dirty="0" err="1">
                <a:latin typeface="Calibri" pitchFamily="34" charset="0"/>
                <a:cs typeface="Times New Roman" pitchFamily="18" charset="0"/>
              </a:rPr>
              <a:t>to</a:t>
            </a:r>
            <a:r>
              <a:rPr lang="en-US" dirty="0" err="1">
                <a:latin typeface="Calibri" pitchFamily="34" charset="0"/>
                <a:cs typeface="Times New Roman" pitchFamily="18" charset="0"/>
                <a:sym typeface="Symbol" pitchFamily="18" charset="2"/>
              </a:rPr>
              <a:t>hcp</a:t>
            </a:r>
            <a:r>
              <a:rPr lang="en-US" dirty="0">
                <a:latin typeface="Calibri" pitchFamily="34" charset="0"/>
                <a:cs typeface="Times New Roman" pitchFamily="18" charset="0"/>
                <a:sym typeface="Symbol" pitchFamily="18" charset="2"/>
              </a:rPr>
              <a:t> </a:t>
            </a:r>
            <a:r>
              <a:rPr lang="en-US" dirty="0">
                <a:latin typeface="Calibri" pitchFamily="34" charset="0"/>
                <a:cs typeface="Times New Roman" pitchFamily="18" charset="0"/>
              </a:rPr>
              <a:t> </a:t>
            </a:r>
            <a:r>
              <a:rPr lang="en-US" dirty="0"/>
              <a:t>phase transition) wave fronts propagate </a:t>
            </a:r>
            <a:r>
              <a:rPr lang="en-US" dirty="0" smtClean="0"/>
              <a:t>       (</a:t>
            </a:r>
            <a:r>
              <a:rPr lang="en-US" dirty="0"/>
              <a:t>L to R)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Al </a:t>
            </a:r>
            <a:r>
              <a:rPr lang="en-US" dirty="0"/>
              <a:t>impacting Fe backed by sapphire @ 1.45 km/s              (175 </a:t>
            </a:r>
            <a:r>
              <a:rPr lang="en-US" dirty="0" err="1"/>
              <a:t>kbar</a:t>
            </a:r>
            <a:r>
              <a:rPr lang="en-US" dirty="0"/>
              <a:t> in </a:t>
            </a:r>
            <a:r>
              <a:rPr lang="en-US" dirty="0" smtClean="0"/>
              <a:t>Fe)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3 </a:t>
            </a:r>
            <a:r>
              <a:rPr lang="en-US" dirty="0"/>
              <a:t>camera times captured separated by 500 ns</a:t>
            </a:r>
          </a:p>
        </p:txBody>
      </p:sp>
      <p:sp>
        <p:nvSpPr>
          <p:cNvPr id="16388" name="TextBox 10"/>
          <p:cNvSpPr txBox="1">
            <a:spLocks noChangeArrowheads="1"/>
          </p:cNvSpPr>
          <p:nvPr/>
        </p:nvSpPr>
        <p:spPr bwMode="auto">
          <a:xfrm>
            <a:off x="3436938" y="4892675"/>
            <a:ext cx="52085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/>
              <a:t>P.A. Rigg et. al, “Proton radiography and accurate density measurements: a window into shock wave processes”, Phys. Rev. B 77, 2008, 220101(R)</a:t>
            </a:r>
          </a:p>
        </p:txBody>
      </p:sp>
      <p:pic>
        <p:nvPicPr>
          <p:cNvPr id="1638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5488" y="1754188"/>
            <a:ext cx="570388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TextBox 10"/>
          <p:cNvSpPr txBox="1">
            <a:spLocks noChangeArrowheads="1"/>
          </p:cNvSpPr>
          <p:nvPr/>
        </p:nvSpPr>
        <p:spPr bwMode="auto">
          <a:xfrm>
            <a:off x="3355975" y="5354638"/>
            <a:ext cx="55229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/>
              <a:t>C.L. Schwartz et. al, “Solid-solid phase transformation science on proton radiography facilities”, LA-UR 11-06173, High Energy Proton Microscopy Workshop, Los Alamos National Laboratory, October 2011</a:t>
            </a:r>
          </a:p>
        </p:txBody>
      </p:sp>
    </p:spTree>
    <p:extLst>
      <p:ext uri="{BB962C8B-B14F-4D97-AF65-F5344CB8AC3E}">
        <p14:creationId xmlns:p14="http://schemas.microsoft.com/office/powerpoint/2010/main" val="821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7391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Example: Study of casting processes has allowed us to tackle many of these same challenges with “slow” processes.</a:t>
            </a:r>
            <a:endParaRPr lang="en-US" dirty="0"/>
          </a:p>
        </p:txBody>
      </p:sp>
      <p:pic>
        <p:nvPicPr>
          <p:cNvPr id="4" name="Picture 3" descr="Solidification.tif"/>
          <p:cNvPicPr>
            <a:picLocks noChangeAspect="1"/>
          </p:cNvPicPr>
          <p:nvPr/>
        </p:nvPicPr>
        <p:blipFill>
          <a:blip r:embed="rId2" cstate="print"/>
          <a:srcRect l="9749" t="16919" r="19428"/>
          <a:stretch>
            <a:fillRect/>
          </a:stretch>
        </p:blipFill>
        <p:spPr bwMode="auto">
          <a:xfrm>
            <a:off x="685801" y="1576178"/>
            <a:ext cx="6324600" cy="448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28"/>
          <p:cNvSpPr txBox="1">
            <a:spLocks noChangeArrowheads="1"/>
          </p:cNvSpPr>
          <p:nvPr/>
        </p:nvSpPr>
        <p:spPr bwMode="auto">
          <a:xfrm>
            <a:off x="6949439" y="2244725"/>
            <a:ext cx="197675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Casting models </a:t>
            </a:r>
            <a:r>
              <a:rPr lang="en-US" b="1" dirty="0" smtClean="0">
                <a:solidFill>
                  <a:srgbClr val="C00000"/>
                </a:solidFill>
              </a:rPr>
              <a:t>do </a:t>
            </a:r>
            <a:r>
              <a:rPr lang="en-US" b="1" dirty="0">
                <a:solidFill>
                  <a:srgbClr val="C00000"/>
                </a:solidFill>
              </a:rPr>
              <a:t>not incorporate microstructure 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en-US" b="1" dirty="0" smtClean="0">
                <a:solidFill>
                  <a:srgbClr val="C00000"/>
                </a:solidFill>
              </a:rPr>
              <a:t>(e.g. TRUCHAS at LANL)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34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The Team at Los Alamos</a:t>
            </a:r>
            <a:endParaRPr lang="en-US" dirty="0"/>
          </a:p>
        </p:txBody>
      </p:sp>
      <p:sp>
        <p:nvSpPr>
          <p:cNvPr id="6" name="Rectangle 3"/>
          <p:cNvSpPr txBox="1">
            <a:spLocks noGrp="1" noChangeArrowheads="1"/>
          </p:cNvSpPr>
          <p:nvPr>
            <p:ph idx="1"/>
          </p:nvPr>
        </p:nvSpPr>
        <p:spPr>
          <a:xfrm>
            <a:off x="533400" y="2133600"/>
            <a:ext cx="8001000" cy="1676400"/>
          </a:xfrm>
          <a:prstGeom prst="rect">
            <a:avLst/>
          </a:prstGeom>
        </p:spPr>
        <p:txBody>
          <a:bodyPr>
            <a:noAutofit/>
          </a:bodyPr>
          <a:lstStyle>
            <a:lvl1pPr marL="327233" indent="-327233" algn="ctr" defTabSz="872621" rtl="0" eaLnBrk="1" latinLnBrk="0" hangingPunct="1">
              <a:spcBef>
                <a:spcPct val="20000"/>
              </a:spcBef>
              <a:buFont typeface="Arial" pitchFamily="34" charset="0"/>
              <a:buNone/>
              <a:defRPr sz="23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09005" indent="-272694" algn="l" defTabSz="8726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u="sng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0776" indent="-218155" algn="l" defTabSz="8726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7086" indent="-218155" algn="l" defTabSz="8726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63397" indent="-218155" algn="l" defTabSz="8726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9707" indent="-218155" algn="l" defTabSz="8726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36018" indent="-218155" algn="l" defTabSz="8726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72328" indent="-218155" algn="l" defTabSz="8726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8638" indent="-218155" algn="l" defTabSz="8726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Frank Merrill, Konstantin 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Borozdin, Joseph </a:t>
            </a:r>
            <a:r>
              <a:rPr lang="en-US" sz="2400" dirty="0" err="1" smtClean="0">
                <a:solidFill>
                  <a:schemeClr val="bg2">
                    <a:lumMod val="50000"/>
                  </a:schemeClr>
                </a:solidFill>
              </a:rPr>
              <a:t>Febritius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, Robert 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Garnett, Fesseha Mariam, Christopher 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Morris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, Alexander 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Saunders, Peter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</a:rPr>
              <a:t>Walstrom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endParaRPr lang="en-US" sz="24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2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85750" y="486884"/>
            <a:ext cx="83439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Proton (Large Volume, High Density) Versus X-ray (Small Volume, Low Density) Imaging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554" y="1524000"/>
            <a:ext cx="6260592" cy="42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2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7772400" cy="1143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A 12 </a:t>
            </a:r>
            <a:r>
              <a:rPr lang="en-US" sz="2400" dirty="0" err="1" smtClean="0"/>
              <a:t>GeV</a:t>
            </a:r>
            <a:r>
              <a:rPr lang="en-US" sz="2400" dirty="0" smtClean="0"/>
              <a:t> electron accelerator will be built to drive the </a:t>
            </a:r>
            <a:r>
              <a:rPr lang="en-US" sz="2400" dirty="0" err="1" smtClean="0"/>
              <a:t>MaRIE</a:t>
            </a:r>
            <a:r>
              <a:rPr lang="en-US" sz="2400" dirty="0" smtClean="0"/>
              <a:t> FEL.  The same beam can be used for high resolution charged particle radiography.</a:t>
            </a:r>
            <a:endParaRPr lang="en-US" sz="24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6477000" cy="398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990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68514" y="152400"/>
            <a:ext cx="82296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400" dirty="0" smtClean="0"/>
              <a:t>Electrons are more sensitive to thin objects, but this also generates difficulties at higher energies..</a:t>
            </a:r>
            <a:endParaRPr lang="en-US" sz="2400" dirty="0"/>
          </a:p>
        </p:txBody>
      </p:sp>
      <p:pic>
        <p:nvPicPr>
          <p:cNvPr id="403459" name="Picture 3" descr="erad_f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19399"/>
            <a:ext cx="3505200" cy="31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3460" name="Text Box 4"/>
          <p:cNvSpPr txBox="1">
            <a:spLocks noChangeArrowheads="1"/>
          </p:cNvSpPr>
          <p:nvPr/>
        </p:nvSpPr>
        <p:spPr bwMode="auto">
          <a:xfrm>
            <a:off x="381000" y="1219200"/>
            <a:ext cx="40386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92100" indent="-2921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800"/>
              <a:t>Hand written “eRad”</a:t>
            </a:r>
          </a:p>
          <a:p>
            <a:pPr>
              <a:buFontTx/>
              <a:buChar char="•"/>
            </a:pPr>
            <a:r>
              <a:rPr lang="en-US" sz="1800"/>
              <a:t>1” wide</a:t>
            </a:r>
          </a:p>
          <a:p>
            <a:pPr>
              <a:buFontTx/>
              <a:buChar char="•"/>
            </a:pPr>
            <a:r>
              <a:rPr lang="en-US" sz="1800"/>
              <a:t>Pilot “Golden Pen” ink containing 17% copper (&lt;0.001 thick)</a:t>
            </a:r>
          </a:p>
          <a:p>
            <a:pPr>
              <a:buFontTx/>
              <a:buChar char="•"/>
            </a:pPr>
            <a:r>
              <a:rPr lang="en-US" sz="1800"/>
              <a:t>5x10</a:t>
            </a:r>
            <a:r>
              <a:rPr lang="en-US" sz="1800" baseline="30000"/>
              <a:t>11</a:t>
            </a:r>
            <a:r>
              <a:rPr lang="en-US" sz="1800"/>
              <a:t> electrons</a:t>
            </a:r>
          </a:p>
        </p:txBody>
      </p:sp>
      <p:pic>
        <p:nvPicPr>
          <p:cNvPr id="403461" name="Picture 5" descr="magnet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7160" y="2743200"/>
            <a:ext cx="3497239" cy="3124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3462" name="Text Box 6"/>
          <p:cNvSpPr txBox="1">
            <a:spLocks noChangeArrowheads="1"/>
          </p:cNvSpPr>
          <p:nvPr/>
        </p:nvSpPr>
        <p:spPr bwMode="auto">
          <a:xfrm>
            <a:off x="4724400" y="1143000"/>
            <a:ext cx="4191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30188" indent="-2301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800"/>
              <a:t>Magnetic field of a refrigerator magnet</a:t>
            </a:r>
          </a:p>
          <a:p>
            <a:pPr>
              <a:buFontTx/>
              <a:buChar char="•"/>
            </a:pPr>
            <a:r>
              <a:rPr lang="en-US" sz="1800"/>
              <a:t>~500 Gauss field at magnet surface</a:t>
            </a:r>
          </a:p>
          <a:p>
            <a:pPr>
              <a:buFontTx/>
              <a:buChar char="•"/>
            </a:pPr>
            <a:r>
              <a:rPr lang="en-US" sz="1800"/>
              <a:t>Electrons deflected by the B field are intercepted at the collimator location.</a:t>
            </a:r>
          </a:p>
        </p:txBody>
      </p:sp>
      <p:sp>
        <p:nvSpPr>
          <p:cNvPr id="403463" name="Text Box 7"/>
          <p:cNvSpPr txBox="1">
            <a:spLocks noChangeArrowheads="1"/>
          </p:cNvSpPr>
          <p:nvPr/>
        </p:nvSpPr>
        <p:spPr bwMode="auto">
          <a:xfrm>
            <a:off x="6248400" y="5226843"/>
            <a:ext cx="1047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Al Stand</a:t>
            </a:r>
          </a:p>
        </p:txBody>
      </p:sp>
      <p:sp>
        <p:nvSpPr>
          <p:cNvPr id="403464" name="Text Box 8"/>
          <p:cNvSpPr txBox="1">
            <a:spLocks noChangeArrowheads="1"/>
          </p:cNvSpPr>
          <p:nvPr/>
        </p:nvSpPr>
        <p:spPr bwMode="auto">
          <a:xfrm>
            <a:off x="5867400" y="3505200"/>
            <a:ext cx="1949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Contour of B field</a:t>
            </a:r>
          </a:p>
        </p:txBody>
      </p:sp>
      <p:sp>
        <p:nvSpPr>
          <p:cNvPr id="403465" name="Line 9"/>
          <p:cNvSpPr>
            <a:spLocks noChangeShapeType="1"/>
          </p:cNvSpPr>
          <p:nvPr/>
        </p:nvSpPr>
        <p:spPr bwMode="auto">
          <a:xfrm flipH="1">
            <a:off x="6019800" y="38862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3466" name="Line 10"/>
          <p:cNvSpPr>
            <a:spLocks noChangeShapeType="1"/>
          </p:cNvSpPr>
          <p:nvPr/>
        </p:nvSpPr>
        <p:spPr bwMode="auto">
          <a:xfrm>
            <a:off x="6629400" y="3886200"/>
            <a:ext cx="304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40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Abstract</a:t>
            </a:r>
            <a:endParaRPr lang="en-US" dirty="0"/>
          </a:p>
        </p:txBody>
      </p:sp>
      <p:sp>
        <p:nvSpPr>
          <p:cNvPr id="6" name="Rectangle 3"/>
          <p:cNvSpPr txBox="1">
            <a:spLocks noGrp="1" noChangeArrowheads="1"/>
          </p:cNvSpPr>
          <p:nvPr>
            <p:ph idx="1"/>
          </p:nvPr>
        </p:nvSpPr>
        <p:spPr>
          <a:xfrm>
            <a:off x="304800" y="1219200"/>
            <a:ext cx="8610600" cy="4114800"/>
          </a:xfrm>
          <a:prstGeom prst="rect">
            <a:avLst/>
          </a:prstGeom>
        </p:spPr>
        <p:txBody>
          <a:bodyPr>
            <a:noAutofit/>
          </a:bodyPr>
          <a:lstStyle>
            <a:lvl1pPr marL="327233" indent="-327233" algn="ctr" defTabSz="872621" rtl="0" eaLnBrk="1" latinLnBrk="0" hangingPunct="1">
              <a:spcBef>
                <a:spcPct val="20000"/>
              </a:spcBef>
              <a:buFont typeface="Arial" pitchFamily="34" charset="0"/>
              <a:buNone/>
              <a:defRPr sz="23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09005" indent="-272694" algn="l" defTabSz="8726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u="sng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0776" indent="-218155" algn="l" defTabSz="8726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7086" indent="-218155" algn="l" defTabSz="8726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63397" indent="-218155" algn="l" defTabSz="8726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9707" indent="-218155" algn="l" defTabSz="8726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36018" indent="-218155" algn="l" defTabSz="8726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72328" indent="-218155" algn="l" defTabSz="8726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8638" indent="-218155" algn="l" defTabSz="8726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spcBef>
                <a:spcPts val="0"/>
              </a:spcBef>
            </a:pP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The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material science community is presently limited by diagnostics in both the fabrication of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materials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and measuring the resulting materials characteristics of these new fabrication techniques.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Because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of this limitation the community is forced into an empirical mode of material fabrication,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where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expert judgment is used to guide manufacturing processes and the resulting materials are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inspected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and tested for the desired characteristics. This development approach can be time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consuming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and costly. The solution to this problem is to improve our fundamental understanding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of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materials, which requires the development of new diagnostics capable of measurement at the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micron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length scale, during both processing and during testing. These new measurements will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enable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a fundamental understanding of material characteristics allowing the development of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predictive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models, which will in turn enable material engineering by design rather than today’s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empirical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approach. Solving this problem has become a grand challenge for the materials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science community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. Los Alamos plans to address this challenge through the development of new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diagnostics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capable of measurements at the smallest length scales through the Multi-Probe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Diagnostic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Hall (MPDH) at the planned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</a:rPr>
              <a:t>MaRIE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 (Material and Radiation In Extremes) Facility.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One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of the probes will be a coherent photon beam generated by an FEL driven by a multi-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</a:rPr>
              <a:t>GeV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electron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beam. The photons will be used for diffraction measurements as well as radiography of relatively thin samples (nearly single grains). The same multi-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</a:rPr>
              <a:t>GeV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 electron beam can be used to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directly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radiograph thicker systems (many grains or “bulk” material), providing high resolution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measurements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of the density distribution of materials during both fabrication and dynamic testing.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This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technique, electron radiography or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</a:rPr>
              <a:t>eRad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, that has been identified by LANL as one of the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probes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required to meet this grand challenge has never been demonstrated with high energy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electrons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. We propose to begin development of this technique with the electron beam available at </a:t>
            </a:r>
          </a:p>
          <a:p>
            <a:pPr marL="0" indent="0" algn="l">
              <a:spcBef>
                <a:spcPts val="0"/>
              </a:spcBef>
            </a:pP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FACET.</a:t>
            </a:r>
            <a:endParaRPr lang="en-US" sz="14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82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47133"/>
            <a:ext cx="73914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MaRIE</a:t>
            </a:r>
            <a:r>
              <a:rPr lang="en-US" dirty="0" smtClean="0"/>
              <a:t> is being developed to provide the tools for co-design; solving multi-billion dollar material development challenges.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1617133"/>
            <a:ext cx="4205589" cy="349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3200" y="1899145"/>
            <a:ext cx="42672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Example:</a:t>
            </a:r>
          </a:p>
          <a:p>
            <a:r>
              <a:rPr lang="en-US" sz="1200" dirty="0"/>
              <a:t>T</a:t>
            </a:r>
            <a:r>
              <a:rPr lang="en-US" sz="1200" dirty="0" smtClean="0"/>
              <a:t>oday </a:t>
            </a:r>
            <a:r>
              <a:rPr lang="en-US" sz="1200" dirty="0"/>
              <a:t>it takes approximately </a:t>
            </a:r>
            <a:r>
              <a:rPr lang="en-US" sz="1200" b="1" dirty="0">
                <a:solidFill>
                  <a:schemeClr val="tx2"/>
                </a:solidFill>
              </a:rPr>
              <a:t>20 years to certify a new structural material for advanced fission reactors</a:t>
            </a:r>
            <a:r>
              <a:rPr lang="en-US" sz="1200" dirty="0"/>
              <a:t>, a pace inconsistent with the needed nuclear renaissance to solve our energy challenge. A process-aware understanding of materials performance is defined as a predictive understanding of how materials processing affects ultimate performance. </a:t>
            </a:r>
          </a:p>
          <a:p>
            <a:endParaRPr lang="en-US" sz="1200" dirty="0"/>
          </a:p>
          <a:p>
            <a:endParaRPr lang="en-US" sz="1200" dirty="0" smtClean="0"/>
          </a:p>
          <a:p>
            <a:r>
              <a:rPr lang="en-US" sz="1200" dirty="0" smtClean="0"/>
              <a:t>Serendipity </a:t>
            </a:r>
            <a:r>
              <a:rPr lang="en-US" sz="1200" dirty="0"/>
              <a:t>in the hands of the </a:t>
            </a:r>
            <a:r>
              <a:rPr lang="en-US" sz="1200" dirty="0" smtClean="0"/>
              <a:t>intuition </a:t>
            </a:r>
            <a:r>
              <a:rPr lang="en-US" sz="1200" dirty="0"/>
              <a:t>has been remarkably </a:t>
            </a:r>
            <a:r>
              <a:rPr lang="en-US" sz="1200" dirty="0" smtClean="0"/>
              <a:t>successful, but the </a:t>
            </a:r>
            <a:r>
              <a:rPr lang="en-US" sz="1200" dirty="0"/>
              <a:t>ultimate goal of “materials by design” is the ability to write a chemical formula on a chalkboard </a:t>
            </a:r>
            <a:r>
              <a:rPr lang="en-US" sz="1200" dirty="0" smtClean="0"/>
              <a:t>and </a:t>
            </a:r>
            <a:r>
              <a:rPr lang="en-US" sz="1200" dirty="0"/>
              <a:t>deduce the bulk </a:t>
            </a:r>
            <a:r>
              <a:rPr lang="en-US" sz="1200" dirty="0" smtClean="0"/>
              <a:t>material </a:t>
            </a:r>
            <a:r>
              <a:rPr lang="en-US" sz="1200" dirty="0"/>
              <a:t>properties. While that is a distant goal, it is within our grasp to use theory to direct in which way to guide synthesis or take the next in situ data point in a sample</a:t>
            </a:r>
            <a:r>
              <a:rPr lang="en-US" sz="1200" dirty="0" smtClean="0"/>
              <a:t>.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4470400" y="4953000"/>
            <a:ext cx="4191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</a:t>
            </a:r>
            <a:r>
              <a:rPr lang="en-US" sz="1400" b="1" dirty="0" smtClean="0"/>
              <a:t>o-design: </a:t>
            </a:r>
            <a:r>
              <a:rPr lang="en-US" sz="1400" dirty="0" smtClean="0"/>
              <a:t>science based approach which seamlessly couples </a:t>
            </a:r>
            <a:r>
              <a:rPr lang="en-US" sz="1400" dirty="0"/>
              <a:t>theory, experiment, and simulation tools with deliberate feedback in “real time” </a:t>
            </a:r>
            <a:r>
              <a:rPr lang="en-US" sz="1400" dirty="0" smtClean="0"/>
              <a:t>to </a:t>
            </a:r>
            <a:r>
              <a:rPr lang="en-US" sz="1400" dirty="0"/>
              <a:t>efficiently predict and control materials </a:t>
            </a:r>
            <a:r>
              <a:rPr lang="en-US" sz="1400" dirty="0" smtClean="0"/>
              <a:t>properties</a:t>
            </a:r>
            <a:r>
              <a:rPr lang="en-U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157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7848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Multi-Probe Diagnostic Hall (MPDH) combines the probes required to characterize dynamic material properties.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28" y="1752600"/>
            <a:ext cx="6368772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93800" y="5638800"/>
            <a:ext cx="682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need to measure at the micron length scale in ~mm samples.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7800" y="5149334"/>
            <a:ext cx="1291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FEL x-rays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48400" y="5269468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62400" y="5237202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75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MPDH combines the measurement capabilities of x-rays, protons and electrons.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143000"/>
            <a:ext cx="5035223" cy="340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843867"/>
            <a:ext cx="6172200" cy="22698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10201" y="1371600"/>
            <a:ext cx="365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 </a:t>
            </a:r>
            <a:r>
              <a:rPr lang="en-US" dirty="0" err="1" smtClean="0"/>
              <a:t>GeV</a:t>
            </a:r>
            <a:r>
              <a:rPr lang="en-US" dirty="0" smtClean="0"/>
              <a:t> electron accelerator would be installed next to the existing 800 MeV proton accelerator. </a:t>
            </a:r>
          </a:p>
          <a:p>
            <a:endParaRPr lang="en-US" dirty="0"/>
          </a:p>
          <a:p>
            <a:r>
              <a:rPr lang="en-US" dirty="0" smtClean="0"/>
              <a:t>X-rays, electrons and protons would converge </a:t>
            </a:r>
            <a:r>
              <a:rPr lang="en-US" smtClean="0"/>
              <a:t>on end-stations in the MPDH.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05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772400" cy="1143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X-rays from the APS have been combined with protons at LANSCE to diagnose melting and casting processes.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24388"/>
            <a:ext cx="6325882" cy="44499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6817101" y="2659487"/>
            <a:ext cx="1611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60 </a:t>
            </a:r>
            <a:r>
              <a:rPr lang="en-US" sz="1400" b="1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1400" b="1" dirty="0" smtClean="0">
                <a:solidFill>
                  <a:srgbClr val="FF0000"/>
                </a:solidFill>
              </a:rPr>
              <a:t>m </a:t>
            </a:r>
            <a:r>
              <a:rPr lang="en-US" sz="1400" b="1" dirty="0" smtClean="0"/>
              <a:t>resolution</a:t>
            </a:r>
            <a:endParaRPr lang="en-US" sz="1400" b="1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6873984" y="4995181"/>
            <a:ext cx="1511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5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1400" b="1" dirty="0" smtClean="0">
                <a:solidFill>
                  <a:srgbClr val="FF0000"/>
                </a:solidFill>
              </a:rPr>
              <a:t>m </a:t>
            </a:r>
            <a:r>
              <a:rPr lang="en-US" sz="1400" b="1" dirty="0" smtClean="0"/>
              <a:t>resolution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31930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5467"/>
            <a:ext cx="8229600" cy="77893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100 micron thick sample of 90% Al and 10% Indium </a:t>
            </a:r>
            <a:endParaRPr lang="en-US" sz="2400" dirty="0"/>
          </a:p>
        </p:txBody>
      </p:sp>
      <p:pic>
        <p:nvPicPr>
          <p:cNvPr id="5" name="Supplementary Video 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61467" y="1964267"/>
            <a:ext cx="3061314" cy="3351902"/>
          </a:xfrm>
          <a:prstGeom prst="rect">
            <a:avLst/>
          </a:prstGeom>
        </p:spPr>
      </p:pic>
      <p:pic>
        <p:nvPicPr>
          <p:cNvPr id="7" name="Al90_In10_Cooling_APS_B_subtracted_22.5-2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600" y="1981200"/>
            <a:ext cx="4247656" cy="335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7868" y="1524000"/>
            <a:ext cx="4222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28 </a:t>
            </a:r>
            <a:r>
              <a:rPr lang="en-US" sz="1600" dirty="0" err="1" smtClean="0"/>
              <a:t>KeV</a:t>
            </a:r>
            <a:r>
              <a:rPr lang="en-US" sz="1600" dirty="0" smtClean="0"/>
              <a:t> x-rays through 200 micron sample</a:t>
            </a:r>
            <a:endParaRPr lang="en-US" sz="1600" dirty="0"/>
          </a:p>
        </p:txBody>
      </p:sp>
      <p:grpSp>
        <p:nvGrpSpPr>
          <p:cNvPr id="4" name="Group 3"/>
          <p:cNvGrpSpPr/>
          <p:nvPr/>
        </p:nvGrpSpPr>
        <p:grpSpPr>
          <a:xfrm>
            <a:off x="3332079" y="4912637"/>
            <a:ext cx="1136050" cy="362467"/>
            <a:chOff x="3146721" y="4786867"/>
            <a:chExt cx="1329535" cy="547133"/>
          </a:xfrm>
        </p:grpSpPr>
        <p:sp>
          <p:nvSpPr>
            <p:cNvPr id="8" name="Rectangle 7"/>
            <p:cNvSpPr/>
            <p:nvPr/>
          </p:nvSpPr>
          <p:spPr bwMode="auto">
            <a:xfrm>
              <a:off x="3146721" y="4819650"/>
              <a:ext cx="1329535" cy="51435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>
              <a:prstShdw prst="shdw17" dist="17961" dir="2700000">
                <a:schemeClr val="bg2"/>
              </a:prst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3340206" y="5137149"/>
              <a:ext cx="923544" cy="130629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>
              <a:prstShdw prst="shdw17" dist="17961" dir="2700000">
                <a:schemeClr val="bg2"/>
              </a:prst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32028" y="4786867"/>
              <a:ext cx="919624" cy="464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300 </a:t>
              </a:r>
              <a:r>
                <a:rPr lang="el-GR" sz="1400" dirty="0" smtClean="0"/>
                <a:t>μ</a:t>
              </a:r>
              <a:r>
                <a:rPr lang="en-US" sz="1400" dirty="0" smtClean="0"/>
                <a:t>m</a:t>
              </a:r>
              <a:endParaRPr lang="en-US" sz="1400" dirty="0"/>
            </a:p>
          </p:txBody>
        </p:sp>
      </p:grp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881719" y="5462616"/>
            <a:ext cx="54864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A. Clarke, S. Imhoff, P. Gibbs, J Cooley, C. Morris, F. Merrill</a:t>
            </a:r>
            <a:r>
              <a:rPr kumimoji="0" lang="en-US" sz="11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1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et al., </a:t>
            </a:r>
            <a:r>
              <a: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dvOT1ef757c0"/>
              </a:rPr>
              <a:t>Proton Radiography Peers into Metal Solidification. </a:t>
            </a:r>
            <a:r>
              <a:rPr kumimoji="0" lang="en-US" sz="11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dvOT7d6df7ab.I"/>
              </a:rPr>
              <a:t>Scientific Reports </a:t>
            </a:r>
            <a:r>
              <a: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dvOT5e4d79fc"/>
              </a:rPr>
              <a:t>3</a:t>
            </a:r>
            <a:r>
              <a: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dvOT1ef757c0"/>
              </a:rPr>
              <a:t>, 2020; DOI:10.1038/srep02020 (2013)</a:t>
            </a:r>
            <a:endParaRPr kumimoji="0" lang="en-US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65129" y="5841087"/>
            <a:ext cx="447881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smtClean="0">
                <a:solidFill>
                  <a:srgbClr val="C00000"/>
                </a:solidFill>
              </a:rPr>
              <a:t>http://www.nature.com/srep/2013/130619/srep02020/full/srep02020.html</a:t>
            </a:r>
            <a:endParaRPr lang="en-US" sz="10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24400" y="1524000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800 MeV protons through 6 mm sample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1447800" y="838200"/>
            <a:ext cx="5844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Similarly complex processes occur in shocked systems, but on a much faster time scale (</a:t>
            </a:r>
            <a:r>
              <a:rPr lang="en-US" sz="1600" dirty="0" err="1" smtClean="0">
                <a:solidFill>
                  <a:srgbClr val="FF0000"/>
                </a:solidFill>
              </a:rPr>
              <a:t>fs</a:t>
            </a:r>
            <a:r>
              <a:rPr lang="en-US" sz="1600" dirty="0" smtClean="0">
                <a:solidFill>
                  <a:srgbClr val="FF0000"/>
                </a:solidFill>
              </a:rPr>
              <a:t> to ns).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71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28800" y="2519193"/>
            <a:ext cx="4667446" cy="3176212"/>
            <a:chOff x="1143000" y="1624388"/>
            <a:chExt cx="6668344" cy="44499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1624388"/>
              <a:ext cx="6325882" cy="4449947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 rot="16200000">
              <a:off x="6743297" y="2631992"/>
              <a:ext cx="1758946" cy="3627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>
                  <a:solidFill>
                    <a:srgbClr val="FF0000"/>
                  </a:solidFill>
                </a:rPr>
                <a:t>60 </a:t>
              </a:r>
              <a:r>
                <a:rPr lang="en-US" sz="1050" b="1" dirty="0" smtClean="0">
                  <a:solidFill>
                    <a:srgbClr val="FF0000"/>
                  </a:solidFill>
                  <a:latin typeface="Symbol" pitchFamily="18" charset="2"/>
                </a:rPr>
                <a:t>m</a:t>
              </a:r>
              <a:r>
                <a:rPr lang="en-US" sz="1050" b="1" dirty="0" smtClean="0">
                  <a:solidFill>
                    <a:srgbClr val="FF0000"/>
                  </a:solidFill>
                </a:rPr>
                <a:t>m </a:t>
              </a:r>
              <a:r>
                <a:rPr lang="en-US" sz="1050" b="1" dirty="0" smtClean="0"/>
                <a:t>resolution</a:t>
              </a:r>
              <a:endParaRPr lang="en-US" sz="1050" b="1" dirty="0"/>
            </a:p>
          </p:txBody>
        </p:sp>
        <p:sp>
          <p:nvSpPr>
            <p:cNvPr id="5" name="TextBox 4"/>
            <p:cNvSpPr txBox="1"/>
            <p:nvPr/>
          </p:nvSpPr>
          <p:spPr>
            <a:xfrm rot="16200000">
              <a:off x="6803264" y="4967686"/>
              <a:ext cx="1653391" cy="3627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</a:rPr>
                <a:t>5</a:t>
              </a:r>
              <a:r>
                <a:rPr lang="en-US" sz="1050" b="1" dirty="0" smtClean="0">
                  <a:solidFill>
                    <a:srgbClr val="FF0000"/>
                  </a:solidFill>
                </a:rPr>
                <a:t> </a:t>
              </a:r>
              <a:r>
                <a:rPr lang="en-US" sz="1050" b="1" dirty="0" smtClean="0">
                  <a:solidFill>
                    <a:srgbClr val="FF0000"/>
                  </a:solidFill>
                  <a:latin typeface="Symbol" pitchFamily="18" charset="2"/>
                </a:rPr>
                <a:t>m</a:t>
              </a:r>
              <a:r>
                <a:rPr lang="en-US" sz="1050" b="1" dirty="0" smtClean="0">
                  <a:solidFill>
                    <a:srgbClr val="FF0000"/>
                  </a:solidFill>
                </a:rPr>
                <a:t>m </a:t>
              </a:r>
              <a:r>
                <a:rPr lang="en-US" sz="1050" b="1" dirty="0" smtClean="0"/>
                <a:t>resolution</a:t>
              </a:r>
              <a:endParaRPr lang="en-US" sz="1050" b="1" dirty="0"/>
            </a:p>
          </p:txBody>
        </p: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4800" y="457200"/>
            <a:ext cx="8915400" cy="1676400"/>
          </a:xfrm>
        </p:spPr>
        <p:txBody>
          <a:bodyPr>
            <a:noAutofit/>
          </a:bodyPr>
          <a:lstStyle/>
          <a:p>
            <a:r>
              <a:rPr lang="en-US" sz="2000" dirty="0" smtClean="0"/>
              <a:t>40 </a:t>
            </a:r>
            <a:r>
              <a:rPr lang="en-US" sz="2000" dirty="0" err="1" smtClean="0"/>
              <a:t>keV</a:t>
            </a:r>
            <a:r>
              <a:rPr lang="en-US" sz="2000" dirty="0" smtClean="0"/>
              <a:t> X-rays:       Micro (0.1 mm 1-5 </a:t>
            </a:r>
            <a:r>
              <a:rPr lang="en-US" sz="2000" dirty="0" smtClean="0">
                <a:latin typeface="Symbol" pitchFamily="18" charset="2"/>
              </a:rPr>
              <a:t>m</a:t>
            </a:r>
            <a:r>
              <a:rPr lang="en-US" sz="2000" dirty="0" smtClean="0"/>
              <a:t>m resolution) </a:t>
            </a:r>
            <a:br>
              <a:rPr lang="en-US" sz="2000" dirty="0" smtClean="0"/>
            </a:br>
            <a:r>
              <a:rPr lang="en-US" sz="2000" dirty="0" smtClean="0"/>
              <a:t>800 MeV protons:  Macro (10 mm, ~100 </a:t>
            </a:r>
            <a:r>
              <a:rPr lang="en-US" sz="2000" dirty="0" smtClean="0">
                <a:latin typeface="Symbol" pitchFamily="18" charset="2"/>
              </a:rPr>
              <a:t>m</a:t>
            </a:r>
            <a:r>
              <a:rPr lang="en-US" sz="2000" dirty="0" smtClean="0"/>
              <a:t>m resolution)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we need a fast, bright, high-resolution, </a:t>
            </a:r>
            <a:r>
              <a:rPr lang="en-US" sz="2000" dirty="0" err="1" smtClean="0"/>
              <a:t>meso</a:t>
            </a:r>
            <a:r>
              <a:rPr lang="en-US" sz="2000" dirty="0" smtClean="0"/>
              <a:t>-scale diagnostic:</a:t>
            </a:r>
            <a:br>
              <a:rPr lang="en-US" sz="2000" dirty="0" smtClean="0"/>
            </a:br>
            <a:r>
              <a:rPr lang="en-US" sz="2000" u="sng" dirty="0" smtClean="0">
                <a:solidFill>
                  <a:srgbClr val="C00000"/>
                </a:solidFill>
              </a:rPr>
              <a:t>12 </a:t>
            </a:r>
            <a:r>
              <a:rPr lang="en-US" sz="2000" u="sng" dirty="0" err="1" smtClean="0">
                <a:solidFill>
                  <a:srgbClr val="C00000"/>
                </a:solidFill>
              </a:rPr>
              <a:t>GeV</a:t>
            </a:r>
            <a:r>
              <a:rPr lang="en-US" sz="2000" u="sng" dirty="0" smtClean="0">
                <a:solidFill>
                  <a:srgbClr val="C00000"/>
                </a:solidFill>
              </a:rPr>
              <a:t> Electrons: </a:t>
            </a:r>
            <a:r>
              <a:rPr lang="en-US" sz="2000" u="sng" dirty="0" err="1">
                <a:solidFill>
                  <a:srgbClr val="C00000"/>
                </a:solidFill>
              </a:rPr>
              <a:t>M</a:t>
            </a:r>
            <a:r>
              <a:rPr lang="en-US" sz="2000" u="sng" dirty="0" err="1" smtClean="0">
                <a:solidFill>
                  <a:srgbClr val="C00000"/>
                </a:solidFill>
              </a:rPr>
              <a:t>eso</a:t>
            </a:r>
            <a:r>
              <a:rPr lang="en-US" sz="2000" u="sng" dirty="0" smtClean="0">
                <a:solidFill>
                  <a:srgbClr val="C00000"/>
                </a:solidFill>
              </a:rPr>
              <a:t> (1 mm, 1-10 </a:t>
            </a:r>
            <a:r>
              <a:rPr lang="en-US" sz="2000" u="sng" dirty="0" smtClean="0">
                <a:solidFill>
                  <a:srgbClr val="C00000"/>
                </a:solidFill>
                <a:latin typeface="Symbol" pitchFamily="18" charset="2"/>
              </a:rPr>
              <a:t>m</a:t>
            </a:r>
            <a:r>
              <a:rPr lang="en-US" sz="2000" u="sng" dirty="0" smtClean="0">
                <a:solidFill>
                  <a:srgbClr val="C00000"/>
                </a:solidFill>
              </a:rPr>
              <a:t>m resolution)</a:t>
            </a:r>
            <a:endParaRPr lang="en-US" sz="2000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30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70th-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70t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70t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70t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powerpoint-70th-template.potx</Template>
  <TotalTime>3160</TotalTime>
  <Words>1974</Words>
  <Application>Microsoft Office PowerPoint</Application>
  <PresentationFormat>On-screen Show (4:3)</PresentationFormat>
  <Paragraphs>167</Paragraphs>
  <Slides>33</Slides>
  <Notes>0</Notes>
  <HiddenSlides>0</HiddenSlides>
  <MMClips>2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powerpoint-70th-template</vt:lpstr>
      <vt:lpstr>2_Office Theme</vt:lpstr>
      <vt:lpstr>1_Office Theme</vt:lpstr>
      <vt:lpstr>Microsoft Excel 97-2003 Worksheet</vt:lpstr>
      <vt:lpstr>Equation</vt:lpstr>
      <vt:lpstr>Multi-GeV Electron Radiography for Applications at MaRIE</vt:lpstr>
      <vt:lpstr>Outline</vt:lpstr>
      <vt:lpstr>The Team at Los Alamos</vt:lpstr>
      <vt:lpstr>MaRIE is being developed to provide the tools for co-design; solving multi-billion dollar material development challenges.</vt:lpstr>
      <vt:lpstr>Multi-Probe Diagnostic Hall (MPDH) combines the probes required to characterize dynamic material properties.</vt:lpstr>
      <vt:lpstr>MPDH combines the measurement capabilities of x-rays, protons and electrons.</vt:lpstr>
      <vt:lpstr>X-rays from the APS have been combined with protons at LANSCE to diagnose melting and casting processes.</vt:lpstr>
      <vt:lpstr>100 micron thick sample of 90% Al and 10% Indium </vt:lpstr>
      <vt:lpstr>40 keV X-rays:       Micro (0.1 mm 1-5 mm resolution)  800 MeV protons:  Macro (10 mm, ~100 mm resolution)  we need a fast, bright, high-resolution, meso-scale diagnostic: 12 GeV Electrons: Meso (1 mm, 1-10 mm resolution)</vt:lpstr>
      <vt:lpstr>Charged particle radiography has been extensively developed at LANSCE with protons.</vt:lpstr>
      <vt:lpstr>PowerPoint Presentation</vt:lpstr>
      <vt:lpstr>PowerPoint Presentation</vt:lpstr>
      <vt:lpstr>PowerPoint Presentation</vt:lpstr>
      <vt:lpstr>PowerPoint Presentation</vt:lpstr>
      <vt:lpstr>Electrons have different interaction channels above 30 MeV</vt:lpstr>
      <vt:lpstr>PowerPoint Presentation</vt:lpstr>
      <vt:lpstr>PowerPoint Presentation</vt:lpstr>
      <vt:lpstr>LANL has investigating high energy electron microscopy for thin object applications at 30 MeV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Micro and meso-scale measurements can inform model development which can ultimately be tested at the macro-scale. </vt:lpstr>
      <vt:lpstr>PowerPoint Presentation</vt:lpstr>
      <vt:lpstr>pRad is Typically Used for Dynamic Imaging; Two Wave Phase Transition in Fe (Al Flyer Plate) </vt:lpstr>
      <vt:lpstr>Example: Study of casting processes has allowed us to tackle many of these same challenges with “slow” processes.</vt:lpstr>
      <vt:lpstr>PowerPoint Presentation</vt:lpstr>
      <vt:lpstr>A 12 GeV electron accelerator will be built to drive the MaRIE FEL.  The same beam can be used for high resolution charged particle radiography.</vt:lpstr>
      <vt:lpstr>Electrons are more sensitive to thin objects, but this also generates difficulties at higher energies..</vt:lpstr>
      <vt:lpstr>Abstract</vt:lpstr>
    </vt:vector>
  </TitlesOfParts>
  <Company>Los Alamos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257587</dc:creator>
  <cp:lastModifiedBy>DDS User</cp:lastModifiedBy>
  <cp:revision>131</cp:revision>
  <cp:lastPrinted>2013-07-23T15:57:37Z</cp:lastPrinted>
  <dcterms:created xsi:type="dcterms:W3CDTF">2013-05-17T15:58:11Z</dcterms:created>
  <dcterms:modified xsi:type="dcterms:W3CDTF">2013-12-11T20:18:57Z</dcterms:modified>
</cp:coreProperties>
</file>