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1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tags/tag1.xml" ContentType="application/vnd.openxmlformats-officedocument.presentationml.tags+xml"/>
  <Override PartName="/ppt/embeddings/oleObject29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54" r:id="rId1"/>
  </p:sldMasterIdLst>
  <p:notesMasterIdLst>
    <p:notesMasterId r:id="rId39"/>
  </p:notesMasterIdLst>
  <p:handoutMasterIdLst>
    <p:handoutMasterId r:id="rId40"/>
  </p:handoutMasterIdLst>
  <p:sldIdLst>
    <p:sldId id="375" r:id="rId2"/>
    <p:sldId id="508" r:id="rId3"/>
    <p:sldId id="606" r:id="rId4"/>
    <p:sldId id="607" r:id="rId5"/>
    <p:sldId id="608" r:id="rId6"/>
    <p:sldId id="609" r:id="rId7"/>
    <p:sldId id="495" r:id="rId8"/>
    <p:sldId id="496" r:id="rId9"/>
    <p:sldId id="497" r:id="rId10"/>
    <p:sldId id="621" r:id="rId11"/>
    <p:sldId id="510" r:id="rId12"/>
    <p:sldId id="500" r:id="rId13"/>
    <p:sldId id="498" r:id="rId14"/>
    <p:sldId id="439" r:id="rId15"/>
    <p:sldId id="516" r:id="rId16"/>
    <p:sldId id="618" r:id="rId17"/>
    <p:sldId id="501" r:id="rId18"/>
    <p:sldId id="512" r:id="rId19"/>
    <p:sldId id="513" r:id="rId20"/>
    <p:sldId id="514" r:id="rId21"/>
    <p:sldId id="515" r:id="rId22"/>
    <p:sldId id="524" r:id="rId23"/>
    <p:sldId id="532" r:id="rId24"/>
    <p:sldId id="526" r:id="rId25"/>
    <p:sldId id="535" r:id="rId26"/>
    <p:sldId id="540" r:id="rId27"/>
    <p:sldId id="541" r:id="rId28"/>
    <p:sldId id="542" r:id="rId29"/>
    <p:sldId id="543" r:id="rId30"/>
    <p:sldId id="616" r:id="rId31"/>
    <p:sldId id="544" r:id="rId32"/>
    <p:sldId id="619" r:id="rId33"/>
    <p:sldId id="622" r:id="rId34"/>
    <p:sldId id="363" r:id="rId35"/>
    <p:sldId id="364" r:id="rId36"/>
    <p:sldId id="620" r:id="rId37"/>
    <p:sldId id="623" r:id="rId38"/>
  </p:sldIdLst>
  <p:sldSz cx="9144000" cy="6858000" type="screen4x3"/>
  <p:notesSz cx="6723063" cy="9853613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sé Spanjaard" initials="" lastIdx="0" clrIdx="0"/>
  <p:cmAuthor id="1" name="TU/e" initials="" lastIdx="1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8" autoAdjust="0"/>
    <p:restoredTop sz="94895" autoAdjust="0"/>
  </p:normalViewPr>
  <p:slideViewPr>
    <p:cSldViewPr>
      <p:cViewPr>
        <p:scale>
          <a:sx n="121" d="100"/>
          <a:sy n="121" d="100"/>
        </p:scale>
        <p:origin x="-40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commentAuthors" Target="commentAuthors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Relationship Id="rId2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Relationship Id="rId2" Type="http://schemas.openxmlformats.org/officeDocument/2006/relationships/image" Target="../media/image2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Relationship Id="rId2" Type="http://schemas.openxmlformats.org/officeDocument/2006/relationships/image" Target="../media/image34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4" Type="http://schemas.openxmlformats.org/officeDocument/2006/relationships/image" Target="../media/image34.wmf"/><Relationship Id="rId1" Type="http://schemas.openxmlformats.org/officeDocument/2006/relationships/image" Target="../media/image36.emf"/><Relationship Id="rId2" Type="http://schemas.openxmlformats.org/officeDocument/2006/relationships/image" Target="../media/image33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Relationship Id="rId2" Type="http://schemas.openxmlformats.org/officeDocument/2006/relationships/image" Target="../media/image8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Relationship Id="rId2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Relationship Id="rId2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Relationship Id="rId2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Relationship Id="rId2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Relationship Id="rId2" Type="http://schemas.openxmlformats.org/officeDocument/2006/relationships/image" Target="../media/image2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Relationship Id="rId2" Type="http://schemas.openxmlformats.org/officeDocument/2006/relationships/image" Target="../media/image25.wmf"/><Relationship Id="rId3" Type="http://schemas.openxmlformats.org/officeDocument/2006/relationships/image" Target="../media/image2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3063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08413" y="0"/>
            <a:ext cx="2913062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458F63-4984-45F5-B178-299060520A52}" type="datetimeFigureOut">
              <a:rPr lang="en-US" smtClean="0"/>
              <a:pPr/>
              <a:t>12/12/13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59900"/>
            <a:ext cx="2913063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08413" y="9359900"/>
            <a:ext cx="2913062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CE20F-692D-4CF8-826F-92FA9F0B658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1976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3327" cy="492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8180" y="0"/>
            <a:ext cx="2913327" cy="492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l-NL" dirty="0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22837" cy="3694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2307" y="4680466"/>
            <a:ext cx="5378450" cy="443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59222"/>
            <a:ext cx="2913327" cy="492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 dirty="0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8180" y="9359222"/>
            <a:ext cx="2913327" cy="492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C606E21-0045-4D52-ADE0-B0363413C00C}" type="slidenum">
              <a:rPr lang="nl-NL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853684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06E21-0045-4D52-ADE0-B0363413C00C}" type="slidenum">
              <a:rPr lang="nl-NL" smtClean="0"/>
              <a:pPr/>
              <a:t>5</a:t>
            </a:fld>
            <a:endParaRPr lang="nl-NL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06E21-0045-4D52-ADE0-B0363413C00C}" type="slidenum">
              <a:rPr lang="nl-NL" smtClean="0"/>
              <a:pPr/>
              <a:t>30</a:t>
            </a:fld>
            <a:endParaRPr lang="nl-NL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06E21-0045-4D52-ADE0-B0363413C00C}" type="slidenum">
              <a:rPr lang="nl-NL" smtClean="0"/>
              <a:pPr/>
              <a:t>31</a:t>
            </a:fld>
            <a:endParaRPr lang="nl-NL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9B0A5-78A9-4D6C-801F-FC77905E5F1B}" type="slidenum">
              <a:rPr lang="nl-NL" smtClean="0"/>
              <a:pPr/>
              <a:t>33</a:t>
            </a:fld>
            <a:endParaRPr 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9B0A5-78A9-4D6C-801F-FC77905E5F1B}" type="slidenum">
              <a:rPr lang="nl-NL" smtClean="0"/>
              <a:pPr/>
              <a:t>34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42844" y="6567488"/>
            <a:ext cx="576263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NL" dirty="0" smtClean="0"/>
              <a:t> </a:t>
            </a:r>
            <a:fld id="{CA167FDB-0B9C-4217-9F25-744F81D2EC7B}" type="slidenum">
              <a:rPr lang="nl-NL" smtClean="0"/>
              <a:pPr/>
              <a:t>‹#›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42844" y="6567488"/>
            <a:ext cx="576263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NL" dirty="0" smtClean="0"/>
              <a:t> </a:t>
            </a:r>
            <a:fld id="{CA167FDB-0B9C-4217-9F25-744F81D2EC7B}" type="slidenum">
              <a:rPr lang="nl-NL" smtClean="0"/>
              <a:pPr/>
              <a:t>‹#›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1196975"/>
            <a:ext cx="3919537" cy="454183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1196975"/>
            <a:ext cx="3921125" cy="454183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42844" y="6567488"/>
            <a:ext cx="576263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NL" dirty="0" smtClean="0"/>
              <a:t> </a:t>
            </a:r>
            <a:fld id="{CA167FDB-0B9C-4217-9F25-744F81D2EC7B}" type="slidenum">
              <a:rPr lang="nl-NL" smtClean="0"/>
              <a:pPr/>
              <a:t>‹#›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6" name="Picture 8" descr="E:\Documents\Output\Presentation\2011-09 Work Meeting - Polarization Ion Laser\Cover Merijn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476672"/>
            <a:ext cx="3866761" cy="5126888"/>
          </a:xfrm>
          <a:prstGeom prst="rect">
            <a:avLst/>
          </a:prstGeom>
          <a:noFill/>
        </p:spPr>
      </p:pic>
      <p:pic>
        <p:nvPicPr>
          <p:cNvPr id="14" name="Picture 9" descr="blue title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" y="0"/>
            <a:ext cx="9140825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619250"/>
            <a:ext cx="5616575" cy="1470025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238500"/>
            <a:ext cx="5113337" cy="550863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e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9" name="Picture 17" descr="blue bar smal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8982075" cy="895350"/>
          </a:xfrm>
          <a:prstGeom prst="rect">
            <a:avLst/>
          </a:prstGeom>
          <a:noFill/>
        </p:spPr>
      </p:pic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0"/>
            <a:ext cx="8024812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nl-NL" smtClean="0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42844" y="6567488"/>
            <a:ext cx="576263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NL" dirty="0" smtClean="0"/>
              <a:t> </a:t>
            </a:r>
            <a:fld id="{CA167FDB-0B9C-4217-9F25-744F81D2EC7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49163" name="Picture 11" descr="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16750" y="6332538"/>
            <a:ext cx="2030413" cy="431800"/>
          </a:xfrm>
          <a:prstGeom prst="rect">
            <a:avLst/>
          </a:prstGeom>
          <a:noFill/>
        </p:spPr>
      </p:pic>
      <p:sp>
        <p:nvSpPr>
          <p:cNvPr id="4916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196975"/>
            <a:ext cx="7993062" cy="454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6" r:id="rId2"/>
    <p:sldLayoutId id="2147483658" r:id="rId3"/>
    <p:sldLayoutId id="2147483655" r:id="rId4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268288" indent="-2682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534988" indent="-26511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814388" indent="-27781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3pPr>
      <a:lvl4pPr marL="1069975" indent="-2540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4pPr>
      <a:lvl5pPr marL="1349375" indent="-27781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5pPr>
      <a:lvl6pPr marL="1806575" indent="-27781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6pPr>
      <a:lvl7pPr marL="2263775" indent="-27781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7pPr>
      <a:lvl8pPr marL="2720975" indent="-27781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8pPr>
      <a:lvl9pPr marL="3178175" indent="-27781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17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oleObject" Target="../embeddings/oleObject13.bin"/><Relationship Id="rId7" Type="http://schemas.openxmlformats.org/officeDocument/2006/relationships/image" Target="../media/image24.wmf"/><Relationship Id="rId8" Type="http://schemas.openxmlformats.org/officeDocument/2006/relationships/oleObject" Target="../embeddings/oleObject14.bin"/><Relationship Id="rId9" Type="http://schemas.openxmlformats.org/officeDocument/2006/relationships/image" Target="../media/image25.wmf"/><Relationship Id="rId10" Type="http://schemas.openxmlformats.org/officeDocument/2006/relationships/image" Target="../media/image26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wmf"/><Relationship Id="rId12" Type="http://schemas.openxmlformats.org/officeDocument/2006/relationships/image" Target="../media/image26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oleObject" Target="../embeddings/oleObject15.bin"/><Relationship Id="rId7" Type="http://schemas.openxmlformats.org/officeDocument/2006/relationships/image" Target="../media/image24.wmf"/><Relationship Id="rId8" Type="http://schemas.openxmlformats.org/officeDocument/2006/relationships/oleObject" Target="../embeddings/oleObject16.bin"/><Relationship Id="rId9" Type="http://schemas.openxmlformats.org/officeDocument/2006/relationships/image" Target="../media/image25.wmf"/><Relationship Id="rId10" Type="http://schemas.openxmlformats.org/officeDocument/2006/relationships/oleObject" Target="../embeddings/oleObject17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oleObject" Target="../embeddings/oleObject18.bin"/><Relationship Id="rId7" Type="http://schemas.openxmlformats.org/officeDocument/2006/relationships/image" Target="../media/image28.emf"/><Relationship Id="rId8" Type="http://schemas.openxmlformats.org/officeDocument/2006/relationships/image" Target="../media/image26.png"/><Relationship Id="rId9" Type="http://schemas.openxmlformats.org/officeDocument/2006/relationships/oleObject" Target="../embeddings/oleObject19.bin"/><Relationship Id="rId10" Type="http://schemas.openxmlformats.org/officeDocument/2006/relationships/image" Target="../media/image29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oleObject" Target="../embeddings/oleObject20.bin"/><Relationship Id="rId6" Type="http://schemas.openxmlformats.org/officeDocument/2006/relationships/image" Target="../media/image30.w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oleObject" Target="../embeddings/oleObject21.bin"/><Relationship Id="rId5" Type="http://schemas.openxmlformats.org/officeDocument/2006/relationships/image" Target="../media/image30.wmf"/><Relationship Id="rId6" Type="http://schemas.openxmlformats.org/officeDocument/2006/relationships/image" Target="../media/image31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oleObject" Target="../embeddings/oleObject22.bin"/><Relationship Id="rId5" Type="http://schemas.openxmlformats.org/officeDocument/2006/relationships/image" Target="../media/image33.wmf"/><Relationship Id="rId6" Type="http://schemas.openxmlformats.org/officeDocument/2006/relationships/oleObject" Target="../embeddings/oleObject23.bin"/><Relationship Id="rId7" Type="http://schemas.openxmlformats.org/officeDocument/2006/relationships/image" Target="../media/image34.w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4" Type="http://schemas.openxmlformats.org/officeDocument/2006/relationships/image" Target="../media/image36.emf"/><Relationship Id="rId5" Type="http://schemas.openxmlformats.org/officeDocument/2006/relationships/image" Target="../media/image35.png"/><Relationship Id="rId6" Type="http://schemas.openxmlformats.org/officeDocument/2006/relationships/oleObject" Target="../embeddings/oleObject25.bin"/><Relationship Id="rId7" Type="http://schemas.openxmlformats.org/officeDocument/2006/relationships/image" Target="../media/image33.wmf"/><Relationship Id="rId8" Type="http://schemas.openxmlformats.org/officeDocument/2006/relationships/oleObject" Target="../embeddings/oleObject26.bin"/><Relationship Id="rId9" Type="http://schemas.openxmlformats.org/officeDocument/2006/relationships/image" Target="../media/image37.wmf"/><Relationship Id="rId10" Type="http://schemas.openxmlformats.org/officeDocument/2006/relationships/oleObject" Target="../embeddings/oleObject27.bin"/><Relationship Id="rId11" Type="http://schemas.openxmlformats.org/officeDocument/2006/relationships/image" Target="../media/image34.w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oleObject" Target="../embeddings/oleObject28.bin"/><Relationship Id="rId6" Type="http://schemas.openxmlformats.org/officeDocument/2006/relationships/image" Target="../media/image38.w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5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0.png"/><Relationship Id="rId5" Type="http://schemas.openxmlformats.org/officeDocument/2006/relationships/image" Target="../media/image64.png"/><Relationship Id="rId6" Type="http://schemas.openxmlformats.org/officeDocument/2006/relationships/oleObject" Target="../embeddings/oleObject29.bin"/><Relationship Id="rId7" Type="http://schemas.openxmlformats.org/officeDocument/2006/relationships/image" Target="../media/image71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62.png"/><Relationship Id="rId5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5" Type="http://schemas.openxmlformats.org/officeDocument/2006/relationships/image" Target="../media/image77.jpeg"/><Relationship Id="rId6" Type="http://schemas.openxmlformats.org/officeDocument/2006/relationships/hyperlink" Target="http://www.pulsar.nl/index.htm" TargetMode="External"/><Relationship Id="rId7" Type="http://schemas.openxmlformats.org/officeDocument/2006/relationships/image" Target="../media/image78.png"/><Relationship Id="rId8" Type="http://schemas.openxmlformats.org/officeDocument/2006/relationships/image" Target="../media/image79.png"/><Relationship Id="rId9" Type="http://schemas.openxmlformats.org/officeDocument/2006/relationships/image" Target="../media/image80.jpeg"/><Relationship Id="rId10" Type="http://schemas.openxmlformats.org/officeDocument/2006/relationships/hyperlink" Target="http://www.acctec.nl/index.php" TargetMode="External"/><Relationship Id="rId11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4" Type="http://schemas.openxmlformats.org/officeDocument/2006/relationships/image" Target="../media/image83.emf"/><Relationship Id="rId5" Type="http://schemas.openxmlformats.org/officeDocument/2006/relationships/oleObject" Target="../embeddings/oleObject31.bin"/><Relationship Id="rId6" Type="http://schemas.openxmlformats.org/officeDocument/2006/relationships/image" Target="../media/image84.emf"/><Relationship Id="rId7" Type="http://schemas.openxmlformats.org/officeDocument/2006/relationships/image" Target="../media/image56.png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oleObject" Target="../embeddings/oleObject3.bin"/><Relationship Id="rId5" Type="http://schemas.openxmlformats.org/officeDocument/2006/relationships/image" Target="../media/image8.w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10.w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1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3.png"/><Relationship Id="rId5" Type="http://schemas.openxmlformats.org/officeDocument/2006/relationships/oleObject" Target="../embeddings/oleObject7.bin"/><Relationship Id="rId6" Type="http://schemas.openxmlformats.org/officeDocument/2006/relationships/image" Target="../media/image10.w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1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14.e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15.wmf"/><Relationship Id="rId7" Type="http://schemas.openxmlformats.org/officeDocument/2006/relationships/image" Target="../media/image16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12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7544" y="4365104"/>
            <a:ext cx="5328592" cy="792088"/>
          </a:xfrm>
        </p:spPr>
        <p:txBody>
          <a:bodyPr/>
          <a:lstStyle/>
          <a:p>
            <a:pPr algn="ctr"/>
            <a:r>
              <a:rPr lang="en-US" sz="2000" b="0" dirty="0" smtClean="0"/>
              <a:t>FEIS 2013</a:t>
            </a:r>
          </a:p>
          <a:p>
            <a:pPr algn="ctr"/>
            <a:r>
              <a:rPr lang="en-US" sz="2000" b="0" dirty="0" smtClean="0"/>
              <a:t>Key West, Dec 12, 2013</a:t>
            </a:r>
            <a:endParaRPr lang="en-US" sz="2000" b="0" u="sng" dirty="0" smtClean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1700808"/>
            <a:ext cx="6157192" cy="2448272"/>
          </a:xfrm>
        </p:spPr>
        <p:txBody>
          <a:bodyPr/>
          <a:lstStyle/>
          <a:p>
            <a:pPr algn="ctr"/>
            <a:r>
              <a:rPr lang="en-US" sz="3200" dirty="0" smtClean="0"/>
              <a:t>Cool Beams</a:t>
            </a:r>
            <a:br>
              <a:rPr lang="en-US" sz="3200" dirty="0" smtClean="0"/>
            </a:br>
            <a:r>
              <a:rPr lang="en-US" sz="3200" dirty="0" smtClean="0"/>
              <a:t>for</a:t>
            </a:r>
            <a:br>
              <a:rPr lang="en-US" sz="3200" dirty="0" smtClean="0"/>
            </a:br>
            <a:r>
              <a:rPr lang="en-US" sz="3200" dirty="0" smtClean="0"/>
              <a:t>Ultrafast Electron </a:t>
            </a:r>
            <a:r>
              <a:rPr lang="nl-NL" sz="3200" dirty="0" err="1" smtClean="0"/>
              <a:t>Imaging</a:t>
            </a:r>
            <a:r>
              <a:rPr lang="nl-NL" sz="3200" dirty="0" smtClean="0"/>
              <a:t/>
            </a:r>
            <a:br>
              <a:rPr lang="nl-NL" sz="3200" dirty="0" smtClean="0"/>
            </a:br>
            <a:r>
              <a:rPr lang="nl-NL" sz="3200" dirty="0" smtClean="0"/>
              <a:t/>
            </a:r>
            <a:br>
              <a:rPr lang="nl-NL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nl-NL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835696" y="5445224"/>
            <a:ext cx="23599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400" dirty="0" err="1" smtClean="0"/>
              <a:t>Department</a:t>
            </a:r>
            <a:r>
              <a:rPr lang="nl-NL" sz="2400" dirty="0" smtClean="0"/>
              <a:t> of</a:t>
            </a:r>
          </a:p>
          <a:p>
            <a:pPr algn="ctr"/>
            <a:r>
              <a:rPr lang="nl-NL" sz="2400" dirty="0" err="1" smtClean="0"/>
              <a:t>Applied</a:t>
            </a:r>
            <a:r>
              <a:rPr lang="nl-NL" sz="2400" dirty="0" smtClean="0"/>
              <a:t> Physics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2267744" y="3645024"/>
            <a:ext cx="1824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dirty="0" err="1" smtClean="0">
                <a:solidFill>
                  <a:schemeClr val="tx2"/>
                </a:solidFill>
              </a:rPr>
              <a:t>Jom</a:t>
            </a:r>
            <a:r>
              <a:rPr lang="nl-NL" sz="2400" b="1" dirty="0" smtClean="0">
                <a:solidFill>
                  <a:schemeClr val="tx2"/>
                </a:solidFill>
              </a:rPr>
              <a:t> Luiten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Ultracold</a:t>
            </a:r>
            <a:r>
              <a:rPr lang="nl-NL" dirty="0" smtClean="0"/>
              <a:t> </a:t>
            </a:r>
            <a:r>
              <a:rPr lang="nl-NL" dirty="0" err="1" smtClean="0"/>
              <a:t>electron</a:t>
            </a:r>
            <a:r>
              <a:rPr lang="nl-NL" dirty="0" smtClean="0"/>
              <a:t> </a:t>
            </a:r>
            <a:r>
              <a:rPr lang="nl-NL" dirty="0" err="1" smtClean="0"/>
              <a:t>source</a:t>
            </a:r>
            <a:endParaRPr lang="en-US" dirty="0"/>
          </a:p>
        </p:txBody>
      </p:sp>
      <p:grpSp>
        <p:nvGrpSpPr>
          <p:cNvPr id="2" name="Group 159"/>
          <p:cNvGrpSpPr/>
          <p:nvPr/>
        </p:nvGrpSpPr>
        <p:grpSpPr>
          <a:xfrm>
            <a:off x="468313" y="1295400"/>
            <a:ext cx="5040312" cy="4329113"/>
            <a:chOff x="468313" y="1295400"/>
            <a:chExt cx="5040312" cy="4329113"/>
          </a:xfrm>
        </p:grpSpPr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4191000" y="5105400"/>
              <a:ext cx="423862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800" b="1">
                  <a:latin typeface="Comic Sans MS" pitchFamily="66" charset="0"/>
                </a:rPr>
                <a:t>V</a:t>
              </a:r>
            </a:p>
          </p:txBody>
        </p:sp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912813" y="1295400"/>
              <a:ext cx="3962400" cy="4191000"/>
            </a:xfrm>
            <a:prstGeom prst="rect">
              <a:avLst/>
            </a:prstGeom>
            <a:solidFill>
              <a:schemeClr val="tx2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 sz="2400" b="1">
                <a:latin typeface="Comic Sans MS" pitchFamily="66" charset="0"/>
              </a:endParaRPr>
            </a:p>
          </p:txBody>
        </p:sp>
        <p:sp>
          <p:nvSpPr>
            <p:cNvPr id="10" name="AutoShape 5"/>
            <p:cNvSpPr>
              <a:spLocks noChangeAspect="1" noChangeArrowheads="1"/>
            </p:cNvSpPr>
            <p:nvPr/>
          </p:nvSpPr>
          <p:spPr bwMode="auto">
            <a:xfrm rot="10800000">
              <a:off x="3209925" y="1524000"/>
              <a:ext cx="912812" cy="361791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5 w 21600"/>
                <a:gd name="T25" fmla="*/ 3166 h 21600"/>
                <a:gd name="T26" fmla="*/ 18445 w 21600"/>
                <a:gd name="T27" fmla="*/ 1843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159" y="10800"/>
                  </a:moveTo>
                  <a:cubicBezTo>
                    <a:pt x="1159" y="16125"/>
                    <a:pt x="5475" y="20441"/>
                    <a:pt x="10800" y="20441"/>
                  </a:cubicBezTo>
                  <a:cubicBezTo>
                    <a:pt x="16125" y="20441"/>
                    <a:pt x="20441" y="16125"/>
                    <a:pt x="20441" y="10800"/>
                  </a:cubicBezTo>
                  <a:cubicBezTo>
                    <a:pt x="20441" y="5475"/>
                    <a:pt x="16125" y="1159"/>
                    <a:pt x="10800" y="1159"/>
                  </a:cubicBezTo>
                  <a:cubicBezTo>
                    <a:pt x="5475" y="1159"/>
                    <a:pt x="1159" y="5475"/>
                    <a:pt x="1159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00"/>
                </a:gs>
                <a:gs pos="100000">
                  <a:srgbClr val="800000"/>
                </a:gs>
              </a:gsLst>
              <a:lin ang="0" scaled="1"/>
            </a:gradFill>
            <a:ln w="9525">
              <a:round/>
              <a:headEnd/>
              <a:tailEnd/>
            </a:ln>
            <a:scene3d>
              <a:camera prst="legacyObliqueRight">
                <a:rot lat="300000" lon="20699970" rev="0"/>
              </a:camera>
              <a:lightRig rig="legacyFlat3" dir="r"/>
            </a:scene3d>
            <a:sp3d extrusionH="430200" prstMaterial="legacyMatte">
              <a:bevelT w="13500" h="13500" prst="angle"/>
              <a:bevelB w="13500" h="13500" prst="angle"/>
              <a:extrusionClr>
                <a:srgbClr val="800000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4271963" y="3019425"/>
              <a:ext cx="533400" cy="531813"/>
              <a:chOff x="624" y="2352"/>
              <a:chExt cx="1652" cy="1872"/>
            </a:xfrm>
          </p:grpSpPr>
          <p:sp>
            <p:nvSpPr>
              <p:cNvPr id="91" name="Oval 7"/>
              <p:cNvSpPr>
                <a:spLocks noChangeAspect="1" noChangeArrowheads="1"/>
              </p:cNvSpPr>
              <p:nvPr/>
            </p:nvSpPr>
            <p:spPr bwMode="auto">
              <a:xfrm flipH="1">
                <a:off x="1378" y="2959"/>
                <a:ext cx="288" cy="37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" name="Oval 8"/>
              <p:cNvSpPr>
                <a:spLocks noChangeAspect="1" noChangeArrowheads="1"/>
              </p:cNvSpPr>
              <p:nvPr/>
            </p:nvSpPr>
            <p:spPr bwMode="auto">
              <a:xfrm flipH="1">
                <a:off x="1424" y="2966"/>
                <a:ext cx="288" cy="4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" name="Oval 9"/>
              <p:cNvSpPr>
                <a:spLocks noChangeAspect="1" noChangeArrowheads="1"/>
              </p:cNvSpPr>
              <p:nvPr/>
            </p:nvSpPr>
            <p:spPr bwMode="auto">
              <a:xfrm flipH="1">
                <a:off x="1581" y="2908"/>
                <a:ext cx="289" cy="431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" name="Oval 10"/>
              <p:cNvSpPr>
                <a:spLocks noChangeAspect="1" noChangeArrowheads="1"/>
              </p:cNvSpPr>
              <p:nvPr/>
            </p:nvSpPr>
            <p:spPr bwMode="auto">
              <a:xfrm flipH="1">
                <a:off x="1581" y="3756"/>
                <a:ext cx="289" cy="431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" name="Oval 11"/>
              <p:cNvSpPr>
                <a:spLocks noChangeAspect="1" noChangeArrowheads="1"/>
              </p:cNvSpPr>
              <p:nvPr/>
            </p:nvSpPr>
            <p:spPr bwMode="auto">
              <a:xfrm flipH="1">
                <a:off x="1345" y="3756"/>
                <a:ext cx="289" cy="431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" name="Oval 12"/>
              <p:cNvSpPr>
                <a:spLocks noChangeAspect="1" noChangeArrowheads="1"/>
              </p:cNvSpPr>
              <p:nvPr/>
            </p:nvSpPr>
            <p:spPr bwMode="auto">
              <a:xfrm flipH="1">
                <a:off x="1581" y="3193"/>
                <a:ext cx="289" cy="4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" name="Oval 13"/>
              <p:cNvSpPr>
                <a:spLocks noChangeAspect="1" noChangeArrowheads="1"/>
              </p:cNvSpPr>
              <p:nvPr/>
            </p:nvSpPr>
            <p:spPr bwMode="auto">
              <a:xfrm>
                <a:off x="1378" y="2952"/>
                <a:ext cx="288" cy="37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" name="Oval 14"/>
              <p:cNvSpPr>
                <a:spLocks noChangeAspect="1" noChangeArrowheads="1"/>
              </p:cNvSpPr>
              <p:nvPr/>
            </p:nvSpPr>
            <p:spPr bwMode="auto">
              <a:xfrm flipH="1">
                <a:off x="1581" y="3478"/>
                <a:ext cx="289" cy="4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" name="Oval 15"/>
              <p:cNvSpPr>
                <a:spLocks noChangeAspect="1" noChangeArrowheads="1"/>
              </p:cNvSpPr>
              <p:nvPr/>
            </p:nvSpPr>
            <p:spPr bwMode="auto">
              <a:xfrm flipH="1">
                <a:off x="1345" y="3193"/>
                <a:ext cx="289" cy="4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" name="Oval 16"/>
              <p:cNvSpPr>
                <a:spLocks noChangeAspect="1" noChangeArrowheads="1"/>
              </p:cNvSpPr>
              <p:nvPr/>
            </p:nvSpPr>
            <p:spPr bwMode="auto">
              <a:xfrm flipH="1">
                <a:off x="1502" y="3412"/>
                <a:ext cx="289" cy="43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" name="Oval 17"/>
              <p:cNvSpPr>
                <a:spLocks noChangeAspect="1" noChangeArrowheads="1"/>
              </p:cNvSpPr>
              <p:nvPr/>
            </p:nvSpPr>
            <p:spPr bwMode="auto">
              <a:xfrm>
                <a:off x="1299" y="3178"/>
                <a:ext cx="289" cy="36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" name="Oval 18"/>
              <p:cNvSpPr>
                <a:spLocks noChangeAspect="1" noChangeArrowheads="1"/>
              </p:cNvSpPr>
              <p:nvPr/>
            </p:nvSpPr>
            <p:spPr bwMode="auto">
              <a:xfrm flipH="1">
                <a:off x="1581" y="3478"/>
                <a:ext cx="289" cy="4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" name="Oval 19"/>
              <p:cNvSpPr>
                <a:spLocks noChangeAspect="1" noChangeArrowheads="1"/>
              </p:cNvSpPr>
              <p:nvPr/>
            </p:nvSpPr>
            <p:spPr bwMode="auto">
              <a:xfrm flipH="1">
                <a:off x="1457" y="3010"/>
                <a:ext cx="288" cy="36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" name="Oval 20"/>
              <p:cNvSpPr>
                <a:spLocks noChangeAspect="1" noChangeArrowheads="1"/>
              </p:cNvSpPr>
              <p:nvPr/>
            </p:nvSpPr>
            <p:spPr bwMode="auto">
              <a:xfrm>
                <a:off x="1332" y="3193"/>
                <a:ext cx="288" cy="4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" name="Oval 21"/>
              <p:cNvSpPr>
                <a:spLocks noChangeAspect="1" noChangeArrowheads="1"/>
              </p:cNvSpPr>
              <p:nvPr/>
            </p:nvSpPr>
            <p:spPr bwMode="auto">
              <a:xfrm flipH="1">
                <a:off x="1581" y="2630"/>
                <a:ext cx="289" cy="4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" name="Oval 22"/>
              <p:cNvSpPr>
                <a:spLocks noChangeAspect="1" noChangeArrowheads="1"/>
              </p:cNvSpPr>
              <p:nvPr/>
            </p:nvSpPr>
            <p:spPr bwMode="auto">
              <a:xfrm flipH="1">
                <a:off x="1817" y="2908"/>
                <a:ext cx="289" cy="431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" name="Oval 23"/>
              <p:cNvSpPr>
                <a:spLocks noChangeAspect="1" noChangeArrowheads="1"/>
              </p:cNvSpPr>
              <p:nvPr/>
            </p:nvSpPr>
            <p:spPr bwMode="auto">
              <a:xfrm flipH="1">
                <a:off x="1752" y="2571"/>
                <a:ext cx="288" cy="42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" name="Oval 24"/>
              <p:cNvSpPr>
                <a:spLocks noChangeAspect="1" noChangeArrowheads="1"/>
              </p:cNvSpPr>
              <p:nvPr/>
            </p:nvSpPr>
            <p:spPr bwMode="auto">
              <a:xfrm flipH="1">
                <a:off x="1811" y="3347"/>
                <a:ext cx="288" cy="4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" name="Oval 25"/>
              <p:cNvSpPr>
                <a:spLocks noChangeAspect="1" noChangeArrowheads="1"/>
              </p:cNvSpPr>
              <p:nvPr/>
            </p:nvSpPr>
            <p:spPr bwMode="auto">
              <a:xfrm flipH="1">
                <a:off x="1817" y="3193"/>
                <a:ext cx="289" cy="4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" name="Oval 26"/>
              <p:cNvSpPr>
                <a:spLocks noChangeAspect="1" noChangeArrowheads="1"/>
              </p:cNvSpPr>
              <p:nvPr/>
            </p:nvSpPr>
            <p:spPr bwMode="auto">
              <a:xfrm flipH="1">
                <a:off x="1581" y="2908"/>
                <a:ext cx="289" cy="431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" name="Oval 27"/>
              <p:cNvSpPr>
                <a:spLocks noChangeAspect="1" noChangeArrowheads="1"/>
              </p:cNvSpPr>
              <p:nvPr/>
            </p:nvSpPr>
            <p:spPr bwMode="auto">
              <a:xfrm flipH="1">
                <a:off x="1398" y="2952"/>
                <a:ext cx="288" cy="37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" name="Oval 28"/>
              <p:cNvSpPr>
                <a:spLocks noChangeAspect="1" noChangeArrowheads="1"/>
              </p:cNvSpPr>
              <p:nvPr/>
            </p:nvSpPr>
            <p:spPr bwMode="auto">
              <a:xfrm flipH="1">
                <a:off x="1594" y="3193"/>
                <a:ext cx="289" cy="431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" name="Oval 29"/>
              <p:cNvSpPr>
                <a:spLocks noChangeAspect="1" noChangeArrowheads="1"/>
              </p:cNvSpPr>
              <p:nvPr/>
            </p:nvSpPr>
            <p:spPr bwMode="auto">
              <a:xfrm flipH="1">
                <a:off x="1817" y="2908"/>
                <a:ext cx="289" cy="431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" name="Oval 30"/>
              <p:cNvSpPr>
                <a:spLocks noChangeAspect="1" noChangeArrowheads="1"/>
              </p:cNvSpPr>
              <p:nvPr/>
            </p:nvSpPr>
            <p:spPr bwMode="auto">
              <a:xfrm flipH="1">
                <a:off x="1581" y="2908"/>
                <a:ext cx="289" cy="431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" name="Oval 31"/>
              <p:cNvSpPr>
                <a:spLocks noChangeAspect="1" noChangeArrowheads="1"/>
              </p:cNvSpPr>
              <p:nvPr/>
            </p:nvSpPr>
            <p:spPr bwMode="auto">
              <a:xfrm flipH="1">
                <a:off x="1162" y="3237"/>
                <a:ext cx="288" cy="36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" name="Oval 32"/>
              <p:cNvSpPr>
                <a:spLocks noChangeAspect="1" noChangeArrowheads="1"/>
              </p:cNvSpPr>
              <p:nvPr/>
            </p:nvSpPr>
            <p:spPr bwMode="auto">
              <a:xfrm flipH="1">
                <a:off x="1152" y="3408"/>
                <a:ext cx="288" cy="37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" name="Oval 33"/>
              <p:cNvSpPr>
                <a:spLocks noChangeAspect="1" noChangeArrowheads="1"/>
              </p:cNvSpPr>
              <p:nvPr/>
            </p:nvSpPr>
            <p:spPr bwMode="auto">
              <a:xfrm>
                <a:off x="1404" y="3237"/>
                <a:ext cx="289" cy="37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" name="Oval 34"/>
              <p:cNvSpPr>
                <a:spLocks noChangeAspect="1" noChangeArrowheads="1"/>
              </p:cNvSpPr>
              <p:nvPr/>
            </p:nvSpPr>
            <p:spPr bwMode="auto">
              <a:xfrm flipH="1">
                <a:off x="1371" y="2915"/>
                <a:ext cx="289" cy="43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" name="Oval 35"/>
              <p:cNvSpPr>
                <a:spLocks noChangeAspect="1" noChangeArrowheads="1"/>
              </p:cNvSpPr>
              <p:nvPr/>
            </p:nvSpPr>
            <p:spPr bwMode="auto">
              <a:xfrm flipH="1">
                <a:off x="1371" y="2352"/>
                <a:ext cx="289" cy="431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" name="Oval 36"/>
              <p:cNvSpPr>
                <a:spLocks noChangeAspect="1" noChangeArrowheads="1"/>
              </p:cNvSpPr>
              <p:nvPr/>
            </p:nvSpPr>
            <p:spPr bwMode="auto">
              <a:xfrm flipH="1">
                <a:off x="1516" y="3676"/>
                <a:ext cx="288" cy="37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" name="Oval 37"/>
              <p:cNvSpPr>
                <a:spLocks noChangeAspect="1" noChangeArrowheads="1"/>
              </p:cNvSpPr>
              <p:nvPr/>
            </p:nvSpPr>
            <p:spPr bwMode="auto">
              <a:xfrm flipH="1">
                <a:off x="1017" y="3288"/>
                <a:ext cx="289" cy="37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" name="Oval 38"/>
              <p:cNvSpPr>
                <a:spLocks noChangeAspect="1" noChangeArrowheads="1"/>
              </p:cNvSpPr>
              <p:nvPr/>
            </p:nvSpPr>
            <p:spPr bwMode="auto">
              <a:xfrm flipH="1">
                <a:off x="1398" y="2674"/>
                <a:ext cx="288" cy="36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" name="Oval 39"/>
              <p:cNvSpPr>
                <a:spLocks noChangeAspect="1" noChangeArrowheads="1"/>
              </p:cNvSpPr>
              <p:nvPr/>
            </p:nvSpPr>
            <p:spPr bwMode="auto">
              <a:xfrm>
                <a:off x="1253" y="3295"/>
                <a:ext cx="289" cy="37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" name="Oval 40"/>
              <p:cNvSpPr>
                <a:spLocks noChangeAspect="1" noChangeArrowheads="1"/>
              </p:cNvSpPr>
              <p:nvPr/>
            </p:nvSpPr>
            <p:spPr bwMode="auto">
              <a:xfrm flipH="1">
                <a:off x="1221" y="2974"/>
                <a:ext cx="288" cy="4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" name="Oval 41"/>
              <p:cNvSpPr>
                <a:spLocks noChangeAspect="1" noChangeArrowheads="1"/>
              </p:cNvSpPr>
              <p:nvPr/>
            </p:nvSpPr>
            <p:spPr bwMode="auto">
              <a:xfrm flipH="1">
                <a:off x="1248" y="2496"/>
                <a:ext cx="288" cy="4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" name="Oval 42"/>
              <p:cNvSpPr>
                <a:spLocks noChangeAspect="1" noChangeArrowheads="1"/>
              </p:cNvSpPr>
              <p:nvPr/>
            </p:nvSpPr>
            <p:spPr bwMode="auto">
              <a:xfrm flipH="1">
                <a:off x="1581" y="2908"/>
                <a:ext cx="289" cy="431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" name="Oval 43"/>
              <p:cNvSpPr>
                <a:spLocks noChangeAspect="1" noChangeArrowheads="1"/>
              </p:cNvSpPr>
              <p:nvPr/>
            </p:nvSpPr>
            <p:spPr bwMode="auto">
              <a:xfrm flipH="1">
                <a:off x="1411" y="2937"/>
                <a:ext cx="288" cy="431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" name="Oval 44"/>
              <p:cNvSpPr>
                <a:spLocks noChangeAspect="1" noChangeArrowheads="1"/>
              </p:cNvSpPr>
              <p:nvPr/>
            </p:nvSpPr>
            <p:spPr bwMode="auto">
              <a:xfrm flipH="1">
                <a:off x="1296" y="3408"/>
                <a:ext cx="289" cy="43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" name="Oval 45"/>
              <p:cNvSpPr>
                <a:spLocks noChangeAspect="1" noChangeArrowheads="1"/>
              </p:cNvSpPr>
              <p:nvPr/>
            </p:nvSpPr>
            <p:spPr bwMode="auto">
              <a:xfrm flipH="1">
                <a:off x="1660" y="3361"/>
                <a:ext cx="288" cy="43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" name="Oval 46"/>
              <p:cNvSpPr>
                <a:spLocks noChangeAspect="1" noChangeArrowheads="1"/>
              </p:cNvSpPr>
              <p:nvPr/>
            </p:nvSpPr>
            <p:spPr bwMode="auto">
              <a:xfrm flipH="1">
                <a:off x="1489" y="2930"/>
                <a:ext cx="289" cy="431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" name="Oval 47"/>
              <p:cNvSpPr>
                <a:spLocks noChangeAspect="1" noChangeArrowheads="1"/>
              </p:cNvSpPr>
              <p:nvPr/>
            </p:nvSpPr>
            <p:spPr bwMode="auto">
              <a:xfrm flipH="1">
                <a:off x="1581" y="2630"/>
                <a:ext cx="289" cy="4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" name="Oval 48"/>
              <p:cNvSpPr>
                <a:spLocks noChangeAspect="1" noChangeArrowheads="1"/>
              </p:cNvSpPr>
              <p:nvPr/>
            </p:nvSpPr>
            <p:spPr bwMode="auto">
              <a:xfrm>
                <a:off x="840" y="2593"/>
                <a:ext cx="289" cy="37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" name="Oval 49"/>
              <p:cNvSpPr>
                <a:spLocks noChangeAspect="1" noChangeArrowheads="1"/>
              </p:cNvSpPr>
              <p:nvPr/>
            </p:nvSpPr>
            <p:spPr bwMode="auto">
              <a:xfrm>
                <a:off x="1440" y="3024"/>
                <a:ext cx="288" cy="37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" name="Oval 50"/>
              <p:cNvSpPr>
                <a:spLocks noChangeAspect="1" noChangeArrowheads="1"/>
              </p:cNvSpPr>
              <p:nvPr/>
            </p:nvSpPr>
            <p:spPr bwMode="auto">
              <a:xfrm>
                <a:off x="1096" y="2608"/>
                <a:ext cx="288" cy="37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" name="Oval 51"/>
              <p:cNvSpPr>
                <a:spLocks noChangeAspect="1" noChangeArrowheads="1"/>
              </p:cNvSpPr>
              <p:nvPr/>
            </p:nvSpPr>
            <p:spPr bwMode="auto">
              <a:xfrm>
                <a:off x="860" y="3178"/>
                <a:ext cx="288" cy="36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" name="Oval 52"/>
              <p:cNvSpPr>
                <a:spLocks noChangeAspect="1" noChangeArrowheads="1"/>
              </p:cNvSpPr>
              <p:nvPr/>
            </p:nvSpPr>
            <p:spPr bwMode="auto">
              <a:xfrm>
                <a:off x="1104" y="3168"/>
                <a:ext cx="289" cy="37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" name="Oval 53"/>
              <p:cNvSpPr>
                <a:spLocks noChangeAspect="1" noChangeArrowheads="1"/>
              </p:cNvSpPr>
              <p:nvPr/>
            </p:nvSpPr>
            <p:spPr bwMode="auto">
              <a:xfrm>
                <a:off x="624" y="2608"/>
                <a:ext cx="288" cy="37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8" name="Oval 54"/>
              <p:cNvSpPr>
                <a:spLocks noChangeAspect="1" noChangeArrowheads="1"/>
              </p:cNvSpPr>
              <p:nvPr/>
            </p:nvSpPr>
            <p:spPr bwMode="auto">
              <a:xfrm>
                <a:off x="624" y="2893"/>
                <a:ext cx="288" cy="37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" name="Oval 55"/>
              <p:cNvSpPr>
                <a:spLocks noChangeAspect="1" noChangeArrowheads="1"/>
              </p:cNvSpPr>
              <p:nvPr/>
            </p:nvSpPr>
            <p:spPr bwMode="auto">
              <a:xfrm>
                <a:off x="919" y="2462"/>
                <a:ext cx="288" cy="36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0" name="Oval 56"/>
              <p:cNvSpPr>
                <a:spLocks noChangeAspect="1" noChangeArrowheads="1"/>
              </p:cNvSpPr>
              <p:nvPr/>
            </p:nvSpPr>
            <p:spPr bwMode="auto">
              <a:xfrm>
                <a:off x="860" y="3178"/>
                <a:ext cx="288" cy="36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1" name="Oval 57"/>
              <p:cNvSpPr>
                <a:spLocks noChangeAspect="1" noChangeArrowheads="1"/>
              </p:cNvSpPr>
              <p:nvPr/>
            </p:nvSpPr>
            <p:spPr bwMode="auto">
              <a:xfrm>
                <a:off x="919" y="3537"/>
                <a:ext cx="302" cy="47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2" name="Oval 58"/>
              <p:cNvSpPr>
                <a:spLocks noChangeAspect="1" noChangeArrowheads="1"/>
              </p:cNvSpPr>
              <p:nvPr/>
            </p:nvSpPr>
            <p:spPr bwMode="auto">
              <a:xfrm>
                <a:off x="670" y="3193"/>
                <a:ext cx="288" cy="37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" name="Oval 59"/>
              <p:cNvSpPr>
                <a:spLocks noChangeAspect="1" noChangeArrowheads="1"/>
              </p:cNvSpPr>
              <p:nvPr/>
            </p:nvSpPr>
            <p:spPr bwMode="auto">
              <a:xfrm flipH="1">
                <a:off x="1155" y="3646"/>
                <a:ext cx="288" cy="4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" name="Oval 60"/>
              <p:cNvSpPr>
                <a:spLocks noChangeAspect="1" noChangeArrowheads="1"/>
              </p:cNvSpPr>
              <p:nvPr/>
            </p:nvSpPr>
            <p:spPr bwMode="auto">
              <a:xfrm flipH="1">
                <a:off x="755" y="3456"/>
                <a:ext cx="289" cy="43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" name="Oval 61"/>
              <p:cNvSpPr>
                <a:spLocks noChangeAspect="1" noChangeArrowheads="1"/>
              </p:cNvSpPr>
              <p:nvPr/>
            </p:nvSpPr>
            <p:spPr bwMode="auto">
              <a:xfrm flipH="1">
                <a:off x="939" y="3793"/>
                <a:ext cx="288" cy="431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" name="Oval 62"/>
              <p:cNvSpPr>
                <a:spLocks noChangeAspect="1" noChangeArrowheads="1"/>
              </p:cNvSpPr>
              <p:nvPr/>
            </p:nvSpPr>
            <p:spPr bwMode="auto">
              <a:xfrm flipH="1">
                <a:off x="1988" y="2681"/>
                <a:ext cx="288" cy="43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" name="Oval 63"/>
              <p:cNvSpPr>
                <a:spLocks noChangeAspect="1" noChangeArrowheads="1"/>
              </p:cNvSpPr>
              <p:nvPr/>
            </p:nvSpPr>
            <p:spPr bwMode="auto">
              <a:xfrm flipH="1">
                <a:off x="960" y="2880"/>
                <a:ext cx="289" cy="4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" name="Oval 64"/>
              <p:cNvSpPr>
                <a:spLocks noChangeAspect="1" noChangeArrowheads="1"/>
              </p:cNvSpPr>
              <p:nvPr/>
            </p:nvSpPr>
            <p:spPr bwMode="auto">
              <a:xfrm flipH="1">
                <a:off x="1306" y="3749"/>
                <a:ext cx="288" cy="36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9" name="Oval 65"/>
              <p:cNvSpPr>
                <a:spLocks noChangeAspect="1" noChangeArrowheads="1"/>
              </p:cNvSpPr>
              <p:nvPr/>
            </p:nvSpPr>
            <p:spPr bwMode="auto">
              <a:xfrm>
                <a:off x="1152" y="2832"/>
                <a:ext cx="288" cy="37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0" name="Oval 66"/>
              <p:cNvSpPr>
                <a:spLocks noChangeAspect="1" noChangeArrowheads="1"/>
              </p:cNvSpPr>
              <p:nvPr/>
            </p:nvSpPr>
            <p:spPr bwMode="auto">
              <a:xfrm>
                <a:off x="735" y="2857"/>
                <a:ext cx="289" cy="37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" name="AutoShape 67"/>
            <p:cNvSpPr>
              <a:spLocks noChangeAspect="1" noChangeArrowheads="1"/>
            </p:cNvSpPr>
            <p:nvPr/>
          </p:nvSpPr>
          <p:spPr bwMode="auto">
            <a:xfrm rot="21195346">
              <a:off x="1293813" y="2209800"/>
              <a:ext cx="2117725" cy="229711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7 w 21600"/>
                <a:gd name="T25" fmla="*/ 3165 h 21600"/>
                <a:gd name="T26" fmla="*/ 18443 w 21600"/>
                <a:gd name="T27" fmla="*/ 18435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7926" y="10800"/>
                  </a:moveTo>
                  <a:cubicBezTo>
                    <a:pt x="7926" y="12387"/>
                    <a:pt x="9213" y="13674"/>
                    <a:pt x="10800" y="13674"/>
                  </a:cubicBezTo>
                  <a:cubicBezTo>
                    <a:pt x="12387" y="13674"/>
                    <a:pt x="13674" y="12387"/>
                    <a:pt x="13674" y="10800"/>
                  </a:cubicBezTo>
                  <a:cubicBezTo>
                    <a:pt x="13674" y="9213"/>
                    <a:pt x="12387" y="7926"/>
                    <a:pt x="10800" y="7926"/>
                  </a:cubicBezTo>
                  <a:cubicBezTo>
                    <a:pt x="9213" y="7926"/>
                    <a:pt x="7926" y="9213"/>
                    <a:pt x="7926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BCCED6"/>
                </a:gs>
                <a:gs pos="100000">
                  <a:srgbClr val="3F4547"/>
                </a:gs>
              </a:gsLst>
              <a:path path="rect">
                <a:fillToRect l="50000" t="50000" r="50000" b="50000"/>
              </a:path>
            </a:gradFill>
            <a:ln w="9525">
              <a:round/>
              <a:headEnd/>
              <a:tailEnd/>
            </a:ln>
            <a:scene3d>
              <a:camera prst="legacyObliqueTopRight">
                <a:rot lat="0" lon="3300000" rev="0"/>
              </a:camera>
              <a:lightRig rig="legacyFlat3" dir="b"/>
            </a:scene3d>
            <a:sp3d extrusionH="36500" prstMaterial="legacyMatte">
              <a:bevelT w="13500" h="13500" prst="angle"/>
              <a:bevelB w="13500" h="13500" prst="angle"/>
              <a:extrusionClr>
                <a:srgbClr val="BCCED6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3" name="AutoShape 68"/>
            <p:cNvSpPr>
              <a:spLocks noChangeAspect="1" noChangeArrowheads="1"/>
            </p:cNvSpPr>
            <p:nvPr/>
          </p:nvSpPr>
          <p:spPr bwMode="auto">
            <a:xfrm rot="10800000">
              <a:off x="1476375" y="1524000"/>
              <a:ext cx="912812" cy="361791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5 w 21600"/>
                <a:gd name="T25" fmla="*/ 3166 h 21600"/>
                <a:gd name="T26" fmla="*/ 18445 w 21600"/>
                <a:gd name="T27" fmla="*/ 1843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159" y="10800"/>
                  </a:moveTo>
                  <a:cubicBezTo>
                    <a:pt x="1159" y="16125"/>
                    <a:pt x="5475" y="20441"/>
                    <a:pt x="10800" y="20441"/>
                  </a:cubicBezTo>
                  <a:cubicBezTo>
                    <a:pt x="16125" y="20441"/>
                    <a:pt x="20441" y="16125"/>
                    <a:pt x="20441" y="10800"/>
                  </a:cubicBezTo>
                  <a:cubicBezTo>
                    <a:pt x="20441" y="5475"/>
                    <a:pt x="16125" y="1159"/>
                    <a:pt x="10800" y="1159"/>
                  </a:cubicBezTo>
                  <a:cubicBezTo>
                    <a:pt x="5475" y="1159"/>
                    <a:pt x="1159" y="5475"/>
                    <a:pt x="1159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00"/>
                </a:gs>
                <a:gs pos="100000">
                  <a:srgbClr val="800000"/>
                </a:gs>
              </a:gsLst>
              <a:lin ang="0" scaled="1"/>
            </a:gradFill>
            <a:ln w="9525">
              <a:round/>
              <a:headEnd/>
              <a:tailEnd/>
            </a:ln>
            <a:scene3d>
              <a:camera prst="legacyObliqueRight">
                <a:rot lat="300000" lon="20699970" rev="0"/>
              </a:camera>
              <a:lightRig rig="legacyFlat3" dir="r"/>
            </a:scene3d>
            <a:sp3d extrusionH="430200" prstMaterial="legacyMatte">
              <a:bevelT w="13500" h="13500" prst="angle"/>
              <a:bevelB w="13500" h="13500" prst="angle"/>
              <a:extrusionClr>
                <a:srgbClr val="800000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14" name="AutoShape 69"/>
            <p:cNvSpPr>
              <a:spLocks noChangeAspect="1" noChangeArrowheads="1"/>
            </p:cNvSpPr>
            <p:nvPr/>
          </p:nvSpPr>
          <p:spPr bwMode="auto">
            <a:xfrm rot="21195346">
              <a:off x="2484438" y="2205038"/>
              <a:ext cx="2117725" cy="229711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7 w 21600"/>
                <a:gd name="T25" fmla="*/ 3165 h 21600"/>
                <a:gd name="T26" fmla="*/ 18443 w 21600"/>
                <a:gd name="T27" fmla="*/ 18435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7926" y="10800"/>
                  </a:moveTo>
                  <a:cubicBezTo>
                    <a:pt x="7926" y="12387"/>
                    <a:pt x="9213" y="13674"/>
                    <a:pt x="10800" y="13674"/>
                  </a:cubicBezTo>
                  <a:cubicBezTo>
                    <a:pt x="12387" y="13674"/>
                    <a:pt x="13674" y="12387"/>
                    <a:pt x="13674" y="10800"/>
                  </a:cubicBezTo>
                  <a:cubicBezTo>
                    <a:pt x="13674" y="9213"/>
                    <a:pt x="12387" y="7926"/>
                    <a:pt x="10800" y="7926"/>
                  </a:cubicBezTo>
                  <a:cubicBezTo>
                    <a:pt x="9213" y="7926"/>
                    <a:pt x="7926" y="9213"/>
                    <a:pt x="7926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BCCED6">
                    <a:alpha val="95000"/>
                  </a:srgbClr>
                </a:gs>
                <a:gs pos="100000">
                  <a:srgbClr val="3F4547"/>
                </a:gs>
              </a:gsLst>
              <a:path path="rect">
                <a:fillToRect l="50000" t="50000" r="50000" b="50000"/>
              </a:path>
            </a:gradFill>
            <a:ln w="9525">
              <a:round/>
              <a:headEnd/>
              <a:tailEnd/>
            </a:ln>
            <a:scene3d>
              <a:camera prst="legacyObliqueTopRight">
                <a:rot lat="0" lon="3300000" rev="0"/>
              </a:camera>
              <a:lightRig rig="legacyFlat3" dir="b"/>
            </a:scene3d>
            <a:sp3d extrusionH="36500" prstMaterial="legacyMatte">
              <a:bevelT w="13500" h="13500" prst="angle"/>
              <a:bevelB w="13500" h="13500" prst="angle"/>
              <a:extrusionClr>
                <a:srgbClr val="BCCED6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5" name="Line 70"/>
            <p:cNvSpPr>
              <a:spLocks noChangeAspect="1" noChangeShapeType="1"/>
            </p:cNvSpPr>
            <p:nvPr/>
          </p:nvSpPr>
          <p:spPr bwMode="auto">
            <a:xfrm>
              <a:off x="2436813" y="4876800"/>
              <a:ext cx="44132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71"/>
            <p:cNvSpPr>
              <a:spLocks noChangeAspect="1" noChangeShapeType="1"/>
            </p:cNvSpPr>
            <p:nvPr/>
          </p:nvSpPr>
          <p:spPr bwMode="auto">
            <a:xfrm>
              <a:off x="3046413" y="4648200"/>
              <a:ext cx="0" cy="457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72"/>
            <p:cNvSpPr>
              <a:spLocks noChangeAspect="1" noChangeShapeType="1"/>
            </p:cNvSpPr>
            <p:nvPr/>
          </p:nvSpPr>
          <p:spPr bwMode="auto">
            <a:xfrm>
              <a:off x="2894013" y="4724400"/>
              <a:ext cx="0" cy="304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73"/>
            <p:cNvSpPr>
              <a:spLocks noChangeAspect="1" noChangeShapeType="1"/>
            </p:cNvSpPr>
            <p:nvPr/>
          </p:nvSpPr>
          <p:spPr bwMode="auto">
            <a:xfrm flipH="1">
              <a:off x="3046413" y="4876800"/>
              <a:ext cx="533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74"/>
            <p:cNvSpPr>
              <a:spLocks noChangeAspect="1" noChangeShapeType="1"/>
            </p:cNvSpPr>
            <p:nvPr/>
          </p:nvSpPr>
          <p:spPr bwMode="auto">
            <a:xfrm>
              <a:off x="2436813" y="4572000"/>
              <a:ext cx="0" cy="304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75"/>
            <p:cNvSpPr>
              <a:spLocks noChangeAspect="1" noChangeShapeType="1"/>
            </p:cNvSpPr>
            <p:nvPr/>
          </p:nvSpPr>
          <p:spPr bwMode="auto">
            <a:xfrm>
              <a:off x="3579813" y="4495800"/>
              <a:ext cx="0" cy="381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76"/>
            <p:cNvGrpSpPr>
              <a:grpSpLocks noChangeAspect="1"/>
            </p:cNvGrpSpPr>
            <p:nvPr/>
          </p:nvGrpSpPr>
          <p:grpSpPr bwMode="auto">
            <a:xfrm>
              <a:off x="1449388" y="3046413"/>
              <a:ext cx="558800" cy="622300"/>
              <a:chOff x="624" y="2352"/>
              <a:chExt cx="1652" cy="1872"/>
            </a:xfrm>
          </p:grpSpPr>
          <p:sp>
            <p:nvSpPr>
              <p:cNvPr id="31" name="Oval 77"/>
              <p:cNvSpPr>
                <a:spLocks noChangeAspect="1" noChangeArrowheads="1"/>
              </p:cNvSpPr>
              <p:nvPr/>
            </p:nvSpPr>
            <p:spPr bwMode="auto">
              <a:xfrm flipH="1">
                <a:off x="1378" y="2959"/>
                <a:ext cx="288" cy="373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Oval 78"/>
              <p:cNvSpPr>
                <a:spLocks noChangeAspect="1" noChangeArrowheads="1"/>
              </p:cNvSpPr>
              <p:nvPr/>
            </p:nvSpPr>
            <p:spPr bwMode="auto">
              <a:xfrm flipH="1">
                <a:off x="1424" y="2966"/>
                <a:ext cx="288" cy="42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Oval 79"/>
              <p:cNvSpPr>
                <a:spLocks noChangeAspect="1" noChangeArrowheads="1"/>
              </p:cNvSpPr>
              <p:nvPr/>
            </p:nvSpPr>
            <p:spPr bwMode="auto">
              <a:xfrm flipH="1">
                <a:off x="1581" y="2908"/>
                <a:ext cx="289" cy="43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Oval 80"/>
              <p:cNvSpPr>
                <a:spLocks noChangeAspect="1" noChangeArrowheads="1"/>
              </p:cNvSpPr>
              <p:nvPr/>
            </p:nvSpPr>
            <p:spPr bwMode="auto">
              <a:xfrm flipH="1">
                <a:off x="1581" y="3756"/>
                <a:ext cx="289" cy="43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Oval 81"/>
              <p:cNvSpPr>
                <a:spLocks noChangeAspect="1" noChangeArrowheads="1"/>
              </p:cNvSpPr>
              <p:nvPr/>
            </p:nvSpPr>
            <p:spPr bwMode="auto">
              <a:xfrm flipH="1">
                <a:off x="1345" y="3756"/>
                <a:ext cx="289" cy="43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Oval 82"/>
              <p:cNvSpPr>
                <a:spLocks noChangeAspect="1" noChangeArrowheads="1"/>
              </p:cNvSpPr>
              <p:nvPr/>
            </p:nvSpPr>
            <p:spPr bwMode="auto">
              <a:xfrm flipH="1">
                <a:off x="1581" y="3193"/>
                <a:ext cx="289" cy="42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Oval 83"/>
              <p:cNvSpPr>
                <a:spLocks noChangeAspect="1" noChangeArrowheads="1"/>
              </p:cNvSpPr>
              <p:nvPr/>
            </p:nvSpPr>
            <p:spPr bwMode="auto">
              <a:xfrm>
                <a:off x="1378" y="2952"/>
                <a:ext cx="288" cy="373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Oval 84"/>
              <p:cNvSpPr>
                <a:spLocks noChangeAspect="1" noChangeArrowheads="1"/>
              </p:cNvSpPr>
              <p:nvPr/>
            </p:nvSpPr>
            <p:spPr bwMode="auto">
              <a:xfrm flipH="1">
                <a:off x="1581" y="3478"/>
                <a:ext cx="289" cy="42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Oval 85"/>
              <p:cNvSpPr>
                <a:spLocks noChangeAspect="1" noChangeArrowheads="1"/>
              </p:cNvSpPr>
              <p:nvPr/>
            </p:nvSpPr>
            <p:spPr bwMode="auto">
              <a:xfrm flipH="1">
                <a:off x="1345" y="3193"/>
                <a:ext cx="289" cy="42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Oval 86"/>
              <p:cNvSpPr>
                <a:spLocks noChangeAspect="1" noChangeArrowheads="1"/>
              </p:cNvSpPr>
              <p:nvPr/>
            </p:nvSpPr>
            <p:spPr bwMode="auto">
              <a:xfrm flipH="1">
                <a:off x="1502" y="3412"/>
                <a:ext cx="289" cy="432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Oval 87"/>
              <p:cNvSpPr>
                <a:spLocks noChangeAspect="1" noChangeArrowheads="1"/>
              </p:cNvSpPr>
              <p:nvPr/>
            </p:nvSpPr>
            <p:spPr bwMode="auto">
              <a:xfrm>
                <a:off x="1299" y="3178"/>
                <a:ext cx="289" cy="366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Oval 88"/>
              <p:cNvSpPr>
                <a:spLocks noChangeAspect="1" noChangeArrowheads="1"/>
              </p:cNvSpPr>
              <p:nvPr/>
            </p:nvSpPr>
            <p:spPr bwMode="auto">
              <a:xfrm flipH="1">
                <a:off x="1581" y="3478"/>
                <a:ext cx="289" cy="42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Oval 89"/>
              <p:cNvSpPr>
                <a:spLocks noChangeAspect="1" noChangeArrowheads="1"/>
              </p:cNvSpPr>
              <p:nvPr/>
            </p:nvSpPr>
            <p:spPr bwMode="auto">
              <a:xfrm flipH="1">
                <a:off x="1457" y="3010"/>
                <a:ext cx="288" cy="366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Oval 90"/>
              <p:cNvSpPr>
                <a:spLocks noChangeAspect="1" noChangeArrowheads="1"/>
              </p:cNvSpPr>
              <p:nvPr/>
            </p:nvSpPr>
            <p:spPr bwMode="auto">
              <a:xfrm>
                <a:off x="1332" y="3193"/>
                <a:ext cx="288" cy="42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Oval 91"/>
              <p:cNvSpPr>
                <a:spLocks noChangeAspect="1" noChangeArrowheads="1"/>
              </p:cNvSpPr>
              <p:nvPr/>
            </p:nvSpPr>
            <p:spPr bwMode="auto">
              <a:xfrm flipH="1">
                <a:off x="1581" y="2630"/>
                <a:ext cx="289" cy="42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Oval 92"/>
              <p:cNvSpPr>
                <a:spLocks noChangeAspect="1" noChangeArrowheads="1"/>
              </p:cNvSpPr>
              <p:nvPr/>
            </p:nvSpPr>
            <p:spPr bwMode="auto">
              <a:xfrm flipH="1">
                <a:off x="1817" y="2908"/>
                <a:ext cx="289" cy="43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Oval 93"/>
              <p:cNvSpPr>
                <a:spLocks noChangeAspect="1" noChangeArrowheads="1"/>
              </p:cNvSpPr>
              <p:nvPr/>
            </p:nvSpPr>
            <p:spPr bwMode="auto">
              <a:xfrm flipH="1">
                <a:off x="1752" y="2571"/>
                <a:ext cx="288" cy="425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Oval 94"/>
              <p:cNvSpPr>
                <a:spLocks noChangeAspect="1" noChangeArrowheads="1"/>
              </p:cNvSpPr>
              <p:nvPr/>
            </p:nvSpPr>
            <p:spPr bwMode="auto">
              <a:xfrm flipH="1">
                <a:off x="1811" y="3347"/>
                <a:ext cx="288" cy="42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Oval 95"/>
              <p:cNvSpPr>
                <a:spLocks noChangeAspect="1" noChangeArrowheads="1"/>
              </p:cNvSpPr>
              <p:nvPr/>
            </p:nvSpPr>
            <p:spPr bwMode="auto">
              <a:xfrm flipH="1">
                <a:off x="1817" y="3193"/>
                <a:ext cx="289" cy="42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Oval 96"/>
              <p:cNvSpPr>
                <a:spLocks noChangeAspect="1" noChangeArrowheads="1"/>
              </p:cNvSpPr>
              <p:nvPr/>
            </p:nvSpPr>
            <p:spPr bwMode="auto">
              <a:xfrm flipH="1">
                <a:off x="1581" y="2908"/>
                <a:ext cx="289" cy="43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Oval 97"/>
              <p:cNvSpPr>
                <a:spLocks noChangeAspect="1" noChangeArrowheads="1"/>
              </p:cNvSpPr>
              <p:nvPr/>
            </p:nvSpPr>
            <p:spPr bwMode="auto">
              <a:xfrm flipH="1">
                <a:off x="1398" y="2952"/>
                <a:ext cx="288" cy="373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Oval 98"/>
              <p:cNvSpPr>
                <a:spLocks noChangeAspect="1" noChangeArrowheads="1"/>
              </p:cNvSpPr>
              <p:nvPr/>
            </p:nvSpPr>
            <p:spPr bwMode="auto">
              <a:xfrm flipH="1">
                <a:off x="1594" y="3193"/>
                <a:ext cx="289" cy="43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Oval 99"/>
              <p:cNvSpPr>
                <a:spLocks noChangeAspect="1" noChangeArrowheads="1"/>
              </p:cNvSpPr>
              <p:nvPr/>
            </p:nvSpPr>
            <p:spPr bwMode="auto">
              <a:xfrm flipH="1">
                <a:off x="1817" y="2908"/>
                <a:ext cx="289" cy="43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Oval 100"/>
              <p:cNvSpPr>
                <a:spLocks noChangeAspect="1" noChangeArrowheads="1"/>
              </p:cNvSpPr>
              <p:nvPr/>
            </p:nvSpPr>
            <p:spPr bwMode="auto">
              <a:xfrm flipH="1">
                <a:off x="1581" y="2908"/>
                <a:ext cx="289" cy="43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Oval 101"/>
              <p:cNvSpPr>
                <a:spLocks noChangeAspect="1" noChangeArrowheads="1"/>
              </p:cNvSpPr>
              <p:nvPr/>
            </p:nvSpPr>
            <p:spPr bwMode="auto">
              <a:xfrm flipH="1">
                <a:off x="1162" y="3237"/>
                <a:ext cx="288" cy="365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Oval 102"/>
              <p:cNvSpPr>
                <a:spLocks noChangeAspect="1" noChangeArrowheads="1"/>
              </p:cNvSpPr>
              <p:nvPr/>
            </p:nvSpPr>
            <p:spPr bwMode="auto">
              <a:xfrm flipH="1">
                <a:off x="1152" y="3408"/>
                <a:ext cx="288" cy="373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Oval 103"/>
              <p:cNvSpPr>
                <a:spLocks noChangeAspect="1" noChangeArrowheads="1"/>
              </p:cNvSpPr>
              <p:nvPr/>
            </p:nvSpPr>
            <p:spPr bwMode="auto">
              <a:xfrm>
                <a:off x="1404" y="3237"/>
                <a:ext cx="289" cy="373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Oval 104"/>
              <p:cNvSpPr>
                <a:spLocks noChangeAspect="1" noChangeArrowheads="1"/>
              </p:cNvSpPr>
              <p:nvPr/>
            </p:nvSpPr>
            <p:spPr bwMode="auto">
              <a:xfrm flipH="1">
                <a:off x="1371" y="2915"/>
                <a:ext cx="289" cy="432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Oval 105"/>
              <p:cNvSpPr>
                <a:spLocks noChangeAspect="1" noChangeArrowheads="1"/>
              </p:cNvSpPr>
              <p:nvPr/>
            </p:nvSpPr>
            <p:spPr bwMode="auto">
              <a:xfrm flipH="1">
                <a:off x="1371" y="2352"/>
                <a:ext cx="289" cy="43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Oval 106"/>
              <p:cNvSpPr>
                <a:spLocks noChangeAspect="1" noChangeArrowheads="1"/>
              </p:cNvSpPr>
              <p:nvPr/>
            </p:nvSpPr>
            <p:spPr bwMode="auto">
              <a:xfrm flipH="1">
                <a:off x="1516" y="3676"/>
                <a:ext cx="288" cy="373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Oval 107"/>
              <p:cNvSpPr>
                <a:spLocks noChangeAspect="1" noChangeArrowheads="1"/>
              </p:cNvSpPr>
              <p:nvPr/>
            </p:nvSpPr>
            <p:spPr bwMode="auto">
              <a:xfrm flipH="1">
                <a:off x="1017" y="3288"/>
                <a:ext cx="289" cy="373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Oval 108"/>
              <p:cNvSpPr>
                <a:spLocks noChangeAspect="1" noChangeArrowheads="1"/>
              </p:cNvSpPr>
              <p:nvPr/>
            </p:nvSpPr>
            <p:spPr bwMode="auto">
              <a:xfrm flipH="1">
                <a:off x="1398" y="2674"/>
                <a:ext cx="288" cy="365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Oval 109"/>
              <p:cNvSpPr>
                <a:spLocks noChangeAspect="1" noChangeArrowheads="1"/>
              </p:cNvSpPr>
              <p:nvPr/>
            </p:nvSpPr>
            <p:spPr bwMode="auto">
              <a:xfrm>
                <a:off x="1253" y="3295"/>
                <a:ext cx="289" cy="373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Oval 110"/>
              <p:cNvSpPr>
                <a:spLocks noChangeAspect="1" noChangeArrowheads="1"/>
              </p:cNvSpPr>
              <p:nvPr/>
            </p:nvSpPr>
            <p:spPr bwMode="auto">
              <a:xfrm flipH="1">
                <a:off x="1221" y="2974"/>
                <a:ext cx="288" cy="42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Oval 111"/>
              <p:cNvSpPr>
                <a:spLocks noChangeAspect="1" noChangeArrowheads="1"/>
              </p:cNvSpPr>
              <p:nvPr/>
            </p:nvSpPr>
            <p:spPr bwMode="auto">
              <a:xfrm flipH="1">
                <a:off x="1248" y="2496"/>
                <a:ext cx="288" cy="42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Oval 112"/>
              <p:cNvSpPr>
                <a:spLocks noChangeAspect="1" noChangeArrowheads="1"/>
              </p:cNvSpPr>
              <p:nvPr/>
            </p:nvSpPr>
            <p:spPr bwMode="auto">
              <a:xfrm flipH="1">
                <a:off x="1581" y="2908"/>
                <a:ext cx="289" cy="43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Oval 113"/>
              <p:cNvSpPr>
                <a:spLocks noChangeAspect="1" noChangeArrowheads="1"/>
              </p:cNvSpPr>
              <p:nvPr/>
            </p:nvSpPr>
            <p:spPr bwMode="auto">
              <a:xfrm flipH="1">
                <a:off x="1411" y="2937"/>
                <a:ext cx="288" cy="43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Oval 114"/>
              <p:cNvSpPr>
                <a:spLocks noChangeAspect="1" noChangeArrowheads="1"/>
              </p:cNvSpPr>
              <p:nvPr/>
            </p:nvSpPr>
            <p:spPr bwMode="auto">
              <a:xfrm flipH="1">
                <a:off x="1296" y="3408"/>
                <a:ext cx="289" cy="432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Oval 115"/>
              <p:cNvSpPr>
                <a:spLocks noChangeAspect="1" noChangeArrowheads="1"/>
              </p:cNvSpPr>
              <p:nvPr/>
            </p:nvSpPr>
            <p:spPr bwMode="auto">
              <a:xfrm flipH="1">
                <a:off x="1660" y="3361"/>
                <a:ext cx="288" cy="432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Oval 116"/>
              <p:cNvSpPr>
                <a:spLocks noChangeAspect="1" noChangeArrowheads="1"/>
              </p:cNvSpPr>
              <p:nvPr/>
            </p:nvSpPr>
            <p:spPr bwMode="auto">
              <a:xfrm flipH="1">
                <a:off x="1489" y="2930"/>
                <a:ext cx="289" cy="43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" name="Oval 117"/>
              <p:cNvSpPr>
                <a:spLocks noChangeAspect="1" noChangeArrowheads="1"/>
              </p:cNvSpPr>
              <p:nvPr/>
            </p:nvSpPr>
            <p:spPr bwMode="auto">
              <a:xfrm flipH="1">
                <a:off x="1581" y="2630"/>
                <a:ext cx="289" cy="42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" name="Oval 118"/>
              <p:cNvSpPr>
                <a:spLocks noChangeAspect="1" noChangeArrowheads="1"/>
              </p:cNvSpPr>
              <p:nvPr/>
            </p:nvSpPr>
            <p:spPr bwMode="auto">
              <a:xfrm>
                <a:off x="840" y="2593"/>
                <a:ext cx="289" cy="373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" name="Oval 119"/>
              <p:cNvSpPr>
                <a:spLocks noChangeAspect="1" noChangeArrowheads="1"/>
              </p:cNvSpPr>
              <p:nvPr/>
            </p:nvSpPr>
            <p:spPr bwMode="auto">
              <a:xfrm>
                <a:off x="1440" y="3024"/>
                <a:ext cx="288" cy="373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" name="Oval 120"/>
              <p:cNvSpPr>
                <a:spLocks noChangeAspect="1" noChangeArrowheads="1"/>
              </p:cNvSpPr>
              <p:nvPr/>
            </p:nvSpPr>
            <p:spPr bwMode="auto">
              <a:xfrm>
                <a:off x="1096" y="2608"/>
                <a:ext cx="288" cy="373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Oval 121"/>
              <p:cNvSpPr>
                <a:spLocks noChangeAspect="1" noChangeArrowheads="1"/>
              </p:cNvSpPr>
              <p:nvPr/>
            </p:nvSpPr>
            <p:spPr bwMode="auto">
              <a:xfrm>
                <a:off x="860" y="3178"/>
                <a:ext cx="288" cy="366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Oval 122"/>
              <p:cNvSpPr>
                <a:spLocks noChangeAspect="1" noChangeArrowheads="1"/>
              </p:cNvSpPr>
              <p:nvPr/>
            </p:nvSpPr>
            <p:spPr bwMode="auto">
              <a:xfrm>
                <a:off x="1104" y="3168"/>
                <a:ext cx="289" cy="373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Oval 123"/>
              <p:cNvSpPr>
                <a:spLocks noChangeAspect="1" noChangeArrowheads="1"/>
              </p:cNvSpPr>
              <p:nvPr/>
            </p:nvSpPr>
            <p:spPr bwMode="auto">
              <a:xfrm>
                <a:off x="624" y="2608"/>
                <a:ext cx="288" cy="373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Oval 124"/>
              <p:cNvSpPr>
                <a:spLocks noChangeAspect="1" noChangeArrowheads="1"/>
              </p:cNvSpPr>
              <p:nvPr/>
            </p:nvSpPr>
            <p:spPr bwMode="auto">
              <a:xfrm>
                <a:off x="624" y="2893"/>
                <a:ext cx="288" cy="373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Oval 125"/>
              <p:cNvSpPr>
                <a:spLocks noChangeAspect="1" noChangeArrowheads="1"/>
              </p:cNvSpPr>
              <p:nvPr/>
            </p:nvSpPr>
            <p:spPr bwMode="auto">
              <a:xfrm>
                <a:off x="919" y="2462"/>
                <a:ext cx="288" cy="365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Oval 126"/>
              <p:cNvSpPr>
                <a:spLocks noChangeAspect="1" noChangeArrowheads="1"/>
              </p:cNvSpPr>
              <p:nvPr/>
            </p:nvSpPr>
            <p:spPr bwMode="auto">
              <a:xfrm>
                <a:off x="860" y="3178"/>
                <a:ext cx="288" cy="366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Oval 127"/>
              <p:cNvSpPr>
                <a:spLocks noChangeAspect="1" noChangeArrowheads="1"/>
              </p:cNvSpPr>
              <p:nvPr/>
            </p:nvSpPr>
            <p:spPr bwMode="auto">
              <a:xfrm>
                <a:off x="919" y="3537"/>
                <a:ext cx="302" cy="475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Oval 128"/>
              <p:cNvSpPr>
                <a:spLocks noChangeAspect="1" noChangeArrowheads="1"/>
              </p:cNvSpPr>
              <p:nvPr/>
            </p:nvSpPr>
            <p:spPr bwMode="auto">
              <a:xfrm>
                <a:off x="670" y="3193"/>
                <a:ext cx="288" cy="373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Oval 129"/>
              <p:cNvSpPr>
                <a:spLocks noChangeAspect="1" noChangeArrowheads="1"/>
              </p:cNvSpPr>
              <p:nvPr/>
            </p:nvSpPr>
            <p:spPr bwMode="auto">
              <a:xfrm flipH="1">
                <a:off x="1155" y="3646"/>
                <a:ext cx="288" cy="42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Oval 130"/>
              <p:cNvSpPr>
                <a:spLocks noChangeAspect="1" noChangeArrowheads="1"/>
              </p:cNvSpPr>
              <p:nvPr/>
            </p:nvSpPr>
            <p:spPr bwMode="auto">
              <a:xfrm flipH="1">
                <a:off x="755" y="3456"/>
                <a:ext cx="289" cy="432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" name="Oval 131"/>
              <p:cNvSpPr>
                <a:spLocks noChangeAspect="1" noChangeArrowheads="1"/>
              </p:cNvSpPr>
              <p:nvPr/>
            </p:nvSpPr>
            <p:spPr bwMode="auto">
              <a:xfrm flipH="1">
                <a:off x="939" y="3793"/>
                <a:ext cx="288" cy="43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" name="Oval 132"/>
              <p:cNvSpPr>
                <a:spLocks noChangeAspect="1" noChangeArrowheads="1"/>
              </p:cNvSpPr>
              <p:nvPr/>
            </p:nvSpPr>
            <p:spPr bwMode="auto">
              <a:xfrm flipH="1">
                <a:off x="1988" y="2681"/>
                <a:ext cx="288" cy="432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" name="Oval 133"/>
              <p:cNvSpPr>
                <a:spLocks noChangeAspect="1" noChangeArrowheads="1"/>
              </p:cNvSpPr>
              <p:nvPr/>
            </p:nvSpPr>
            <p:spPr bwMode="auto">
              <a:xfrm flipH="1">
                <a:off x="960" y="2880"/>
                <a:ext cx="289" cy="42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" name="Oval 134"/>
              <p:cNvSpPr>
                <a:spLocks noChangeAspect="1" noChangeArrowheads="1"/>
              </p:cNvSpPr>
              <p:nvPr/>
            </p:nvSpPr>
            <p:spPr bwMode="auto">
              <a:xfrm flipH="1">
                <a:off x="1306" y="3749"/>
                <a:ext cx="288" cy="365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" name="Oval 135"/>
              <p:cNvSpPr>
                <a:spLocks noChangeAspect="1" noChangeArrowheads="1"/>
              </p:cNvSpPr>
              <p:nvPr/>
            </p:nvSpPr>
            <p:spPr bwMode="auto">
              <a:xfrm>
                <a:off x="1152" y="2832"/>
                <a:ext cx="288" cy="373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" name="Oval 136"/>
              <p:cNvSpPr>
                <a:spLocks noChangeAspect="1" noChangeArrowheads="1"/>
              </p:cNvSpPr>
              <p:nvPr/>
            </p:nvSpPr>
            <p:spPr bwMode="auto">
              <a:xfrm>
                <a:off x="735" y="2857"/>
                <a:ext cx="289" cy="373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2" name="Text Box 137"/>
            <p:cNvSpPr txBox="1">
              <a:spLocks noChangeArrowheads="1"/>
            </p:cNvSpPr>
            <p:nvPr/>
          </p:nvSpPr>
          <p:spPr bwMode="auto">
            <a:xfrm>
              <a:off x="468313" y="2805113"/>
              <a:ext cx="709612" cy="457200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l-NL" sz="2400" b="1" dirty="0"/>
                <a:t>R</a:t>
              </a:r>
              <a:r>
                <a:rPr lang="en-GB" sz="2400" b="1" dirty="0"/>
                <a:t>b</a:t>
              </a:r>
              <a:r>
                <a:rPr lang="en-GB" sz="2400" b="1" baseline="30000" dirty="0"/>
                <a:t>+</a:t>
              </a:r>
              <a:endParaRPr lang="en-GB" sz="2400" b="1" dirty="0"/>
            </a:p>
          </p:txBody>
        </p:sp>
        <p:sp>
          <p:nvSpPr>
            <p:cNvPr id="23" name="Text Box 138"/>
            <p:cNvSpPr txBox="1">
              <a:spLocks noChangeArrowheads="1"/>
            </p:cNvSpPr>
            <p:nvPr/>
          </p:nvSpPr>
          <p:spPr bwMode="auto">
            <a:xfrm>
              <a:off x="4859338" y="2781300"/>
              <a:ext cx="422275" cy="457200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 b="1" dirty="0"/>
                <a:t>e</a:t>
              </a:r>
              <a:r>
                <a:rPr lang="en-GB" sz="2400" b="1" baseline="30000" dirty="0"/>
                <a:t>-</a:t>
              </a:r>
            </a:p>
          </p:txBody>
        </p:sp>
        <p:sp>
          <p:nvSpPr>
            <p:cNvPr id="24" name="Text Box 139"/>
            <p:cNvSpPr txBox="1">
              <a:spLocks noChangeArrowheads="1"/>
            </p:cNvSpPr>
            <p:nvPr/>
          </p:nvSpPr>
          <p:spPr bwMode="auto">
            <a:xfrm>
              <a:off x="2743200" y="5099050"/>
              <a:ext cx="3873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 b="1"/>
                <a:t>V</a:t>
              </a:r>
            </a:p>
          </p:txBody>
        </p:sp>
        <p:sp>
          <p:nvSpPr>
            <p:cNvPr id="25" name="Arc 140"/>
            <p:cNvSpPr>
              <a:spLocks/>
            </p:cNvSpPr>
            <p:nvPr/>
          </p:nvSpPr>
          <p:spPr bwMode="auto">
            <a:xfrm rot="5262278" flipH="1">
              <a:off x="1943100" y="1333500"/>
              <a:ext cx="304800" cy="3810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26" name="Text Box 141"/>
            <p:cNvSpPr txBox="1">
              <a:spLocks noChangeArrowheads="1"/>
            </p:cNvSpPr>
            <p:nvPr/>
          </p:nvSpPr>
          <p:spPr bwMode="auto">
            <a:xfrm>
              <a:off x="2278063" y="1295400"/>
              <a:ext cx="312737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>
                  <a:solidFill>
                    <a:srgbClr val="000000"/>
                  </a:solidFill>
                  <a:latin typeface="Verdana" pitchFamily="34" charset="0"/>
                </a:rPr>
                <a:t>I</a:t>
              </a:r>
            </a:p>
          </p:txBody>
        </p:sp>
        <p:sp>
          <p:nvSpPr>
            <p:cNvPr id="27" name="Arc 142"/>
            <p:cNvSpPr>
              <a:spLocks/>
            </p:cNvSpPr>
            <p:nvPr/>
          </p:nvSpPr>
          <p:spPr bwMode="auto">
            <a:xfrm>
              <a:off x="3733800" y="1371600"/>
              <a:ext cx="304800" cy="3810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Text Box 143"/>
            <p:cNvSpPr txBox="1">
              <a:spLocks noChangeArrowheads="1"/>
            </p:cNvSpPr>
            <p:nvPr/>
          </p:nvSpPr>
          <p:spPr bwMode="auto">
            <a:xfrm>
              <a:off x="4038600" y="1295400"/>
              <a:ext cx="312737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>
                  <a:solidFill>
                    <a:srgbClr val="000000"/>
                  </a:solidFill>
                  <a:latin typeface="Verdana" pitchFamily="34" charset="0"/>
                </a:rPr>
                <a:t>I</a:t>
              </a:r>
            </a:p>
          </p:txBody>
        </p:sp>
        <p:sp>
          <p:nvSpPr>
            <p:cNvPr id="29" name="Line 144"/>
            <p:cNvSpPr>
              <a:spLocks noChangeShapeType="1"/>
            </p:cNvSpPr>
            <p:nvPr/>
          </p:nvSpPr>
          <p:spPr bwMode="auto">
            <a:xfrm flipV="1">
              <a:off x="4859338" y="3303588"/>
              <a:ext cx="64928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145"/>
            <p:cNvSpPr>
              <a:spLocks noChangeShapeType="1"/>
            </p:cNvSpPr>
            <p:nvPr/>
          </p:nvSpPr>
          <p:spPr bwMode="auto">
            <a:xfrm flipV="1">
              <a:off x="766763" y="3325813"/>
              <a:ext cx="58578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lg" len="lg"/>
              <a:tailEnd type="none" w="lg" len="lg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1" name="Text Box 147"/>
          <p:cNvSpPr txBox="1">
            <a:spLocks noChangeArrowheads="1"/>
          </p:cNvSpPr>
          <p:nvPr/>
        </p:nvSpPr>
        <p:spPr bwMode="auto">
          <a:xfrm>
            <a:off x="4764088" y="1196975"/>
            <a:ext cx="3986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sz="2400"/>
              <a:t>T</a:t>
            </a:r>
            <a:r>
              <a:rPr lang="nl-NL" sz="2400" baseline="-25000"/>
              <a:t>e</a:t>
            </a:r>
            <a:r>
              <a:rPr lang="nl-NL" sz="2400">
                <a:cs typeface="Arial" pitchFamily="34" charset="0"/>
              </a:rPr>
              <a:t>≈</a:t>
            </a:r>
            <a:r>
              <a:rPr lang="nl-NL" sz="2400"/>
              <a:t> 5000 K (0.5 eV) </a:t>
            </a:r>
            <a:r>
              <a:rPr lang="nl-NL" sz="2400">
                <a:cs typeface="Arial" pitchFamily="34" charset="0"/>
              </a:rPr>
              <a:t>→ </a:t>
            </a:r>
            <a:r>
              <a:rPr lang="nl-NL" sz="2400" b="1">
                <a:solidFill>
                  <a:srgbClr val="0066FF"/>
                </a:solidFill>
                <a:cs typeface="Arial" pitchFamily="34" charset="0"/>
              </a:rPr>
              <a:t>10 K</a:t>
            </a:r>
          </a:p>
        </p:txBody>
      </p:sp>
      <p:sp>
        <p:nvSpPr>
          <p:cNvPr id="152" name="Text Box 148"/>
          <p:cNvSpPr txBox="1">
            <a:spLocks noChangeArrowheads="1"/>
          </p:cNvSpPr>
          <p:nvPr/>
        </p:nvSpPr>
        <p:spPr bwMode="auto">
          <a:xfrm>
            <a:off x="5508625" y="2060575"/>
            <a:ext cx="23955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NL" sz="1800" b="1">
                <a:solidFill>
                  <a:srgbClr val="FF3300"/>
                </a:solidFill>
              </a:rPr>
              <a:t>conventional</a:t>
            </a:r>
          </a:p>
          <a:p>
            <a:pPr algn="ctr"/>
            <a:r>
              <a:rPr lang="nl-NL" sz="1800" b="1">
                <a:solidFill>
                  <a:srgbClr val="FF3300"/>
                </a:solidFill>
              </a:rPr>
              <a:t>photo &amp; field emission sources</a:t>
            </a:r>
            <a:endParaRPr lang="en-US" sz="1800" b="1">
              <a:solidFill>
                <a:srgbClr val="FF3300"/>
              </a:solidFill>
            </a:endParaRPr>
          </a:p>
        </p:txBody>
      </p:sp>
      <p:sp>
        <p:nvSpPr>
          <p:cNvPr id="153" name="Oval 149"/>
          <p:cNvSpPr>
            <a:spLocks noChangeArrowheads="1"/>
          </p:cNvSpPr>
          <p:nvPr/>
        </p:nvSpPr>
        <p:spPr bwMode="auto">
          <a:xfrm>
            <a:off x="5364163" y="1052513"/>
            <a:ext cx="1079500" cy="720725"/>
          </a:xfrm>
          <a:prstGeom prst="ellipse">
            <a:avLst/>
          </a:prstGeom>
          <a:noFill/>
          <a:ln w="158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" name="Line 150"/>
          <p:cNvSpPr>
            <a:spLocks noChangeShapeType="1"/>
          </p:cNvSpPr>
          <p:nvPr/>
        </p:nvSpPr>
        <p:spPr bwMode="auto">
          <a:xfrm>
            <a:off x="6011863" y="1773238"/>
            <a:ext cx="71437" cy="358775"/>
          </a:xfrm>
          <a:prstGeom prst="line">
            <a:avLst/>
          </a:prstGeom>
          <a:noFill/>
          <a:ln w="158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9" name="Text Box 157"/>
          <p:cNvSpPr txBox="1">
            <a:spLocks noChangeArrowheads="1"/>
          </p:cNvSpPr>
          <p:nvPr/>
        </p:nvSpPr>
        <p:spPr bwMode="auto">
          <a:xfrm>
            <a:off x="1547664" y="5517232"/>
            <a:ext cx="307340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sz="2800" b="1" dirty="0" err="1"/>
              <a:t>Ultracold</a:t>
            </a:r>
            <a:r>
              <a:rPr lang="nl-NL" sz="2800" b="1" dirty="0"/>
              <a:t> </a:t>
            </a:r>
            <a:r>
              <a:rPr lang="nl-NL" sz="2800" b="1" dirty="0" err="1"/>
              <a:t>beams</a:t>
            </a:r>
            <a:r>
              <a:rPr lang="nl-NL" sz="2800" b="1" dirty="0"/>
              <a:t>!</a:t>
            </a:r>
            <a:endParaRPr lang="en-US" sz="2800" b="1" dirty="0"/>
          </a:p>
        </p:txBody>
      </p:sp>
      <p:sp>
        <p:nvSpPr>
          <p:cNvPr id="158" name="Rectangle 157"/>
          <p:cNvSpPr/>
          <p:nvPr/>
        </p:nvSpPr>
        <p:spPr>
          <a:xfrm>
            <a:off x="5303496" y="4437112"/>
            <a:ext cx="28393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000" dirty="0" err="1" smtClean="0"/>
              <a:t>Claessens</a:t>
            </a:r>
            <a:r>
              <a:rPr lang="nl-NL" sz="2000" dirty="0" smtClean="0"/>
              <a:t> et al., </a:t>
            </a:r>
          </a:p>
          <a:p>
            <a:pPr algn="ctr"/>
            <a:r>
              <a:rPr lang="nl-NL" sz="2000" dirty="0" smtClean="0"/>
              <a:t>PRL </a:t>
            </a:r>
            <a:r>
              <a:rPr lang="nl-NL" sz="2000" b="1" dirty="0" smtClean="0"/>
              <a:t>95, </a:t>
            </a:r>
            <a:r>
              <a:rPr lang="nl-NL" sz="2000" dirty="0" smtClean="0"/>
              <a:t>164801 (2005)</a:t>
            </a:r>
            <a:endParaRPr lang="nl-NL" sz="2000" dirty="0"/>
          </a:p>
        </p:txBody>
      </p:sp>
      <p:sp>
        <p:nvSpPr>
          <p:cNvPr id="173" name="Rectangle 31"/>
          <p:cNvSpPr>
            <a:spLocks noChangeArrowheads="1"/>
          </p:cNvSpPr>
          <p:nvPr/>
        </p:nvSpPr>
        <p:spPr bwMode="auto">
          <a:xfrm>
            <a:off x="5383518" y="5229200"/>
            <a:ext cx="268227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sz="2000" dirty="0" smtClean="0"/>
              <a:t>Taban et </a:t>
            </a:r>
            <a:r>
              <a:rPr lang="nl-NL" sz="2000" dirty="0"/>
              <a:t>al., </a:t>
            </a:r>
          </a:p>
          <a:p>
            <a:pPr algn="ctr"/>
            <a:r>
              <a:rPr lang="en-US" sz="2000" dirty="0" smtClean="0"/>
              <a:t>EPL </a:t>
            </a:r>
            <a:r>
              <a:rPr lang="en-US" sz="2000" b="1" dirty="0" smtClean="0"/>
              <a:t>91</a:t>
            </a:r>
            <a:r>
              <a:rPr lang="en-US" sz="2000" dirty="0" smtClean="0"/>
              <a:t>, 46004 (2010)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4211960" y="4725144"/>
            <a:ext cx="914400" cy="9144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graphicFrame>
        <p:nvGraphicFramePr>
          <p:cNvPr id="157" name="Object 1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9565260"/>
              </p:ext>
            </p:extLst>
          </p:nvPr>
        </p:nvGraphicFramePr>
        <p:xfrm>
          <a:off x="5796136" y="2996952"/>
          <a:ext cx="2633662" cy="1176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9261" name="Equation" r:id="rId3" imgW="1054100" imgH="469900" progId="Equation.3">
                  <p:embed/>
                </p:oleObj>
              </mc:Choice>
              <mc:Fallback>
                <p:oleObj name="Equation" r:id="rId3" imgW="10541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6" y="2996952"/>
                        <a:ext cx="2633662" cy="11763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0630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The </a:t>
            </a:r>
            <a:r>
              <a:rPr lang="nl-NL" dirty="0" err="1" smtClean="0"/>
              <a:t>cold</a:t>
            </a:r>
            <a:r>
              <a:rPr lang="nl-NL" dirty="0" smtClean="0"/>
              <a:t> </a:t>
            </a:r>
            <a:r>
              <a:rPr lang="nl-NL" dirty="0" err="1" smtClean="0"/>
              <a:t>electron</a:t>
            </a:r>
            <a:r>
              <a:rPr lang="nl-NL" dirty="0" smtClean="0"/>
              <a:t> (and ion) </a:t>
            </a:r>
            <a:r>
              <a:rPr lang="nl-NL" dirty="0" err="1" smtClean="0"/>
              <a:t>source</a:t>
            </a:r>
            <a:endParaRPr lang="en-US" dirty="0"/>
          </a:p>
        </p:txBody>
      </p:sp>
      <p:pic>
        <p:nvPicPr>
          <p:cNvPr id="5" name="Picture 2" descr="PC130012"/>
          <p:cNvPicPr>
            <a:picLocks noChangeAspect="1" noChangeArrowheads="1"/>
          </p:cNvPicPr>
          <p:nvPr/>
        </p:nvPicPr>
        <p:blipFill>
          <a:blip r:embed="rId2" cstate="print"/>
          <a:srcRect l="2657" t="13385" r="13184" b="29922"/>
          <a:stretch>
            <a:fillRect/>
          </a:stretch>
        </p:blipFill>
        <p:spPr bwMode="auto">
          <a:xfrm>
            <a:off x="2051720" y="980728"/>
            <a:ext cx="4608512" cy="23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55576" y="3356992"/>
            <a:ext cx="7416800" cy="35394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NL" sz="1600" dirty="0" err="1"/>
              <a:t>Claessens</a:t>
            </a:r>
            <a:r>
              <a:rPr lang="nl-NL" sz="1600" dirty="0"/>
              <a:t> et al., PRL </a:t>
            </a:r>
            <a:r>
              <a:rPr lang="nl-NL" sz="1600" b="1" dirty="0"/>
              <a:t>95, </a:t>
            </a:r>
            <a:r>
              <a:rPr lang="nl-NL" sz="1600" dirty="0"/>
              <a:t>164801 (2005</a:t>
            </a:r>
            <a:r>
              <a:rPr lang="nl-NL" sz="1600" dirty="0" smtClean="0"/>
              <a:t>)</a:t>
            </a:r>
            <a:endParaRPr lang="nl-NL" sz="1600" dirty="0"/>
          </a:p>
          <a:p>
            <a:pPr algn="ctr"/>
            <a:r>
              <a:rPr lang="nl-NL" sz="1600" dirty="0" err="1"/>
              <a:t>Claessens</a:t>
            </a:r>
            <a:r>
              <a:rPr lang="nl-NL" sz="1600" dirty="0"/>
              <a:t> et al., </a:t>
            </a:r>
            <a:r>
              <a:rPr lang="nl-NL" sz="1600" dirty="0" err="1"/>
              <a:t>Phys</a:t>
            </a:r>
            <a:r>
              <a:rPr lang="nl-NL" sz="1600" dirty="0"/>
              <a:t>. </a:t>
            </a:r>
            <a:r>
              <a:rPr lang="nl-NL" sz="1600" dirty="0" err="1"/>
              <a:t>Plasmas</a:t>
            </a:r>
            <a:r>
              <a:rPr lang="nl-NL" sz="1600" dirty="0"/>
              <a:t> </a:t>
            </a:r>
            <a:r>
              <a:rPr lang="nl-NL" sz="1600" b="1" dirty="0"/>
              <a:t>14</a:t>
            </a:r>
            <a:r>
              <a:rPr lang="nl-NL" sz="1600" dirty="0"/>
              <a:t>, 093101 </a:t>
            </a:r>
            <a:r>
              <a:rPr lang="nl-NL" sz="1600" dirty="0" smtClean="0"/>
              <a:t>2007</a:t>
            </a:r>
            <a:endParaRPr lang="nl-NL" sz="1600" dirty="0"/>
          </a:p>
          <a:p>
            <a:pPr algn="ctr"/>
            <a:r>
              <a:rPr lang="nl-NL" sz="1600" dirty="0"/>
              <a:t>Taban et al., PRSTAB </a:t>
            </a:r>
            <a:r>
              <a:rPr lang="nl-NL" sz="1600" b="1" dirty="0"/>
              <a:t>11</a:t>
            </a:r>
            <a:r>
              <a:rPr lang="nl-NL" sz="1600" dirty="0"/>
              <a:t>, 050102 (2008</a:t>
            </a:r>
            <a:r>
              <a:rPr lang="nl-NL" sz="1600" dirty="0" smtClean="0"/>
              <a:t>)</a:t>
            </a:r>
            <a:endParaRPr lang="nl-NL" sz="1600" dirty="0"/>
          </a:p>
          <a:p>
            <a:pPr algn="ctr"/>
            <a:r>
              <a:rPr lang="nl-NL" sz="1600" dirty="0"/>
              <a:t>Reijnders et al., PRL </a:t>
            </a:r>
            <a:r>
              <a:rPr lang="nl-NL" sz="1600" b="1" dirty="0"/>
              <a:t>102</a:t>
            </a:r>
            <a:r>
              <a:rPr lang="nl-NL" sz="1600" dirty="0"/>
              <a:t>, 034802 (2009</a:t>
            </a:r>
            <a:r>
              <a:rPr lang="nl-NL" sz="1600" dirty="0" smtClean="0"/>
              <a:t>)</a:t>
            </a:r>
            <a:endParaRPr lang="nl-NL" sz="1600" dirty="0"/>
          </a:p>
          <a:p>
            <a:pPr algn="ctr"/>
            <a:r>
              <a:rPr lang="nl-NL" sz="1600" dirty="0"/>
              <a:t>Taban et al., EPL</a:t>
            </a:r>
            <a:r>
              <a:rPr lang="nl-NL" sz="1600" b="1" dirty="0"/>
              <a:t>91</a:t>
            </a:r>
            <a:r>
              <a:rPr lang="nl-NL" sz="1600" dirty="0"/>
              <a:t>, 46004 (2010</a:t>
            </a:r>
            <a:r>
              <a:rPr lang="nl-NL" sz="1600" dirty="0" smtClean="0"/>
              <a:t>) </a:t>
            </a:r>
            <a:endParaRPr lang="nl-NL" sz="1600" dirty="0"/>
          </a:p>
          <a:p>
            <a:pPr algn="ctr"/>
            <a:r>
              <a:rPr lang="nl-NL" sz="1600" dirty="0"/>
              <a:t>Reijnders et al., PRL </a:t>
            </a:r>
            <a:r>
              <a:rPr lang="nl-NL" sz="1600" b="1" dirty="0"/>
              <a:t>105</a:t>
            </a:r>
            <a:r>
              <a:rPr lang="nl-NL" sz="1600" dirty="0"/>
              <a:t>, 034802, (2010</a:t>
            </a:r>
            <a:r>
              <a:rPr lang="nl-NL" sz="1600" dirty="0" smtClean="0"/>
              <a:t>)</a:t>
            </a:r>
          </a:p>
          <a:p>
            <a:pPr algn="ctr"/>
            <a:r>
              <a:rPr lang="nl-NL" sz="1600" dirty="0" smtClean="0"/>
              <a:t>Reijnders et al. JAP </a:t>
            </a:r>
            <a:r>
              <a:rPr lang="en-US" sz="1600" b="1" dirty="0" smtClean="0"/>
              <a:t>109</a:t>
            </a:r>
            <a:r>
              <a:rPr lang="en-US" sz="1600" dirty="0" smtClean="0"/>
              <a:t>, 033302 (2011)</a:t>
            </a:r>
            <a:endParaRPr lang="en-GB" sz="1600" dirty="0" smtClean="0"/>
          </a:p>
          <a:p>
            <a:pPr algn="ctr"/>
            <a:r>
              <a:rPr lang="en-GB" sz="1600" dirty="0" smtClean="0"/>
              <a:t>Debernardi et al.,</a:t>
            </a:r>
            <a:r>
              <a:rPr lang="en-US" sz="1600" b="1" dirty="0" smtClean="0"/>
              <a:t> </a:t>
            </a:r>
            <a:r>
              <a:rPr lang="en-US" sz="1600" dirty="0" smtClean="0"/>
              <a:t>JAP </a:t>
            </a:r>
            <a:r>
              <a:rPr lang="en-US" sz="1600" b="1" dirty="0" smtClean="0"/>
              <a:t>110</a:t>
            </a:r>
            <a:r>
              <a:rPr lang="en-US" sz="1600" dirty="0" smtClean="0"/>
              <a:t>, 024501 (2011)</a:t>
            </a:r>
            <a:r>
              <a:rPr lang="nl-NL" sz="1600" dirty="0" smtClean="0"/>
              <a:t> </a:t>
            </a:r>
          </a:p>
          <a:p>
            <a:pPr algn="ctr"/>
            <a:r>
              <a:rPr lang="nl-NL" sz="1600" dirty="0" smtClean="0"/>
              <a:t>Vredenbregt &amp; Luiten, Nature Phys.</a:t>
            </a:r>
            <a:r>
              <a:rPr lang="nl-NL" sz="1600" b="1" dirty="0" smtClean="0"/>
              <a:t> 7</a:t>
            </a:r>
            <a:r>
              <a:rPr lang="nl-NL" sz="1600" dirty="0" smtClean="0"/>
              <a:t>, 747 (2011)</a:t>
            </a:r>
          </a:p>
          <a:p>
            <a:pPr algn="ctr"/>
            <a:r>
              <a:rPr lang="nl-NL" sz="1600" dirty="0" smtClean="0"/>
              <a:t>Debernardi et al., </a:t>
            </a:r>
            <a:r>
              <a:rPr lang="en-US" sz="1600" dirty="0" smtClean="0"/>
              <a:t>New J. Phys </a:t>
            </a:r>
            <a:r>
              <a:rPr lang="en-US" sz="1600" b="1" dirty="0" smtClean="0"/>
              <a:t>14 </a:t>
            </a:r>
            <a:r>
              <a:rPr lang="en-US" sz="1600" dirty="0" smtClean="0"/>
              <a:t>083011 (2012) </a:t>
            </a:r>
            <a:endParaRPr lang="nl-NL" sz="1600" dirty="0" smtClean="0"/>
          </a:p>
          <a:p>
            <a:pPr algn="ctr"/>
            <a:r>
              <a:rPr lang="nl-NL" sz="1600" dirty="0" smtClean="0"/>
              <a:t>Engelen et al., Nature </a:t>
            </a:r>
            <a:r>
              <a:rPr lang="nl-NL" sz="1600" dirty="0" err="1" smtClean="0"/>
              <a:t>Commun</a:t>
            </a:r>
            <a:r>
              <a:rPr lang="nl-NL" sz="1600" dirty="0" smtClean="0"/>
              <a:t>. </a:t>
            </a:r>
            <a:r>
              <a:rPr lang="nl-NL" sz="1600" b="1" dirty="0" smtClean="0"/>
              <a:t>4</a:t>
            </a:r>
            <a:r>
              <a:rPr lang="nl-NL" sz="1600" dirty="0" smtClean="0"/>
              <a:t>, 1693 (2013)</a:t>
            </a:r>
          </a:p>
          <a:p>
            <a:pPr algn="ctr"/>
            <a:r>
              <a:rPr lang="nl-NL" sz="1600" dirty="0" smtClean="0"/>
              <a:t>Engelen et al. Ultramicroscopy </a:t>
            </a:r>
            <a:r>
              <a:rPr lang="nl-NL" sz="1600" b="1" dirty="0" smtClean="0"/>
              <a:t>136</a:t>
            </a:r>
            <a:r>
              <a:rPr lang="nl-NL" sz="1600" dirty="0" smtClean="0"/>
              <a:t>, 73 (2014)</a:t>
            </a:r>
          </a:p>
          <a:p>
            <a:pPr algn="ctr"/>
            <a:r>
              <a:rPr lang="nl-NL" sz="1600" dirty="0" smtClean="0"/>
              <a:t>Engelen et al., New. J. </a:t>
            </a:r>
            <a:r>
              <a:rPr lang="nl-NL" sz="1600" dirty="0" err="1" smtClean="0"/>
              <a:t>Phys</a:t>
            </a:r>
            <a:r>
              <a:rPr lang="nl-NL" sz="1600" dirty="0" smtClean="0"/>
              <a:t>. </a:t>
            </a:r>
            <a:r>
              <a:rPr lang="nl-NL" sz="1600" b="1" dirty="0" smtClean="0"/>
              <a:t>15</a:t>
            </a:r>
            <a:r>
              <a:rPr lang="nl-NL" sz="1600" dirty="0" smtClean="0"/>
              <a:t>, 123015 (2013)</a:t>
            </a:r>
          </a:p>
          <a:p>
            <a:pPr algn="ctr"/>
            <a:endParaRPr lang="en-US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The </a:t>
            </a:r>
            <a:r>
              <a:rPr lang="nl-NL" dirty="0" err="1" smtClean="0"/>
              <a:t>cold</a:t>
            </a:r>
            <a:r>
              <a:rPr lang="nl-NL" dirty="0" smtClean="0"/>
              <a:t> </a:t>
            </a:r>
            <a:r>
              <a:rPr lang="nl-NL" dirty="0" err="1" smtClean="0"/>
              <a:t>electron</a:t>
            </a:r>
            <a:r>
              <a:rPr lang="nl-NL" dirty="0" smtClean="0"/>
              <a:t> </a:t>
            </a:r>
            <a:r>
              <a:rPr lang="nl-NL" dirty="0" err="1" smtClean="0"/>
              <a:t>source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691680" y="1052736"/>
            <a:ext cx="5883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dirty="0" err="1" smtClean="0"/>
              <a:t>Atom</a:t>
            </a:r>
            <a:r>
              <a:rPr lang="nl-NL" sz="2800" dirty="0" smtClean="0"/>
              <a:t> trap </a:t>
            </a:r>
            <a:r>
              <a:rPr lang="nl-NL" sz="2800" dirty="0" err="1" smtClean="0"/>
              <a:t>inside</a:t>
            </a:r>
            <a:r>
              <a:rPr lang="nl-NL" sz="2800" dirty="0" smtClean="0"/>
              <a:t> </a:t>
            </a:r>
            <a:r>
              <a:rPr lang="nl-NL" sz="2800" dirty="0" err="1" smtClean="0"/>
              <a:t>coaxial</a:t>
            </a:r>
            <a:r>
              <a:rPr lang="nl-NL" sz="2800" dirty="0" smtClean="0"/>
              <a:t> </a:t>
            </a:r>
            <a:r>
              <a:rPr lang="nl-NL" sz="2800" dirty="0" err="1" smtClean="0"/>
              <a:t>accelerator</a:t>
            </a:r>
            <a:endParaRPr lang="en-US" sz="28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827584" y="1700808"/>
            <a:ext cx="6616824" cy="4481513"/>
            <a:chOff x="827584" y="1700808"/>
            <a:chExt cx="6616824" cy="4481513"/>
          </a:xfrm>
        </p:grpSpPr>
        <p:pic>
          <p:nvPicPr>
            <p:cNvPr id="4874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3608" y="1700808"/>
              <a:ext cx="6400800" cy="4481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6300192" y="4437112"/>
              <a:ext cx="1008112" cy="338554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nl-NL" sz="1600" dirty="0" err="1" smtClean="0">
                  <a:solidFill>
                    <a:srgbClr val="080808"/>
                  </a:solidFill>
                </a:rPr>
                <a:t>electrons</a:t>
              </a:r>
              <a:endParaRPr lang="en-US" sz="1600" dirty="0">
                <a:solidFill>
                  <a:srgbClr val="080808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884601" y="3669475"/>
              <a:ext cx="792088" cy="0"/>
            </a:xfrm>
            <a:prstGeom prst="line">
              <a:avLst/>
            </a:prstGeom>
            <a:ln w="38100">
              <a:solidFill>
                <a:srgbClr val="0808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1043608" y="3789040"/>
              <a:ext cx="216024" cy="21602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7584" y="3501008"/>
              <a:ext cx="360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600" dirty="0" smtClean="0"/>
                <a:t>-</a:t>
              </a:r>
              <a:endParaRPr lang="en-US" sz="36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43608" y="3429000"/>
              <a:ext cx="216024" cy="21602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7584" y="3212976"/>
              <a:ext cx="360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dirty="0" smtClean="0"/>
                <a:t>+</a:t>
              </a:r>
              <a:endParaRPr lang="en-US" sz="2800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450" name="Picture 2"/>
          <p:cNvPicPr>
            <a:picLocks noChangeAspect="1" noChangeArrowheads="1"/>
          </p:cNvPicPr>
          <p:nvPr/>
        </p:nvPicPr>
        <p:blipFill>
          <a:blip r:embed="rId2" cstate="print"/>
          <a:srcRect b="1070"/>
          <a:stretch>
            <a:fillRect/>
          </a:stretch>
        </p:blipFill>
        <p:spPr bwMode="auto">
          <a:xfrm>
            <a:off x="611560" y="1124744"/>
            <a:ext cx="514487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E:\Documents\Output\Presentation\2011-10 AMO Lunteren\waist_scan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7204" y="1412777"/>
            <a:ext cx="2781300" cy="1362075"/>
          </a:xfrm>
          <a:prstGeom prst="rect">
            <a:avLst/>
          </a:prstGeom>
          <a:noFill/>
        </p:spPr>
      </p:pic>
      <p:pic>
        <p:nvPicPr>
          <p:cNvPr id="6" name="Picture 13" descr="E:\Documents\Output\Presentation\2011-10 AMO Lunteren\waist_scan_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68420" y="3501008"/>
            <a:ext cx="2081213" cy="928688"/>
          </a:xfrm>
          <a:prstGeom prst="rect">
            <a:avLst/>
          </a:prstGeom>
          <a:noFill/>
        </p:spPr>
      </p:pic>
      <p:pic>
        <p:nvPicPr>
          <p:cNvPr id="7" name="Picture 14" descr="E:\Documents\Output\Presentation\2011-10 AMO Lunteren\waist_scan_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8420" y="4869160"/>
            <a:ext cx="2081213" cy="92868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064364" y="206084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/>
              <a:t>1</a:t>
            </a:r>
            <a:endParaRPr lang="nl-NL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064364" y="371703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/>
              <a:t>2</a:t>
            </a:r>
            <a:endParaRPr lang="nl-NL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136372" y="515719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/>
              <a:t>3</a:t>
            </a:r>
            <a:endParaRPr lang="nl-NL" sz="2400" b="1" dirty="0"/>
          </a:p>
        </p:txBody>
      </p:sp>
      <p:sp>
        <p:nvSpPr>
          <p:cNvPr id="11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Femtosecond</a:t>
            </a:r>
            <a:r>
              <a:rPr lang="en-US" dirty="0" smtClean="0"/>
              <a:t> ionization: solenoid waist scan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23728" y="414908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/>
              <a:t>1</a:t>
            </a:r>
            <a:endParaRPr lang="nl-NL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203848" y="414908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/>
              <a:t>2</a:t>
            </a:r>
            <a:endParaRPr lang="nl-NL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355976" y="414908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/>
              <a:t>3</a:t>
            </a:r>
            <a:endParaRPr lang="nl-NL" sz="2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6" name="Picture 10" descr="E:\Documents\Output\Presentation\2011-10 AMO Lunteren\waist_scan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7204" y="1412777"/>
            <a:ext cx="2781300" cy="1362075"/>
          </a:xfrm>
          <a:prstGeom prst="rect">
            <a:avLst/>
          </a:prstGeom>
          <a:noFill/>
        </p:spPr>
      </p:pic>
      <p:pic>
        <p:nvPicPr>
          <p:cNvPr id="126989" name="Picture 13" descr="E:\Documents\Output\Presentation\2011-10 AMO Lunteren\waist_scan_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68420" y="3501008"/>
            <a:ext cx="2081213" cy="928688"/>
          </a:xfrm>
          <a:prstGeom prst="rect">
            <a:avLst/>
          </a:prstGeom>
          <a:noFill/>
        </p:spPr>
      </p:pic>
      <p:pic>
        <p:nvPicPr>
          <p:cNvPr id="126990" name="Picture 14" descr="E:\Documents\Output\Presentation\2011-10 AMO Lunteren\waist_scan_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8420" y="4869160"/>
            <a:ext cx="2081213" cy="92868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6064364" y="206084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/>
              <a:t>1</a:t>
            </a:r>
            <a:endParaRPr lang="nl-NL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064364" y="371703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/>
              <a:t>2</a:t>
            </a:r>
            <a:endParaRPr lang="nl-NL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136372" y="515719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/>
              <a:t>3</a:t>
            </a:r>
            <a:endParaRPr lang="nl-NL" sz="2400" b="1" dirty="0"/>
          </a:p>
        </p:txBody>
      </p:sp>
      <p:graphicFrame>
        <p:nvGraphicFramePr>
          <p:cNvPr id="223233" name="Object 154"/>
          <p:cNvGraphicFramePr>
            <a:graphicFrameLocks noChangeAspect="1"/>
          </p:cNvGraphicFramePr>
          <p:nvPr/>
        </p:nvGraphicFramePr>
        <p:xfrm>
          <a:off x="4716016" y="1052736"/>
          <a:ext cx="1368152" cy="576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781" name="Equation" r:id="rId6" imgW="965160" imgH="406080" progId="Equation.DSMT4">
                  <p:embed/>
                </p:oleObj>
              </mc:Choice>
              <mc:Fallback>
                <p:oleObj name="Equation" r:id="rId6" imgW="965160" imgH="406080" progId="Equation.DSMT4">
                  <p:embed/>
                  <p:pic>
                    <p:nvPicPr>
                      <p:cNvPr id="0" name="Object 1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1052736"/>
                        <a:ext cx="1368152" cy="5765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3234" name="Object 154"/>
          <p:cNvGraphicFramePr>
            <a:graphicFrameLocks noChangeAspect="1"/>
          </p:cNvGraphicFramePr>
          <p:nvPr/>
        </p:nvGraphicFramePr>
        <p:xfrm>
          <a:off x="3779912" y="5661248"/>
          <a:ext cx="2171611" cy="489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782" name="Equation" r:id="rId8" imgW="1015920" imgH="228600" progId="Equation.DSMT4">
                  <p:embed/>
                </p:oleObj>
              </mc:Choice>
              <mc:Fallback>
                <p:oleObj name="Equation" r:id="rId8" imgW="1015920" imgH="2286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912" y="5661248"/>
                        <a:ext cx="2171611" cy="4896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395536" y="5661248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err="1" smtClean="0"/>
              <a:t>normalized</a:t>
            </a:r>
            <a:r>
              <a:rPr lang="nl-NL" sz="2400" dirty="0" smtClean="0"/>
              <a:t> </a:t>
            </a:r>
            <a:r>
              <a:rPr lang="nl-NL" sz="2400" dirty="0" err="1" smtClean="0"/>
              <a:t>emittance</a:t>
            </a:r>
            <a:r>
              <a:rPr lang="nl-NL" sz="2400" dirty="0" smtClean="0"/>
              <a:t>:</a:t>
            </a:r>
            <a:endParaRPr lang="en-US" sz="2400" dirty="0"/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Femtosecond</a:t>
            </a:r>
            <a:r>
              <a:rPr lang="en-US" dirty="0" smtClean="0"/>
              <a:t> ionization: solenoid waist scan</a:t>
            </a:r>
            <a:endParaRPr lang="en-US" dirty="0"/>
          </a:p>
        </p:txBody>
      </p:sp>
      <p:pic>
        <p:nvPicPr>
          <p:cNvPr id="324613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1700808"/>
            <a:ext cx="5660707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6" name="Picture 10" descr="E:\Documents\Output\Presentation\2011-10 AMO Lunteren\waist_scan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7204" y="1412777"/>
            <a:ext cx="2781300" cy="1362075"/>
          </a:xfrm>
          <a:prstGeom prst="rect">
            <a:avLst/>
          </a:prstGeom>
          <a:noFill/>
        </p:spPr>
      </p:pic>
      <p:pic>
        <p:nvPicPr>
          <p:cNvPr id="126989" name="Picture 13" descr="E:\Documents\Output\Presentation\2011-10 AMO Lunteren\waist_scan_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68420" y="3501008"/>
            <a:ext cx="2081213" cy="928688"/>
          </a:xfrm>
          <a:prstGeom prst="rect">
            <a:avLst/>
          </a:prstGeom>
          <a:noFill/>
        </p:spPr>
      </p:pic>
      <p:pic>
        <p:nvPicPr>
          <p:cNvPr id="126990" name="Picture 14" descr="E:\Documents\Output\Presentation\2011-10 AMO Lunteren\waist_scan_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8420" y="4869160"/>
            <a:ext cx="2081213" cy="92868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6064364" y="206084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/>
              <a:t>1</a:t>
            </a:r>
            <a:endParaRPr lang="nl-NL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064364" y="371703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/>
              <a:t>2</a:t>
            </a:r>
            <a:endParaRPr lang="nl-NL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136372" y="515719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/>
              <a:t>3</a:t>
            </a:r>
            <a:endParaRPr lang="nl-NL" sz="2400" b="1" dirty="0"/>
          </a:p>
        </p:txBody>
      </p:sp>
      <p:graphicFrame>
        <p:nvGraphicFramePr>
          <p:cNvPr id="223233" name="Object 154"/>
          <p:cNvGraphicFramePr>
            <a:graphicFrameLocks noChangeAspect="1"/>
          </p:cNvGraphicFramePr>
          <p:nvPr/>
        </p:nvGraphicFramePr>
        <p:xfrm>
          <a:off x="4716016" y="1052736"/>
          <a:ext cx="1368152" cy="576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136" name="Equation" r:id="rId6" imgW="965160" imgH="406080" progId="Equation.DSMT4">
                  <p:embed/>
                </p:oleObj>
              </mc:Choice>
              <mc:Fallback>
                <p:oleObj name="Equation" r:id="rId6" imgW="965160" imgH="406080" progId="Equation.DSMT4">
                  <p:embed/>
                  <p:pic>
                    <p:nvPicPr>
                      <p:cNvPr id="0" name="Object 1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1052736"/>
                        <a:ext cx="1368152" cy="5765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3234" name="Object 154"/>
          <p:cNvGraphicFramePr>
            <a:graphicFrameLocks noChangeAspect="1"/>
          </p:cNvGraphicFramePr>
          <p:nvPr/>
        </p:nvGraphicFramePr>
        <p:xfrm>
          <a:off x="3779912" y="5661248"/>
          <a:ext cx="2171611" cy="489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137" name="Equation" r:id="rId8" imgW="1015920" imgH="228600" progId="Equation.DSMT4">
                  <p:embed/>
                </p:oleObj>
              </mc:Choice>
              <mc:Fallback>
                <p:oleObj name="Equation" r:id="rId8" imgW="1015920" imgH="2286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912" y="5661248"/>
                        <a:ext cx="2171611" cy="4896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395536" y="5661248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err="1" smtClean="0"/>
              <a:t>normalized</a:t>
            </a:r>
            <a:r>
              <a:rPr lang="nl-NL" sz="2400" dirty="0" smtClean="0"/>
              <a:t> </a:t>
            </a:r>
            <a:r>
              <a:rPr lang="nl-NL" sz="2400" dirty="0" err="1" smtClean="0"/>
              <a:t>emittance</a:t>
            </a:r>
            <a:r>
              <a:rPr lang="nl-NL" sz="2400" dirty="0" smtClean="0"/>
              <a:t>:</a:t>
            </a:r>
            <a:endParaRPr lang="en-US" sz="2400" dirty="0"/>
          </a:p>
        </p:txBody>
      </p:sp>
      <p:graphicFrame>
        <p:nvGraphicFramePr>
          <p:cNvPr id="239620" name="Object 4"/>
          <p:cNvGraphicFramePr>
            <a:graphicFrameLocks noChangeAspect="1"/>
          </p:cNvGraphicFramePr>
          <p:nvPr/>
        </p:nvGraphicFramePr>
        <p:xfrm>
          <a:off x="1416050" y="6165850"/>
          <a:ext cx="4100513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138" name="Equation" r:id="rId10" imgW="1930320" imgH="228600" progId="Equation.DSMT4">
                  <p:embed/>
                </p:oleObj>
              </mc:Choice>
              <mc:Fallback>
                <p:oleObj name="Equation" r:id="rId10" imgW="1930320" imgH="228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050" y="6165850"/>
                        <a:ext cx="4100513" cy="487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Femtosecond</a:t>
            </a:r>
            <a:r>
              <a:rPr lang="en-US" dirty="0" smtClean="0"/>
              <a:t> ionization: solenoid waist scan</a:t>
            </a:r>
            <a:endParaRPr lang="en-US" dirty="0"/>
          </a:p>
        </p:txBody>
      </p:sp>
      <p:pic>
        <p:nvPicPr>
          <p:cNvPr id="324613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1700808"/>
            <a:ext cx="5660707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6" name="Picture 10" descr="E:\Documents\Output\Presentation\2011-10 AMO Lunteren\waist_scan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7204" y="1412777"/>
            <a:ext cx="2781300" cy="1362075"/>
          </a:xfrm>
          <a:prstGeom prst="rect">
            <a:avLst/>
          </a:prstGeom>
          <a:noFill/>
        </p:spPr>
      </p:pic>
      <p:pic>
        <p:nvPicPr>
          <p:cNvPr id="126989" name="Picture 13" descr="E:\Documents\Output\Presentation\2011-10 AMO Lunteren\waist_scan_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68420" y="3501008"/>
            <a:ext cx="2081213" cy="928688"/>
          </a:xfrm>
          <a:prstGeom prst="rect">
            <a:avLst/>
          </a:prstGeom>
          <a:noFill/>
        </p:spPr>
      </p:pic>
      <p:pic>
        <p:nvPicPr>
          <p:cNvPr id="126990" name="Picture 14" descr="E:\Documents\Output\Presentation\2011-10 AMO Lunteren\waist_scan_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8420" y="4869160"/>
            <a:ext cx="2081213" cy="92868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6064364" y="206084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/>
              <a:t>1</a:t>
            </a:r>
            <a:endParaRPr lang="nl-NL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064364" y="371703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/>
              <a:t>2</a:t>
            </a:r>
            <a:endParaRPr lang="nl-NL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136372" y="515719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/>
              <a:t>3</a:t>
            </a:r>
            <a:endParaRPr lang="nl-NL" sz="2400" b="1" dirty="0"/>
          </a:p>
        </p:txBody>
      </p:sp>
      <p:graphicFrame>
        <p:nvGraphicFramePr>
          <p:cNvPr id="223233" name="Object 1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2799521"/>
              </p:ext>
            </p:extLst>
          </p:nvPr>
        </p:nvGraphicFramePr>
        <p:xfrm>
          <a:off x="4724400" y="1060450"/>
          <a:ext cx="1350963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263" name="Equation" r:id="rId6" imgW="952500" imgH="393700" progId="Equation.3">
                  <p:embed/>
                </p:oleObj>
              </mc:Choice>
              <mc:Fallback>
                <p:oleObj name="Equation" r:id="rId6" imgW="9525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060450"/>
                        <a:ext cx="1350963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-108520" y="5877272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err="1" smtClean="0"/>
              <a:t>normalized</a:t>
            </a:r>
            <a:r>
              <a:rPr lang="nl-NL" sz="2400" dirty="0" smtClean="0"/>
              <a:t> </a:t>
            </a:r>
            <a:r>
              <a:rPr lang="nl-NL" sz="2400" dirty="0" err="1" smtClean="0"/>
              <a:t>brightness</a:t>
            </a:r>
            <a:r>
              <a:rPr lang="nl-NL" sz="2400" dirty="0" smtClean="0"/>
              <a:t>:</a:t>
            </a:r>
            <a:endParaRPr lang="en-US" sz="2400" dirty="0"/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Femtosecond</a:t>
            </a:r>
            <a:r>
              <a:rPr lang="en-US" dirty="0" smtClean="0"/>
              <a:t> ionization: solenoid waist scan</a:t>
            </a:r>
            <a:endParaRPr lang="en-US" dirty="0"/>
          </a:p>
        </p:txBody>
      </p:sp>
      <p:pic>
        <p:nvPicPr>
          <p:cNvPr id="32461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700808"/>
            <a:ext cx="5660707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Object 1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6121043"/>
              </p:ext>
            </p:extLst>
          </p:nvPr>
        </p:nvGraphicFramePr>
        <p:xfrm>
          <a:off x="3275856" y="5805264"/>
          <a:ext cx="3499070" cy="793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264" name="Equation" r:id="rId9" imgW="2019300" imgH="457200" progId="Equation.3">
                  <p:embed/>
                </p:oleObj>
              </mc:Choice>
              <mc:Fallback>
                <p:oleObj name="Equation" r:id="rId9" imgW="20193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856" y="5805264"/>
                        <a:ext cx="3499070" cy="79330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9906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1" descr="E:\Documents\Output\Presentation\2012-02 SD Banff\Comparison_data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5607" y="1324873"/>
            <a:ext cx="5919837" cy="414467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 vs. Excess Energy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 flipV="1">
            <a:off x="1493745" y="4162519"/>
            <a:ext cx="1205715" cy="39148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020401" y="4554011"/>
            <a:ext cx="3132" cy="94932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96"/>
          <p:cNvSpPr txBox="1">
            <a:spLocks noChangeArrowheads="1"/>
          </p:cNvSpPr>
          <p:nvPr/>
        </p:nvSpPr>
        <p:spPr bwMode="auto">
          <a:xfrm>
            <a:off x="1259632" y="5517232"/>
            <a:ext cx="18682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i="1" dirty="0" smtClean="0"/>
              <a:t>T</a:t>
            </a:r>
            <a:r>
              <a:rPr lang="en-US" sz="2400" dirty="0" smtClean="0"/>
              <a:t> ≈ 20 K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372200" y="5301208"/>
            <a:ext cx="25337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Engelen </a:t>
            </a:r>
            <a:r>
              <a:rPr lang="en-US" dirty="0"/>
              <a:t>et al.,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Nat. </a:t>
            </a:r>
            <a:r>
              <a:rPr lang="en-US" dirty="0" err="1" smtClean="0"/>
              <a:t>Commun</a:t>
            </a:r>
            <a:r>
              <a:rPr lang="en-US" dirty="0" smtClean="0"/>
              <a:t>. (2013)</a:t>
            </a:r>
            <a:endParaRPr lang="en-US" b="1" dirty="0"/>
          </a:p>
        </p:txBody>
      </p:sp>
      <p:pic>
        <p:nvPicPr>
          <p:cNvPr id="16" name="Picture 4" descr="E:\Documents\Drawings\Photo-ionization fs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547510" y="1412776"/>
            <a:ext cx="2091966" cy="3151822"/>
          </a:xfrm>
          <a:prstGeom prst="rect">
            <a:avLst/>
          </a:prstGeom>
          <a:noFill/>
        </p:spPr>
      </p:pic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6732240" y="1124744"/>
          <a:ext cx="648072" cy="46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729" name="Equation" r:id="rId5" imgW="380880" imgH="228600" progId="Equation.DSMT4">
                  <p:embed/>
                </p:oleObj>
              </mc:Choice>
              <mc:Fallback>
                <p:oleObj name="Equation" r:id="rId5" imgW="380880" imgH="228600" progId="Equation.DSMT4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240" y="1124744"/>
                        <a:ext cx="648072" cy="460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4"/>
          <p:cNvGrpSpPr/>
          <p:nvPr/>
        </p:nvGrpSpPr>
        <p:grpSpPr>
          <a:xfrm>
            <a:off x="7452624" y="1314796"/>
            <a:ext cx="1" cy="837729"/>
            <a:chOff x="7452624" y="1314796"/>
            <a:chExt cx="1" cy="837729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7452625" y="1314796"/>
              <a:ext cx="0" cy="288032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7452624" y="1864493"/>
              <a:ext cx="0" cy="288032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96"/>
          <p:cNvSpPr txBox="1">
            <a:spLocks noChangeArrowheads="1"/>
          </p:cNvSpPr>
          <p:nvPr/>
        </p:nvSpPr>
        <p:spPr bwMode="auto">
          <a:xfrm>
            <a:off x="2051720" y="1988840"/>
            <a:ext cx="1656184" cy="101566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i="1" dirty="0" err="1" smtClean="0"/>
              <a:t>t</a:t>
            </a:r>
            <a:r>
              <a:rPr lang="en-US" sz="2000" baseline="-25000" dirty="0" err="1" smtClean="0"/>
              <a:t>ion</a:t>
            </a:r>
            <a:r>
              <a:rPr lang="en-US" sz="2000" i="1" dirty="0" smtClean="0"/>
              <a:t> </a:t>
            </a:r>
            <a:r>
              <a:rPr lang="en-US" sz="2000" dirty="0" smtClean="0"/>
              <a:t>= 100 fs</a:t>
            </a:r>
          </a:p>
          <a:p>
            <a:r>
              <a:rPr lang="en-US" sz="2000" i="1" dirty="0" smtClean="0"/>
              <a:t>U</a:t>
            </a:r>
            <a:r>
              <a:rPr lang="en-US" sz="2000" dirty="0" smtClean="0"/>
              <a:t> = 2.8 keV</a:t>
            </a:r>
          </a:p>
          <a:p>
            <a:r>
              <a:rPr lang="en-US" sz="2000" i="1" dirty="0" smtClean="0"/>
              <a:t>Q</a:t>
            </a:r>
            <a:r>
              <a:rPr lang="en-US" sz="2000" dirty="0" smtClean="0"/>
              <a:t> = 0.2 fC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92080" y="5157192"/>
            <a:ext cx="9364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600" b="1" dirty="0" smtClean="0">
                <a:solidFill>
                  <a:srgbClr val="FF0000"/>
                </a:solidFill>
              </a:rPr>
              <a:t>?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 vs. Excess Energy</a:t>
            </a:r>
            <a:endParaRPr lang="en-US" noProof="0" dirty="0"/>
          </a:p>
        </p:txBody>
      </p:sp>
      <p:pic>
        <p:nvPicPr>
          <p:cNvPr id="60420" name="Picture 4" descr="E:\Documents\Drawings\Photo-ionization fs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547510" y="1412776"/>
            <a:ext cx="2091966" cy="315182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84827" y="5517232"/>
            <a:ext cx="38960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400" b="1" i="1" dirty="0" err="1" smtClean="0"/>
              <a:t>Expected</a:t>
            </a:r>
            <a:r>
              <a:rPr lang="nl-NL" sz="2400" b="1" i="1" dirty="0" smtClean="0"/>
              <a:t>:</a:t>
            </a:r>
          </a:p>
          <a:p>
            <a:pPr algn="ctr"/>
            <a:r>
              <a:rPr lang="el-GR" sz="2400" dirty="0" smtClean="0"/>
              <a:t>σ</a:t>
            </a:r>
            <a:r>
              <a:rPr lang="el-GR" sz="2400" baseline="-25000" dirty="0" smtClean="0"/>
              <a:t>λ</a:t>
            </a:r>
            <a:r>
              <a:rPr lang="nl-NL" sz="2400" dirty="0" smtClean="0"/>
              <a:t> = 4 </a:t>
            </a:r>
            <a:r>
              <a:rPr lang="nl-NL" sz="2400" dirty="0" err="1" smtClean="0"/>
              <a:t>nm</a:t>
            </a:r>
            <a:r>
              <a:rPr lang="nl-NL" sz="2400" dirty="0" smtClean="0"/>
              <a:t> → </a:t>
            </a:r>
            <a:r>
              <a:rPr lang="nl-NL" sz="2400" dirty="0" err="1" smtClean="0"/>
              <a:t>T</a:t>
            </a:r>
            <a:r>
              <a:rPr lang="nl-NL" sz="2400" baseline="-25000" dirty="0" err="1" smtClean="0"/>
              <a:t>source</a:t>
            </a:r>
            <a:r>
              <a:rPr lang="nl-NL" sz="2400" dirty="0" smtClean="0"/>
              <a:t> ≥ 200 K</a:t>
            </a:r>
            <a:endParaRPr lang="en-US" sz="24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6732240" y="1124744"/>
          <a:ext cx="648072" cy="46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874" name="Equation" r:id="rId4" imgW="380880" imgH="228600" progId="Equation.DSMT4">
                  <p:embed/>
                </p:oleObj>
              </mc:Choice>
              <mc:Fallback>
                <p:oleObj name="Equation" r:id="rId4" imgW="380880" imgH="2286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240" y="1124744"/>
                        <a:ext cx="648072" cy="460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8"/>
          <p:cNvGrpSpPr/>
          <p:nvPr/>
        </p:nvGrpSpPr>
        <p:grpSpPr>
          <a:xfrm>
            <a:off x="7452624" y="1314796"/>
            <a:ext cx="1" cy="837729"/>
            <a:chOff x="7452624" y="1314796"/>
            <a:chExt cx="1" cy="837729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7452625" y="1314796"/>
              <a:ext cx="0" cy="288032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7452624" y="1864493"/>
              <a:ext cx="0" cy="288032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" descr="E:\Documents\Output\Presentation\2012-02 SD Banff\Comparison_data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75607" y="1324873"/>
            <a:ext cx="5919837" cy="4144677"/>
          </a:xfrm>
          <a:prstGeom prst="rect">
            <a:avLst/>
          </a:prstGeom>
          <a:noFill/>
        </p:spPr>
      </p:pic>
      <p:sp>
        <p:nvSpPr>
          <p:cNvPr id="14" name="TextBox 96"/>
          <p:cNvSpPr txBox="1">
            <a:spLocks noChangeArrowheads="1"/>
          </p:cNvSpPr>
          <p:nvPr/>
        </p:nvSpPr>
        <p:spPr bwMode="auto">
          <a:xfrm>
            <a:off x="2051720" y="1988840"/>
            <a:ext cx="1656184" cy="101566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i="1" dirty="0" err="1" smtClean="0"/>
              <a:t>t</a:t>
            </a:r>
            <a:r>
              <a:rPr lang="en-US" sz="2000" baseline="-25000" dirty="0" err="1" smtClean="0"/>
              <a:t>ion</a:t>
            </a:r>
            <a:r>
              <a:rPr lang="en-US" sz="2000" i="1" dirty="0" smtClean="0"/>
              <a:t> </a:t>
            </a:r>
            <a:r>
              <a:rPr lang="en-US" sz="2000" dirty="0" smtClean="0"/>
              <a:t>= 100 fs</a:t>
            </a:r>
          </a:p>
          <a:p>
            <a:r>
              <a:rPr lang="en-US" sz="2000" i="1" dirty="0" smtClean="0"/>
              <a:t>U</a:t>
            </a:r>
            <a:r>
              <a:rPr lang="en-US" sz="2000" dirty="0" smtClean="0"/>
              <a:t> = 2.8 keV</a:t>
            </a:r>
          </a:p>
          <a:p>
            <a:r>
              <a:rPr lang="en-US" sz="2000" i="1" dirty="0" smtClean="0"/>
              <a:t>Q</a:t>
            </a:r>
            <a:r>
              <a:rPr lang="en-US" sz="2000" dirty="0" smtClean="0"/>
              <a:t> = 0.2 fC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372200" y="5301208"/>
            <a:ext cx="25337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Engelen </a:t>
            </a:r>
            <a:r>
              <a:rPr lang="en-US" dirty="0"/>
              <a:t>et al.,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Nature Comm. (2013)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Dynamics ionization process</a:t>
            </a:r>
            <a:endParaRPr lang="en-US" dirty="0"/>
          </a:p>
        </p:txBody>
      </p:sp>
      <p:pic>
        <p:nvPicPr>
          <p:cNvPr id="65540" name="Picture 4" descr="S:\bunches\Marloes\Report and Presentation\Presentation\Images\calculate_starkshi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124744"/>
            <a:ext cx="5832648" cy="4045269"/>
          </a:xfrm>
          <a:prstGeom prst="rect">
            <a:avLst/>
          </a:prstGeom>
          <a:noFill/>
        </p:spPr>
      </p:pic>
      <p:graphicFrame>
        <p:nvGraphicFramePr>
          <p:cNvPr id="65541" name="Object 4"/>
          <p:cNvGraphicFramePr>
            <a:graphicFrameLocks noChangeAspect="1"/>
          </p:cNvGraphicFramePr>
          <p:nvPr/>
        </p:nvGraphicFramePr>
        <p:xfrm>
          <a:off x="467544" y="2564904"/>
          <a:ext cx="1166812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981" name="Equation" r:id="rId4" imgW="583920" imgH="482400" progId="Equation.DSMT4">
                  <p:embed/>
                </p:oleObj>
              </mc:Choice>
              <mc:Fallback>
                <p:oleObj name="Equation" r:id="rId4" imgW="583920" imgH="4824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2564904"/>
                        <a:ext cx="1166812" cy="966788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1619672" y="2636912"/>
            <a:ext cx="288032" cy="7200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Brace 17"/>
          <p:cNvSpPr/>
          <p:nvPr/>
        </p:nvSpPr>
        <p:spPr>
          <a:xfrm flipH="1">
            <a:off x="1619672" y="2780928"/>
            <a:ext cx="216024" cy="504056"/>
          </a:xfrm>
          <a:prstGeom prst="rightBrace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68612" name="Object 4"/>
          <p:cNvGraphicFramePr>
            <a:graphicFrameLocks noChangeAspect="1"/>
          </p:cNvGraphicFramePr>
          <p:nvPr/>
        </p:nvGraphicFramePr>
        <p:xfrm>
          <a:off x="161582" y="980728"/>
          <a:ext cx="2516780" cy="10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982" name="Equation" r:id="rId6" imgW="1143000" imgH="457200" progId="Equation.DSMT4">
                  <p:embed/>
                </p:oleObj>
              </mc:Choice>
              <mc:Fallback>
                <p:oleObj name="Equation" r:id="rId6" imgW="1143000" imgH="4572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582" y="980728"/>
                        <a:ext cx="2516780" cy="1008112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827584" y="5373216"/>
            <a:ext cx="48243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l-NL" sz="2800" b="1" dirty="0" err="1" smtClean="0"/>
              <a:t>Potential</a:t>
            </a:r>
            <a:r>
              <a:rPr lang="nl-NL" sz="2800" b="1" dirty="0" smtClean="0"/>
              <a:t> </a:t>
            </a:r>
            <a:r>
              <a:rPr lang="nl-NL" sz="2800" b="1" dirty="0" err="1" smtClean="0"/>
              <a:t>energy</a:t>
            </a:r>
            <a:r>
              <a:rPr lang="nl-NL" sz="2800" b="1" dirty="0" smtClean="0"/>
              <a:t> landscape</a:t>
            </a:r>
            <a:endParaRPr lang="nl-NL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What</a:t>
            </a:r>
            <a:r>
              <a:rPr lang="nl-NL" dirty="0" smtClean="0"/>
              <a:t> is </a:t>
            </a:r>
            <a:r>
              <a:rPr lang="nl-NL" dirty="0" err="1" smtClean="0"/>
              <a:t>not</a:t>
            </a:r>
            <a:r>
              <a:rPr lang="nl-NL" dirty="0" smtClean="0"/>
              <a:t> </a:t>
            </a:r>
            <a:r>
              <a:rPr lang="nl-NL" dirty="0" err="1" smtClean="0"/>
              <a:t>yet</a:t>
            </a:r>
            <a:r>
              <a:rPr lang="nl-NL" dirty="0" smtClean="0"/>
              <a:t> </a:t>
            </a:r>
            <a:r>
              <a:rPr lang="nl-NL" dirty="0" err="1" smtClean="0"/>
              <a:t>possible</a:t>
            </a:r>
            <a:r>
              <a:rPr lang="nl-NL" dirty="0" smtClean="0"/>
              <a:t>?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23529" y="1556792"/>
            <a:ext cx="83529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NL" sz="2400" b="1" dirty="0" smtClean="0"/>
              <a:t> few/single shot </a:t>
            </a:r>
            <a:r>
              <a:rPr lang="nl-NL" sz="2400" b="1" dirty="0" err="1" smtClean="0"/>
              <a:t>electron</a:t>
            </a:r>
            <a:r>
              <a:rPr lang="nl-NL" sz="2400" b="1" dirty="0" smtClean="0"/>
              <a:t> </a:t>
            </a:r>
            <a:r>
              <a:rPr lang="nl-NL" sz="2400" b="1" dirty="0" err="1" smtClean="0"/>
              <a:t>diffraction</a:t>
            </a:r>
            <a:r>
              <a:rPr lang="nl-NL" sz="2400" b="1" dirty="0" smtClean="0"/>
              <a:t> of macromolecules</a:t>
            </a:r>
          </a:p>
          <a:p>
            <a:pPr>
              <a:buFont typeface="Arial" pitchFamily="34" charset="0"/>
              <a:buChar char="•"/>
            </a:pPr>
            <a:endParaRPr lang="nl-NL" sz="2400" b="1" dirty="0" smtClean="0"/>
          </a:p>
          <a:p>
            <a:pPr>
              <a:buFont typeface="Arial" pitchFamily="34" charset="0"/>
              <a:buChar char="•"/>
            </a:pPr>
            <a:r>
              <a:rPr lang="nl-NL" sz="2400" b="1" dirty="0" smtClean="0"/>
              <a:t> </a:t>
            </a:r>
            <a:r>
              <a:rPr lang="nl-NL" sz="2400" b="1" dirty="0" err="1" smtClean="0"/>
              <a:t>ultrafast</a:t>
            </a:r>
            <a:r>
              <a:rPr lang="nl-NL" sz="2400" b="1" dirty="0" smtClean="0"/>
              <a:t> </a:t>
            </a:r>
            <a:r>
              <a:rPr lang="nl-NL" sz="2400" b="1" dirty="0" err="1" smtClean="0"/>
              <a:t>nano-diffraction</a:t>
            </a:r>
            <a:r>
              <a:rPr lang="nl-NL" sz="2400" b="1" baseline="30000" dirty="0" smtClean="0">
                <a:latin typeface="Zapf Dingbats"/>
                <a:ea typeface="Zapf Dingbats"/>
                <a:cs typeface="Zapf Dingbats"/>
                <a:sym typeface="Zapf Dingbats"/>
              </a:rPr>
              <a:t>★</a:t>
            </a:r>
            <a:endParaRPr lang="nl-NL" sz="2400" b="1" baseline="30000" dirty="0" smtClean="0"/>
          </a:p>
          <a:p>
            <a:pPr>
              <a:buFont typeface="Arial" pitchFamily="34" charset="0"/>
              <a:buChar char="•"/>
            </a:pPr>
            <a:endParaRPr lang="nl-NL" sz="2400" b="1" dirty="0" smtClean="0"/>
          </a:p>
          <a:p>
            <a:pPr>
              <a:buFont typeface="Arial" pitchFamily="34" charset="0"/>
              <a:buChar char="•"/>
            </a:pPr>
            <a:r>
              <a:rPr lang="nl-NL" sz="2400" b="1" dirty="0" smtClean="0"/>
              <a:t> </a:t>
            </a:r>
            <a:r>
              <a:rPr lang="nl-NL" sz="2400" b="1" dirty="0" err="1" smtClean="0"/>
              <a:t>ultrafast</a:t>
            </a:r>
            <a:r>
              <a:rPr lang="nl-NL" sz="2400" b="1" dirty="0" smtClean="0"/>
              <a:t> imaging </a:t>
            </a:r>
            <a:r>
              <a:rPr lang="nl-NL" sz="2400" b="1" dirty="0" err="1" smtClean="0"/>
              <a:t>with</a:t>
            </a:r>
            <a:r>
              <a:rPr lang="nl-NL" sz="2400" b="1" dirty="0" smtClean="0"/>
              <a:t> </a:t>
            </a:r>
            <a:r>
              <a:rPr lang="nl-NL" sz="2400" b="1" dirty="0" err="1" smtClean="0"/>
              <a:t>near-atomic</a:t>
            </a:r>
            <a:r>
              <a:rPr lang="nl-NL" sz="2400" b="1" dirty="0" smtClean="0"/>
              <a:t> </a:t>
            </a:r>
            <a:r>
              <a:rPr lang="nl-NL" sz="2400" b="1" dirty="0" err="1" smtClean="0"/>
              <a:t>resolution</a:t>
            </a:r>
            <a:r>
              <a:rPr lang="nl-NL" sz="2400" b="1" baseline="30000" dirty="0" smtClean="0">
                <a:latin typeface="Zapf Dingbats"/>
                <a:ea typeface="Zapf Dingbats"/>
                <a:cs typeface="Zapf Dingbats"/>
                <a:sym typeface="Zapf Dingbats"/>
              </a:rPr>
              <a:t>★</a:t>
            </a:r>
            <a:endParaRPr lang="en-US" sz="2400" b="1" baseline="30000" dirty="0"/>
          </a:p>
        </p:txBody>
      </p:sp>
      <p:sp>
        <p:nvSpPr>
          <p:cNvPr id="28" name="TextBox 27"/>
          <p:cNvSpPr txBox="1"/>
          <p:nvPr/>
        </p:nvSpPr>
        <p:spPr>
          <a:xfrm>
            <a:off x="1475656" y="3933056"/>
            <a:ext cx="6211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i="1" dirty="0" err="1" smtClean="0">
                <a:solidFill>
                  <a:schemeClr val="accent2"/>
                </a:solidFill>
              </a:rPr>
              <a:t>Higher</a:t>
            </a:r>
            <a:r>
              <a:rPr lang="nl-NL" sz="3600" b="1" i="1" dirty="0" smtClean="0">
                <a:solidFill>
                  <a:schemeClr val="accent2"/>
                </a:solidFill>
              </a:rPr>
              <a:t> </a:t>
            </a:r>
            <a:r>
              <a:rPr lang="nl-NL" sz="3600" b="1" i="1" dirty="0" err="1" smtClean="0">
                <a:solidFill>
                  <a:schemeClr val="accent2"/>
                </a:solidFill>
              </a:rPr>
              <a:t>coherence</a:t>
            </a:r>
            <a:r>
              <a:rPr lang="nl-NL" sz="3600" b="1" i="1" dirty="0" smtClean="0">
                <a:solidFill>
                  <a:schemeClr val="accent2"/>
                </a:solidFill>
              </a:rPr>
              <a:t> </a:t>
            </a:r>
            <a:r>
              <a:rPr lang="nl-NL" sz="3600" b="1" i="1" dirty="0" err="1" smtClean="0">
                <a:solidFill>
                  <a:schemeClr val="accent2"/>
                </a:solidFill>
              </a:rPr>
              <a:t>required</a:t>
            </a:r>
            <a:r>
              <a:rPr lang="nl-NL" sz="3600" b="1" i="1" dirty="0" smtClean="0">
                <a:solidFill>
                  <a:schemeClr val="accent2"/>
                </a:solidFill>
              </a:rPr>
              <a:t>!</a:t>
            </a:r>
            <a:endParaRPr lang="en-US" sz="3600" b="1" i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1760" y="515719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baseline="30000" dirty="0" smtClean="0">
                <a:latin typeface="Zapf Dingbats"/>
                <a:ea typeface="Zapf Dingbats"/>
                <a:cs typeface="Zapf Dingbats"/>
                <a:sym typeface="Zapf Dingbats"/>
              </a:rPr>
              <a:t>★ </a:t>
            </a:r>
            <a:r>
              <a:rPr lang="en-US" i="1" dirty="0" smtClean="0"/>
              <a:t>Without throwing away electrons</a:t>
            </a:r>
            <a:endParaRPr lang="en-US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Dynamics ionization process</a:t>
            </a:r>
            <a:endParaRPr lang="en-US" dirty="0"/>
          </a:p>
        </p:txBody>
      </p:sp>
      <p:graphicFrame>
        <p:nvGraphicFramePr>
          <p:cNvPr id="13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7623455"/>
              </p:ext>
            </p:extLst>
          </p:nvPr>
        </p:nvGraphicFramePr>
        <p:xfrm>
          <a:off x="3765550" y="5129213"/>
          <a:ext cx="3990975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171" name="Equation" r:id="rId3" imgW="1790700" imgH="508000" progId="Equation.3">
                  <p:embed/>
                </p:oleObj>
              </mc:Choice>
              <mc:Fallback>
                <p:oleObj name="Equation" r:id="rId3" imgW="1790700" imgH="508000" progId="Equation.3">
                  <p:embed/>
                  <p:pic>
                    <p:nvPicPr>
                      <p:cNvPr id="0" name="Content Placeholder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5550" y="5129213"/>
                        <a:ext cx="3990975" cy="1133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683717" y="5373092"/>
            <a:ext cx="28813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NL" sz="2800" b="1" dirty="0" err="1"/>
              <a:t>Excess</a:t>
            </a:r>
            <a:r>
              <a:rPr lang="nl-NL" sz="2800" b="1" dirty="0"/>
              <a:t> </a:t>
            </a:r>
            <a:r>
              <a:rPr lang="nl-NL" sz="2800" b="1" dirty="0" err="1"/>
              <a:t>energy</a:t>
            </a:r>
            <a:endParaRPr lang="nl-NL" dirty="0"/>
          </a:p>
        </p:txBody>
      </p:sp>
      <p:pic>
        <p:nvPicPr>
          <p:cNvPr id="65540" name="Picture 4" descr="S:\bunches\Marloes\Report and Presentation\Presentation\Images\calculate_starkshif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1124744"/>
            <a:ext cx="5832648" cy="4045269"/>
          </a:xfrm>
          <a:prstGeom prst="rect">
            <a:avLst/>
          </a:prstGeom>
          <a:noFill/>
        </p:spPr>
      </p:pic>
      <p:graphicFrame>
        <p:nvGraphicFramePr>
          <p:cNvPr id="65541" name="Object 4"/>
          <p:cNvGraphicFramePr>
            <a:graphicFrameLocks noChangeAspect="1"/>
          </p:cNvGraphicFramePr>
          <p:nvPr/>
        </p:nvGraphicFramePr>
        <p:xfrm>
          <a:off x="467544" y="2564904"/>
          <a:ext cx="1166812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172" name="Equation" r:id="rId6" imgW="583920" imgH="482400" progId="Equation.DSMT4">
                  <p:embed/>
                </p:oleObj>
              </mc:Choice>
              <mc:Fallback>
                <p:oleObj name="Equation" r:id="rId6" imgW="583920" imgH="4824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2564904"/>
                        <a:ext cx="1166812" cy="966788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2" name="Object 3"/>
          <p:cNvGraphicFramePr>
            <a:graphicFrameLocks noChangeAspect="1"/>
          </p:cNvGraphicFramePr>
          <p:nvPr/>
        </p:nvGraphicFramePr>
        <p:xfrm>
          <a:off x="7020272" y="2060848"/>
          <a:ext cx="1500187" cy="93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173" name="Equation" r:id="rId8" imgW="774360" imgH="482400" progId="Equation.DSMT4">
                  <p:embed/>
                </p:oleObj>
              </mc:Choice>
              <mc:Fallback>
                <p:oleObj name="Equation" r:id="rId8" imgW="774360" imgH="4824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0272" y="2060848"/>
                        <a:ext cx="1500187" cy="935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ight Brace 16"/>
          <p:cNvSpPr/>
          <p:nvPr/>
        </p:nvSpPr>
        <p:spPr>
          <a:xfrm>
            <a:off x="6875033" y="2384659"/>
            <a:ext cx="144462" cy="360363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619672" y="2636912"/>
            <a:ext cx="288032" cy="7200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Brace 17"/>
          <p:cNvSpPr/>
          <p:nvPr/>
        </p:nvSpPr>
        <p:spPr>
          <a:xfrm flipH="1">
            <a:off x="1619672" y="2780928"/>
            <a:ext cx="216024" cy="504056"/>
          </a:xfrm>
          <a:prstGeom prst="rightBrace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4213346" y="4796630"/>
            <a:ext cx="215081" cy="14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6200000" flipH="1">
            <a:off x="3117275" y="3592286"/>
            <a:ext cx="2422563" cy="11876"/>
          </a:xfrm>
          <a:prstGeom prst="straightConnector1">
            <a:avLst/>
          </a:prstGeom>
          <a:ln w="19050">
            <a:solidFill>
              <a:srgbClr val="0000FF"/>
            </a:solidFill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850078" y="2384506"/>
            <a:ext cx="3954170" cy="2434"/>
          </a:xfrm>
          <a:prstGeom prst="line">
            <a:avLst/>
          </a:prstGeom>
          <a:ln w="12700">
            <a:solidFill>
              <a:schemeClr val="accent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5543" name="Object 7"/>
          <p:cNvGraphicFramePr>
            <a:graphicFrameLocks noChangeAspect="1"/>
          </p:cNvGraphicFramePr>
          <p:nvPr/>
        </p:nvGraphicFramePr>
        <p:xfrm>
          <a:off x="161925" y="981075"/>
          <a:ext cx="2516188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174" name="Equation" r:id="rId10" imgW="1143000" imgH="457200" progId="Equation.DSMT4">
                  <p:embed/>
                </p:oleObj>
              </mc:Choice>
              <mc:Fallback>
                <p:oleObj name="Equation" r:id="rId10" imgW="1143000" imgH="4572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" y="981075"/>
                        <a:ext cx="2516188" cy="1008063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588224" y="4725144"/>
            <a:ext cx="1693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Schottky</a:t>
            </a:r>
            <a:r>
              <a:rPr lang="nl-NL" dirty="0" smtClean="0"/>
              <a:t> effect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5" name="Picture 3" descr="E:\Documents\Scripts\Mathematica\Potenti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44824"/>
            <a:ext cx="5356819" cy="3744416"/>
          </a:xfrm>
          <a:prstGeom prst="rect">
            <a:avLst/>
          </a:prstGeom>
          <a:noFill/>
        </p:spPr>
      </p:pic>
      <p:pic>
        <p:nvPicPr>
          <p:cNvPr id="131076" name="Picture 4" descr="E:\Documents\Scripts\Mathematica\Potential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844824"/>
            <a:ext cx="5356819" cy="374441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trajectories → source ‘temperature’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779912" y="2852936"/>
            <a:ext cx="2088232" cy="72008"/>
          </a:xfrm>
          <a:prstGeom prst="line">
            <a:avLst/>
          </a:prstGeom>
          <a:ln w="1905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707904" y="2924944"/>
            <a:ext cx="1656184" cy="648072"/>
          </a:xfrm>
          <a:prstGeom prst="line">
            <a:avLst/>
          </a:prstGeom>
          <a:ln w="1905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9377" name="Object 1"/>
          <p:cNvGraphicFramePr>
            <a:graphicFrameLocks noChangeAspect="1"/>
          </p:cNvGraphicFramePr>
          <p:nvPr/>
        </p:nvGraphicFramePr>
        <p:xfrm>
          <a:off x="6228184" y="2924944"/>
          <a:ext cx="2627784" cy="974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946" name="Equation" r:id="rId5" imgW="1269720" imgH="469800" progId="Equation.DSMT4">
                  <p:embed/>
                </p:oleObj>
              </mc:Choice>
              <mc:Fallback>
                <p:oleObj name="Equation" r:id="rId5" imgW="1269720" imgH="4698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8184" y="2924944"/>
                        <a:ext cx="2627784" cy="974612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Analytical Temperature Model</a:t>
            </a:r>
            <a:endParaRPr lang="en-US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597036" y="6096512"/>
            <a:ext cx="29570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Bordas </a:t>
            </a:r>
            <a:r>
              <a:rPr lang="en-US" dirty="0"/>
              <a:t>et al., Phys. Rev. A </a:t>
            </a:r>
            <a:r>
              <a:rPr lang="en-US" b="1" dirty="0"/>
              <a:t>58</a:t>
            </a:r>
            <a:r>
              <a:rPr lang="en-US" dirty="0" smtClean="0"/>
              <a:t>, </a:t>
            </a:r>
            <a:r>
              <a:rPr lang="en-US" dirty="0"/>
              <a:t>400 (1998)</a:t>
            </a:r>
            <a:endParaRPr lang="en-US" b="1" dirty="0"/>
          </a:p>
        </p:txBody>
      </p: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194538" y="1062403"/>
            <a:ext cx="31432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/>
              <a:t>Potential Energy</a:t>
            </a:r>
            <a:endParaRPr lang="en-US" sz="1600" dirty="0"/>
          </a:p>
        </p:txBody>
      </p:sp>
      <p:sp>
        <p:nvSpPr>
          <p:cNvPr id="26" name="TextBox 6"/>
          <p:cNvSpPr txBox="1">
            <a:spLocks noChangeArrowheads="1"/>
          </p:cNvSpPr>
          <p:nvPr/>
        </p:nvSpPr>
        <p:spPr bwMode="auto">
          <a:xfrm>
            <a:off x="6127296" y="4721989"/>
            <a:ext cx="37775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/>
              <a:t>Electrons escape </a:t>
            </a:r>
          </a:p>
          <a:p>
            <a:r>
              <a:rPr lang="en-US" sz="2400" b="1" dirty="0" smtClean="0"/>
              <a:t>mostly in forward direction</a:t>
            </a:r>
            <a:endParaRPr lang="en-US" sz="1600" dirty="0"/>
          </a:p>
        </p:txBody>
      </p:sp>
      <p:pic>
        <p:nvPicPr>
          <p:cNvPr id="23" name="Picture 22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2831041" y="1049865"/>
            <a:ext cx="3046095" cy="562928"/>
          </a:xfrm>
          <a:prstGeom prst="rect">
            <a:avLst/>
          </a:prstGeom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6127296" y="4105806"/>
            <a:ext cx="23907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400" b="1" dirty="0" smtClean="0"/>
              <a:t>σ</a:t>
            </a:r>
            <a:r>
              <a:rPr lang="el-GR" sz="2400" b="1" i="1" baseline="-25000" dirty="0" smtClean="0"/>
              <a:t>θ</a:t>
            </a:r>
            <a:r>
              <a:rPr lang="en-US" sz="2400" b="1" dirty="0" smtClean="0"/>
              <a:t> </a:t>
            </a:r>
            <a:r>
              <a:rPr lang="en-US" sz="2400" b="1" dirty="0" smtClean="0">
                <a:sym typeface="Wingdings" pitchFamily="2" charset="2"/>
              </a:rPr>
              <a:t> </a:t>
            </a:r>
            <a:r>
              <a:rPr lang="en-US" sz="2400" b="1" i="1" dirty="0" smtClean="0">
                <a:sym typeface="Wingdings" pitchFamily="2" charset="2"/>
              </a:rPr>
              <a:t>T</a:t>
            </a:r>
            <a:endParaRPr lang="en-US" sz="1600" i="1" dirty="0"/>
          </a:p>
        </p:txBody>
      </p:sp>
      <p:pic>
        <p:nvPicPr>
          <p:cNvPr id="77827" name="Picture 3" descr="E:\Documents\Output\Presentation\2013-01 FOM Veldhoven\potential_surface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700" y="1996745"/>
            <a:ext cx="5601625" cy="3920040"/>
          </a:xfrm>
          <a:prstGeom prst="rect">
            <a:avLst/>
          </a:prstGeom>
          <a:noFill/>
        </p:spPr>
      </p:pic>
      <p:pic>
        <p:nvPicPr>
          <p:cNvPr id="77828" name="Picture 4" descr="E:\Documents\Output\Presentation\2013-01 FOM Veldhoven\potential_surface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5700" y="1996745"/>
            <a:ext cx="5601625" cy="3920040"/>
          </a:xfrm>
          <a:prstGeom prst="rect">
            <a:avLst/>
          </a:prstGeom>
          <a:noFill/>
        </p:spPr>
      </p:pic>
      <p:pic>
        <p:nvPicPr>
          <p:cNvPr id="77829" name="Picture 5" descr="E:\Documents\Output\Presentation\2013-01 FOM Veldhoven\potential_surface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5700" y="1996745"/>
            <a:ext cx="5601625" cy="3920040"/>
          </a:xfrm>
          <a:prstGeom prst="rect">
            <a:avLst/>
          </a:prstGeom>
          <a:noFill/>
        </p:spPr>
      </p:pic>
      <p:pic>
        <p:nvPicPr>
          <p:cNvPr id="77825" name="Picture 1" descr="E:\Documents\Output\Presentation\2013-01 FOM Veldhoven\potential_surface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5700" y="1996745"/>
            <a:ext cx="5601625" cy="3920040"/>
          </a:xfrm>
          <a:prstGeom prst="rect">
            <a:avLst/>
          </a:prstGeom>
          <a:noFill/>
        </p:spPr>
      </p:pic>
      <p:pic>
        <p:nvPicPr>
          <p:cNvPr id="77826" name="Picture 2" descr="E:\Documents\Output\Presentation\2013-01 FOM Veldhoven\potential_surface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5700" y="1996745"/>
            <a:ext cx="5601625" cy="3920040"/>
          </a:xfrm>
          <a:prstGeom prst="rect">
            <a:avLst/>
          </a:prstGeom>
          <a:noFill/>
        </p:spPr>
      </p:pic>
      <p:cxnSp>
        <p:nvCxnSpPr>
          <p:cNvPr id="18" name="Straight Connector 17"/>
          <p:cNvCxnSpPr/>
          <p:nvPr/>
        </p:nvCxnSpPr>
        <p:spPr>
          <a:xfrm>
            <a:off x="6587068" y="1913467"/>
            <a:ext cx="0" cy="1481666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578602" y="3386666"/>
            <a:ext cx="1659466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6739273" y="3390737"/>
            <a:ext cx="17358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E</a:t>
            </a:r>
            <a:r>
              <a:rPr lang="en-US" sz="2400" baseline="-25000" dirty="0" smtClean="0"/>
              <a:t>exc </a:t>
            </a:r>
            <a:r>
              <a:rPr lang="en-US" sz="2400" dirty="0" smtClean="0"/>
              <a:t>(meV)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24" name="TextBox 6"/>
          <p:cNvSpPr txBox="1">
            <a:spLocks noChangeArrowheads="1"/>
          </p:cNvSpPr>
          <p:nvPr/>
        </p:nvSpPr>
        <p:spPr bwMode="auto">
          <a:xfrm rot="16200000">
            <a:off x="5740208" y="2256205"/>
            <a:ext cx="10161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T (K)</a:t>
            </a:r>
            <a:endParaRPr lang="en-US" sz="1600" dirty="0"/>
          </a:p>
        </p:txBody>
      </p:sp>
      <p:sp>
        <p:nvSpPr>
          <p:cNvPr id="25" name="Oval 24"/>
          <p:cNvSpPr/>
          <p:nvPr/>
        </p:nvSpPr>
        <p:spPr>
          <a:xfrm>
            <a:off x="6917266" y="2997199"/>
            <a:ext cx="160867" cy="1608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Oval 26"/>
          <p:cNvSpPr/>
          <p:nvPr/>
        </p:nvSpPr>
        <p:spPr>
          <a:xfrm>
            <a:off x="7467600" y="2616199"/>
            <a:ext cx="160867" cy="1608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Oval 27"/>
          <p:cNvSpPr/>
          <p:nvPr/>
        </p:nvSpPr>
        <p:spPr>
          <a:xfrm>
            <a:off x="7916334" y="2015066"/>
            <a:ext cx="160867" cy="1608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9" name="Picture 2" descr="E:\Documents\Output\Presentation\2012-10 Users Committee Meeting\vr_vs_beta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25715" y="1566334"/>
            <a:ext cx="3386021" cy="23706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1" grpId="0"/>
      <p:bldP spid="22" grpId="0"/>
      <p:bldP spid="24" grpId="0"/>
      <p:bldP spid="25" grpId="0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Picture 3" descr="E:\Documents\Output\Presentation\2013-01 FOM Veldhoven\T_vs_Eexc_fs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597" y="1401356"/>
            <a:ext cx="5919837" cy="4144678"/>
          </a:xfrm>
          <a:prstGeom prst="rect">
            <a:avLst/>
          </a:prstGeom>
          <a:noFill/>
        </p:spPr>
      </p:pic>
      <p:pic>
        <p:nvPicPr>
          <p:cNvPr id="92162" name="Picture 2" descr="E:\Documents\Output\Presentation\2013-01 FOM Veldhoven\T_vs_Eexc_f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361" y="1401447"/>
            <a:ext cx="5919837" cy="414467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Model</a:t>
            </a:r>
            <a:endParaRPr lang="en-US" noProof="0" dirty="0"/>
          </a:p>
        </p:txBody>
      </p:sp>
      <p:pic>
        <p:nvPicPr>
          <p:cNvPr id="60420" name="Picture 4" descr="E:\Documents\Drawings\Photo-ionization fs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749199" y="1666776"/>
            <a:ext cx="2154555" cy="3294698"/>
          </a:xfrm>
          <a:prstGeom prst="rect">
            <a:avLst/>
          </a:prstGeom>
          <a:noFill/>
        </p:spPr>
      </p:pic>
      <p:pic>
        <p:nvPicPr>
          <p:cNvPr id="68611" name="Picture 3" descr="E:\Documents\Output\Presentation\2012-02 SD Banff\Gaussian distributi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13" y="3657600"/>
            <a:ext cx="6463329" cy="1061634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6022976" y="4367212"/>
            <a:ext cx="501649" cy="4910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7" name="Rectangle 16"/>
          <p:cNvSpPr/>
          <p:nvPr/>
        </p:nvSpPr>
        <p:spPr>
          <a:xfrm>
            <a:off x="85725" y="4355750"/>
            <a:ext cx="1287113" cy="4910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2353539" y="3136737"/>
            <a:ext cx="20067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Laser profile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83568" y="5661248"/>
            <a:ext cx="58882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NL" sz="2000" b="1" dirty="0" smtClean="0"/>
              <a:t> </a:t>
            </a:r>
            <a:r>
              <a:rPr lang="nl-NL" sz="2000" b="1" dirty="0" err="1" smtClean="0"/>
              <a:t>Analytical</a:t>
            </a:r>
            <a:r>
              <a:rPr lang="nl-NL" sz="2000" b="1" dirty="0" smtClean="0"/>
              <a:t> model </a:t>
            </a:r>
            <a:r>
              <a:rPr lang="nl-NL" sz="2000" b="1" dirty="0" err="1" smtClean="0"/>
              <a:t>explains</a:t>
            </a:r>
            <a:r>
              <a:rPr lang="nl-NL" sz="2000" b="1" dirty="0" smtClean="0"/>
              <a:t> </a:t>
            </a:r>
            <a:r>
              <a:rPr lang="nl-NL" sz="2000" b="1" dirty="0" err="1" smtClean="0"/>
              <a:t>femtosecond</a:t>
            </a:r>
            <a:r>
              <a:rPr lang="nl-NL" sz="2000" b="1" dirty="0" smtClean="0"/>
              <a:t> data;</a:t>
            </a:r>
          </a:p>
          <a:p>
            <a:pPr>
              <a:buFont typeface="Arial" pitchFamily="34" charset="0"/>
              <a:buChar char="•"/>
            </a:pPr>
            <a:r>
              <a:rPr lang="nl-NL" sz="2000" b="1" dirty="0" smtClean="0"/>
              <a:t> </a:t>
            </a:r>
            <a:r>
              <a:rPr lang="nl-NL" sz="2000" b="1" i="1" dirty="0" smtClean="0"/>
              <a:t>few 10 K </a:t>
            </a:r>
            <a:r>
              <a:rPr lang="nl-NL" sz="2000" b="1" i="1" dirty="0" err="1" smtClean="0"/>
              <a:t>electron</a:t>
            </a:r>
            <a:r>
              <a:rPr lang="nl-NL" sz="2000" b="1" i="1" dirty="0" smtClean="0"/>
              <a:t> </a:t>
            </a:r>
            <a:r>
              <a:rPr lang="nl-NL" sz="2000" b="1" i="1" dirty="0" err="1" smtClean="0"/>
              <a:t>source</a:t>
            </a:r>
            <a:r>
              <a:rPr lang="nl-NL" sz="2000" b="1" i="1" dirty="0" smtClean="0"/>
              <a:t> </a:t>
            </a:r>
            <a:r>
              <a:rPr lang="nl-NL" sz="2000" b="1" i="1" dirty="0" err="1" smtClean="0"/>
              <a:t>with</a:t>
            </a:r>
            <a:r>
              <a:rPr lang="nl-NL" sz="2000" b="1" i="1" dirty="0" smtClean="0"/>
              <a:t> </a:t>
            </a:r>
            <a:r>
              <a:rPr lang="nl-NL" sz="2000" b="1" i="1" dirty="0" err="1" smtClean="0"/>
              <a:t>fs</a:t>
            </a:r>
            <a:r>
              <a:rPr lang="nl-NL" sz="2000" b="1" i="1" dirty="0" smtClean="0"/>
              <a:t> laser!</a:t>
            </a:r>
            <a:endParaRPr lang="en-US" sz="2000" b="1" i="1" dirty="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372200" y="5301208"/>
            <a:ext cx="25337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Engelen </a:t>
            </a:r>
            <a:r>
              <a:rPr lang="en-US" dirty="0"/>
              <a:t>et al.,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Nature Comm. (2013)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0" grpId="0"/>
      <p:bldP spid="10" grpId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1" descr="E:\Documents\Drawings\Standard Shapes\Coordinate System 3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0704" y="4711182"/>
            <a:ext cx="1525905" cy="942975"/>
          </a:xfrm>
          <a:prstGeom prst="rect">
            <a:avLst/>
          </a:prstGeom>
          <a:noFill/>
        </p:spPr>
      </p:pic>
      <p:pic>
        <p:nvPicPr>
          <p:cNvPr id="134146" name="Picture 2" descr="E:\Documents\Output\Presentation\2011-10 AMO Lunteren\Polarization in Coordinate System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9859" y="4711182"/>
            <a:ext cx="1594485" cy="1323023"/>
          </a:xfrm>
          <a:prstGeom prst="rect">
            <a:avLst/>
          </a:prstGeom>
          <a:noFill/>
        </p:spPr>
      </p:pic>
      <p:pic>
        <p:nvPicPr>
          <p:cNvPr id="134147" name="Picture 3" descr="E:\Documents\Output\Presentation\2011-10 AMO Lunteren\Polarization in Coordinate System 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89938" y="4711182"/>
            <a:ext cx="1805940" cy="132302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Dependence of </a:t>
            </a:r>
            <a:r>
              <a:rPr lang="en-US" i="1" dirty="0" smtClean="0"/>
              <a:t>T</a:t>
            </a:r>
            <a:r>
              <a:rPr lang="en-US" dirty="0" smtClean="0"/>
              <a:t> on Polarization</a:t>
            </a:r>
            <a:endParaRPr lang="en-US" noProof="0" dirty="0"/>
          </a:p>
        </p:txBody>
      </p:sp>
      <p:pic>
        <p:nvPicPr>
          <p:cNvPr id="57348" name="Picture 4" descr="E:\Documents\Drawings\ionizati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1844824"/>
            <a:ext cx="2736304" cy="2234352"/>
          </a:xfrm>
          <a:prstGeom prst="rect">
            <a:avLst/>
          </a:prstGeom>
          <a:noFill/>
        </p:spPr>
      </p:pic>
      <p:pic>
        <p:nvPicPr>
          <p:cNvPr id="8" name="Picture 2" descr="E:\Documents\Output\Presentation\2012-01 Work Meeting - Polarization Update\Waistscan 48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34506" y="1967305"/>
            <a:ext cx="5919835" cy="414467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972734" y="999067"/>
            <a:ext cx="30803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err="1" smtClean="0"/>
              <a:t>ns</a:t>
            </a:r>
            <a:r>
              <a:rPr lang="nl-NL" sz="2400" b="1" dirty="0" smtClean="0"/>
              <a:t> laser, </a:t>
            </a:r>
            <a:r>
              <a:rPr lang="nl-NL" sz="2400" b="1" dirty="0" smtClean="0">
                <a:sym typeface="Symbol"/>
              </a:rPr>
              <a:t> = 484 </a:t>
            </a:r>
            <a:r>
              <a:rPr lang="nl-NL" sz="2400" b="1" dirty="0" err="1" smtClean="0">
                <a:sym typeface="Symbol"/>
              </a:rPr>
              <a:t>nm</a:t>
            </a:r>
            <a:endParaRPr lang="nl-NL" sz="2400" b="1" dirty="0" smtClean="0">
              <a:sym typeface="Symbol"/>
            </a:endParaRPr>
          </a:p>
          <a:p>
            <a:r>
              <a:rPr lang="nl-NL" sz="2400" b="1" dirty="0" smtClean="0">
                <a:solidFill>
                  <a:schemeClr val="accent6">
                    <a:lumMod val="75000"/>
                  </a:schemeClr>
                </a:solidFill>
              </a:rPr>
              <a:t>fs laser, </a:t>
            </a:r>
            <a:r>
              <a:rPr lang="nl-NL" sz="2400" b="1" dirty="0" smtClean="0">
                <a:solidFill>
                  <a:schemeClr val="accent6">
                    <a:lumMod val="75000"/>
                  </a:schemeClr>
                </a:solidFill>
                <a:sym typeface="Symbol"/>
              </a:rPr>
              <a:t> = 481 </a:t>
            </a:r>
            <a:r>
              <a:rPr lang="nl-NL" sz="2400" b="1" dirty="0" err="1" smtClean="0">
                <a:solidFill>
                  <a:schemeClr val="accent6">
                    <a:lumMod val="75000"/>
                  </a:schemeClr>
                </a:solidFill>
                <a:sym typeface="Symbol"/>
              </a:rPr>
              <a:t>nm</a:t>
            </a:r>
            <a:endParaRPr lang="nl-NL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475656" y="6165304"/>
            <a:ext cx="41044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Engelen </a:t>
            </a:r>
            <a:r>
              <a:rPr lang="en-US" dirty="0"/>
              <a:t>et al</a:t>
            </a:r>
            <a:r>
              <a:rPr lang="en-US" dirty="0" smtClean="0"/>
              <a:t>., New J. Phys. (2013)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971600" y="4869160"/>
            <a:ext cx="2736304" cy="11521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971600" y="4941168"/>
            <a:ext cx="1152128" cy="10801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7504" y="6021288"/>
            <a:ext cx="1615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800000"/>
                </a:solidFill>
              </a:rPr>
              <a:t>Very low T…</a:t>
            </a:r>
            <a:endParaRPr lang="en-US" b="1" i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diffraction pattern: graphite</a:t>
            </a:r>
            <a:endParaRPr lang="nl-NL" dirty="0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3" t="3447" r="11469" b="3656"/>
          <a:stretch>
            <a:fillRect/>
          </a:stretch>
        </p:blipFill>
        <p:spPr bwMode="auto">
          <a:xfrm>
            <a:off x="179512" y="1772816"/>
            <a:ext cx="4501008" cy="41764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71600" y="1340768"/>
            <a:ext cx="2989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Electron energy: 9.3 </a:t>
            </a:r>
            <a:r>
              <a:rPr lang="en-US" sz="2000" dirty="0" err="1"/>
              <a:t>k</a:t>
            </a:r>
            <a:r>
              <a:rPr lang="en-US" sz="2000" dirty="0" err="1" smtClean="0"/>
              <a:t>eV</a:t>
            </a:r>
            <a:endParaRPr lang="nl-NL" sz="2000" dirty="0"/>
          </a:p>
        </p:txBody>
      </p:sp>
      <p:pic>
        <p:nvPicPr>
          <p:cNvPr id="11" name="Picture 9" descr="\\physstor\cqt-t\UED data\2013_Graphene\20130116_1145_GraphiteSamplesTransmission\Sample1_exp8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941168"/>
            <a:ext cx="1728192" cy="128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44008" y="4293096"/>
            <a:ext cx="3943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Graphite crystal on 200 TEM grid</a:t>
            </a:r>
            <a:endParaRPr lang="nl-NL" sz="2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458" y="2060848"/>
            <a:ext cx="2064383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594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499992" y="3429000"/>
            <a:ext cx="3024336" cy="2448272"/>
            <a:chOff x="4211959" y="3645024"/>
            <a:chExt cx="2808313" cy="2746978"/>
          </a:xfrm>
        </p:grpSpPr>
        <p:pic>
          <p:nvPicPr>
            <p:cNvPr id="544772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83968" y="3645024"/>
              <a:ext cx="2707208" cy="2264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477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11959" y="5975694"/>
              <a:ext cx="2808313" cy="416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pattern graphite</a:t>
            </a:r>
            <a:endParaRPr lang="en-US" dirty="0"/>
          </a:p>
        </p:txBody>
      </p:sp>
      <p:pic>
        <p:nvPicPr>
          <p:cNvPr id="544771" name="Picture 3"/>
          <p:cNvPicPr>
            <a:picLocks noChangeAspect="1" noChangeArrowheads="1"/>
          </p:cNvPicPr>
          <p:nvPr/>
        </p:nvPicPr>
        <p:blipFill>
          <a:blip r:embed="rId4" cstate="print"/>
          <a:srcRect l="2268" r="2469"/>
          <a:stretch>
            <a:fillRect/>
          </a:stretch>
        </p:blipFill>
        <p:spPr bwMode="auto">
          <a:xfrm>
            <a:off x="971600" y="3429000"/>
            <a:ext cx="2647727" cy="2703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470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0442" y="974864"/>
            <a:ext cx="7344816" cy="236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55576" y="6165304"/>
            <a:ext cx="3132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Electron energy: 13.2 </a:t>
            </a:r>
            <a:r>
              <a:rPr lang="en-US" sz="2000" dirty="0" err="1"/>
              <a:t>k</a:t>
            </a:r>
            <a:r>
              <a:rPr lang="en-US" sz="2000" dirty="0" err="1" smtClean="0"/>
              <a:t>eV</a:t>
            </a:r>
            <a:endParaRPr lang="nl-NL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283968" y="5949280"/>
            <a:ext cx="3591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 smtClean="0"/>
              <a:t>Van Mourik et al., to </a:t>
            </a:r>
            <a:r>
              <a:rPr lang="nl-NL" dirty="0" err="1" smtClean="0"/>
              <a:t>be</a:t>
            </a:r>
            <a:r>
              <a:rPr lang="nl-NL" dirty="0" smtClean="0"/>
              <a:t> </a:t>
            </a:r>
            <a:r>
              <a:rPr lang="nl-NL" dirty="0" err="1" smtClean="0"/>
              <a:t>published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012160" y="2780928"/>
            <a:ext cx="835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400" dirty="0" smtClean="0"/>
              <a:t>200 µm 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6876256" y="3068960"/>
            <a:ext cx="7360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400" dirty="0" smtClean="0"/>
              <a:t>30 µm </a:t>
            </a:r>
            <a:endParaRPr lang="en-US" sz="1400" dirty="0"/>
          </a:p>
        </p:txBody>
      </p:sp>
      <p:cxnSp>
        <p:nvCxnSpPr>
          <p:cNvPr id="14" name="Straight Arrow Connector 13"/>
          <p:cNvCxnSpPr>
            <a:stCxn id="12" idx="0"/>
          </p:cNvCxnSpPr>
          <p:nvPr/>
        </p:nvCxnSpPr>
        <p:spPr>
          <a:xfrm flipV="1">
            <a:off x="6429903" y="2420888"/>
            <a:ext cx="230329" cy="360040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524328" y="2996952"/>
            <a:ext cx="432048" cy="216024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pattern graphite</a:t>
            </a:r>
            <a:endParaRPr lang="en-US" dirty="0"/>
          </a:p>
        </p:txBody>
      </p:sp>
      <p:pic>
        <p:nvPicPr>
          <p:cNvPr id="54579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356991"/>
            <a:ext cx="2808312" cy="281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4427984" y="3356993"/>
            <a:ext cx="3096344" cy="2520280"/>
            <a:chOff x="4427984" y="3259445"/>
            <a:chExt cx="3493714" cy="3304123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79544" b="1132"/>
            <a:stretch>
              <a:fillRect/>
            </a:stretch>
          </p:blipFill>
          <p:spPr bwMode="auto">
            <a:xfrm>
              <a:off x="4427984" y="6021288"/>
              <a:ext cx="3493714" cy="542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15961" y="3259445"/>
              <a:ext cx="3384376" cy="2813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8368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1" y="980728"/>
            <a:ext cx="7344816" cy="2344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55576" y="6165304"/>
            <a:ext cx="3132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Electron energy: 10.8 </a:t>
            </a:r>
            <a:r>
              <a:rPr lang="en-US" sz="2000" dirty="0" err="1"/>
              <a:t>k</a:t>
            </a:r>
            <a:r>
              <a:rPr lang="en-US" sz="2000" dirty="0" err="1" smtClean="0"/>
              <a:t>eV</a:t>
            </a:r>
            <a:endParaRPr lang="nl-NL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283968" y="5949280"/>
            <a:ext cx="3591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 smtClean="0"/>
              <a:t>Van Mourik et al., to </a:t>
            </a:r>
            <a:r>
              <a:rPr lang="nl-NL" dirty="0" err="1" smtClean="0"/>
              <a:t>be</a:t>
            </a:r>
            <a:r>
              <a:rPr lang="nl-NL" dirty="0" smtClean="0"/>
              <a:t> </a:t>
            </a:r>
            <a:r>
              <a:rPr lang="nl-NL" dirty="0" err="1" smtClean="0"/>
              <a:t>published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012160" y="2780928"/>
            <a:ext cx="6367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400" dirty="0" smtClean="0"/>
              <a:t>9 µm </a:t>
            </a:r>
            <a:endParaRPr lang="en-US" sz="1400" dirty="0"/>
          </a:p>
        </p:txBody>
      </p:sp>
      <p:cxnSp>
        <p:nvCxnSpPr>
          <p:cNvPr id="19" name="Straight Arrow Connector 18"/>
          <p:cNvCxnSpPr>
            <a:stCxn id="16" idx="0"/>
          </p:cNvCxnSpPr>
          <p:nvPr/>
        </p:nvCxnSpPr>
        <p:spPr>
          <a:xfrm flipV="1">
            <a:off x="6330517" y="2420888"/>
            <a:ext cx="329715" cy="360040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pattern graphite</a:t>
            </a:r>
            <a:endParaRPr lang="en-US" dirty="0"/>
          </a:p>
        </p:txBody>
      </p:sp>
      <p:pic>
        <p:nvPicPr>
          <p:cNvPr id="545794" name="Picture 2"/>
          <p:cNvPicPr>
            <a:picLocks noChangeAspect="1" noChangeArrowheads="1"/>
          </p:cNvPicPr>
          <p:nvPr/>
        </p:nvPicPr>
        <p:blipFill>
          <a:blip r:embed="rId2" cstate="print"/>
          <a:srcRect l="2273" t="2333"/>
          <a:stretch>
            <a:fillRect/>
          </a:stretch>
        </p:blipFill>
        <p:spPr bwMode="auto">
          <a:xfrm>
            <a:off x="954250" y="3403184"/>
            <a:ext cx="2825662" cy="275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 b="1132"/>
          <a:stretch>
            <a:fillRect/>
          </a:stretch>
        </p:blipFill>
        <p:spPr bwMode="auto">
          <a:xfrm>
            <a:off x="4355976" y="3356992"/>
            <a:ext cx="317356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1" y="980728"/>
            <a:ext cx="7344816" cy="2344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55576" y="6165304"/>
            <a:ext cx="3132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Electron energy: 10.8 </a:t>
            </a:r>
            <a:r>
              <a:rPr lang="en-US" sz="2000" dirty="0" err="1"/>
              <a:t>k</a:t>
            </a:r>
            <a:r>
              <a:rPr lang="en-US" sz="2000" dirty="0" err="1" smtClean="0"/>
              <a:t>eV</a:t>
            </a:r>
            <a:endParaRPr lang="nl-NL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283968" y="5949280"/>
            <a:ext cx="3591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 smtClean="0"/>
              <a:t>Van Mourik et al., to </a:t>
            </a:r>
            <a:r>
              <a:rPr lang="nl-NL" dirty="0" err="1" smtClean="0"/>
              <a:t>be</a:t>
            </a:r>
            <a:r>
              <a:rPr lang="nl-NL" dirty="0" smtClean="0"/>
              <a:t> </a:t>
            </a:r>
            <a:r>
              <a:rPr lang="nl-NL" dirty="0" err="1" smtClean="0"/>
              <a:t>published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012160" y="2780928"/>
            <a:ext cx="6367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400" dirty="0" smtClean="0"/>
              <a:t>3 µm </a:t>
            </a:r>
            <a:endParaRPr lang="en-US" sz="1400" dirty="0"/>
          </a:p>
        </p:txBody>
      </p:sp>
      <p:cxnSp>
        <p:nvCxnSpPr>
          <p:cNvPr id="13" name="Straight Arrow Connector 12"/>
          <p:cNvCxnSpPr>
            <a:stCxn id="12" idx="0"/>
          </p:cNvCxnSpPr>
          <p:nvPr/>
        </p:nvCxnSpPr>
        <p:spPr>
          <a:xfrm flipV="1">
            <a:off x="6330517" y="2420888"/>
            <a:ext cx="329715" cy="360040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08720"/>
            <a:ext cx="7884368" cy="415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spot size vs. temperature</a:t>
            </a:r>
            <a:endParaRPr lang="en-US" dirty="0"/>
          </a:p>
        </p:txBody>
      </p:sp>
      <p:pic>
        <p:nvPicPr>
          <p:cNvPr id="545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196753"/>
            <a:ext cx="1152128" cy="1122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3212976"/>
            <a:ext cx="1153672" cy="115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283968" y="5949280"/>
            <a:ext cx="3591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 smtClean="0"/>
              <a:t>Van Mourik et al., to </a:t>
            </a:r>
            <a:r>
              <a:rPr lang="nl-NL" dirty="0" err="1" smtClean="0"/>
              <a:t>be</a:t>
            </a:r>
            <a:r>
              <a:rPr lang="nl-NL" dirty="0" smtClean="0"/>
              <a:t> </a:t>
            </a:r>
            <a:r>
              <a:rPr lang="nl-NL" dirty="0" err="1" smtClean="0"/>
              <a:t>published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75656" y="5013176"/>
            <a:ext cx="65942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NL" sz="2000" dirty="0" smtClean="0"/>
              <a:t> </a:t>
            </a:r>
            <a:r>
              <a:rPr lang="nl-NL" sz="2000" dirty="0" err="1" smtClean="0"/>
              <a:t>Visibility</a:t>
            </a:r>
            <a:r>
              <a:rPr lang="nl-NL" sz="2000" dirty="0" smtClean="0"/>
              <a:t> </a:t>
            </a:r>
            <a:r>
              <a:rPr lang="nl-NL" sz="2000" dirty="0" err="1" smtClean="0"/>
              <a:t>diffraction</a:t>
            </a:r>
            <a:r>
              <a:rPr lang="nl-NL" sz="2000" dirty="0" smtClean="0"/>
              <a:t> </a:t>
            </a:r>
            <a:r>
              <a:rPr lang="nl-NL" sz="2000" dirty="0" err="1" smtClean="0"/>
              <a:t>pattern</a:t>
            </a:r>
            <a:r>
              <a:rPr lang="nl-NL" sz="2000" dirty="0" smtClean="0"/>
              <a:t> </a:t>
            </a:r>
            <a:r>
              <a:rPr lang="nl-NL" sz="2000" dirty="0" err="1" smtClean="0"/>
              <a:t>tunable</a:t>
            </a:r>
            <a:r>
              <a:rPr lang="nl-NL" sz="2000" dirty="0" smtClean="0"/>
              <a:t> </a:t>
            </a:r>
            <a:r>
              <a:rPr lang="nl-NL" sz="2000" dirty="0" err="1" smtClean="0"/>
              <a:t>with</a:t>
            </a:r>
            <a:r>
              <a:rPr lang="nl-NL" sz="2000" dirty="0" smtClean="0"/>
              <a:t> T (</a:t>
            </a:r>
            <a:r>
              <a:rPr lang="nl-NL" sz="2000" dirty="0" err="1" smtClean="0"/>
              <a:t>with</a:t>
            </a:r>
            <a:r>
              <a:rPr lang="nl-NL" sz="2000" dirty="0" smtClean="0"/>
              <a:t> </a:t>
            </a:r>
            <a:r>
              <a:rPr lang="el-GR" sz="2000" dirty="0" smtClean="0"/>
              <a:t>λ</a:t>
            </a:r>
            <a:r>
              <a:rPr lang="nl-NL" sz="2000" dirty="0" smtClean="0"/>
              <a:t> and F)</a:t>
            </a:r>
          </a:p>
          <a:p>
            <a:pPr>
              <a:buFont typeface="Arial" pitchFamily="34" charset="0"/>
              <a:buChar char="•"/>
            </a:pPr>
            <a:r>
              <a:rPr lang="nl-NL" sz="2000" dirty="0" smtClean="0"/>
              <a:t> </a:t>
            </a:r>
            <a:r>
              <a:rPr lang="nl-NL" sz="2000" dirty="0" err="1" smtClean="0"/>
              <a:t>behaviour</a:t>
            </a:r>
            <a:r>
              <a:rPr lang="nl-NL" sz="2000" dirty="0" smtClean="0"/>
              <a:t> as </a:t>
            </a:r>
            <a:r>
              <a:rPr lang="nl-NL" sz="2000" dirty="0" err="1" smtClean="0"/>
              <a:t>expected</a:t>
            </a:r>
            <a:r>
              <a:rPr lang="nl-NL" sz="2000" dirty="0" smtClean="0"/>
              <a:t>: GPT – </a:t>
            </a:r>
            <a:r>
              <a:rPr lang="nl-NL" sz="2000" i="1" dirty="0" smtClean="0"/>
              <a:t>no fitting parameters</a:t>
            </a:r>
            <a:endParaRPr lang="en-US" sz="20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3526409" y="680408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Coherent </a:t>
            </a:r>
            <a:r>
              <a:rPr lang="nl-NL" dirty="0" err="1" smtClean="0"/>
              <a:t>electron</a:t>
            </a:r>
            <a:r>
              <a:rPr lang="nl-NL" dirty="0" smtClean="0"/>
              <a:t> </a:t>
            </a:r>
            <a:r>
              <a:rPr lang="nl-NL" dirty="0" err="1" smtClean="0"/>
              <a:t>sources</a:t>
            </a:r>
            <a:endParaRPr lang="en-US" dirty="0"/>
          </a:p>
        </p:txBody>
      </p:sp>
      <p:sp>
        <p:nvSpPr>
          <p:cNvPr id="16" name="Text Box 64"/>
          <p:cNvSpPr txBox="1">
            <a:spLocks noChangeArrowheads="1"/>
          </p:cNvSpPr>
          <p:nvPr/>
        </p:nvSpPr>
        <p:spPr bwMode="auto">
          <a:xfrm>
            <a:off x="3176761" y="4509294"/>
            <a:ext cx="10080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cs typeface="Arial" pitchFamily="34" charset="0"/>
                <a:sym typeface="Wingdings 2" pitchFamily="18" charset="2"/>
              </a:rPr>
              <a:t></a:t>
            </a:r>
          </a:p>
        </p:txBody>
      </p:sp>
      <p:sp>
        <p:nvSpPr>
          <p:cNvPr id="17" name="Text Box 66"/>
          <p:cNvSpPr txBox="1">
            <a:spLocks noChangeArrowheads="1"/>
          </p:cNvSpPr>
          <p:nvPr/>
        </p:nvSpPr>
        <p:spPr bwMode="auto">
          <a:xfrm>
            <a:off x="3176761" y="3861594"/>
            <a:ext cx="10080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rgbClr val="FF3300"/>
                </a:solidFill>
                <a:cs typeface="Arial" pitchFamily="34" charset="0"/>
                <a:sym typeface="Wingdings 2" pitchFamily="18" charset="2"/>
              </a:rPr>
              <a:t></a:t>
            </a:r>
          </a:p>
        </p:txBody>
      </p:sp>
      <p:sp>
        <p:nvSpPr>
          <p:cNvPr id="45" name="TextBox 96"/>
          <p:cNvSpPr txBox="1">
            <a:spLocks noChangeArrowheads="1"/>
          </p:cNvSpPr>
          <p:nvPr/>
        </p:nvSpPr>
        <p:spPr bwMode="auto">
          <a:xfrm>
            <a:off x="1388325" y="4653756"/>
            <a:ext cx="14686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i="1" dirty="0"/>
              <a:t>coherence</a:t>
            </a:r>
            <a:endParaRPr lang="nl-NL" sz="2000" b="1" i="1" dirty="0"/>
          </a:p>
        </p:txBody>
      </p:sp>
      <p:cxnSp>
        <p:nvCxnSpPr>
          <p:cNvPr id="8" name="Straight Arrow Connector 7"/>
          <p:cNvCxnSpPr>
            <a:stCxn id="78" idx="0"/>
          </p:cNvCxnSpPr>
          <p:nvPr/>
        </p:nvCxnSpPr>
        <p:spPr bwMode="auto">
          <a:xfrm flipV="1">
            <a:off x="1763689" y="2015182"/>
            <a:ext cx="1314449" cy="675482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 flipV="1">
            <a:off x="1763688" y="2197745"/>
            <a:ext cx="1350962" cy="511176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 bwMode="auto">
          <a:xfrm flipV="1">
            <a:off x="1763688" y="2453332"/>
            <a:ext cx="1350962" cy="255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 bwMode="auto">
          <a:xfrm>
            <a:off x="1763688" y="2708920"/>
            <a:ext cx="1277937" cy="1587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>
            <a:off x="1763688" y="2708920"/>
            <a:ext cx="1314450" cy="255587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>
            <a:off x="1763688" y="2672407"/>
            <a:ext cx="1277937" cy="474663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 bwMode="auto">
          <a:xfrm>
            <a:off x="1763688" y="2672407"/>
            <a:ext cx="1277937" cy="73025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lowchart: Extract 14"/>
          <p:cNvSpPr>
            <a:spLocks noChangeArrowheads="1"/>
          </p:cNvSpPr>
          <p:nvPr/>
        </p:nvSpPr>
        <p:spPr bwMode="auto">
          <a:xfrm rot="5400000">
            <a:off x="1435076" y="2453332"/>
            <a:ext cx="182563" cy="474663"/>
          </a:xfrm>
          <a:prstGeom prst="flowChartExtract">
            <a:avLst/>
          </a:prstGeom>
          <a:solidFill>
            <a:schemeClr val="tx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>
              <a:defRPr/>
            </a:pPr>
            <a:endParaRPr lang="nl-NL" sz="24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3131840" y="1844824"/>
            <a:ext cx="216024" cy="18002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/>
          <p:cNvCxnSpPr/>
          <p:nvPr/>
        </p:nvCxnSpPr>
        <p:spPr bwMode="auto">
          <a:xfrm flipV="1">
            <a:off x="3347864" y="1988840"/>
            <a:ext cx="1152128" cy="915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 bwMode="auto">
          <a:xfrm flipV="1">
            <a:off x="3419872" y="2204864"/>
            <a:ext cx="1152128" cy="915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 bwMode="auto">
          <a:xfrm flipV="1">
            <a:off x="3419872" y="2636912"/>
            <a:ext cx="1152128" cy="915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 bwMode="auto">
          <a:xfrm flipV="1">
            <a:off x="3347864" y="2420888"/>
            <a:ext cx="1296144" cy="915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 bwMode="auto">
          <a:xfrm flipV="1">
            <a:off x="3419872" y="2924944"/>
            <a:ext cx="1152128" cy="915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 bwMode="auto">
          <a:xfrm flipV="1">
            <a:off x="3419872" y="3140968"/>
            <a:ext cx="1152128" cy="915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 bwMode="auto">
          <a:xfrm flipV="1">
            <a:off x="3347864" y="3356992"/>
            <a:ext cx="1224136" cy="915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66"/>
          <p:cNvGrpSpPr/>
          <p:nvPr/>
        </p:nvGrpSpPr>
        <p:grpSpPr>
          <a:xfrm>
            <a:off x="3491880" y="1916832"/>
            <a:ext cx="936104" cy="1584176"/>
            <a:chOff x="3491880" y="1988840"/>
            <a:chExt cx="1080120" cy="1440160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3491880" y="1988840"/>
              <a:ext cx="0" cy="144016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707904" y="1988840"/>
              <a:ext cx="0" cy="144016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3923928" y="1988840"/>
              <a:ext cx="0" cy="144016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4139952" y="1988840"/>
              <a:ext cx="0" cy="144016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4355976" y="1988840"/>
              <a:ext cx="0" cy="144016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4572000" y="1988840"/>
              <a:ext cx="0" cy="144016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71"/>
          <p:cNvGrpSpPr/>
          <p:nvPr/>
        </p:nvGrpSpPr>
        <p:grpSpPr>
          <a:xfrm>
            <a:off x="755576" y="1628800"/>
            <a:ext cx="2304256" cy="2160240"/>
            <a:chOff x="1365663" y="1731160"/>
            <a:chExt cx="1737800" cy="1833971"/>
          </a:xfrm>
        </p:grpSpPr>
        <p:sp>
          <p:nvSpPr>
            <p:cNvPr id="82" name="Oval 81"/>
            <p:cNvSpPr/>
            <p:nvPr/>
          </p:nvSpPr>
          <p:spPr>
            <a:xfrm>
              <a:off x="2052606" y="2490960"/>
              <a:ext cx="360040" cy="33833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1923803" y="2348880"/>
              <a:ext cx="623589" cy="63475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1716187" y="2144732"/>
              <a:ext cx="1008112" cy="100317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1600967" y="2029168"/>
              <a:ext cx="1263253" cy="123946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1485748" y="1839164"/>
              <a:ext cx="1506833" cy="157620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1365663" y="1731160"/>
              <a:ext cx="1737800" cy="183397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Rectangle 76"/>
          <p:cNvSpPr/>
          <p:nvPr/>
        </p:nvSpPr>
        <p:spPr>
          <a:xfrm>
            <a:off x="539552" y="1556792"/>
            <a:ext cx="1296144" cy="24482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lowchart: Extract 77"/>
          <p:cNvSpPr>
            <a:spLocks noChangeArrowheads="1"/>
          </p:cNvSpPr>
          <p:nvPr/>
        </p:nvSpPr>
        <p:spPr bwMode="auto">
          <a:xfrm rot="5400000">
            <a:off x="1435076" y="2453332"/>
            <a:ext cx="182563" cy="474663"/>
          </a:xfrm>
          <a:prstGeom prst="flowChartExtract">
            <a:avLst/>
          </a:prstGeom>
          <a:solidFill>
            <a:schemeClr val="tx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>
              <a:defRPr/>
            </a:pPr>
            <a:endParaRPr lang="nl-NL" sz="24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3131840" y="1844824"/>
            <a:ext cx="216024" cy="18002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 rot="3766319">
            <a:off x="1819067" y="1126463"/>
            <a:ext cx="914400" cy="1492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 rot="7475597">
            <a:off x="1660528" y="2893228"/>
            <a:ext cx="899302" cy="12712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96"/>
          <p:cNvSpPr txBox="1">
            <a:spLocks noChangeArrowheads="1"/>
          </p:cNvSpPr>
          <p:nvPr/>
        </p:nvSpPr>
        <p:spPr bwMode="auto">
          <a:xfrm>
            <a:off x="2186859" y="1124744"/>
            <a:ext cx="19672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sz="1800" dirty="0" err="1" smtClean="0"/>
              <a:t>conventional</a:t>
            </a:r>
            <a:endParaRPr lang="en-US" sz="1800" dirty="0" smtClean="0"/>
          </a:p>
          <a:p>
            <a:pPr algn="ctr"/>
            <a:r>
              <a:rPr lang="en-US" sz="1800" b="1" i="1" dirty="0" smtClean="0"/>
              <a:t>point-like</a:t>
            </a:r>
            <a:r>
              <a:rPr lang="en-US" sz="1800" dirty="0" smtClean="0"/>
              <a:t> </a:t>
            </a:r>
            <a:r>
              <a:rPr lang="en-US" sz="1800" dirty="0"/>
              <a:t>source</a:t>
            </a:r>
            <a:endParaRPr lang="nl-NL" sz="1800" dirty="0"/>
          </a:p>
        </p:txBody>
      </p:sp>
      <p:sp>
        <p:nvSpPr>
          <p:cNvPr id="44" name="TextBox 96"/>
          <p:cNvSpPr txBox="1">
            <a:spLocks noChangeArrowheads="1"/>
          </p:cNvSpPr>
          <p:nvPr/>
        </p:nvSpPr>
        <p:spPr bwMode="auto">
          <a:xfrm>
            <a:off x="1075844" y="4004469"/>
            <a:ext cx="2236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i="1" dirty="0"/>
              <a:t>charge per pulse</a:t>
            </a:r>
            <a:endParaRPr lang="nl-NL" sz="2000" b="1" i="1" dirty="0"/>
          </a:p>
        </p:txBody>
      </p:sp>
      <p:sp>
        <p:nvSpPr>
          <p:cNvPr id="156" name="TextBox 96"/>
          <p:cNvSpPr txBox="1">
            <a:spLocks noChangeArrowheads="1"/>
          </p:cNvSpPr>
          <p:nvPr/>
        </p:nvSpPr>
        <p:spPr bwMode="auto">
          <a:xfrm>
            <a:off x="5004048" y="1916832"/>
            <a:ext cx="36732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transverse coherence </a:t>
            </a:r>
            <a:r>
              <a:rPr lang="en-US" sz="2000" dirty="0"/>
              <a:t>length</a:t>
            </a:r>
            <a:endParaRPr lang="nl-NL" sz="2000" dirty="0"/>
          </a:p>
        </p:txBody>
      </p:sp>
      <p:sp>
        <p:nvSpPr>
          <p:cNvPr id="88" name="Rectangle 87"/>
          <p:cNvSpPr/>
          <p:nvPr/>
        </p:nvSpPr>
        <p:spPr>
          <a:xfrm>
            <a:off x="1835696" y="5229200"/>
            <a:ext cx="51517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noble-metal covered W(111) single-atom emitter:</a:t>
            </a:r>
          </a:p>
          <a:p>
            <a:pPr algn="ctr"/>
            <a:r>
              <a:rPr lang="en-US" b="1" i="1" u="sng" dirty="0" smtClean="0">
                <a:solidFill>
                  <a:schemeClr val="accent6">
                    <a:lumMod val="75000"/>
                  </a:schemeClr>
                </a:solidFill>
              </a:rPr>
              <a:t>full spatial coherence 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(Chang et al., Nanotechnology 2009)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9" name="Picture 4"/>
          <p:cNvPicPr>
            <a:picLocks noChangeAspect="1" noChangeArrowheads="1"/>
          </p:cNvPicPr>
          <p:nvPr/>
        </p:nvPicPr>
        <p:blipFill>
          <a:blip r:embed="rId3" cstate="print"/>
          <a:srcRect l="68026" t="50694" r="2680" b="26726"/>
          <a:stretch>
            <a:fillRect/>
          </a:stretch>
        </p:blipFill>
        <p:spPr bwMode="auto">
          <a:xfrm>
            <a:off x="899592" y="5229200"/>
            <a:ext cx="936104" cy="97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0" name="Straight Arrow Connector 89"/>
          <p:cNvCxnSpPr/>
          <p:nvPr/>
        </p:nvCxnSpPr>
        <p:spPr>
          <a:xfrm>
            <a:off x="4932040" y="1844824"/>
            <a:ext cx="0" cy="1728192"/>
          </a:xfrm>
          <a:prstGeom prst="straightConnector1">
            <a:avLst/>
          </a:prstGeom>
          <a:ln w="22225">
            <a:solidFill>
              <a:schemeClr val="accent2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8648124"/>
              </p:ext>
            </p:extLst>
          </p:nvPr>
        </p:nvGraphicFramePr>
        <p:xfrm>
          <a:off x="7019925" y="4891088"/>
          <a:ext cx="1655763" cy="97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221" name="Equation" r:id="rId4" imgW="749300" imgH="406400" progId="Equation.3">
                  <p:embed/>
                </p:oleObj>
              </mc:Choice>
              <mc:Fallback>
                <p:oleObj name="Equation" r:id="rId4" imgW="749300" imgH="406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9925" y="4891088"/>
                        <a:ext cx="1655763" cy="979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7092280" y="4581128"/>
            <a:ext cx="145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‘</a:t>
            </a:r>
            <a:r>
              <a:rPr lang="nl-NL" dirty="0" err="1" smtClean="0"/>
              <a:t>Heisenberg</a:t>
            </a:r>
            <a:r>
              <a:rPr lang="nl-NL" dirty="0" smtClean="0"/>
              <a:t>’</a:t>
            </a:r>
            <a:endParaRPr lang="en-US" dirty="0"/>
          </a:p>
        </p:txBody>
      </p:sp>
      <p:graphicFrame>
        <p:nvGraphicFramePr>
          <p:cNvPr id="545796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9850245"/>
              </p:ext>
            </p:extLst>
          </p:nvPr>
        </p:nvGraphicFramePr>
        <p:xfrm>
          <a:off x="5716588" y="2174875"/>
          <a:ext cx="2563812" cy="114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222" name="Equation" r:id="rId6" imgW="1079500" imgH="482600" progId="Equation.3">
                  <p:embed/>
                </p:oleObj>
              </mc:Choice>
              <mc:Fallback>
                <p:oleObj name="Equation" r:id="rId6" imgW="1079500" imgH="482600" progId="Equation.3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6588" y="2174875"/>
                        <a:ext cx="2563812" cy="1144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Coherence length vs. temperature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83968" y="5949280"/>
            <a:ext cx="3591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 smtClean="0"/>
              <a:t>Van Mourik et al., to </a:t>
            </a:r>
            <a:r>
              <a:rPr lang="nl-NL" dirty="0" err="1" smtClean="0"/>
              <a:t>be</a:t>
            </a:r>
            <a:r>
              <a:rPr lang="nl-NL" dirty="0" smtClean="0"/>
              <a:t> </a:t>
            </a:r>
            <a:r>
              <a:rPr lang="nl-NL" dirty="0" err="1" smtClean="0"/>
              <a:t>published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3528" y="5229200"/>
            <a:ext cx="58657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NL" sz="2000" dirty="0" smtClean="0"/>
              <a:t> </a:t>
            </a:r>
            <a:r>
              <a:rPr lang="nl-NL" sz="2000" dirty="0" err="1" smtClean="0"/>
              <a:t>Coherence</a:t>
            </a:r>
            <a:r>
              <a:rPr lang="nl-NL" sz="2000" dirty="0" smtClean="0"/>
              <a:t> </a:t>
            </a:r>
            <a:r>
              <a:rPr lang="nl-NL" sz="2000" dirty="0" err="1" smtClean="0"/>
              <a:t>length</a:t>
            </a:r>
            <a:r>
              <a:rPr lang="nl-NL" sz="2000" dirty="0" smtClean="0"/>
              <a:t> </a:t>
            </a:r>
            <a:r>
              <a:rPr lang="nl-NL" sz="2000" dirty="0" err="1" smtClean="0"/>
              <a:t>directly</a:t>
            </a:r>
            <a:r>
              <a:rPr lang="nl-NL" sz="2000" dirty="0" smtClean="0"/>
              <a:t> </a:t>
            </a:r>
            <a:r>
              <a:rPr lang="nl-NL" sz="2000" dirty="0" err="1" smtClean="0"/>
              <a:t>from</a:t>
            </a:r>
            <a:r>
              <a:rPr lang="nl-NL" sz="2000" dirty="0" smtClean="0"/>
              <a:t> </a:t>
            </a:r>
            <a:r>
              <a:rPr lang="nl-NL" sz="2000" dirty="0" err="1" smtClean="0"/>
              <a:t>diffraction</a:t>
            </a:r>
            <a:r>
              <a:rPr lang="nl-NL" sz="2000" dirty="0" smtClean="0"/>
              <a:t> </a:t>
            </a:r>
            <a:r>
              <a:rPr lang="nl-NL" sz="2000" dirty="0" err="1" smtClean="0"/>
              <a:t>pattern</a:t>
            </a:r>
            <a:endParaRPr lang="nl-NL" sz="2000" dirty="0" smtClean="0"/>
          </a:p>
          <a:p>
            <a:pPr>
              <a:buFont typeface="Arial" pitchFamily="34" charset="0"/>
              <a:buChar char="•"/>
            </a:pPr>
            <a:r>
              <a:rPr lang="nl-NL" sz="2000" dirty="0" smtClean="0"/>
              <a:t> </a:t>
            </a:r>
            <a:r>
              <a:rPr lang="nl-NL" sz="2000" dirty="0" err="1" smtClean="0"/>
              <a:t>behaviour</a:t>
            </a:r>
            <a:r>
              <a:rPr lang="nl-NL" sz="2000" dirty="0" smtClean="0"/>
              <a:t> as </a:t>
            </a:r>
            <a:r>
              <a:rPr lang="nl-NL" sz="2000" dirty="0" err="1" smtClean="0"/>
              <a:t>expected</a:t>
            </a:r>
            <a:r>
              <a:rPr lang="nl-NL" sz="2000" dirty="0" smtClean="0"/>
              <a:t> – no fitting parameters</a:t>
            </a:r>
            <a:endParaRPr lang="en-US" sz="2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08720"/>
            <a:ext cx="5544616" cy="42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3501008"/>
            <a:ext cx="1152128" cy="1122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1124744"/>
            <a:ext cx="1153672" cy="115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434935"/>
              </p:ext>
            </p:extLst>
          </p:nvPr>
        </p:nvGraphicFramePr>
        <p:xfrm>
          <a:off x="6372200" y="5092416"/>
          <a:ext cx="2376264" cy="87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Equation" r:id="rId6" imgW="1244600" imgH="457200" progId="Equation.3">
                  <p:embed/>
                </p:oleObj>
              </mc:Choice>
              <mc:Fallback>
                <p:oleObj name="Equation" r:id="rId6" imgW="1244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00" y="5092416"/>
                        <a:ext cx="2376264" cy="8716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5338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Implications…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3528" y="4365104"/>
            <a:ext cx="5882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 smtClean="0"/>
              <a:t>Source </a:t>
            </a:r>
            <a:r>
              <a:rPr lang="nl-NL" sz="2000" dirty="0" err="1" smtClean="0"/>
              <a:t>size</a:t>
            </a:r>
            <a:r>
              <a:rPr lang="nl-NL" sz="2000" dirty="0" smtClean="0"/>
              <a:t> 30 µm → spot </a:t>
            </a:r>
            <a:r>
              <a:rPr lang="nl-NL" sz="2000" dirty="0" err="1" smtClean="0"/>
              <a:t>size</a:t>
            </a:r>
            <a:r>
              <a:rPr lang="nl-NL" sz="2000" dirty="0" smtClean="0"/>
              <a:t> on sample 3 </a:t>
            </a:r>
            <a:r>
              <a:rPr lang="nl-NL" sz="2000" dirty="0"/>
              <a:t>µm</a:t>
            </a:r>
            <a:r>
              <a:rPr lang="nl-NL" sz="2000" dirty="0" smtClean="0"/>
              <a:t>…</a:t>
            </a:r>
            <a:endParaRPr lang="en-US" sz="20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1" y="980728"/>
            <a:ext cx="7344816" cy="2344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1475656" y="2348880"/>
            <a:ext cx="1080120" cy="1296144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7" idx="0"/>
          </p:cNvCxnSpPr>
          <p:nvPr/>
        </p:nvCxnSpPr>
        <p:spPr>
          <a:xfrm flipV="1">
            <a:off x="5873810" y="2420888"/>
            <a:ext cx="786422" cy="1224136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580112" y="3645024"/>
            <a:ext cx="5873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400" dirty="0"/>
              <a:t>3</a:t>
            </a:r>
            <a:r>
              <a:rPr lang="nl-NL" sz="1400" dirty="0" smtClean="0"/>
              <a:t> µm </a:t>
            </a:r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2411760" y="3645024"/>
            <a:ext cx="6872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400" dirty="0" smtClean="0"/>
              <a:t>30 µm </a:t>
            </a:r>
            <a:endParaRPr lang="en-US" sz="14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6876256" y="4293097"/>
            <a:ext cx="1944216" cy="1807971"/>
            <a:chOff x="3275860" y="3789034"/>
            <a:chExt cx="2448275" cy="2384031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2273" t="2333"/>
            <a:stretch>
              <a:fillRect/>
            </a:stretch>
          </p:blipFill>
          <p:spPr bwMode="auto">
            <a:xfrm>
              <a:off x="3275860" y="3789034"/>
              <a:ext cx="2448275" cy="2384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ectangle 22"/>
            <p:cNvSpPr/>
            <p:nvPr/>
          </p:nvSpPr>
          <p:spPr>
            <a:xfrm>
              <a:off x="3299829" y="3797837"/>
              <a:ext cx="288032" cy="288032"/>
            </a:xfrm>
            <a:prstGeom prst="rect">
              <a:avLst/>
            </a:prstGeom>
            <a:solidFill>
              <a:srgbClr val="0808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Implications…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876256" y="4293097"/>
            <a:ext cx="1944216" cy="1807971"/>
            <a:chOff x="3275860" y="3789034"/>
            <a:chExt cx="2448275" cy="2384031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273" t="2333"/>
            <a:stretch>
              <a:fillRect/>
            </a:stretch>
          </p:blipFill>
          <p:spPr bwMode="auto">
            <a:xfrm>
              <a:off x="3275860" y="3789034"/>
              <a:ext cx="2448275" cy="2384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3299829" y="3797837"/>
              <a:ext cx="288032" cy="288032"/>
            </a:xfrm>
            <a:prstGeom prst="rect">
              <a:avLst/>
            </a:prstGeom>
            <a:solidFill>
              <a:srgbClr val="0808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07504" y="5085184"/>
            <a:ext cx="6853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000" i="1" dirty="0" smtClean="0"/>
              <a:t>…</a:t>
            </a:r>
            <a:r>
              <a:rPr lang="nl-NL" sz="2000" i="1" dirty="0" err="1" smtClean="0"/>
              <a:t>ultrafast</a:t>
            </a:r>
            <a:r>
              <a:rPr lang="nl-NL" sz="2000" i="1" dirty="0" smtClean="0"/>
              <a:t> </a:t>
            </a:r>
            <a:r>
              <a:rPr lang="nl-NL" sz="2000" b="1" i="1" dirty="0" err="1" smtClean="0"/>
              <a:t>nano-diffraction</a:t>
            </a:r>
            <a:r>
              <a:rPr lang="nl-NL" sz="2000" b="1" i="1" dirty="0" smtClean="0"/>
              <a:t> </a:t>
            </a:r>
            <a:r>
              <a:rPr lang="nl-NL" sz="2000" i="1" dirty="0" err="1" smtClean="0"/>
              <a:t>with</a:t>
            </a:r>
            <a:r>
              <a:rPr lang="nl-NL" sz="2000" i="1" dirty="0" smtClean="0"/>
              <a:t> 1 </a:t>
            </a:r>
            <a:r>
              <a:rPr lang="nl-NL" sz="2000" i="1" dirty="0" err="1" smtClean="0"/>
              <a:t>nm</a:t>
            </a:r>
            <a:r>
              <a:rPr lang="nl-NL" sz="2000" i="1" dirty="0" smtClean="0"/>
              <a:t> </a:t>
            </a:r>
            <a:r>
              <a:rPr lang="nl-NL" sz="2000" i="1" dirty="0" err="1" smtClean="0"/>
              <a:t>coherence</a:t>
            </a:r>
            <a:r>
              <a:rPr lang="nl-NL" sz="2000" i="1" dirty="0" smtClean="0"/>
              <a:t> </a:t>
            </a:r>
            <a:r>
              <a:rPr lang="nl-NL" sz="2000" i="1" dirty="0" err="1" smtClean="0"/>
              <a:t>length</a:t>
            </a:r>
            <a:r>
              <a:rPr lang="nl-NL" sz="2000" dirty="0" smtClean="0"/>
              <a:t>→ </a:t>
            </a:r>
            <a:endParaRPr lang="en-US" sz="20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1" y="980728"/>
            <a:ext cx="7344816" cy="2344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1475656" y="2348880"/>
            <a:ext cx="1080120" cy="1296144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7" idx="0"/>
          </p:cNvCxnSpPr>
          <p:nvPr/>
        </p:nvCxnSpPr>
        <p:spPr>
          <a:xfrm flipV="1">
            <a:off x="5948675" y="2420888"/>
            <a:ext cx="711557" cy="1224136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580112" y="3645024"/>
            <a:ext cx="7371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400" dirty="0" smtClean="0"/>
              <a:t>0.1 µm </a:t>
            </a:r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2411760" y="3645024"/>
            <a:ext cx="5873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400" dirty="0"/>
              <a:t>1</a:t>
            </a:r>
            <a:r>
              <a:rPr lang="nl-NL" sz="1400" dirty="0" smtClean="0"/>
              <a:t> µm 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323528" y="4365104"/>
            <a:ext cx="6020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 smtClean="0"/>
              <a:t>Source </a:t>
            </a:r>
            <a:r>
              <a:rPr lang="nl-NL" sz="2000" dirty="0" err="1" smtClean="0"/>
              <a:t>size</a:t>
            </a:r>
            <a:r>
              <a:rPr lang="nl-NL" sz="2000" dirty="0" smtClean="0"/>
              <a:t> 1 µm → spot </a:t>
            </a:r>
            <a:r>
              <a:rPr lang="nl-NL" sz="2000" dirty="0" err="1" smtClean="0"/>
              <a:t>size</a:t>
            </a:r>
            <a:r>
              <a:rPr lang="nl-NL" sz="2000" dirty="0" smtClean="0"/>
              <a:t> on sample 100 </a:t>
            </a:r>
            <a:r>
              <a:rPr lang="nl-NL" sz="2000" dirty="0" err="1" smtClean="0"/>
              <a:t>nm</a:t>
            </a:r>
            <a:r>
              <a:rPr lang="nl-NL" sz="2000" dirty="0" smtClean="0"/>
              <a:t>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46527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Implications…</a:t>
            </a:r>
          </a:p>
        </p:txBody>
      </p:sp>
      <p:pic>
        <p:nvPicPr>
          <p:cNvPr id="584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0442" y="974864"/>
            <a:ext cx="7344816" cy="236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/>
          <p:nvPr/>
        </p:nvCxnSpPr>
        <p:spPr>
          <a:xfrm flipH="1" flipV="1">
            <a:off x="1475656" y="2348880"/>
            <a:ext cx="1080120" cy="1296144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7" idx="0"/>
          </p:cNvCxnSpPr>
          <p:nvPr/>
        </p:nvCxnSpPr>
        <p:spPr>
          <a:xfrm flipV="1">
            <a:off x="5923735" y="2420888"/>
            <a:ext cx="736497" cy="1224136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580112" y="3645024"/>
            <a:ext cx="6872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400" dirty="0"/>
              <a:t>5</a:t>
            </a:r>
            <a:r>
              <a:rPr lang="nl-NL" sz="1400" dirty="0" smtClean="0"/>
              <a:t>0 µm 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2411760" y="3645024"/>
            <a:ext cx="6872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400" dirty="0" smtClean="0"/>
              <a:t>30 µm 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5157192"/>
            <a:ext cx="66939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000" dirty="0" smtClean="0"/>
              <a:t>… &gt;10</a:t>
            </a:r>
            <a:r>
              <a:rPr lang="nl-NL" sz="2000" baseline="30000" dirty="0" smtClean="0"/>
              <a:t>5</a:t>
            </a:r>
            <a:r>
              <a:rPr lang="nl-NL" sz="2000" dirty="0" smtClean="0"/>
              <a:t> </a:t>
            </a:r>
            <a:r>
              <a:rPr lang="nl-NL" sz="2000" dirty="0" err="1" smtClean="0"/>
              <a:t>electrons</a:t>
            </a:r>
            <a:r>
              <a:rPr lang="nl-NL" sz="2000" dirty="0" smtClean="0"/>
              <a:t> per </a:t>
            </a:r>
            <a:r>
              <a:rPr lang="nl-NL" sz="2000" dirty="0" err="1" smtClean="0"/>
              <a:t>pulse</a:t>
            </a:r>
            <a:r>
              <a:rPr lang="nl-NL" sz="2000" dirty="0" smtClean="0"/>
              <a:t> </a:t>
            </a:r>
            <a:r>
              <a:rPr lang="nl-NL" sz="2000" dirty="0" err="1" smtClean="0"/>
              <a:t>with</a:t>
            </a:r>
            <a:r>
              <a:rPr lang="nl-NL" sz="2000" dirty="0" smtClean="0"/>
              <a:t> 10 </a:t>
            </a:r>
            <a:r>
              <a:rPr lang="nl-NL" sz="2000" dirty="0" err="1" smtClean="0"/>
              <a:t>nm</a:t>
            </a:r>
            <a:r>
              <a:rPr lang="nl-NL" sz="2000" dirty="0" smtClean="0"/>
              <a:t> </a:t>
            </a:r>
            <a:r>
              <a:rPr lang="nl-NL" sz="2000" dirty="0" err="1" smtClean="0"/>
              <a:t>coherence</a:t>
            </a:r>
            <a:r>
              <a:rPr lang="nl-NL" sz="2000" dirty="0" smtClean="0"/>
              <a:t> </a:t>
            </a:r>
            <a:r>
              <a:rPr lang="nl-NL" sz="2000" dirty="0" err="1" smtClean="0"/>
              <a:t>length</a:t>
            </a:r>
            <a:endParaRPr lang="nl-NL" sz="2000" dirty="0" smtClean="0"/>
          </a:p>
          <a:p>
            <a:pPr algn="ctr"/>
            <a:r>
              <a:rPr lang="nl-NL" sz="2000" i="1" dirty="0" smtClean="0"/>
              <a:t> → few (single?) shot </a:t>
            </a:r>
            <a:r>
              <a:rPr lang="nl-NL" sz="2000" b="1" i="1" dirty="0" smtClean="0"/>
              <a:t>UED of macromolecules</a:t>
            </a:r>
            <a:endParaRPr lang="en-US" sz="2000" b="1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323528" y="4365104"/>
            <a:ext cx="5939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 smtClean="0"/>
              <a:t>Source </a:t>
            </a:r>
            <a:r>
              <a:rPr lang="nl-NL" sz="2000" dirty="0" err="1" smtClean="0"/>
              <a:t>size</a:t>
            </a:r>
            <a:r>
              <a:rPr lang="nl-NL" sz="2000" dirty="0" smtClean="0"/>
              <a:t> 30 µm </a:t>
            </a:r>
            <a:r>
              <a:rPr lang="nl-NL" sz="2000" dirty="0"/>
              <a:t>&amp;</a:t>
            </a:r>
            <a:r>
              <a:rPr lang="nl-NL" sz="2000" dirty="0" smtClean="0"/>
              <a:t> spot </a:t>
            </a:r>
            <a:r>
              <a:rPr lang="nl-NL" sz="2000" dirty="0" err="1" smtClean="0"/>
              <a:t>size</a:t>
            </a:r>
            <a:r>
              <a:rPr lang="nl-NL" sz="2000" dirty="0" smtClean="0"/>
              <a:t> on sample 50 µm…</a:t>
            </a:r>
            <a:endParaRPr lang="en-US" sz="2000" dirty="0"/>
          </a:p>
        </p:txBody>
      </p:sp>
      <p:pic>
        <p:nvPicPr>
          <p:cNvPr id="23" name="Picture 3" descr="D:\My Documents\TUe\Applied Physics\Master Thesis\Output\Final Presentation\Images\X-ray_diffraction_pattern_3cl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221088"/>
            <a:ext cx="1949051" cy="194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298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Summary</a:t>
            </a:r>
            <a:endParaRPr lang="en-US" dirty="0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79512" y="1124744"/>
            <a:ext cx="7344816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NL" sz="2000" dirty="0" smtClean="0"/>
              <a:t> </a:t>
            </a:r>
            <a:r>
              <a:rPr lang="nl-NL" sz="2000" b="1" i="1" dirty="0" err="1" smtClean="0"/>
              <a:t>ultracold</a:t>
            </a:r>
            <a:r>
              <a:rPr lang="nl-NL" sz="2000" b="1" dirty="0" smtClean="0"/>
              <a:t> &amp; </a:t>
            </a:r>
            <a:r>
              <a:rPr lang="nl-NL" sz="2000" b="1" i="1" dirty="0" err="1" smtClean="0"/>
              <a:t>ultrafast</a:t>
            </a:r>
            <a:r>
              <a:rPr lang="nl-NL" sz="2000" b="1" dirty="0" smtClean="0"/>
              <a:t> </a:t>
            </a:r>
            <a:r>
              <a:rPr lang="nl-NL" sz="2000" dirty="0" err="1" smtClean="0"/>
              <a:t>electron</a:t>
            </a:r>
            <a:r>
              <a:rPr lang="nl-NL" sz="2000" dirty="0" smtClean="0"/>
              <a:t> </a:t>
            </a:r>
            <a:r>
              <a:rPr lang="nl-NL" sz="2000" dirty="0" err="1" smtClean="0"/>
              <a:t>source</a:t>
            </a:r>
            <a:r>
              <a:rPr lang="nl-NL" sz="2000" dirty="0" smtClean="0"/>
              <a:t>: </a:t>
            </a:r>
            <a:r>
              <a:rPr lang="nl-NL" sz="2000" i="1" dirty="0" smtClean="0"/>
              <a:t>T</a:t>
            </a:r>
            <a:r>
              <a:rPr lang="nl-NL" sz="2000" dirty="0" smtClean="0"/>
              <a:t> ≈ 20 K &amp; </a:t>
            </a:r>
            <a:r>
              <a:rPr lang="el-GR" sz="2000" i="1" dirty="0" smtClean="0"/>
              <a:t>τ</a:t>
            </a:r>
            <a:r>
              <a:rPr lang="nl-NL" sz="2000" dirty="0" smtClean="0"/>
              <a:t> = few </a:t>
            </a:r>
            <a:r>
              <a:rPr lang="nl-NL" sz="2000" dirty="0" err="1" smtClean="0"/>
              <a:t>ps</a:t>
            </a:r>
            <a:endParaRPr lang="nl-NL" sz="2000" dirty="0" smtClean="0"/>
          </a:p>
          <a:p>
            <a:pPr>
              <a:buFont typeface="Arial" pitchFamily="34" charset="0"/>
              <a:buChar char="•"/>
            </a:pPr>
            <a:endParaRPr lang="nl-NL" sz="2000" dirty="0" smtClean="0"/>
          </a:p>
          <a:p>
            <a:pPr>
              <a:buFont typeface="Arial" pitchFamily="34" charset="0"/>
              <a:buChar char="•"/>
            </a:pPr>
            <a:r>
              <a:rPr lang="nl-NL" sz="2000" dirty="0" smtClean="0"/>
              <a:t> </a:t>
            </a:r>
            <a:r>
              <a:rPr lang="nl-NL" sz="2000" b="1" i="1" dirty="0" err="1" smtClean="0"/>
              <a:t>temperature</a:t>
            </a:r>
            <a:r>
              <a:rPr lang="nl-NL" sz="2000" b="1" dirty="0" smtClean="0"/>
              <a:t> </a:t>
            </a:r>
            <a:r>
              <a:rPr lang="nl-NL" sz="2000" dirty="0" err="1" smtClean="0"/>
              <a:t>tunable</a:t>
            </a:r>
            <a:r>
              <a:rPr lang="nl-NL" sz="2000" dirty="0" smtClean="0"/>
              <a:t> </a:t>
            </a:r>
            <a:r>
              <a:rPr lang="nl-NL" sz="2000" dirty="0" err="1" smtClean="0"/>
              <a:t>with</a:t>
            </a:r>
            <a:r>
              <a:rPr lang="nl-NL" sz="2000" dirty="0" smtClean="0"/>
              <a:t> laser </a:t>
            </a:r>
            <a:r>
              <a:rPr lang="nl-NL" sz="2000" b="1" i="1" dirty="0" err="1" smtClean="0"/>
              <a:t>wavelength</a:t>
            </a:r>
            <a:r>
              <a:rPr lang="nl-NL" sz="2000" b="1" dirty="0" smtClean="0"/>
              <a:t> </a:t>
            </a:r>
            <a:r>
              <a:rPr lang="nl-NL" sz="2000" dirty="0" smtClean="0"/>
              <a:t>and</a:t>
            </a:r>
            <a:r>
              <a:rPr lang="nl-NL" sz="2000" b="1" dirty="0" smtClean="0"/>
              <a:t> </a:t>
            </a:r>
            <a:r>
              <a:rPr lang="nl-NL" sz="2000" b="1" i="1" dirty="0" err="1" smtClean="0"/>
              <a:t>polarization</a:t>
            </a:r>
            <a:endParaRPr lang="nl-NL" sz="2000" b="1" i="1" dirty="0" smtClean="0"/>
          </a:p>
          <a:p>
            <a:pPr>
              <a:buFont typeface="Arial" pitchFamily="34" charset="0"/>
              <a:buChar char="•"/>
            </a:pPr>
            <a:endParaRPr lang="nl-NL" sz="2000" dirty="0" smtClean="0"/>
          </a:p>
          <a:p>
            <a:pPr>
              <a:buFont typeface="Arial" pitchFamily="34" charset="0"/>
              <a:buChar char="•"/>
            </a:pPr>
            <a:r>
              <a:rPr lang="nl-NL" sz="2000" dirty="0" smtClean="0"/>
              <a:t> </a:t>
            </a:r>
            <a:r>
              <a:rPr lang="nl-NL" sz="2000" b="1" i="1" dirty="0" err="1" smtClean="0"/>
              <a:t>detailed</a:t>
            </a:r>
            <a:r>
              <a:rPr lang="nl-NL" sz="2000" b="1" i="1" dirty="0" smtClean="0"/>
              <a:t> </a:t>
            </a:r>
            <a:r>
              <a:rPr lang="nl-NL" sz="2000" b="1" i="1" dirty="0" err="1" smtClean="0"/>
              <a:t>understanding</a:t>
            </a:r>
            <a:r>
              <a:rPr lang="nl-NL" sz="2000" b="1" i="1" dirty="0" smtClean="0"/>
              <a:t> </a:t>
            </a:r>
            <a:r>
              <a:rPr lang="nl-NL" sz="2000" dirty="0" err="1" smtClean="0"/>
              <a:t>photoionization</a:t>
            </a:r>
            <a:r>
              <a:rPr lang="nl-NL" sz="2000" dirty="0" smtClean="0"/>
              <a:t> </a:t>
            </a:r>
            <a:r>
              <a:rPr lang="nl-NL" sz="2000" dirty="0" err="1" smtClean="0"/>
              <a:t>process</a:t>
            </a:r>
            <a:endParaRPr lang="nl-NL" sz="2000" dirty="0" smtClean="0"/>
          </a:p>
          <a:p>
            <a:endParaRPr lang="nl-NL" sz="2000" dirty="0" smtClean="0"/>
          </a:p>
          <a:p>
            <a:pPr>
              <a:buFont typeface="Arial" pitchFamily="34" charset="0"/>
              <a:buChar char="•"/>
            </a:pPr>
            <a:r>
              <a:rPr lang="nl-NL" sz="2000" dirty="0" smtClean="0"/>
              <a:t> </a:t>
            </a:r>
            <a:r>
              <a:rPr lang="nl-NL" sz="2000" b="1" i="1" dirty="0"/>
              <a:t>f</a:t>
            </a:r>
            <a:r>
              <a:rPr lang="nl-NL" sz="2000" b="1" i="1" dirty="0" smtClean="0"/>
              <a:t>irst </a:t>
            </a:r>
            <a:r>
              <a:rPr lang="nl-NL" sz="2000" b="1" i="1" dirty="0" err="1" smtClean="0"/>
              <a:t>diffraction</a:t>
            </a:r>
            <a:r>
              <a:rPr lang="nl-NL" sz="2000" b="1" i="1" dirty="0" smtClean="0"/>
              <a:t> </a:t>
            </a:r>
            <a:r>
              <a:rPr lang="nl-NL" sz="2000" b="1" i="1" dirty="0" err="1" smtClean="0"/>
              <a:t>patterns</a:t>
            </a:r>
            <a:r>
              <a:rPr lang="nl-NL" sz="2000" b="1" i="1" dirty="0" smtClean="0"/>
              <a:t> </a:t>
            </a:r>
            <a:r>
              <a:rPr lang="nl-NL" sz="2000" dirty="0" err="1" smtClean="0"/>
              <a:t>confirm</a:t>
            </a:r>
            <a:r>
              <a:rPr lang="nl-NL" sz="2000" dirty="0" smtClean="0"/>
              <a:t> source </a:t>
            </a:r>
            <a:r>
              <a:rPr lang="nl-NL" sz="2000" dirty="0" err="1" smtClean="0"/>
              <a:t>properties</a:t>
            </a:r>
            <a:endParaRPr lang="nl-NL" sz="2000" dirty="0" smtClean="0"/>
          </a:p>
          <a:p>
            <a:pPr>
              <a:buFont typeface="Arial" pitchFamily="34" charset="0"/>
              <a:buChar char="•"/>
            </a:pPr>
            <a:endParaRPr lang="nl-NL" sz="2000" dirty="0" smtClean="0"/>
          </a:p>
          <a:p>
            <a:pPr>
              <a:buFont typeface="Arial" pitchFamily="34" charset="0"/>
              <a:buChar char="•"/>
            </a:pPr>
            <a:r>
              <a:rPr lang="nl-NL" sz="2000" i="1" dirty="0" smtClean="0"/>
              <a:t> </a:t>
            </a:r>
            <a:r>
              <a:rPr lang="nl-NL" sz="2000" b="1" i="1" dirty="0" err="1" smtClean="0"/>
              <a:t>ultrafast</a:t>
            </a:r>
            <a:r>
              <a:rPr lang="nl-NL" sz="2000" b="1" i="1" dirty="0" smtClean="0"/>
              <a:t> </a:t>
            </a:r>
            <a:r>
              <a:rPr lang="nl-NL" sz="2000" b="1" i="1" dirty="0" err="1" smtClean="0"/>
              <a:t>nano-diffraction</a:t>
            </a:r>
            <a:r>
              <a:rPr lang="nl-NL" sz="2000" b="1" i="1" dirty="0" smtClean="0"/>
              <a:t> </a:t>
            </a:r>
            <a:r>
              <a:rPr lang="nl-NL" sz="2000" dirty="0" err="1" smtClean="0"/>
              <a:t>possible</a:t>
            </a:r>
            <a:endParaRPr lang="nl-NL" sz="2000" dirty="0" smtClean="0"/>
          </a:p>
          <a:p>
            <a:pPr>
              <a:buFont typeface="Arial" pitchFamily="34" charset="0"/>
              <a:buChar char="•"/>
            </a:pPr>
            <a:endParaRPr lang="nl-NL" sz="2000" dirty="0"/>
          </a:p>
          <a:p>
            <a:pPr>
              <a:buFont typeface="Arial" pitchFamily="34" charset="0"/>
              <a:buChar char="•"/>
            </a:pPr>
            <a:r>
              <a:rPr lang="nl-NL" sz="2000" dirty="0" smtClean="0"/>
              <a:t> </a:t>
            </a:r>
            <a:r>
              <a:rPr lang="nl-NL" sz="2000" b="1" i="1" dirty="0" smtClean="0"/>
              <a:t>UED of macromolecules </a:t>
            </a:r>
            <a:r>
              <a:rPr lang="nl-NL" sz="2000" dirty="0" err="1" smtClean="0"/>
              <a:t>possible</a:t>
            </a:r>
            <a:endParaRPr lang="nl-NL" sz="2000" dirty="0" smtClean="0"/>
          </a:p>
          <a:p>
            <a:pPr>
              <a:buFont typeface="Arial" pitchFamily="34" charset="0"/>
              <a:buChar char="•"/>
            </a:pPr>
            <a:endParaRPr lang="nl-NL" sz="2000" dirty="0" smtClean="0"/>
          </a:p>
          <a:p>
            <a:pPr>
              <a:buFont typeface="Arial" pitchFamily="34" charset="0"/>
              <a:buChar char="•"/>
            </a:pPr>
            <a:endParaRPr lang="nl-NL" sz="2000" dirty="0" smtClean="0"/>
          </a:p>
        </p:txBody>
      </p:sp>
      <p:pic>
        <p:nvPicPr>
          <p:cNvPr id="14" name="Picture 2" descr="E:\Documents\Output\Presentation\2013-01 FOM Veldhoven\T_vs_Eexc_f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4653136"/>
            <a:ext cx="2952328" cy="2067025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4173" y="4149080"/>
            <a:ext cx="214650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Fig9-ultrakoude-bron.jpg"/>
          <p:cNvPicPr>
            <a:picLocks noChangeAspect="1"/>
          </p:cNvPicPr>
          <p:nvPr/>
        </p:nvPicPr>
        <p:blipFill>
          <a:blip r:embed="rId5" cstate="print"/>
          <a:srcRect t="11751"/>
          <a:stretch>
            <a:fillRect/>
          </a:stretch>
        </p:blipFill>
        <p:spPr>
          <a:xfrm>
            <a:off x="7020272" y="2240868"/>
            <a:ext cx="1968219" cy="1476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Acknowledgment</a:t>
            </a:r>
            <a:endParaRPr lang="en-US" dirty="0"/>
          </a:p>
        </p:txBody>
      </p:sp>
      <p:pic>
        <p:nvPicPr>
          <p:cNvPr id="5" name="Picture 8" descr="FOM-LOGOA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4797152"/>
            <a:ext cx="1440160" cy="104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3" descr="FEI_2C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3568" y="5877272"/>
            <a:ext cx="1656184" cy="60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stw_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5085184"/>
            <a:ext cx="1296144" cy="576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6516216" y="980728"/>
            <a:ext cx="2374776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b="1" u="sng" dirty="0"/>
              <a:t>Technical </a:t>
            </a:r>
            <a:r>
              <a:rPr lang="en-US" b="1" u="sng" dirty="0" smtClean="0"/>
              <a:t>support</a:t>
            </a:r>
            <a:r>
              <a:rPr lang="en-US" b="1" dirty="0" smtClean="0"/>
              <a:t>:</a:t>
            </a:r>
            <a:endParaRPr lang="en-US" b="1" dirty="0"/>
          </a:p>
          <a:p>
            <a:pPr algn="r">
              <a:spcBef>
                <a:spcPct val="50000"/>
              </a:spcBef>
            </a:pPr>
            <a:r>
              <a:rPr lang="en-US" dirty="0" smtClean="0"/>
              <a:t>Louis </a:t>
            </a:r>
            <a:r>
              <a:rPr lang="en-US" dirty="0"/>
              <a:t>van Moll</a:t>
            </a:r>
            <a:br>
              <a:rPr lang="en-US" dirty="0"/>
            </a:br>
            <a:r>
              <a:rPr lang="en-US" dirty="0" err="1"/>
              <a:t>Jolanda</a:t>
            </a:r>
            <a:r>
              <a:rPr lang="en-US" dirty="0"/>
              <a:t> van de Ven</a:t>
            </a:r>
            <a:br>
              <a:rPr lang="en-US" dirty="0"/>
            </a:br>
            <a:r>
              <a:rPr lang="en-US" dirty="0"/>
              <a:t>Eddie </a:t>
            </a:r>
            <a:r>
              <a:rPr lang="en-US" dirty="0" smtClean="0"/>
              <a:t>Rietman       </a:t>
            </a:r>
            <a:r>
              <a:rPr lang="en-US" dirty="0" err="1" smtClean="0"/>
              <a:t>Iman</a:t>
            </a:r>
            <a:r>
              <a:rPr lang="en-US" dirty="0" smtClean="0"/>
              <a:t> Koole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Ad </a:t>
            </a:r>
            <a:r>
              <a:rPr lang="en-US" dirty="0" smtClean="0"/>
              <a:t>&amp; Wim Kemper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Harry van Doorn</a:t>
            </a:r>
            <a:endParaRPr lang="nl-NL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5536" y="980728"/>
            <a:ext cx="655272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nl-NL" dirty="0" smtClean="0">
                <a:solidFill>
                  <a:srgbClr val="FF3300"/>
                </a:solidFill>
              </a:rPr>
              <a:t>Bert </a:t>
            </a:r>
            <a:r>
              <a:rPr lang="nl-NL" dirty="0" err="1" smtClean="0">
                <a:solidFill>
                  <a:srgbClr val="FF3300"/>
                </a:solidFill>
              </a:rPr>
              <a:t>Claessens</a:t>
            </a:r>
            <a:r>
              <a:rPr lang="nl-NL" dirty="0" smtClean="0">
                <a:solidFill>
                  <a:srgbClr val="FF3300"/>
                </a:solidFill>
              </a:rPr>
              <a:t> – </a:t>
            </a:r>
            <a:r>
              <a:rPr lang="nl-NL" dirty="0" err="1" smtClean="0">
                <a:solidFill>
                  <a:srgbClr val="FF3300"/>
                </a:solidFill>
              </a:rPr>
              <a:t>PhD</a:t>
            </a:r>
            <a:r>
              <a:rPr lang="nl-NL" dirty="0" smtClean="0">
                <a:solidFill>
                  <a:srgbClr val="FF3300"/>
                </a:solidFill>
              </a:rPr>
              <a:t> 2007</a:t>
            </a:r>
            <a:endParaRPr lang="en-US" dirty="0" smtClean="0">
              <a:solidFill>
                <a:srgbClr val="FF33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nl-NL" dirty="0" smtClean="0">
                <a:solidFill>
                  <a:srgbClr val="FF3300"/>
                </a:solidFill>
              </a:rPr>
              <a:t>Gabriel Taban – </a:t>
            </a:r>
            <a:r>
              <a:rPr lang="nl-NL" dirty="0" err="1" smtClean="0">
                <a:solidFill>
                  <a:srgbClr val="FF3300"/>
                </a:solidFill>
              </a:rPr>
              <a:t>PhD</a:t>
            </a:r>
            <a:r>
              <a:rPr lang="nl-NL" dirty="0" smtClean="0">
                <a:solidFill>
                  <a:srgbClr val="FF3300"/>
                </a:solidFill>
              </a:rPr>
              <a:t> 2009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nl-NL" dirty="0" smtClean="0">
                <a:solidFill>
                  <a:srgbClr val="FF3300"/>
                </a:solidFill>
              </a:rPr>
              <a:t>Merijn Reijnders – </a:t>
            </a:r>
            <a:r>
              <a:rPr lang="nl-NL" dirty="0" err="1" smtClean="0">
                <a:solidFill>
                  <a:srgbClr val="FF3300"/>
                </a:solidFill>
              </a:rPr>
              <a:t>PhD</a:t>
            </a:r>
            <a:r>
              <a:rPr lang="nl-NL" dirty="0" smtClean="0">
                <a:solidFill>
                  <a:srgbClr val="FF3300"/>
                </a:solidFill>
              </a:rPr>
              <a:t> 2010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nl-NL" dirty="0" smtClean="0">
                <a:solidFill>
                  <a:srgbClr val="FF3300"/>
                </a:solidFill>
              </a:rPr>
              <a:t>Thijs van Oudheusden – </a:t>
            </a:r>
            <a:r>
              <a:rPr lang="nl-NL" dirty="0" err="1" smtClean="0">
                <a:solidFill>
                  <a:srgbClr val="FF3300"/>
                </a:solidFill>
              </a:rPr>
              <a:t>PhD</a:t>
            </a:r>
            <a:r>
              <a:rPr lang="nl-NL" dirty="0" smtClean="0">
                <a:solidFill>
                  <a:srgbClr val="FF3300"/>
                </a:solidFill>
              </a:rPr>
              <a:t> 2010</a:t>
            </a:r>
            <a:endParaRPr lang="en-US" dirty="0" smtClean="0">
              <a:solidFill>
                <a:srgbClr val="FF33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solidFill>
                  <a:srgbClr val="FF3300"/>
                </a:solidFill>
              </a:rPr>
              <a:t>Nicola Debernardi – PhD 2012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nl-NL" dirty="0" smtClean="0">
                <a:solidFill>
                  <a:srgbClr val="FF3300"/>
                </a:solidFill>
              </a:rPr>
              <a:t>Adam Lassise – </a:t>
            </a:r>
            <a:r>
              <a:rPr lang="nl-NL" dirty="0" err="1" smtClean="0">
                <a:solidFill>
                  <a:srgbClr val="FF3300"/>
                </a:solidFill>
              </a:rPr>
              <a:t>PhD</a:t>
            </a:r>
            <a:r>
              <a:rPr lang="nl-NL" dirty="0" smtClean="0">
                <a:solidFill>
                  <a:srgbClr val="FF3300"/>
                </a:solidFill>
              </a:rPr>
              <a:t> 2012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dirty="0" err="1" smtClean="0">
                <a:solidFill>
                  <a:srgbClr val="FF3300"/>
                </a:solidFill>
              </a:rPr>
              <a:t>Wouter</a:t>
            </a:r>
            <a:r>
              <a:rPr lang="en-US" dirty="0" smtClean="0">
                <a:solidFill>
                  <a:srgbClr val="FF3300"/>
                </a:solidFill>
              </a:rPr>
              <a:t> Engelen </a:t>
            </a:r>
            <a:r>
              <a:rPr lang="en-US" smtClean="0">
                <a:solidFill>
                  <a:srgbClr val="FF3300"/>
                </a:solidFill>
              </a:rPr>
              <a:t>– PhD 2013</a:t>
            </a:r>
            <a:endParaRPr lang="en-US" dirty="0" smtClean="0">
              <a:solidFill>
                <a:srgbClr val="FF33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solidFill>
                  <a:srgbClr val="FF3300"/>
                </a:solidFill>
              </a:rPr>
              <a:t>Peter Pasmans – PhD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nl-NL" dirty="0" smtClean="0">
                <a:solidFill>
                  <a:srgbClr val="FF3300"/>
                </a:solidFill>
              </a:rPr>
              <a:t>Stefano Dal Conte – postdoc </a:t>
            </a:r>
            <a:endParaRPr lang="en-US" dirty="0" smtClean="0">
              <a:solidFill>
                <a:srgbClr val="FF33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nl-NL" dirty="0" smtClean="0">
                <a:solidFill>
                  <a:srgbClr val="FF3300"/>
                </a:solidFill>
              </a:rPr>
              <a:t>Daniel Bakker, Martin van Mourik – </a:t>
            </a:r>
            <a:r>
              <a:rPr lang="nl-NL" dirty="0" err="1" smtClean="0">
                <a:solidFill>
                  <a:srgbClr val="FF3300"/>
                </a:solidFill>
              </a:rPr>
              <a:t>MSc</a:t>
            </a:r>
            <a:r>
              <a:rPr lang="nl-NL" dirty="0" smtClean="0">
                <a:solidFill>
                  <a:srgbClr val="FF3300"/>
                </a:solidFill>
              </a:rPr>
              <a:t> 2013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nl-NL" dirty="0" err="1" smtClean="0">
                <a:solidFill>
                  <a:srgbClr val="FF3300"/>
                </a:solidFill>
              </a:rPr>
              <a:t>Many</a:t>
            </a:r>
            <a:r>
              <a:rPr lang="nl-NL" dirty="0" smtClean="0">
                <a:solidFill>
                  <a:srgbClr val="FF3300"/>
                </a:solidFill>
              </a:rPr>
              <a:t> </a:t>
            </a:r>
            <a:r>
              <a:rPr lang="nl-NL" dirty="0" err="1" smtClean="0">
                <a:solidFill>
                  <a:srgbClr val="FF3300"/>
                </a:solidFill>
              </a:rPr>
              <a:t>other</a:t>
            </a:r>
            <a:r>
              <a:rPr lang="nl-NL" dirty="0" smtClean="0">
                <a:solidFill>
                  <a:srgbClr val="FF3300"/>
                </a:solidFill>
              </a:rPr>
              <a:t> </a:t>
            </a:r>
            <a:r>
              <a:rPr lang="nl-NL" dirty="0" err="1" smtClean="0">
                <a:solidFill>
                  <a:srgbClr val="FF3300"/>
                </a:solidFill>
              </a:rPr>
              <a:t>BSc</a:t>
            </a:r>
            <a:r>
              <a:rPr lang="nl-NL" dirty="0" smtClean="0">
                <a:solidFill>
                  <a:srgbClr val="FF3300"/>
                </a:solidFill>
              </a:rPr>
              <a:t> and </a:t>
            </a:r>
            <a:r>
              <a:rPr lang="nl-NL" dirty="0" err="1" smtClean="0">
                <a:solidFill>
                  <a:srgbClr val="FF3300"/>
                </a:solidFill>
              </a:rPr>
              <a:t>MSc</a:t>
            </a:r>
            <a:r>
              <a:rPr lang="nl-NL" dirty="0" smtClean="0">
                <a:solidFill>
                  <a:srgbClr val="FF3300"/>
                </a:solidFill>
              </a:rPr>
              <a:t> </a:t>
            </a:r>
            <a:r>
              <a:rPr lang="nl-NL" dirty="0" err="1" smtClean="0">
                <a:solidFill>
                  <a:srgbClr val="FF3300"/>
                </a:solidFill>
              </a:rPr>
              <a:t>students</a:t>
            </a:r>
            <a:endParaRPr lang="en-US" dirty="0">
              <a:solidFill>
                <a:srgbClr val="FF33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solidFill>
                  <a:srgbClr val="0066FF"/>
                </a:solidFill>
              </a:rPr>
              <a:t>Bas </a:t>
            </a:r>
            <a:r>
              <a:rPr lang="en-US" dirty="0">
                <a:solidFill>
                  <a:srgbClr val="0066FF"/>
                </a:solidFill>
              </a:rPr>
              <a:t>van der Geer, </a:t>
            </a:r>
            <a:r>
              <a:rPr lang="en-US" dirty="0" err="1">
                <a:solidFill>
                  <a:srgbClr val="0066FF"/>
                </a:solidFill>
              </a:rPr>
              <a:t>Marieke</a:t>
            </a:r>
            <a:r>
              <a:rPr lang="en-US" dirty="0">
                <a:solidFill>
                  <a:srgbClr val="0066FF"/>
                </a:solidFill>
              </a:rPr>
              <a:t> de Loos – Pulsar </a:t>
            </a:r>
            <a:r>
              <a:rPr lang="en-US" dirty="0" smtClean="0">
                <a:solidFill>
                  <a:srgbClr val="0066FF"/>
                </a:solidFill>
              </a:rPr>
              <a:t>Physics</a:t>
            </a:r>
            <a:endParaRPr lang="en-US" dirty="0">
              <a:solidFill>
                <a:srgbClr val="0066FF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000" b="1" dirty="0" smtClean="0">
                <a:solidFill>
                  <a:srgbClr val="7030A0"/>
                </a:solidFill>
              </a:rPr>
              <a:t>Edgar Vredenbregt – </a:t>
            </a:r>
            <a:r>
              <a:rPr lang="en-US" sz="2000" b="1" dirty="0" err="1" smtClean="0">
                <a:solidFill>
                  <a:srgbClr val="7030A0"/>
                </a:solidFill>
              </a:rPr>
              <a:t>coPI</a:t>
            </a:r>
            <a:r>
              <a:rPr lang="en-US" sz="2000" b="1" dirty="0" smtClean="0">
                <a:solidFill>
                  <a:srgbClr val="7030A0"/>
                </a:solidFill>
              </a:rPr>
              <a:t> </a:t>
            </a:r>
            <a:endParaRPr lang="en-US" sz="2000" b="1" dirty="0">
              <a:solidFill>
                <a:srgbClr val="7030A0"/>
              </a:solidFill>
            </a:endParaRPr>
          </a:p>
        </p:txBody>
      </p:sp>
      <p:pic>
        <p:nvPicPr>
          <p:cNvPr id="11" name="Picture 11">
            <a:hlinkClick r:id="rId6" action="ppaction://program"/>
          </p:cNvPr>
          <p:cNvPicPr>
            <a:picLocks noChangeAspect="1"/>
          </p:cNvPicPr>
          <p:nvPr/>
        </p:nvPicPr>
        <p:blipFill>
          <a:blip r:embed="rId7" cstate="print">
            <a:alphaModFix/>
            <a:lum/>
          </a:blip>
          <a:srcRect/>
          <a:stretch>
            <a:fillRect/>
          </a:stretch>
        </p:blipFill>
        <p:spPr>
          <a:xfrm>
            <a:off x="3491880" y="6021288"/>
            <a:ext cx="2304256" cy="434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9"/>
          <p:cNvPicPr>
            <a:picLocks noChangeAspect="1"/>
          </p:cNvPicPr>
          <p:nvPr/>
        </p:nvPicPr>
        <p:blipFill>
          <a:blip r:embed="rId8" cstate="print">
            <a:alphaModFix/>
            <a:lum/>
          </a:blip>
          <a:srcRect/>
          <a:stretch>
            <a:fillRect/>
          </a:stretch>
        </p:blipFill>
        <p:spPr>
          <a:xfrm>
            <a:off x="4644008" y="5013176"/>
            <a:ext cx="1440160" cy="693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417" name="Picture 1" descr="D:\Bedrijven &amp; Instituten\ICMS\ICMS_logo_small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94650" y="5805264"/>
            <a:ext cx="2449350" cy="1052736"/>
          </a:xfrm>
          <a:prstGeom prst="rect">
            <a:avLst/>
          </a:prstGeom>
          <a:noFill/>
        </p:spPr>
      </p:pic>
      <p:pic>
        <p:nvPicPr>
          <p:cNvPr id="518146" name="Picture 2" descr="Accelerator Technologies">
            <a:hlinkClick r:id="rId10" tooltip="Accelerator Technologies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76256" y="4725144"/>
            <a:ext cx="1944216" cy="7935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Spot size on sample vs. temperature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6408712" cy="4782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203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space density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39552" y="1052736"/>
            <a:ext cx="7108303" cy="1220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000" dirty="0" smtClean="0"/>
              <a:t>&gt;10</a:t>
            </a:r>
            <a:r>
              <a:rPr lang="nl-NL" sz="2000" baseline="30000" dirty="0" smtClean="0"/>
              <a:t>5</a:t>
            </a:r>
            <a:r>
              <a:rPr lang="nl-NL" sz="2000" dirty="0" smtClean="0"/>
              <a:t> </a:t>
            </a:r>
            <a:r>
              <a:rPr lang="nl-NL" sz="2000" dirty="0" err="1" smtClean="0"/>
              <a:t>electrons</a:t>
            </a:r>
            <a:r>
              <a:rPr lang="nl-NL" sz="2000" dirty="0" smtClean="0"/>
              <a:t> per </a:t>
            </a:r>
            <a:r>
              <a:rPr lang="nl-NL" sz="2000" dirty="0" err="1" smtClean="0"/>
              <a:t>pulse</a:t>
            </a:r>
            <a:r>
              <a:rPr lang="nl-NL" sz="2000" dirty="0" smtClean="0"/>
              <a:t> </a:t>
            </a:r>
            <a:r>
              <a:rPr lang="nl-NL" sz="2000" dirty="0" err="1" smtClean="0"/>
              <a:t>with</a:t>
            </a:r>
            <a:r>
              <a:rPr lang="nl-NL" sz="2000" dirty="0" smtClean="0"/>
              <a:t> 1 </a:t>
            </a:r>
            <a:r>
              <a:rPr lang="nl-NL" sz="2000" dirty="0" err="1" smtClean="0"/>
              <a:t>nm</a:t>
            </a:r>
            <a:r>
              <a:rPr lang="nl-NL" sz="2000" dirty="0" err="1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nl-NL" sz="2000" dirty="0" err="1" smtClean="0"/>
              <a:t>rad</a:t>
            </a:r>
            <a:r>
              <a:rPr lang="nl-NL" sz="2000" dirty="0" smtClean="0"/>
              <a:t> </a:t>
            </a:r>
            <a:r>
              <a:rPr lang="nl-NL" sz="2000" dirty="0" err="1" smtClean="0"/>
              <a:t>normalized</a:t>
            </a:r>
            <a:r>
              <a:rPr lang="nl-NL" sz="2000" dirty="0" smtClean="0"/>
              <a:t> </a:t>
            </a:r>
            <a:r>
              <a:rPr lang="nl-NL" sz="2000" dirty="0" err="1" smtClean="0"/>
              <a:t>emittance</a:t>
            </a:r>
            <a:endParaRPr lang="nl-NL" sz="2000" dirty="0" smtClean="0"/>
          </a:p>
          <a:p>
            <a:pPr algn="ctr"/>
            <a:r>
              <a:rPr lang="nl-NL" sz="2000" i="1" dirty="0"/>
              <a:t>→ </a:t>
            </a:r>
            <a:r>
              <a:rPr lang="nl-NL" sz="2000" i="1" dirty="0" smtClean="0"/>
              <a:t>coherent </a:t>
            </a:r>
            <a:r>
              <a:rPr lang="nl-NL" sz="2000" i="1" dirty="0" err="1" smtClean="0"/>
              <a:t>fluence</a:t>
            </a:r>
            <a:r>
              <a:rPr lang="nl-NL" sz="2000" i="1" dirty="0" smtClean="0"/>
              <a:t> ≥ 10</a:t>
            </a:r>
            <a:r>
              <a:rPr lang="nl-NL" sz="2000" i="1" baseline="30000" dirty="0" smtClean="0"/>
              <a:t>-3</a:t>
            </a:r>
          </a:p>
          <a:p>
            <a:pPr algn="ctr"/>
            <a:r>
              <a:rPr lang="nl-NL" sz="2000" i="1" dirty="0"/>
              <a:t>→ </a:t>
            </a:r>
            <a:r>
              <a:rPr lang="nl-NL" sz="2000" i="1" dirty="0" err="1" smtClean="0"/>
              <a:t>degeneracy</a:t>
            </a:r>
            <a:r>
              <a:rPr lang="nl-NL" sz="2000" i="1" dirty="0" smtClean="0"/>
              <a:t> ≥ </a:t>
            </a:r>
            <a:r>
              <a:rPr lang="nl-NL" sz="2000" i="1" dirty="0"/>
              <a:t>10</a:t>
            </a:r>
            <a:r>
              <a:rPr lang="nl-NL" sz="2000" i="1" baseline="30000" dirty="0" smtClean="0"/>
              <a:t>-5</a:t>
            </a:r>
            <a:endParaRPr lang="en-US" sz="2000" baseline="30000" dirty="0"/>
          </a:p>
          <a:p>
            <a:pPr algn="ctr"/>
            <a:endParaRPr lang="en-US" sz="2000" baseline="30000" dirty="0"/>
          </a:p>
        </p:txBody>
      </p:sp>
      <p:graphicFrame>
        <p:nvGraphicFramePr>
          <p:cNvPr id="11" name="Object 1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9300805"/>
              </p:ext>
            </p:extLst>
          </p:nvPr>
        </p:nvGraphicFramePr>
        <p:xfrm>
          <a:off x="4572000" y="2060848"/>
          <a:ext cx="1033126" cy="531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293" name="Equation" r:id="rId3" imgW="469900" imgH="241300" progId="Equation.3">
                  <p:embed/>
                </p:oleObj>
              </mc:Choice>
              <mc:Fallback>
                <p:oleObj name="Equation" r:id="rId3" imgW="469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060848"/>
                        <a:ext cx="1033126" cy="53124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83767" y="2132856"/>
            <a:ext cx="1942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Coherent </a:t>
            </a:r>
            <a:r>
              <a:rPr lang="en-US" dirty="0" err="1" smtClean="0"/>
              <a:t>fluence</a:t>
            </a:r>
            <a:endParaRPr lang="en-US" dirty="0"/>
          </a:p>
        </p:txBody>
      </p:sp>
      <p:graphicFrame>
        <p:nvGraphicFramePr>
          <p:cNvPr id="13" name="Object 1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5154047"/>
              </p:ext>
            </p:extLst>
          </p:nvPr>
        </p:nvGraphicFramePr>
        <p:xfrm>
          <a:off x="4572000" y="2636912"/>
          <a:ext cx="884237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294" name="Equation" r:id="rId5" imgW="431800" imgH="203200" progId="Equation.3">
                  <p:embed/>
                </p:oleObj>
              </mc:Choice>
              <mc:Fallback>
                <p:oleObj name="Equation" r:id="rId5" imgW="4318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636912"/>
                        <a:ext cx="884237" cy="41751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699792" y="2708920"/>
            <a:ext cx="1429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egeneracy</a:t>
            </a:r>
            <a:endParaRPr lang="en-US" dirty="0"/>
          </a:p>
        </p:txBody>
      </p:sp>
      <p:pic>
        <p:nvPicPr>
          <p:cNvPr id="19" name="Picture 2" descr="E:\Documents\Output\Presentation\2012-01 Work Meeting - Polarization Update\Waistscan 484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83568" y="3140968"/>
            <a:ext cx="4680520" cy="327699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436096" y="4365104"/>
            <a:ext cx="2233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&lt;&lt; 1 K possible??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843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Coherent </a:t>
            </a:r>
            <a:r>
              <a:rPr lang="nl-NL" dirty="0" err="1" smtClean="0"/>
              <a:t>electron</a:t>
            </a:r>
            <a:r>
              <a:rPr lang="nl-NL" dirty="0" smtClean="0"/>
              <a:t> </a:t>
            </a:r>
            <a:r>
              <a:rPr lang="nl-NL" dirty="0" err="1" smtClean="0"/>
              <a:t>sources</a:t>
            </a:r>
            <a:endParaRPr lang="en-US" dirty="0"/>
          </a:p>
        </p:txBody>
      </p:sp>
      <p:sp>
        <p:nvSpPr>
          <p:cNvPr id="16" name="Text Box 64"/>
          <p:cNvSpPr txBox="1">
            <a:spLocks noChangeArrowheads="1"/>
          </p:cNvSpPr>
          <p:nvPr/>
        </p:nvSpPr>
        <p:spPr bwMode="auto">
          <a:xfrm>
            <a:off x="3176761" y="4509294"/>
            <a:ext cx="10080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cs typeface="Arial" pitchFamily="34" charset="0"/>
                <a:sym typeface="Wingdings 2" pitchFamily="18" charset="2"/>
              </a:rPr>
              <a:t></a:t>
            </a:r>
          </a:p>
        </p:txBody>
      </p:sp>
      <p:sp>
        <p:nvSpPr>
          <p:cNvPr id="17" name="Text Box 66"/>
          <p:cNvSpPr txBox="1">
            <a:spLocks noChangeArrowheads="1"/>
          </p:cNvSpPr>
          <p:nvPr/>
        </p:nvSpPr>
        <p:spPr bwMode="auto">
          <a:xfrm>
            <a:off x="3176761" y="3861594"/>
            <a:ext cx="10080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rgbClr val="FF3300"/>
                </a:solidFill>
                <a:cs typeface="Arial" pitchFamily="34" charset="0"/>
                <a:sym typeface="Wingdings 2" pitchFamily="18" charset="2"/>
              </a:rPr>
              <a:t></a:t>
            </a:r>
          </a:p>
        </p:txBody>
      </p:sp>
      <p:sp>
        <p:nvSpPr>
          <p:cNvPr id="45" name="TextBox 96"/>
          <p:cNvSpPr txBox="1">
            <a:spLocks noChangeArrowheads="1"/>
          </p:cNvSpPr>
          <p:nvPr/>
        </p:nvSpPr>
        <p:spPr bwMode="auto">
          <a:xfrm>
            <a:off x="1388325" y="4653756"/>
            <a:ext cx="14686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i="1" dirty="0"/>
              <a:t>coherence</a:t>
            </a:r>
            <a:endParaRPr lang="nl-NL" sz="2000" b="1" i="1" dirty="0"/>
          </a:p>
        </p:txBody>
      </p:sp>
      <p:cxnSp>
        <p:nvCxnSpPr>
          <p:cNvPr id="8" name="Straight Arrow Connector 7"/>
          <p:cNvCxnSpPr>
            <a:stCxn id="78" idx="0"/>
          </p:cNvCxnSpPr>
          <p:nvPr/>
        </p:nvCxnSpPr>
        <p:spPr bwMode="auto">
          <a:xfrm flipV="1">
            <a:off x="1763689" y="2015182"/>
            <a:ext cx="1314449" cy="675482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 flipV="1">
            <a:off x="1763688" y="2197745"/>
            <a:ext cx="1350962" cy="511176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 bwMode="auto">
          <a:xfrm flipV="1">
            <a:off x="1763688" y="2453332"/>
            <a:ext cx="1350962" cy="255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 bwMode="auto">
          <a:xfrm>
            <a:off x="1763688" y="2708920"/>
            <a:ext cx="1277937" cy="1587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>
            <a:off x="1763688" y="2708920"/>
            <a:ext cx="1314450" cy="255587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>
            <a:off x="1763688" y="2672407"/>
            <a:ext cx="1277937" cy="474663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 bwMode="auto">
          <a:xfrm>
            <a:off x="1763688" y="2672407"/>
            <a:ext cx="1277937" cy="73025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lowchart: Extract 14"/>
          <p:cNvSpPr>
            <a:spLocks noChangeArrowheads="1"/>
          </p:cNvSpPr>
          <p:nvPr/>
        </p:nvSpPr>
        <p:spPr bwMode="auto">
          <a:xfrm rot="5400000">
            <a:off x="1435076" y="2453332"/>
            <a:ext cx="182563" cy="474663"/>
          </a:xfrm>
          <a:prstGeom prst="flowChartExtract">
            <a:avLst/>
          </a:prstGeom>
          <a:solidFill>
            <a:schemeClr val="tx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>
              <a:defRPr/>
            </a:pPr>
            <a:endParaRPr lang="nl-NL" sz="24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3131840" y="1844824"/>
            <a:ext cx="216024" cy="18002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/>
          <p:cNvCxnSpPr/>
          <p:nvPr/>
        </p:nvCxnSpPr>
        <p:spPr bwMode="auto">
          <a:xfrm flipV="1">
            <a:off x="3347864" y="1988840"/>
            <a:ext cx="1152128" cy="915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 bwMode="auto">
          <a:xfrm flipV="1">
            <a:off x="3419872" y="2204864"/>
            <a:ext cx="1152128" cy="915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 bwMode="auto">
          <a:xfrm flipV="1">
            <a:off x="3419872" y="2636912"/>
            <a:ext cx="1152128" cy="915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 bwMode="auto">
          <a:xfrm flipV="1">
            <a:off x="3347864" y="2420888"/>
            <a:ext cx="1296144" cy="915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 bwMode="auto">
          <a:xfrm flipV="1">
            <a:off x="3419872" y="2924944"/>
            <a:ext cx="1152128" cy="915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 bwMode="auto">
          <a:xfrm flipV="1">
            <a:off x="3419872" y="3140968"/>
            <a:ext cx="1152128" cy="915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 bwMode="auto">
          <a:xfrm flipV="1">
            <a:off x="3347864" y="3356992"/>
            <a:ext cx="1224136" cy="915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66"/>
          <p:cNvGrpSpPr/>
          <p:nvPr/>
        </p:nvGrpSpPr>
        <p:grpSpPr>
          <a:xfrm>
            <a:off x="3491880" y="1916832"/>
            <a:ext cx="936104" cy="1584176"/>
            <a:chOff x="3491880" y="1988840"/>
            <a:chExt cx="1080120" cy="1440160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3491880" y="1988840"/>
              <a:ext cx="0" cy="144016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707904" y="1988840"/>
              <a:ext cx="0" cy="144016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3923928" y="1988840"/>
              <a:ext cx="0" cy="144016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4139952" y="1988840"/>
              <a:ext cx="0" cy="144016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4355976" y="1988840"/>
              <a:ext cx="0" cy="144016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4572000" y="1988840"/>
              <a:ext cx="0" cy="144016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71"/>
          <p:cNvGrpSpPr/>
          <p:nvPr/>
        </p:nvGrpSpPr>
        <p:grpSpPr>
          <a:xfrm>
            <a:off x="755576" y="1628800"/>
            <a:ext cx="2304256" cy="2160240"/>
            <a:chOff x="1365663" y="1731160"/>
            <a:chExt cx="1737800" cy="1833971"/>
          </a:xfrm>
        </p:grpSpPr>
        <p:sp>
          <p:nvSpPr>
            <p:cNvPr id="82" name="Oval 81"/>
            <p:cNvSpPr/>
            <p:nvPr/>
          </p:nvSpPr>
          <p:spPr>
            <a:xfrm>
              <a:off x="2052606" y="2490960"/>
              <a:ext cx="360040" cy="33833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1923803" y="2348880"/>
              <a:ext cx="623589" cy="63475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1716187" y="2144732"/>
              <a:ext cx="1008112" cy="100317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1600967" y="2029168"/>
              <a:ext cx="1263253" cy="123946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1485748" y="1839164"/>
              <a:ext cx="1506833" cy="157620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1365663" y="1731160"/>
              <a:ext cx="1737800" cy="183397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Rectangle 76"/>
          <p:cNvSpPr/>
          <p:nvPr/>
        </p:nvSpPr>
        <p:spPr>
          <a:xfrm>
            <a:off x="539552" y="1556792"/>
            <a:ext cx="1296144" cy="24482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lowchart: Extract 77"/>
          <p:cNvSpPr>
            <a:spLocks noChangeArrowheads="1"/>
          </p:cNvSpPr>
          <p:nvPr/>
        </p:nvSpPr>
        <p:spPr bwMode="auto">
          <a:xfrm rot="5400000">
            <a:off x="1435076" y="2453332"/>
            <a:ext cx="182563" cy="474663"/>
          </a:xfrm>
          <a:prstGeom prst="flowChartExtract">
            <a:avLst/>
          </a:prstGeom>
          <a:solidFill>
            <a:schemeClr val="tx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>
              <a:defRPr/>
            </a:pPr>
            <a:endParaRPr lang="nl-NL" sz="24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3131840" y="1844824"/>
            <a:ext cx="216024" cy="18002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 rot="3766319">
            <a:off x="1819067" y="1126463"/>
            <a:ext cx="914400" cy="1492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 rot="7475597">
            <a:off x="1660528" y="2893228"/>
            <a:ext cx="899302" cy="12712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96"/>
          <p:cNvSpPr txBox="1">
            <a:spLocks noChangeArrowheads="1"/>
          </p:cNvSpPr>
          <p:nvPr/>
        </p:nvSpPr>
        <p:spPr bwMode="auto">
          <a:xfrm>
            <a:off x="2186859" y="1124744"/>
            <a:ext cx="19672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sz="1800" dirty="0" err="1" smtClean="0"/>
              <a:t>conventional</a:t>
            </a:r>
            <a:endParaRPr lang="en-US" sz="1800" dirty="0" smtClean="0"/>
          </a:p>
          <a:p>
            <a:pPr algn="ctr"/>
            <a:r>
              <a:rPr lang="en-US" sz="1800" b="1" i="1" dirty="0" smtClean="0"/>
              <a:t>point-like</a:t>
            </a:r>
            <a:r>
              <a:rPr lang="en-US" sz="1800" dirty="0" smtClean="0"/>
              <a:t> </a:t>
            </a:r>
            <a:r>
              <a:rPr lang="en-US" sz="1800" dirty="0"/>
              <a:t>source</a:t>
            </a:r>
            <a:endParaRPr lang="nl-NL" sz="1800" dirty="0"/>
          </a:p>
        </p:txBody>
      </p:sp>
      <p:sp>
        <p:nvSpPr>
          <p:cNvPr id="44" name="TextBox 96"/>
          <p:cNvSpPr txBox="1">
            <a:spLocks noChangeArrowheads="1"/>
          </p:cNvSpPr>
          <p:nvPr/>
        </p:nvSpPr>
        <p:spPr bwMode="auto">
          <a:xfrm>
            <a:off x="1075844" y="4004469"/>
            <a:ext cx="2236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i="1" dirty="0"/>
              <a:t>charge per pulse</a:t>
            </a:r>
            <a:endParaRPr lang="nl-NL" sz="2000" b="1" i="1" dirty="0"/>
          </a:p>
        </p:txBody>
      </p:sp>
      <p:sp>
        <p:nvSpPr>
          <p:cNvPr id="156" name="TextBox 96"/>
          <p:cNvSpPr txBox="1">
            <a:spLocks noChangeArrowheads="1"/>
          </p:cNvSpPr>
          <p:nvPr/>
        </p:nvSpPr>
        <p:spPr bwMode="auto">
          <a:xfrm>
            <a:off x="5004048" y="1916832"/>
            <a:ext cx="36732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transverse coherence </a:t>
            </a:r>
            <a:r>
              <a:rPr lang="en-US" sz="2000" dirty="0"/>
              <a:t>length</a:t>
            </a:r>
            <a:endParaRPr lang="nl-NL" sz="2000" dirty="0"/>
          </a:p>
        </p:txBody>
      </p:sp>
      <p:sp>
        <p:nvSpPr>
          <p:cNvPr id="88" name="Rectangle 87"/>
          <p:cNvSpPr/>
          <p:nvPr/>
        </p:nvSpPr>
        <p:spPr>
          <a:xfrm>
            <a:off x="1835696" y="5229200"/>
            <a:ext cx="51517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noble-metal covered W(111) single-atom emitter:</a:t>
            </a:r>
          </a:p>
          <a:p>
            <a:pPr algn="ctr"/>
            <a:r>
              <a:rPr lang="en-US" b="1" i="1" u="sng" dirty="0" smtClean="0">
                <a:solidFill>
                  <a:schemeClr val="accent6">
                    <a:lumMod val="75000"/>
                  </a:schemeClr>
                </a:solidFill>
              </a:rPr>
              <a:t>full spatial coherence 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(Chang et al., Nanotechnology 2009)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9" name="Picture 4"/>
          <p:cNvPicPr>
            <a:picLocks noChangeAspect="1" noChangeArrowheads="1"/>
          </p:cNvPicPr>
          <p:nvPr/>
        </p:nvPicPr>
        <p:blipFill>
          <a:blip r:embed="rId3" cstate="print"/>
          <a:srcRect l="68026" t="50694" r="2680" b="26726"/>
          <a:stretch>
            <a:fillRect/>
          </a:stretch>
        </p:blipFill>
        <p:spPr bwMode="auto">
          <a:xfrm>
            <a:off x="899592" y="5229200"/>
            <a:ext cx="936104" cy="97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0" name="Straight Arrow Connector 89"/>
          <p:cNvCxnSpPr/>
          <p:nvPr/>
        </p:nvCxnSpPr>
        <p:spPr>
          <a:xfrm>
            <a:off x="4932040" y="1844824"/>
            <a:ext cx="0" cy="1728192"/>
          </a:xfrm>
          <a:prstGeom prst="straightConnector1">
            <a:avLst/>
          </a:prstGeom>
          <a:ln w="22225">
            <a:solidFill>
              <a:schemeClr val="accent2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90852" name="Object 46"/>
          <p:cNvGraphicFramePr>
            <a:graphicFrameLocks noChangeAspect="1"/>
          </p:cNvGraphicFramePr>
          <p:nvPr/>
        </p:nvGraphicFramePr>
        <p:xfrm>
          <a:off x="7119938" y="5137150"/>
          <a:ext cx="1387475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245" name="Equation" r:id="rId4" imgW="583920" imgH="228600" progId="Equation.DSMT4">
                  <p:embed/>
                </p:oleObj>
              </mc:Choice>
              <mc:Fallback>
                <p:oleObj name="Equation" r:id="rId4" imgW="583920" imgH="2286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9938" y="5137150"/>
                        <a:ext cx="1387475" cy="541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TextBox 51"/>
          <p:cNvSpPr txBox="1"/>
          <p:nvPr/>
        </p:nvSpPr>
        <p:spPr>
          <a:xfrm>
            <a:off x="7092280" y="4581128"/>
            <a:ext cx="145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‘</a:t>
            </a:r>
            <a:r>
              <a:rPr lang="nl-NL" dirty="0" err="1" smtClean="0"/>
              <a:t>Heisenberg</a:t>
            </a:r>
            <a:r>
              <a:rPr lang="nl-NL" dirty="0" smtClean="0"/>
              <a:t>’</a:t>
            </a:r>
            <a:endParaRPr lang="en-US" dirty="0"/>
          </a:p>
        </p:txBody>
      </p:sp>
      <p:graphicFrame>
        <p:nvGraphicFramePr>
          <p:cNvPr id="590853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7977264"/>
              </p:ext>
            </p:extLst>
          </p:nvPr>
        </p:nvGraphicFramePr>
        <p:xfrm>
          <a:off x="5716588" y="2174875"/>
          <a:ext cx="2563812" cy="114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246" name="Equation" r:id="rId6" imgW="1079500" imgH="482600" progId="Equation.3">
                  <p:embed/>
                </p:oleObj>
              </mc:Choice>
              <mc:Fallback>
                <p:oleObj name="Equation" r:id="rId6" imgW="1079500" imgH="482600" progId="Equation.3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6588" y="2174875"/>
                        <a:ext cx="2563812" cy="1144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Why</a:t>
            </a:r>
            <a:r>
              <a:rPr lang="nl-NL" dirty="0" smtClean="0"/>
              <a:t> </a:t>
            </a:r>
            <a:r>
              <a:rPr lang="nl-NL" dirty="0" err="1" smtClean="0"/>
              <a:t>ultracold</a:t>
            </a:r>
            <a:r>
              <a:rPr lang="nl-NL" dirty="0" smtClean="0"/>
              <a:t>?</a:t>
            </a:r>
            <a:endParaRPr lang="en-US" dirty="0"/>
          </a:p>
        </p:txBody>
      </p:sp>
      <p:sp>
        <p:nvSpPr>
          <p:cNvPr id="21" name="Text Box 63"/>
          <p:cNvSpPr txBox="1">
            <a:spLocks noChangeArrowheads="1"/>
          </p:cNvSpPr>
          <p:nvPr/>
        </p:nvSpPr>
        <p:spPr bwMode="auto">
          <a:xfrm>
            <a:off x="6012160" y="3861048"/>
            <a:ext cx="10080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cs typeface="Arial" pitchFamily="34" charset="0"/>
                <a:sym typeface="Wingdings 2" pitchFamily="18" charset="2"/>
              </a:rPr>
              <a:t></a:t>
            </a:r>
          </a:p>
        </p:txBody>
      </p:sp>
      <p:sp>
        <p:nvSpPr>
          <p:cNvPr id="22" name="Text Box 68"/>
          <p:cNvSpPr txBox="1">
            <a:spLocks noChangeArrowheads="1"/>
          </p:cNvSpPr>
          <p:nvPr/>
        </p:nvSpPr>
        <p:spPr bwMode="auto">
          <a:xfrm>
            <a:off x="6012160" y="4508748"/>
            <a:ext cx="10080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rgbClr val="FF3300"/>
                </a:solidFill>
                <a:cs typeface="Arial" pitchFamily="34" charset="0"/>
                <a:sym typeface="Wingdings 2" pitchFamily="18" charset="2"/>
              </a:rPr>
              <a:t></a:t>
            </a:r>
          </a:p>
        </p:txBody>
      </p:sp>
      <p:sp>
        <p:nvSpPr>
          <p:cNvPr id="16" name="Text Box 64"/>
          <p:cNvSpPr txBox="1">
            <a:spLocks noChangeArrowheads="1"/>
          </p:cNvSpPr>
          <p:nvPr/>
        </p:nvSpPr>
        <p:spPr bwMode="auto">
          <a:xfrm>
            <a:off x="3176761" y="4509294"/>
            <a:ext cx="10080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cs typeface="Arial" pitchFamily="34" charset="0"/>
                <a:sym typeface="Wingdings 2" pitchFamily="18" charset="2"/>
              </a:rPr>
              <a:t></a:t>
            </a:r>
          </a:p>
        </p:txBody>
      </p:sp>
      <p:sp>
        <p:nvSpPr>
          <p:cNvPr id="17" name="Text Box 66"/>
          <p:cNvSpPr txBox="1">
            <a:spLocks noChangeArrowheads="1"/>
          </p:cNvSpPr>
          <p:nvPr/>
        </p:nvSpPr>
        <p:spPr bwMode="auto">
          <a:xfrm>
            <a:off x="3176761" y="3861594"/>
            <a:ext cx="10080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rgbClr val="FF3300"/>
                </a:solidFill>
                <a:cs typeface="Arial" pitchFamily="34" charset="0"/>
                <a:sym typeface="Wingdings 2" pitchFamily="18" charset="2"/>
              </a:rPr>
              <a:t></a:t>
            </a:r>
          </a:p>
        </p:txBody>
      </p:sp>
      <p:sp>
        <p:nvSpPr>
          <p:cNvPr id="45" name="TextBox 96"/>
          <p:cNvSpPr txBox="1">
            <a:spLocks noChangeArrowheads="1"/>
          </p:cNvSpPr>
          <p:nvPr/>
        </p:nvSpPr>
        <p:spPr bwMode="auto">
          <a:xfrm>
            <a:off x="1388325" y="4653756"/>
            <a:ext cx="14686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i="1" dirty="0"/>
              <a:t>coherence</a:t>
            </a:r>
            <a:endParaRPr lang="nl-NL" sz="2000" b="1" i="1" dirty="0"/>
          </a:p>
        </p:txBody>
      </p:sp>
      <p:cxnSp>
        <p:nvCxnSpPr>
          <p:cNvPr id="8" name="Straight Arrow Connector 7"/>
          <p:cNvCxnSpPr>
            <a:stCxn id="78" idx="0"/>
          </p:cNvCxnSpPr>
          <p:nvPr/>
        </p:nvCxnSpPr>
        <p:spPr bwMode="auto">
          <a:xfrm flipV="1">
            <a:off x="1763689" y="2015182"/>
            <a:ext cx="1314449" cy="675482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 flipV="1">
            <a:off x="1763688" y="2197745"/>
            <a:ext cx="1350962" cy="511176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 bwMode="auto">
          <a:xfrm flipV="1">
            <a:off x="1763688" y="2453332"/>
            <a:ext cx="1350962" cy="255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 bwMode="auto">
          <a:xfrm>
            <a:off x="1763688" y="2708920"/>
            <a:ext cx="1277937" cy="1587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>
            <a:off x="1763688" y="2708920"/>
            <a:ext cx="1314450" cy="255587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>
            <a:off x="1763688" y="2672407"/>
            <a:ext cx="1277937" cy="474663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 bwMode="auto">
          <a:xfrm>
            <a:off x="1763688" y="2672407"/>
            <a:ext cx="1277937" cy="73025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lowchart: Extract 14"/>
          <p:cNvSpPr>
            <a:spLocks noChangeArrowheads="1"/>
          </p:cNvSpPr>
          <p:nvPr/>
        </p:nvSpPr>
        <p:spPr bwMode="auto">
          <a:xfrm rot="5400000">
            <a:off x="1435076" y="2453332"/>
            <a:ext cx="182563" cy="474663"/>
          </a:xfrm>
          <a:prstGeom prst="flowChartExtract">
            <a:avLst/>
          </a:prstGeom>
          <a:solidFill>
            <a:schemeClr val="tx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>
              <a:defRPr/>
            </a:pPr>
            <a:endParaRPr lang="nl-NL" sz="24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3131840" y="1844824"/>
            <a:ext cx="216024" cy="18002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/>
          <p:cNvCxnSpPr/>
          <p:nvPr/>
        </p:nvCxnSpPr>
        <p:spPr bwMode="auto">
          <a:xfrm flipV="1">
            <a:off x="3347864" y="1988840"/>
            <a:ext cx="1152128" cy="915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 bwMode="auto">
          <a:xfrm flipV="1">
            <a:off x="3419872" y="2204864"/>
            <a:ext cx="1152128" cy="915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 bwMode="auto">
          <a:xfrm flipV="1">
            <a:off x="3419872" y="2636912"/>
            <a:ext cx="1152128" cy="915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 bwMode="auto">
          <a:xfrm flipV="1">
            <a:off x="3347864" y="2420888"/>
            <a:ext cx="1296144" cy="915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 bwMode="auto">
          <a:xfrm flipV="1">
            <a:off x="3419872" y="2924944"/>
            <a:ext cx="1152128" cy="915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 bwMode="auto">
          <a:xfrm flipV="1">
            <a:off x="3419872" y="3140968"/>
            <a:ext cx="1152128" cy="915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 bwMode="auto">
          <a:xfrm flipV="1">
            <a:off x="3347864" y="3356992"/>
            <a:ext cx="1224136" cy="915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66"/>
          <p:cNvGrpSpPr/>
          <p:nvPr/>
        </p:nvGrpSpPr>
        <p:grpSpPr>
          <a:xfrm>
            <a:off x="3491880" y="1916832"/>
            <a:ext cx="936104" cy="1584176"/>
            <a:chOff x="3491880" y="1988840"/>
            <a:chExt cx="1080120" cy="1440160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3491880" y="1988840"/>
              <a:ext cx="0" cy="144016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707904" y="1988840"/>
              <a:ext cx="0" cy="144016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3923928" y="1988840"/>
              <a:ext cx="0" cy="144016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4139952" y="1988840"/>
              <a:ext cx="0" cy="144016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4355976" y="1988840"/>
              <a:ext cx="0" cy="144016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4572000" y="1988840"/>
              <a:ext cx="0" cy="144016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71"/>
          <p:cNvGrpSpPr/>
          <p:nvPr/>
        </p:nvGrpSpPr>
        <p:grpSpPr>
          <a:xfrm>
            <a:off x="755576" y="1628800"/>
            <a:ext cx="2304256" cy="2160240"/>
            <a:chOff x="1365663" y="1731160"/>
            <a:chExt cx="1737800" cy="1833971"/>
          </a:xfrm>
        </p:grpSpPr>
        <p:sp>
          <p:nvSpPr>
            <p:cNvPr id="82" name="Oval 81"/>
            <p:cNvSpPr/>
            <p:nvPr/>
          </p:nvSpPr>
          <p:spPr>
            <a:xfrm>
              <a:off x="2052606" y="2490960"/>
              <a:ext cx="360040" cy="33833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1923803" y="2348880"/>
              <a:ext cx="623589" cy="63475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1716187" y="2144732"/>
              <a:ext cx="1008112" cy="100317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1600967" y="2029168"/>
              <a:ext cx="1263253" cy="123946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1485748" y="1839164"/>
              <a:ext cx="1506833" cy="157620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1365663" y="1731160"/>
              <a:ext cx="1737800" cy="183397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Rectangle 76"/>
          <p:cNvSpPr/>
          <p:nvPr/>
        </p:nvSpPr>
        <p:spPr>
          <a:xfrm>
            <a:off x="539552" y="1556792"/>
            <a:ext cx="1296144" cy="24482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lowchart: Extract 77"/>
          <p:cNvSpPr>
            <a:spLocks noChangeArrowheads="1"/>
          </p:cNvSpPr>
          <p:nvPr/>
        </p:nvSpPr>
        <p:spPr bwMode="auto">
          <a:xfrm rot="5400000">
            <a:off x="1435076" y="2453332"/>
            <a:ext cx="182563" cy="474663"/>
          </a:xfrm>
          <a:prstGeom prst="flowChartExtract">
            <a:avLst/>
          </a:prstGeom>
          <a:solidFill>
            <a:schemeClr val="tx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>
              <a:defRPr/>
            </a:pPr>
            <a:endParaRPr lang="nl-NL" sz="24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3131840" y="1844824"/>
            <a:ext cx="216024" cy="18002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 rot="3766319">
            <a:off x="1819067" y="1126463"/>
            <a:ext cx="914400" cy="1492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 rot="7475597">
            <a:off x="1660528" y="2893228"/>
            <a:ext cx="899302" cy="12712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96"/>
          <p:cNvSpPr txBox="1">
            <a:spLocks noChangeArrowheads="1"/>
          </p:cNvSpPr>
          <p:nvPr/>
        </p:nvSpPr>
        <p:spPr bwMode="auto">
          <a:xfrm>
            <a:off x="2186859" y="1124744"/>
            <a:ext cx="19672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sz="1800" dirty="0" err="1" smtClean="0"/>
              <a:t>conventional</a:t>
            </a:r>
            <a:endParaRPr lang="en-US" sz="1800" dirty="0" smtClean="0"/>
          </a:p>
          <a:p>
            <a:pPr algn="ctr"/>
            <a:r>
              <a:rPr lang="en-US" sz="1800" b="1" i="1" dirty="0" smtClean="0"/>
              <a:t>point-like</a:t>
            </a:r>
            <a:r>
              <a:rPr lang="en-US" sz="1800" dirty="0" smtClean="0"/>
              <a:t> </a:t>
            </a:r>
            <a:r>
              <a:rPr lang="en-US" sz="1800" dirty="0"/>
              <a:t>source</a:t>
            </a:r>
            <a:endParaRPr lang="nl-NL" sz="1800" dirty="0"/>
          </a:p>
        </p:txBody>
      </p:sp>
      <p:sp>
        <p:nvSpPr>
          <p:cNvPr id="44" name="TextBox 96"/>
          <p:cNvSpPr txBox="1">
            <a:spLocks noChangeArrowheads="1"/>
          </p:cNvSpPr>
          <p:nvPr/>
        </p:nvSpPr>
        <p:spPr bwMode="auto">
          <a:xfrm>
            <a:off x="1075844" y="4004469"/>
            <a:ext cx="2236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i="1" dirty="0"/>
              <a:t>charge per pulse</a:t>
            </a:r>
            <a:endParaRPr lang="nl-NL" sz="2000" b="1" i="1" dirty="0"/>
          </a:p>
        </p:txBody>
      </p:sp>
      <p:grpSp>
        <p:nvGrpSpPr>
          <p:cNvPr id="4" name="Group 75"/>
          <p:cNvGrpSpPr/>
          <p:nvPr/>
        </p:nvGrpSpPr>
        <p:grpSpPr>
          <a:xfrm>
            <a:off x="5652120" y="1124744"/>
            <a:ext cx="2612678" cy="2520280"/>
            <a:chOff x="5652120" y="1124744"/>
            <a:chExt cx="2612678" cy="2520280"/>
          </a:xfrm>
        </p:grpSpPr>
        <p:sp>
          <p:nvSpPr>
            <p:cNvPr id="19" name="TextBox 96"/>
            <p:cNvSpPr txBox="1">
              <a:spLocks noChangeArrowheads="1"/>
            </p:cNvSpPr>
            <p:nvPr/>
          </p:nvSpPr>
          <p:spPr bwMode="auto">
            <a:xfrm>
              <a:off x="5652120" y="1124744"/>
              <a:ext cx="195438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nl-NL" dirty="0" err="1" smtClean="0"/>
                <a:t>conventional</a:t>
              </a:r>
              <a:endParaRPr lang="en-US" dirty="0" smtClean="0"/>
            </a:p>
            <a:p>
              <a:pPr algn="ctr"/>
              <a:r>
                <a:rPr lang="en-US" sz="1800" b="1" i="1" dirty="0" smtClean="0"/>
                <a:t>extended</a:t>
              </a:r>
              <a:r>
                <a:rPr lang="en-US" sz="1800" dirty="0" smtClean="0"/>
                <a:t> </a:t>
              </a:r>
              <a:r>
                <a:rPr lang="en-US" sz="1800" dirty="0"/>
                <a:t>source</a:t>
              </a:r>
              <a:endParaRPr lang="nl-NL" sz="1800" dirty="0"/>
            </a:p>
          </p:txBody>
        </p:sp>
        <p:grpSp>
          <p:nvGrpSpPr>
            <p:cNvPr id="5" name="Group 143"/>
            <p:cNvGrpSpPr/>
            <p:nvPr/>
          </p:nvGrpSpPr>
          <p:grpSpPr>
            <a:xfrm>
              <a:off x="5724128" y="1988840"/>
              <a:ext cx="1728192" cy="1367284"/>
              <a:chOff x="5724128" y="1988840"/>
              <a:chExt cx="1800200" cy="1367284"/>
            </a:xfrm>
          </p:grpSpPr>
          <p:cxnSp>
            <p:nvCxnSpPr>
              <p:cNvPr id="25" name="Straight Arrow Connector 24"/>
              <p:cNvCxnSpPr/>
              <p:nvPr/>
            </p:nvCxnSpPr>
            <p:spPr bwMode="auto">
              <a:xfrm>
                <a:off x="5724128" y="2132856"/>
                <a:ext cx="1728192" cy="0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 bwMode="auto">
              <a:xfrm flipV="1">
                <a:off x="5796136" y="1988840"/>
                <a:ext cx="1656184" cy="72008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 bwMode="auto">
              <a:xfrm>
                <a:off x="5868144" y="2564904"/>
                <a:ext cx="1565142" cy="83196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 bwMode="auto">
              <a:xfrm>
                <a:off x="5796136" y="2564904"/>
                <a:ext cx="1584176" cy="0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 bwMode="auto">
              <a:xfrm>
                <a:off x="5796136" y="2794149"/>
                <a:ext cx="1697784" cy="36512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 bwMode="auto">
              <a:xfrm flipV="1">
                <a:off x="5796136" y="3210075"/>
                <a:ext cx="1637150" cy="2901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 bwMode="auto">
              <a:xfrm>
                <a:off x="5796136" y="3319611"/>
                <a:ext cx="1637150" cy="36513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 bwMode="auto">
              <a:xfrm flipV="1">
                <a:off x="5796136" y="3284984"/>
                <a:ext cx="1584176" cy="34627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 bwMode="auto">
              <a:xfrm flipV="1">
                <a:off x="5796136" y="2276873"/>
                <a:ext cx="1728192" cy="72007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 bwMode="auto">
              <a:xfrm>
                <a:off x="5796136" y="2456011"/>
                <a:ext cx="1637150" cy="36513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24"/>
              <p:cNvCxnSpPr/>
              <p:nvPr/>
            </p:nvCxnSpPr>
            <p:spPr bwMode="auto">
              <a:xfrm>
                <a:off x="5796136" y="2924944"/>
                <a:ext cx="1584176" cy="72008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28"/>
              <p:cNvCxnSpPr/>
              <p:nvPr/>
            </p:nvCxnSpPr>
            <p:spPr bwMode="auto">
              <a:xfrm>
                <a:off x="5796136" y="3103711"/>
                <a:ext cx="1697784" cy="36513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Rectangle 61"/>
            <p:cNvSpPr/>
            <p:nvPr/>
          </p:nvSpPr>
          <p:spPr>
            <a:xfrm>
              <a:off x="5652120" y="1844824"/>
              <a:ext cx="144016" cy="18002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147"/>
            <p:cNvGrpSpPr/>
            <p:nvPr/>
          </p:nvGrpSpPr>
          <p:grpSpPr>
            <a:xfrm>
              <a:off x="6012160" y="1844824"/>
              <a:ext cx="1030832" cy="1775326"/>
              <a:chOff x="7620032" y="1845081"/>
              <a:chExt cx="1030832" cy="1775326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 rot="21347584">
                <a:off x="7620032" y="1920906"/>
                <a:ext cx="0" cy="1699501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 rot="21347584">
                <a:off x="7877740" y="1901949"/>
                <a:ext cx="0" cy="1699501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 rot="21347584">
                <a:off x="8135448" y="1882993"/>
                <a:ext cx="0" cy="1699501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 rot="21347584">
                <a:off x="8393156" y="1864037"/>
                <a:ext cx="0" cy="1699501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 rot="21347584">
                <a:off x="8650864" y="1845081"/>
                <a:ext cx="0" cy="1699501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49"/>
            <p:cNvGrpSpPr/>
            <p:nvPr/>
          </p:nvGrpSpPr>
          <p:grpSpPr>
            <a:xfrm rot="21411143">
              <a:off x="6012160" y="1844824"/>
              <a:ext cx="1028739" cy="1799805"/>
              <a:chOff x="7529607" y="1783685"/>
              <a:chExt cx="1028739" cy="1799805"/>
            </a:xfrm>
          </p:grpSpPr>
          <p:cxnSp>
            <p:nvCxnSpPr>
              <p:cNvPr id="92" name="Straight Connector 91"/>
              <p:cNvCxnSpPr/>
              <p:nvPr/>
            </p:nvCxnSpPr>
            <p:spPr>
              <a:xfrm rot="334129">
                <a:off x="7529607" y="1783685"/>
                <a:ext cx="0" cy="1699501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rot="334129">
                <a:off x="7786792" y="1808761"/>
                <a:ext cx="0" cy="1699501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 rot="334129">
                <a:off x="8043977" y="1833837"/>
                <a:ext cx="0" cy="1699501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rot="334129">
                <a:off x="8301161" y="1858913"/>
                <a:ext cx="0" cy="1699501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 rot="334129">
                <a:off x="8558346" y="1883989"/>
                <a:ext cx="0" cy="1699501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100355" name="Object 46"/>
            <p:cNvGraphicFramePr>
              <a:graphicFrameLocks noChangeAspect="1"/>
            </p:cNvGraphicFramePr>
            <p:nvPr/>
          </p:nvGraphicFramePr>
          <p:xfrm>
            <a:off x="7812360" y="2492896"/>
            <a:ext cx="452438" cy="6133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4269" name="Equation" r:id="rId3" imgW="190440" imgH="228600" progId="Equation.DSMT4">
                    <p:embed/>
                  </p:oleObj>
                </mc:Choice>
                <mc:Fallback>
                  <p:oleObj name="Equation" r:id="rId3" imgW="190440" imgH="228600" progId="Equation.DSMT4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12360" y="2492896"/>
                          <a:ext cx="452438" cy="61334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53" name="Straight Arrow Connector 152"/>
            <p:cNvCxnSpPr/>
            <p:nvPr/>
          </p:nvCxnSpPr>
          <p:spPr>
            <a:xfrm>
              <a:off x="7668344" y="2564904"/>
              <a:ext cx="0" cy="432048"/>
            </a:xfrm>
            <a:prstGeom prst="straightConnector1">
              <a:avLst/>
            </a:prstGeom>
            <a:ln w="22225">
              <a:solidFill>
                <a:schemeClr val="accent2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55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3222461"/>
              </p:ext>
            </p:extLst>
          </p:nvPr>
        </p:nvGraphicFramePr>
        <p:xfrm>
          <a:off x="5322888" y="4983163"/>
          <a:ext cx="3498850" cy="1144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270" name="Equation" r:id="rId5" imgW="1473200" imgH="482600" progId="Equation.3">
                  <p:embed/>
                </p:oleObj>
              </mc:Choice>
              <mc:Fallback>
                <p:oleObj name="Equation" r:id="rId5" imgW="1473200" imgH="482600" progId="Equation.3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2888" y="4983163"/>
                        <a:ext cx="3498850" cy="1144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6" name="TextBox 96"/>
          <p:cNvSpPr txBox="1">
            <a:spLocks noChangeArrowheads="1"/>
          </p:cNvSpPr>
          <p:nvPr/>
        </p:nvSpPr>
        <p:spPr bwMode="auto">
          <a:xfrm>
            <a:off x="899592" y="5229200"/>
            <a:ext cx="42493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transverse coherence </a:t>
            </a:r>
            <a:r>
              <a:rPr lang="en-US" sz="2400" dirty="0"/>
              <a:t>length</a:t>
            </a:r>
            <a:endParaRPr lang="nl-NL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Why</a:t>
            </a:r>
            <a:r>
              <a:rPr lang="nl-NL" dirty="0" smtClean="0"/>
              <a:t> </a:t>
            </a:r>
            <a:r>
              <a:rPr lang="nl-NL" dirty="0" err="1" smtClean="0"/>
              <a:t>ultracold</a:t>
            </a:r>
            <a:r>
              <a:rPr lang="nl-NL" dirty="0" smtClean="0"/>
              <a:t>?</a:t>
            </a:r>
            <a:endParaRPr lang="en-US" dirty="0"/>
          </a:p>
        </p:txBody>
      </p:sp>
      <p:sp>
        <p:nvSpPr>
          <p:cNvPr id="21" name="Text Box 63"/>
          <p:cNvSpPr txBox="1">
            <a:spLocks noChangeArrowheads="1"/>
          </p:cNvSpPr>
          <p:nvPr/>
        </p:nvSpPr>
        <p:spPr bwMode="auto">
          <a:xfrm>
            <a:off x="6012160" y="3861048"/>
            <a:ext cx="10080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cs typeface="Arial" pitchFamily="34" charset="0"/>
                <a:sym typeface="Wingdings 2" pitchFamily="18" charset="2"/>
              </a:rPr>
              <a:t></a:t>
            </a:r>
          </a:p>
        </p:txBody>
      </p:sp>
      <p:sp>
        <p:nvSpPr>
          <p:cNvPr id="16" name="Text Box 64"/>
          <p:cNvSpPr txBox="1">
            <a:spLocks noChangeArrowheads="1"/>
          </p:cNvSpPr>
          <p:nvPr/>
        </p:nvSpPr>
        <p:spPr bwMode="auto">
          <a:xfrm>
            <a:off x="3176761" y="4509294"/>
            <a:ext cx="10080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cs typeface="Arial" pitchFamily="34" charset="0"/>
                <a:sym typeface="Wingdings 2" pitchFamily="18" charset="2"/>
              </a:rPr>
              <a:t></a:t>
            </a:r>
          </a:p>
        </p:txBody>
      </p:sp>
      <p:sp>
        <p:nvSpPr>
          <p:cNvPr id="17" name="Text Box 66"/>
          <p:cNvSpPr txBox="1">
            <a:spLocks noChangeArrowheads="1"/>
          </p:cNvSpPr>
          <p:nvPr/>
        </p:nvSpPr>
        <p:spPr bwMode="auto">
          <a:xfrm>
            <a:off x="3176761" y="3861594"/>
            <a:ext cx="10080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rgbClr val="FF3300"/>
                </a:solidFill>
                <a:cs typeface="Arial" pitchFamily="34" charset="0"/>
                <a:sym typeface="Wingdings 2" pitchFamily="18" charset="2"/>
              </a:rPr>
              <a:t></a:t>
            </a:r>
          </a:p>
        </p:txBody>
      </p:sp>
      <p:sp>
        <p:nvSpPr>
          <p:cNvPr id="45" name="TextBox 96"/>
          <p:cNvSpPr txBox="1">
            <a:spLocks noChangeArrowheads="1"/>
          </p:cNvSpPr>
          <p:nvPr/>
        </p:nvSpPr>
        <p:spPr bwMode="auto">
          <a:xfrm>
            <a:off x="1388325" y="4653756"/>
            <a:ext cx="14686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i="1"/>
              <a:t>coherence</a:t>
            </a:r>
            <a:endParaRPr lang="nl-NL" sz="2000" b="1" i="1"/>
          </a:p>
        </p:txBody>
      </p:sp>
      <p:cxnSp>
        <p:nvCxnSpPr>
          <p:cNvPr id="8" name="Straight Arrow Connector 7"/>
          <p:cNvCxnSpPr>
            <a:stCxn id="78" idx="0"/>
          </p:cNvCxnSpPr>
          <p:nvPr/>
        </p:nvCxnSpPr>
        <p:spPr bwMode="auto">
          <a:xfrm flipV="1">
            <a:off x="1763689" y="2015182"/>
            <a:ext cx="1314449" cy="675482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 flipV="1">
            <a:off x="1763688" y="2197745"/>
            <a:ext cx="1350962" cy="511176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 bwMode="auto">
          <a:xfrm flipV="1">
            <a:off x="1763688" y="2453332"/>
            <a:ext cx="1350962" cy="255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 bwMode="auto">
          <a:xfrm>
            <a:off x="1763688" y="2708920"/>
            <a:ext cx="1277937" cy="1587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>
            <a:off x="1763688" y="2708920"/>
            <a:ext cx="1314450" cy="255587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>
            <a:off x="1763688" y="2672407"/>
            <a:ext cx="1277937" cy="474663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 bwMode="auto">
          <a:xfrm>
            <a:off x="1763688" y="2672407"/>
            <a:ext cx="1277937" cy="73025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lowchart: Extract 14"/>
          <p:cNvSpPr>
            <a:spLocks noChangeArrowheads="1"/>
          </p:cNvSpPr>
          <p:nvPr/>
        </p:nvSpPr>
        <p:spPr bwMode="auto">
          <a:xfrm rot="5400000">
            <a:off x="1435076" y="2453332"/>
            <a:ext cx="182563" cy="474663"/>
          </a:xfrm>
          <a:prstGeom prst="flowChartExtract">
            <a:avLst/>
          </a:prstGeom>
          <a:solidFill>
            <a:schemeClr val="tx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>
              <a:defRPr/>
            </a:pPr>
            <a:endParaRPr lang="nl-NL" sz="24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3131840" y="1844824"/>
            <a:ext cx="216024" cy="18002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/>
          <p:cNvCxnSpPr/>
          <p:nvPr/>
        </p:nvCxnSpPr>
        <p:spPr bwMode="auto">
          <a:xfrm flipV="1">
            <a:off x="3347864" y="1988840"/>
            <a:ext cx="1152128" cy="915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 bwMode="auto">
          <a:xfrm flipV="1">
            <a:off x="3419872" y="2204864"/>
            <a:ext cx="1152128" cy="915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 bwMode="auto">
          <a:xfrm flipV="1">
            <a:off x="3419872" y="2636912"/>
            <a:ext cx="1152128" cy="915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 bwMode="auto">
          <a:xfrm flipV="1">
            <a:off x="3347864" y="2420888"/>
            <a:ext cx="1296144" cy="915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 bwMode="auto">
          <a:xfrm flipV="1">
            <a:off x="3419872" y="2924944"/>
            <a:ext cx="1152128" cy="915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 bwMode="auto">
          <a:xfrm flipV="1">
            <a:off x="3419872" y="3140968"/>
            <a:ext cx="1152128" cy="915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 bwMode="auto">
          <a:xfrm flipV="1">
            <a:off x="3347864" y="3356992"/>
            <a:ext cx="1224136" cy="915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66"/>
          <p:cNvGrpSpPr/>
          <p:nvPr/>
        </p:nvGrpSpPr>
        <p:grpSpPr>
          <a:xfrm>
            <a:off x="3491880" y="1916832"/>
            <a:ext cx="936104" cy="1584176"/>
            <a:chOff x="3491880" y="1988840"/>
            <a:chExt cx="1080120" cy="1440160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3491880" y="1988840"/>
              <a:ext cx="0" cy="144016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707904" y="1988840"/>
              <a:ext cx="0" cy="144016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3923928" y="1988840"/>
              <a:ext cx="0" cy="144016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4139952" y="1988840"/>
              <a:ext cx="0" cy="144016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4355976" y="1988840"/>
              <a:ext cx="0" cy="144016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4572000" y="1988840"/>
              <a:ext cx="0" cy="144016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71"/>
          <p:cNvGrpSpPr/>
          <p:nvPr/>
        </p:nvGrpSpPr>
        <p:grpSpPr>
          <a:xfrm>
            <a:off x="755576" y="1628800"/>
            <a:ext cx="2304256" cy="2160240"/>
            <a:chOff x="1365663" y="1731160"/>
            <a:chExt cx="1737800" cy="1833971"/>
          </a:xfrm>
        </p:grpSpPr>
        <p:sp>
          <p:nvSpPr>
            <p:cNvPr id="82" name="Oval 81"/>
            <p:cNvSpPr/>
            <p:nvPr/>
          </p:nvSpPr>
          <p:spPr>
            <a:xfrm>
              <a:off x="2052606" y="2490960"/>
              <a:ext cx="360040" cy="33833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1923803" y="2348880"/>
              <a:ext cx="623589" cy="63475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1716187" y="2144732"/>
              <a:ext cx="1008112" cy="100317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1600967" y="2029168"/>
              <a:ext cx="1263253" cy="123946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1485748" y="1839164"/>
              <a:ext cx="1506833" cy="157620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1365663" y="1731160"/>
              <a:ext cx="1737800" cy="183397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Rectangle 76"/>
          <p:cNvSpPr/>
          <p:nvPr/>
        </p:nvSpPr>
        <p:spPr>
          <a:xfrm>
            <a:off x="539552" y="1556792"/>
            <a:ext cx="1296144" cy="24482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lowchart: Extract 77"/>
          <p:cNvSpPr>
            <a:spLocks noChangeArrowheads="1"/>
          </p:cNvSpPr>
          <p:nvPr/>
        </p:nvSpPr>
        <p:spPr bwMode="auto">
          <a:xfrm rot="5400000">
            <a:off x="1435076" y="2453332"/>
            <a:ext cx="182563" cy="474663"/>
          </a:xfrm>
          <a:prstGeom prst="flowChartExtract">
            <a:avLst/>
          </a:prstGeom>
          <a:solidFill>
            <a:schemeClr val="tx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>
              <a:defRPr/>
            </a:pPr>
            <a:endParaRPr lang="nl-NL" sz="24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3131840" y="1844824"/>
            <a:ext cx="216024" cy="18002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 rot="3766319">
            <a:off x="1819067" y="1126463"/>
            <a:ext cx="914400" cy="1492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 rot="7475597">
            <a:off x="1660528" y="2893228"/>
            <a:ext cx="899302" cy="12712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96"/>
          <p:cNvSpPr txBox="1">
            <a:spLocks noChangeArrowheads="1"/>
          </p:cNvSpPr>
          <p:nvPr/>
        </p:nvSpPr>
        <p:spPr bwMode="auto">
          <a:xfrm>
            <a:off x="2186859" y="1124744"/>
            <a:ext cx="19672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sz="1800" dirty="0" err="1" smtClean="0"/>
              <a:t>conventional</a:t>
            </a:r>
            <a:endParaRPr lang="en-US" sz="1800" dirty="0" smtClean="0"/>
          </a:p>
          <a:p>
            <a:pPr algn="ctr"/>
            <a:r>
              <a:rPr lang="en-US" sz="1800" b="1" i="1" dirty="0" smtClean="0"/>
              <a:t>point-like</a:t>
            </a:r>
            <a:r>
              <a:rPr lang="en-US" sz="1800" dirty="0" smtClean="0"/>
              <a:t> </a:t>
            </a:r>
            <a:r>
              <a:rPr lang="en-US" sz="1800" dirty="0"/>
              <a:t>source</a:t>
            </a:r>
            <a:endParaRPr lang="nl-NL" sz="1800" dirty="0"/>
          </a:p>
        </p:txBody>
      </p:sp>
      <p:sp>
        <p:nvSpPr>
          <p:cNvPr id="44" name="TextBox 96"/>
          <p:cNvSpPr txBox="1">
            <a:spLocks noChangeArrowheads="1"/>
          </p:cNvSpPr>
          <p:nvPr/>
        </p:nvSpPr>
        <p:spPr bwMode="auto">
          <a:xfrm>
            <a:off x="1075844" y="4004469"/>
            <a:ext cx="2236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i="1" dirty="0"/>
              <a:t>charge per pulse</a:t>
            </a:r>
            <a:endParaRPr lang="nl-NL" sz="2000" b="1" i="1" dirty="0"/>
          </a:p>
        </p:txBody>
      </p:sp>
      <p:sp>
        <p:nvSpPr>
          <p:cNvPr id="88" name="Text Box 64"/>
          <p:cNvSpPr txBox="1">
            <a:spLocks noChangeArrowheads="1"/>
          </p:cNvSpPr>
          <p:nvPr/>
        </p:nvSpPr>
        <p:spPr bwMode="auto">
          <a:xfrm>
            <a:off x="6012160" y="4509120"/>
            <a:ext cx="10080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cs typeface="Arial" pitchFamily="34" charset="0"/>
                <a:sym typeface="Wingdings 2" pitchFamily="18" charset="2"/>
              </a:rPr>
              <a:t></a:t>
            </a:r>
          </a:p>
        </p:txBody>
      </p:sp>
      <p:grpSp>
        <p:nvGrpSpPr>
          <p:cNvPr id="4" name="Group 69"/>
          <p:cNvGrpSpPr/>
          <p:nvPr/>
        </p:nvGrpSpPr>
        <p:grpSpPr>
          <a:xfrm>
            <a:off x="4427984" y="1124744"/>
            <a:ext cx="3836541" cy="2592288"/>
            <a:chOff x="4427984" y="1124744"/>
            <a:chExt cx="3836541" cy="2592288"/>
          </a:xfrm>
        </p:grpSpPr>
        <p:sp>
          <p:nvSpPr>
            <p:cNvPr id="19" name="TextBox 96"/>
            <p:cNvSpPr txBox="1">
              <a:spLocks noChangeArrowheads="1"/>
            </p:cNvSpPr>
            <p:nvPr/>
          </p:nvSpPr>
          <p:spPr bwMode="auto">
            <a:xfrm>
              <a:off x="5652120" y="1124744"/>
              <a:ext cx="195438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nl-NL" b="1" i="1" dirty="0" err="1" smtClean="0"/>
                <a:t>ultracold</a:t>
              </a:r>
              <a:endParaRPr lang="en-US" b="1" i="1" dirty="0" smtClean="0"/>
            </a:p>
            <a:p>
              <a:pPr algn="ctr"/>
              <a:r>
                <a:rPr lang="en-US" sz="1800" b="1" i="1" dirty="0" smtClean="0"/>
                <a:t>extended</a:t>
              </a:r>
              <a:r>
                <a:rPr lang="en-US" sz="1800" dirty="0" smtClean="0"/>
                <a:t> </a:t>
              </a:r>
              <a:r>
                <a:rPr lang="en-US" sz="1800" dirty="0"/>
                <a:t>source</a:t>
              </a:r>
              <a:endParaRPr lang="nl-NL" sz="1800" dirty="0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5652120" y="1844824"/>
              <a:ext cx="144016" cy="18002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160"/>
            <p:cNvGrpSpPr/>
            <p:nvPr/>
          </p:nvGrpSpPr>
          <p:grpSpPr>
            <a:xfrm>
              <a:off x="5796136" y="1988840"/>
              <a:ext cx="1800200" cy="1377306"/>
              <a:chOff x="5796136" y="1988840"/>
              <a:chExt cx="1296144" cy="1377306"/>
            </a:xfrm>
          </p:grpSpPr>
          <p:cxnSp>
            <p:nvCxnSpPr>
              <p:cNvPr id="133" name="Straight Arrow Connector 132"/>
              <p:cNvCxnSpPr/>
              <p:nvPr/>
            </p:nvCxnSpPr>
            <p:spPr bwMode="auto">
              <a:xfrm flipV="1">
                <a:off x="5796136" y="1988840"/>
                <a:ext cx="1152128" cy="9154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Arrow Connector 133"/>
              <p:cNvCxnSpPr/>
              <p:nvPr/>
            </p:nvCxnSpPr>
            <p:spPr bwMode="auto">
              <a:xfrm>
                <a:off x="5796136" y="2204864"/>
                <a:ext cx="1224136" cy="0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Arrow Connector 134"/>
              <p:cNvCxnSpPr/>
              <p:nvPr/>
            </p:nvCxnSpPr>
            <p:spPr bwMode="auto">
              <a:xfrm>
                <a:off x="5796136" y="2636912"/>
                <a:ext cx="1224136" cy="0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Arrow Connector 135"/>
              <p:cNvCxnSpPr/>
              <p:nvPr/>
            </p:nvCxnSpPr>
            <p:spPr bwMode="auto">
              <a:xfrm flipV="1">
                <a:off x="5796136" y="2420888"/>
                <a:ext cx="1296144" cy="9154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Arrow Connector 136"/>
              <p:cNvCxnSpPr/>
              <p:nvPr/>
            </p:nvCxnSpPr>
            <p:spPr bwMode="auto">
              <a:xfrm>
                <a:off x="5796136" y="2924944"/>
                <a:ext cx="1224136" cy="0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Arrow Connector 137"/>
              <p:cNvCxnSpPr/>
              <p:nvPr/>
            </p:nvCxnSpPr>
            <p:spPr bwMode="auto">
              <a:xfrm>
                <a:off x="5796136" y="3140968"/>
                <a:ext cx="1224136" cy="0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Arrow Connector 138"/>
              <p:cNvCxnSpPr/>
              <p:nvPr/>
            </p:nvCxnSpPr>
            <p:spPr bwMode="auto">
              <a:xfrm flipV="1">
                <a:off x="5796136" y="3356992"/>
                <a:ext cx="1224136" cy="9154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162"/>
            <p:cNvGrpSpPr/>
            <p:nvPr/>
          </p:nvGrpSpPr>
          <p:grpSpPr>
            <a:xfrm>
              <a:off x="6084168" y="1916832"/>
              <a:ext cx="1080120" cy="1584176"/>
              <a:chOff x="7884368" y="1916832"/>
              <a:chExt cx="1080120" cy="1584176"/>
            </a:xfrm>
          </p:grpSpPr>
          <p:cxnSp>
            <p:nvCxnSpPr>
              <p:cNvPr id="155" name="Straight Connector 154"/>
              <p:cNvCxnSpPr/>
              <p:nvPr/>
            </p:nvCxnSpPr>
            <p:spPr>
              <a:xfrm>
                <a:off x="7884368" y="1916832"/>
                <a:ext cx="0" cy="1584176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>
                <a:off x="8071589" y="1916832"/>
                <a:ext cx="0" cy="1584176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>
                <a:off x="8258810" y="1916832"/>
                <a:ext cx="0" cy="1584176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8446030" y="1916832"/>
                <a:ext cx="0" cy="1584176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8633251" y="1916832"/>
                <a:ext cx="0" cy="1584176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8820472" y="1916832"/>
                <a:ext cx="0" cy="1584176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8964488" y="1916832"/>
                <a:ext cx="0" cy="1584176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64" name="Picture 7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427984" y="1772816"/>
              <a:ext cx="1800225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68" name="Straight Arrow Connector 167"/>
            <p:cNvCxnSpPr/>
            <p:nvPr/>
          </p:nvCxnSpPr>
          <p:spPr>
            <a:xfrm>
              <a:off x="7668344" y="1844824"/>
              <a:ext cx="0" cy="1872208"/>
            </a:xfrm>
            <a:prstGeom prst="straightConnector1">
              <a:avLst/>
            </a:prstGeom>
            <a:ln w="22225">
              <a:solidFill>
                <a:schemeClr val="accent2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01381" name="Object 5"/>
            <p:cNvGraphicFramePr>
              <a:graphicFrameLocks noChangeAspect="1"/>
            </p:cNvGraphicFramePr>
            <p:nvPr/>
          </p:nvGraphicFramePr>
          <p:xfrm>
            <a:off x="7812088" y="2492375"/>
            <a:ext cx="452437" cy="614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5293" name="Equation" r:id="rId5" imgW="190440" imgH="228600" progId="Equation.DSMT4">
                    <p:embed/>
                  </p:oleObj>
                </mc:Choice>
                <mc:Fallback>
                  <p:oleObj name="Equation" r:id="rId5" imgW="190440" imgH="228600" progId="Equation.DSMT4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12088" y="2492375"/>
                          <a:ext cx="452437" cy="6143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70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0475606"/>
              </p:ext>
            </p:extLst>
          </p:nvPr>
        </p:nvGraphicFramePr>
        <p:xfrm>
          <a:off x="5322888" y="4983163"/>
          <a:ext cx="3498850" cy="1144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94" name="Equation" r:id="rId7" imgW="1473200" imgH="482600" progId="Equation.3">
                  <p:embed/>
                </p:oleObj>
              </mc:Choice>
              <mc:Fallback>
                <p:oleObj name="Equation" r:id="rId7" imgW="1473200" imgH="482600" progId="Equation.3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2888" y="4983163"/>
                        <a:ext cx="3498850" cy="1144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" name="TextBox 96"/>
          <p:cNvSpPr txBox="1">
            <a:spLocks noChangeArrowheads="1"/>
          </p:cNvSpPr>
          <p:nvPr/>
        </p:nvSpPr>
        <p:spPr bwMode="auto">
          <a:xfrm>
            <a:off x="899592" y="5229200"/>
            <a:ext cx="42493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transverse coherence </a:t>
            </a:r>
            <a:r>
              <a:rPr lang="en-US" sz="2400" dirty="0"/>
              <a:t>length</a:t>
            </a:r>
            <a:endParaRPr lang="nl-NL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Ultracold</a:t>
            </a:r>
            <a:r>
              <a:rPr lang="nl-NL" dirty="0" smtClean="0"/>
              <a:t> </a:t>
            </a:r>
            <a:r>
              <a:rPr lang="nl-NL" dirty="0" err="1" smtClean="0"/>
              <a:t>electron</a:t>
            </a:r>
            <a:r>
              <a:rPr lang="nl-NL" dirty="0" smtClean="0"/>
              <a:t> </a:t>
            </a:r>
            <a:r>
              <a:rPr lang="nl-NL" dirty="0" err="1" smtClean="0"/>
              <a:t>source</a:t>
            </a:r>
            <a:endParaRPr lang="en-US" dirty="0"/>
          </a:p>
        </p:txBody>
      </p:sp>
      <p:sp>
        <p:nvSpPr>
          <p:cNvPr id="105" name="Text Box 102"/>
          <p:cNvSpPr txBox="1">
            <a:spLocks noChangeArrowheads="1"/>
          </p:cNvSpPr>
          <p:nvPr/>
        </p:nvSpPr>
        <p:spPr bwMode="auto">
          <a:xfrm>
            <a:off x="5148263" y="2636838"/>
            <a:ext cx="3673475" cy="1196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>
              <a:lnSpc>
                <a:spcPct val="65000"/>
              </a:lnSpc>
              <a:spcBef>
                <a:spcPct val="50000"/>
              </a:spcBef>
            </a:pPr>
            <a:r>
              <a:rPr lang="en-US" sz="2400" dirty="0">
                <a:latin typeface="Arial Unicode MS" pitchFamily="34" charset="-128"/>
              </a:rPr>
              <a:t>N </a:t>
            </a:r>
            <a:r>
              <a:rPr lang="en-US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≤</a:t>
            </a:r>
            <a:r>
              <a:rPr lang="en-US" sz="2400" dirty="0">
                <a:latin typeface="Arial Unicode MS" pitchFamily="34" charset="-128"/>
              </a:rPr>
              <a:t> 10</a:t>
            </a:r>
            <a:r>
              <a:rPr lang="en-US" sz="2400" baseline="30000" dirty="0">
                <a:latin typeface="Arial Unicode MS" pitchFamily="34" charset="-128"/>
              </a:rPr>
              <a:t>10</a:t>
            </a:r>
            <a:r>
              <a:rPr lang="en-US" sz="2400" dirty="0">
                <a:latin typeface="Arial Unicode MS" pitchFamily="34" charset="-128"/>
              </a:rPr>
              <a:t> </a:t>
            </a:r>
            <a:r>
              <a:rPr lang="en-US" sz="2400" dirty="0" err="1">
                <a:latin typeface="Arial Unicode MS" pitchFamily="34" charset="-128"/>
              </a:rPr>
              <a:t>Rb</a:t>
            </a:r>
            <a:r>
              <a:rPr lang="en-US" sz="2400" dirty="0">
                <a:latin typeface="Arial Unicode MS" pitchFamily="34" charset="-128"/>
              </a:rPr>
              <a:t> atoms, </a:t>
            </a:r>
          </a:p>
          <a:p>
            <a:pPr marL="457200" indent="-457200" algn="ctr">
              <a:lnSpc>
                <a:spcPct val="65000"/>
              </a:lnSpc>
              <a:spcBef>
                <a:spcPct val="50000"/>
              </a:spcBef>
            </a:pPr>
            <a:r>
              <a:rPr lang="en-US" sz="2400" dirty="0">
                <a:latin typeface="Arial Unicode MS" pitchFamily="34" charset="-128"/>
              </a:rPr>
              <a:t>R = 1 mm, n </a:t>
            </a:r>
            <a:r>
              <a:rPr lang="en-US" sz="2400" dirty="0"/>
              <a:t>≤</a:t>
            </a:r>
            <a:r>
              <a:rPr lang="en-US" sz="2400" dirty="0">
                <a:latin typeface="Arial Unicode MS" pitchFamily="34" charset="-128"/>
              </a:rPr>
              <a:t> </a:t>
            </a:r>
            <a:r>
              <a:rPr lang="en-US" sz="2400" dirty="0"/>
              <a:t>10</a:t>
            </a:r>
            <a:r>
              <a:rPr lang="en-US" sz="2400" baseline="30000" dirty="0"/>
              <a:t>18</a:t>
            </a:r>
            <a:r>
              <a:rPr lang="en-US" sz="2400" dirty="0"/>
              <a:t> m</a:t>
            </a:r>
            <a:r>
              <a:rPr lang="en-US" sz="2400" baseline="30000" dirty="0"/>
              <a:t>-3</a:t>
            </a:r>
          </a:p>
          <a:p>
            <a:pPr marL="457200" indent="-457200" algn="ctr">
              <a:lnSpc>
                <a:spcPct val="65000"/>
              </a:lnSpc>
              <a:spcBef>
                <a:spcPct val="50000"/>
              </a:spcBef>
            </a:pPr>
            <a:r>
              <a:rPr lang="en-US" sz="2400" dirty="0">
                <a:latin typeface="Arial Unicode MS" pitchFamily="34" charset="-128"/>
              </a:rPr>
              <a:t>T </a:t>
            </a:r>
            <a:r>
              <a:rPr lang="en-US" sz="2400" dirty="0" smtClean="0">
                <a:latin typeface="Arial Unicode MS" pitchFamily="34" charset="-128"/>
              </a:rPr>
              <a:t>≈100 µK</a:t>
            </a:r>
            <a:endParaRPr lang="en-US" sz="2400" dirty="0">
              <a:latin typeface="Arial Unicode MS" pitchFamily="34" charset="-128"/>
            </a:endParaRPr>
          </a:p>
        </p:txBody>
      </p:sp>
      <p:grpSp>
        <p:nvGrpSpPr>
          <p:cNvPr id="2" name="Group 106"/>
          <p:cNvGrpSpPr/>
          <p:nvPr/>
        </p:nvGrpSpPr>
        <p:grpSpPr>
          <a:xfrm>
            <a:off x="912813" y="1295400"/>
            <a:ext cx="3962400" cy="4191000"/>
            <a:chOff x="912813" y="1295400"/>
            <a:chExt cx="3962400" cy="4191000"/>
          </a:xfrm>
        </p:grpSpPr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912813" y="1295400"/>
              <a:ext cx="3962400" cy="4191000"/>
            </a:xfrm>
            <a:prstGeom prst="rect">
              <a:avLst/>
            </a:prstGeom>
            <a:solidFill>
              <a:schemeClr val="tx2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4"/>
            <p:cNvGrpSpPr>
              <a:grpSpLocks noChangeAspect="1"/>
            </p:cNvGrpSpPr>
            <p:nvPr/>
          </p:nvGrpSpPr>
          <p:grpSpPr bwMode="auto">
            <a:xfrm>
              <a:off x="2208213" y="2590800"/>
              <a:ext cx="560388" cy="663575"/>
              <a:chOff x="2381" y="1298"/>
              <a:chExt cx="590" cy="817"/>
            </a:xfrm>
          </p:grpSpPr>
          <p:sp>
            <p:nvSpPr>
              <p:cNvPr id="103" name="Oval 5"/>
              <p:cNvSpPr>
                <a:spLocks noChangeAspect="1" noChangeArrowheads="1"/>
              </p:cNvSpPr>
              <p:nvPr/>
            </p:nvSpPr>
            <p:spPr bwMode="auto">
              <a:xfrm rot="1964579">
                <a:off x="2534" y="1438"/>
                <a:ext cx="318" cy="581"/>
              </a:xfrm>
              <a:prstGeom prst="ellipse">
                <a:avLst/>
              </a:prstGeom>
              <a:solidFill>
                <a:srgbClr val="FF3300"/>
              </a:solidFill>
              <a:ln w="9525">
                <a:round/>
                <a:headEnd/>
                <a:tailEnd/>
              </a:ln>
              <a:scene3d>
                <a:camera prst="legacyObliqueTopLeft">
                  <a:rot lat="0" lon="21299970" rev="0"/>
                </a:camera>
                <a:lightRig rig="legacyFlat3" dir="r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FF3300"/>
                </a:extrusionClr>
              </a:sp3d>
            </p:spPr>
            <p:txBody>
              <a:bodyPr anchor="ctr">
                <a:spAutoFit/>
                <a:flatTx/>
              </a:bodyPr>
              <a:lstStyle/>
              <a:p>
                <a:endParaRPr lang="en-US"/>
              </a:p>
            </p:txBody>
          </p:sp>
          <p:sp>
            <p:nvSpPr>
              <p:cNvPr id="104" name="Oval 6"/>
              <p:cNvSpPr>
                <a:spLocks noChangeAspect="1" noChangeArrowheads="1"/>
              </p:cNvSpPr>
              <p:nvPr/>
            </p:nvSpPr>
            <p:spPr bwMode="auto">
              <a:xfrm rot="1639867">
                <a:off x="2381" y="1298"/>
                <a:ext cx="590" cy="817"/>
              </a:xfrm>
              <a:prstGeom prst="ellipse">
                <a:avLst/>
              </a:prstGeom>
              <a:gradFill rotWithShape="1">
                <a:gsLst>
                  <a:gs pos="0">
                    <a:srgbClr val="460E00"/>
                  </a:gs>
                  <a:gs pos="100000">
                    <a:srgbClr val="FF3300">
                      <a:alpha val="8100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7"/>
            <p:cNvGrpSpPr>
              <a:grpSpLocks noChangeAspect="1"/>
            </p:cNvGrpSpPr>
            <p:nvPr/>
          </p:nvGrpSpPr>
          <p:grpSpPr bwMode="auto">
            <a:xfrm>
              <a:off x="3732213" y="2890838"/>
              <a:ext cx="914400" cy="714375"/>
              <a:chOff x="4285" y="1534"/>
              <a:chExt cx="626" cy="752"/>
            </a:xfrm>
          </p:grpSpPr>
          <p:sp>
            <p:nvSpPr>
              <p:cNvPr id="100" name="AutoShape 8"/>
              <p:cNvSpPr>
                <a:spLocks noChangeAspect="1" noChangeArrowheads="1"/>
              </p:cNvSpPr>
              <p:nvPr/>
            </p:nvSpPr>
            <p:spPr bwMode="auto">
              <a:xfrm rot="37383962">
                <a:off x="4466" y="1708"/>
                <a:ext cx="491" cy="398"/>
              </a:xfrm>
              <a:prstGeom prst="can">
                <a:avLst>
                  <a:gd name="adj" fmla="val 47639"/>
                </a:avLst>
              </a:prstGeom>
              <a:gradFill rotWithShape="1">
                <a:gsLst>
                  <a:gs pos="0">
                    <a:srgbClr val="FF3300">
                      <a:alpha val="70000"/>
                    </a:srgbClr>
                  </a:gs>
                  <a:gs pos="50000">
                    <a:srgbClr val="FF3300">
                      <a:gamma/>
                      <a:shade val="46275"/>
                      <a:invGamma/>
                    </a:srgbClr>
                  </a:gs>
                  <a:gs pos="100000">
                    <a:srgbClr val="FF3300">
                      <a:alpha val="70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01" name="AutoShape 9"/>
              <p:cNvSpPr>
                <a:spLocks noChangeAspect="1" noChangeArrowheads="1"/>
              </p:cNvSpPr>
              <p:nvPr/>
            </p:nvSpPr>
            <p:spPr bwMode="auto">
              <a:xfrm rot="15870190">
                <a:off x="4067" y="1769"/>
                <a:ext cx="735" cy="299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rgbClr val="FF3300">
                      <a:alpha val="70000"/>
                    </a:srgbClr>
                  </a:gs>
                  <a:gs pos="50000">
                    <a:srgbClr val="FF3300">
                      <a:gamma/>
                      <a:shade val="46275"/>
                      <a:invGamma/>
                    </a:srgbClr>
                  </a:gs>
                  <a:gs pos="100000">
                    <a:srgbClr val="FF3300">
                      <a:alpha val="70000"/>
                    </a:srgb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02" name="Oval 10"/>
              <p:cNvSpPr>
                <a:spLocks noChangeAspect="1" noChangeArrowheads="1"/>
              </p:cNvSpPr>
              <p:nvPr/>
            </p:nvSpPr>
            <p:spPr bwMode="auto">
              <a:xfrm rot="10470190">
                <a:off x="4497" y="1534"/>
                <a:ext cx="213" cy="735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50000">
                    <a:srgbClr val="761800"/>
                  </a:gs>
                  <a:gs pos="100000">
                    <a:srgbClr val="FF3300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11"/>
            <p:cNvGrpSpPr>
              <a:grpSpLocks noChangeAspect="1"/>
            </p:cNvGrpSpPr>
            <p:nvPr/>
          </p:nvGrpSpPr>
          <p:grpSpPr bwMode="auto">
            <a:xfrm rot="10800000">
              <a:off x="2508251" y="1444625"/>
              <a:ext cx="646113" cy="847725"/>
              <a:chOff x="340" y="845"/>
              <a:chExt cx="863" cy="1309"/>
            </a:xfrm>
          </p:grpSpPr>
          <p:sp>
            <p:nvSpPr>
              <p:cNvPr id="97" name="AutoShape 12"/>
              <p:cNvSpPr>
                <a:spLocks noChangeAspect="1" noChangeArrowheads="1"/>
              </p:cNvSpPr>
              <p:nvPr/>
            </p:nvSpPr>
            <p:spPr bwMode="auto">
              <a:xfrm>
                <a:off x="340" y="845"/>
                <a:ext cx="862" cy="576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rgbClr val="760000"/>
                  </a:gs>
                  <a:gs pos="100000">
                    <a:srgbClr val="FF0000">
                      <a:alpha val="67998"/>
                    </a:srgb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8" name="Oval 13"/>
              <p:cNvSpPr>
                <a:spLocks noChangeAspect="1" noChangeArrowheads="1"/>
              </p:cNvSpPr>
              <p:nvPr/>
            </p:nvSpPr>
            <p:spPr bwMode="auto">
              <a:xfrm rot="-5400000">
                <a:off x="567" y="1026"/>
                <a:ext cx="409" cy="862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9" name="AutoShape 14"/>
              <p:cNvSpPr>
                <a:spLocks noChangeAspect="1" noChangeArrowheads="1"/>
              </p:cNvSpPr>
              <p:nvPr/>
            </p:nvSpPr>
            <p:spPr bwMode="auto">
              <a:xfrm rot="10800000">
                <a:off x="476" y="1389"/>
                <a:ext cx="576" cy="765"/>
              </a:xfrm>
              <a:prstGeom prst="can">
                <a:avLst>
                  <a:gd name="adj" fmla="val 33203"/>
                </a:avLst>
              </a:prstGeom>
              <a:gradFill rotWithShape="1">
                <a:gsLst>
                  <a:gs pos="0">
                    <a:srgbClr val="FF3300">
                      <a:alpha val="70000"/>
                    </a:srgbClr>
                  </a:gs>
                  <a:gs pos="100000">
                    <a:srgbClr val="761800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15"/>
            <p:cNvGrpSpPr>
              <a:grpSpLocks noChangeAspect="1"/>
            </p:cNvGrpSpPr>
            <p:nvPr/>
          </p:nvGrpSpPr>
          <p:grpSpPr bwMode="auto">
            <a:xfrm>
              <a:off x="2636838" y="4371975"/>
              <a:ext cx="649288" cy="885825"/>
              <a:chOff x="3056" y="2810"/>
              <a:chExt cx="687" cy="704"/>
            </a:xfrm>
          </p:grpSpPr>
          <p:sp>
            <p:nvSpPr>
              <p:cNvPr id="94" name="AutoShape 16"/>
              <p:cNvSpPr>
                <a:spLocks noChangeAspect="1" noChangeArrowheads="1"/>
              </p:cNvSpPr>
              <p:nvPr/>
            </p:nvSpPr>
            <p:spPr bwMode="auto">
              <a:xfrm>
                <a:off x="3168" y="3061"/>
                <a:ext cx="459" cy="453"/>
              </a:xfrm>
              <a:prstGeom prst="can">
                <a:avLst>
                  <a:gd name="adj" fmla="val 39514"/>
                </a:avLst>
              </a:prstGeom>
              <a:gradFill rotWithShape="1">
                <a:gsLst>
                  <a:gs pos="0">
                    <a:srgbClr val="FF3300">
                      <a:alpha val="70000"/>
                    </a:srgbClr>
                  </a:gs>
                  <a:gs pos="100000">
                    <a:srgbClr val="761800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5" name="AutoShape 17"/>
              <p:cNvSpPr>
                <a:spLocks noChangeAspect="1" noChangeArrowheads="1"/>
              </p:cNvSpPr>
              <p:nvPr/>
            </p:nvSpPr>
            <p:spPr bwMode="auto">
              <a:xfrm>
                <a:off x="3056" y="2810"/>
                <a:ext cx="686" cy="321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rgbClr val="FF3300">
                      <a:alpha val="70000"/>
                    </a:srgbClr>
                  </a:gs>
                  <a:gs pos="100000">
                    <a:srgbClr val="761800"/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6" name="Oval 18"/>
              <p:cNvSpPr>
                <a:spLocks noChangeAspect="1" noChangeArrowheads="1"/>
              </p:cNvSpPr>
              <p:nvPr/>
            </p:nvSpPr>
            <p:spPr bwMode="auto">
              <a:xfrm rot="-5400000">
                <a:off x="3286" y="2808"/>
                <a:ext cx="228" cy="686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761800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2" name="AutoShape 19"/>
            <p:cNvSpPr>
              <a:spLocks noChangeAspect="1" noChangeArrowheads="1"/>
            </p:cNvSpPr>
            <p:nvPr/>
          </p:nvSpPr>
          <p:spPr bwMode="auto">
            <a:xfrm rot="10800000">
              <a:off x="3209926" y="1524000"/>
              <a:ext cx="912813" cy="361791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5 w 21600"/>
                <a:gd name="T25" fmla="*/ 3166 h 21600"/>
                <a:gd name="T26" fmla="*/ 18445 w 21600"/>
                <a:gd name="T27" fmla="*/ 1843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159" y="10800"/>
                  </a:moveTo>
                  <a:cubicBezTo>
                    <a:pt x="1159" y="16125"/>
                    <a:pt x="5475" y="20441"/>
                    <a:pt x="10800" y="20441"/>
                  </a:cubicBezTo>
                  <a:cubicBezTo>
                    <a:pt x="16125" y="20441"/>
                    <a:pt x="20441" y="16125"/>
                    <a:pt x="20441" y="10800"/>
                  </a:cubicBezTo>
                  <a:cubicBezTo>
                    <a:pt x="20441" y="5475"/>
                    <a:pt x="16125" y="1159"/>
                    <a:pt x="10800" y="1159"/>
                  </a:cubicBezTo>
                  <a:cubicBezTo>
                    <a:pt x="5475" y="1159"/>
                    <a:pt x="1159" y="5475"/>
                    <a:pt x="1159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00"/>
                </a:gs>
                <a:gs pos="100000">
                  <a:srgbClr val="800000"/>
                </a:gs>
              </a:gsLst>
              <a:lin ang="0" scaled="1"/>
            </a:gradFill>
            <a:ln w="9525">
              <a:round/>
              <a:headEnd/>
              <a:tailEnd/>
            </a:ln>
            <a:scene3d>
              <a:camera prst="legacyObliqueRight">
                <a:rot lat="300000" lon="20699970" rev="0"/>
              </a:camera>
              <a:lightRig rig="legacyFlat3" dir="r"/>
            </a:scene3d>
            <a:sp3d extrusionH="430200" prstMaterial="legacyMatte">
              <a:bevelT w="13500" h="13500" prst="angle"/>
              <a:bevelB w="13500" h="13500" prst="angle"/>
              <a:extrusionClr>
                <a:srgbClr val="800000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13" name="AutoShape 20"/>
            <p:cNvSpPr>
              <a:spLocks noChangeAspect="1" noChangeArrowheads="1"/>
            </p:cNvSpPr>
            <p:nvPr/>
          </p:nvSpPr>
          <p:spPr bwMode="auto">
            <a:xfrm rot="10800000">
              <a:off x="1476376" y="1524000"/>
              <a:ext cx="912813" cy="361791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5 w 21600"/>
                <a:gd name="T25" fmla="*/ 3166 h 21600"/>
                <a:gd name="T26" fmla="*/ 18445 w 21600"/>
                <a:gd name="T27" fmla="*/ 1843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159" y="10800"/>
                  </a:moveTo>
                  <a:cubicBezTo>
                    <a:pt x="1159" y="16125"/>
                    <a:pt x="5475" y="20441"/>
                    <a:pt x="10800" y="20441"/>
                  </a:cubicBezTo>
                  <a:cubicBezTo>
                    <a:pt x="16125" y="20441"/>
                    <a:pt x="20441" y="16125"/>
                    <a:pt x="20441" y="10800"/>
                  </a:cubicBezTo>
                  <a:cubicBezTo>
                    <a:pt x="20441" y="5475"/>
                    <a:pt x="16125" y="1159"/>
                    <a:pt x="10800" y="1159"/>
                  </a:cubicBezTo>
                  <a:cubicBezTo>
                    <a:pt x="5475" y="1159"/>
                    <a:pt x="1159" y="5475"/>
                    <a:pt x="1159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00"/>
                </a:gs>
                <a:gs pos="100000">
                  <a:srgbClr val="800000"/>
                </a:gs>
              </a:gsLst>
              <a:lin ang="0" scaled="1"/>
            </a:gradFill>
            <a:ln w="9525">
              <a:round/>
              <a:headEnd/>
              <a:tailEnd/>
            </a:ln>
            <a:scene3d>
              <a:camera prst="legacyObliqueRight">
                <a:rot lat="300000" lon="20699970" rev="0"/>
              </a:camera>
              <a:lightRig rig="legacyFlat3" dir="r"/>
            </a:scene3d>
            <a:sp3d extrusionH="430200" prstMaterial="legacyMatte">
              <a:bevelT w="13500" h="13500" prst="angle"/>
              <a:bevelB w="13500" h="13500" prst="angle"/>
              <a:extrusionClr>
                <a:srgbClr val="800000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grpSp>
          <p:nvGrpSpPr>
            <p:cNvPr id="8" name="Group 21"/>
            <p:cNvGrpSpPr>
              <a:grpSpLocks noChangeAspect="1"/>
            </p:cNvGrpSpPr>
            <p:nvPr/>
          </p:nvGrpSpPr>
          <p:grpSpPr bwMode="auto">
            <a:xfrm>
              <a:off x="1066801" y="3005138"/>
              <a:ext cx="965200" cy="714375"/>
              <a:chOff x="1066" y="1729"/>
              <a:chExt cx="853" cy="883"/>
            </a:xfrm>
          </p:grpSpPr>
          <p:sp>
            <p:nvSpPr>
              <p:cNvPr id="91" name="AutoShape 22"/>
              <p:cNvSpPr>
                <a:spLocks noChangeAspect="1" noChangeArrowheads="1"/>
              </p:cNvSpPr>
              <p:nvPr/>
            </p:nvSpPr>
            <p:spPr bwMode="auto">
              <a:xfrm rot="5073239">
                <a:off x="1300" y="1972"/>
                <a:ext cx="862" cy="376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rgbClr val="FF0000">
                      <a:alpha val="70000"/>
                    </a:srgbClr>
                  </a:gs>
                  <a:gs pos="50000">
                    <a:srgbClr val="FF0000">
                      <a:gamma/>
                      <a:shade val="46275"/>
                      <a:invGamma/>
                    </a:srgbClr>
                  </a:gs>
                  <a:gs pos="100000">
                    <a:srgbClr val="FF0000">
                      <a:alpha val="70000"/>
                    </a:srgb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92" name="Oval 23"/>
              <p:cNvSpPr>
                <a:spLocks noChangeAspect="1" noChangeArrowheads="1"/>
              </p:cNvSpPr>
              <p:nvPr/>
            </p:nvSpPr>
            <p:spPr bwMode="auto">
              <a:xfrm rot="-326761">
                <a:off x="1386" y="1750"/>
                <a:ext cx="267" cy="862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3" name="AutoShape 24"/>
              <p:cNvSpPr>
                <a:spLocks noChangeAspect="1" noChangeArrowheads="1"/>
              </p:cNvSpPr>
              <p:nvPr/>
            </p:nvSpPr>
            <p:spPr bwMode="auto">
              <a:xfrm rot="15873239">
                <a:off x="1028" y="1942"/>
                <a:ext cx="576" cy="500"/>
              </a:xfrm>
              <a:prstGeom prst="can">
                <a:avLst>
                  <a:gd name="adj" fmla="val 25000"/>
                </a:avLst>
              </a:prstGeom>
              <a:gradFill rotWithShape="1">
                <a:gsLst>
                  <a:gs pos="0">
                    <a:srgbClr val="FF3300">
                      <a:alpha val="70000"/>
                    </a:srgbClr>
                  </a:gs>
                  <a:gs pos="50000">
                    <a:srgbClr val="FF3300">
                      <a:gamma/>
                      <a:shade val="46275"/>
                      <a:invGamma/>
                    </a:srgbClr>
                  </a:gs>
                  <a:gs pos="100000">
                    <a:srgbClr val="FF3300">
                      <a:alpha val="70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  <p:grpSp>
          <p:nvGrpSpPr>
            <p:cNvPr id="9" name="Group 25"/>
            <p:cNvGrpSpPr>
              <a:grpSpLocks/>
            </p:cNvGrpSpPr>
            <p:nvPr/>
          </p:nvGrpSpPr>
          <p:grpSpPr bwMode="auto">
            <a:xfrm>
              <a:off x="3248026" y="3429000"/>
              <a:ext cx="941388" cy="914400"/>
              <a:chOff x="2959" y="2112"/>
              <a:chExt cx="593" cy="580"/>
            </a:xfrm>
          </p:grpSpPr>
          <p:sp>
            <p:nvSpPr>
              <p:cNvPr id="89" name="Oval 26"/>
              <p:cNvSpPr>
                <a:spLocks noChangeAspect="1" noChangeArrowheads="1"/>
              </p:cNvSpPr>
              <p:nvPr/>
            </p:nvSpPr>
            <p:spPr bwMode="auto">
              <a:xfrm rot="1639867">
                <a:off x="2959" y="2112"/>
                <a:ext cx="380" cy="440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0" name="Oval 27"/>
              <p:cNvSpPr>
                <a:spLocks noChangeAspect="1" noChangeArrowheads="1"/>
              </p:cNvSpPr>
              <p:nvPr/>
            </p:nvSpPr>
            <p:spPr bwMode="auto">
              <a:xfrm rot="1824405">
                <a:off x="3308" y="2400"/>
                <a:ext cx="244" cy="292"/>
              </a:xfrm>
              <a:prstGeom prst="ellipse">
                <a:avLst/>
              </a:prstGeom>
              <a:solidFill>
                <a:srgbClr val="FF3300"/>
              </a:solidFill>
              <a:ln w="9525">
                <a:round/>
                <a:headEnd/>
                <a:tailEnd/>
              </a:ln>
              <a:scene3d>
                <a:camera prst="legacyObliqueTopLeft">
                  <a:rot lat="0" lon="21299970" rev="0"/>
                </a:camera>
                <a:lightRig rig="legacyFlat3" dir="r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FF3300"/>
                </a:extrusionClr>
              </a:sp3d>
            </p:spPr>
            <p:txBody>
              <a:bodyPr anchor="ctr">
                <a:spAutoFit/>
                <a:flatTx/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28"/>
            <p:cNvGrpSpPr>
              <a:grpSpLocks/>
            </p:cNvGrpSpPr>
            <p:nvPr/>
          </p:nvGrpSpPr>
          <p:grpSpPr bwMode="auto">
            <a:xfrm>
              <a:off x="2589213" y="2971800"/>
              <a:ext cx="644525" cy="685800"/>
              <a:chOff x="576" y="2688"/>
              <a:chExt cx="406" cy="432"/>
            </a:xfrm>
          </p:grpSpPr>
          <p:sp>
            <p:nvSpPr>
              <p:cNvPr id="21" name="Oval 29"/>
              <p:cNvSpPr>
                <a:spLocks noChangeAspect="1" noChangeArrowheads="1"/>
              </p:cNvSpPr>
              <p:nvPr/>
            </p:nvSpPr>
            <p:spPr bwMode="auto">
              <a:xfrm flipH="1">
                <a:off x="764" y="2837"/>
                <a:ext cx="57" cy="6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Oval 30"/>
              <p:cNvSpPr>
                <a:spLocks noChangeAspect="1" noChangeArrowheads="1"/>
              </p:cNvSpPr>
              <p:nvPr/>
            </p:nvSpPr>
            <p:spPr bwMode="auto">
              <a:xfrm flipH="1">
                <a:off x="755" y="2755"/>
                <a:ext cx="66" cy="7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Oval 31"/>
              <p:cNvSpPr>
                <a:spLocks noChangeAspect="1" noChangeArrowheads="1"/>
              </p:cNvSpPr>
              <p:nvPr/>
            </p:nvSpPr>
            <p:spPr bwMode="auto">
              <a:xfrm flipH="1">
                <a:off x="774" y="2838"/>
                <a:ext cx="67" cy="7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Oval 32"/>
              <p:cNvSpPr>
                <a:spLocks noChangeAspect="1" noChangeArrowheads="1"/>
              </p:cNvSpPr>
              <p:nvPr/>
            </p:nvSpPr>
            <p:spPr bwMode="auto">
              <a:xfrm flipH="1">
                <a:off x="815" y="2824"/>
                <a:ext cx="66" cy="7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Oval 33"/>
              <p:cNvSpPr>
                <a:spLocks noChangeAspect="1" noChangeArrowheads="1"/>
              </p:cNvSpPr>
              <p:nvPr/>
            </p:nvSpPr>
            <p:spPr bwMode="auto">
              <a:xfrm flipH="1">
                <a:off x="815" y="3033"/>
                <a:ext cx="66" cy="7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Oval 34"/>
              <p:cNvSpPr>
                <a:spLocks noChangeAspect="1" noChangeArrowheads="1"/>
              </p:cNvSpPr>
              <p:nvPr/>
            </p:nvSpPr>
            <p:spPr bwMode="auto">
              <a:xfrm>
                <a:off x="763" y="2974"/>
                <a:ext cx="57" cy="6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Oval 35"/>
              <p:cNvSpPr>
                <a:spLocks noChangeAspect="1" noChangeArrowheads="1"/>
              </p:cNvSpPr>
              <p:nvPr/>
            </p:nvSpPr>
            <p:spPr bwMode="auto">
              <a:xfrm flipH="1">
                <a:off x="755" y="3033"/>
                <a:ext cx="66" cy="7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Oval 36"/>
              <p:cNvSpPr>
                <a:spLocks noChangeAspect="1" noChangeArrowheads="1"/>
              </p:cNvSpPr>
              <p:nvPr/>
            </p:nvSpPr>
            <p:spPr bwMode="auto">
              <a:xfrm flipH="1">
                <a:off x="815" y="2893"/>
                <a:ext cx="66" cy="7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Oval 37"/>
              <p:cNvSpPr>
                <a:spLocks noChangeAspect="1" noChangeArrowheads="1"/>
              </p:cNvSpPr>
              <p:nvPr/>
            </p:nvSpPr>
            <p:spPr bwMode="auto">
              <a:xfrm>
                <a:off x="763" y="2835"/>
                <a:ext cx="57" cy="6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Oval 38"/>
              <p:cNvSpPr>
                <a:spLocks noChangeAspect="1" noChangeArrowheads="1"/>
              </p:cNvSpPr>
              <p:nvPr/>
            </p:nvSpPr>
            <p:spPr bwMode="auto">
              <a:xfrm flipH="1">
                <a:off x="815" y="2964"/>
                <a:ext cx="66" cy="7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Oval 39"/>
              <p:cNvSpPr>
                <a:spLocks noChangeAspect="1" noChangeArrowheads="1"/>
              </p:cNvSpPr>
              <p:nvPr/>
            </p:nvSpPr>
            <p:spPr bwMode="auto">
              <a:xfrm flipH="1">
                <a:off x="755" y="2893"/>
                <a:ext cx="66" cy="7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Oval 40"/>
              <p:cNvSpPr>
                <a:spLocks noChangeAspect="1" noChangeArrowheads="1"/>
              </p:cNvSpPr>
              <p:nvPr/>
            </p:nvSpPr>
            <p:spPr bwMode="auto">
              <a:xfrm flipH="1">
                <a:off x="795" y="2948"/>
                <a:ext cx="66" cy="7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Oval 41"/>
              <p:cNvSpPr>
                <a:spLocks noChangeAspect="1" noChangeArrowheads="1"/>
              </p:cNvSpPr>
              <p:nvPr/>
            </p:nvSpPr>
            <p:spPr bwMode="auto">
              <a:xfrm>
                <a:off x="743" y="2890"/>
                <a:ext cx="57" cy="6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Oval 42"/>
              <p:cNvSpPr>
                <a:spLocks noChangeAspect="1" noChangeArrowheads="1"/>
              </p:cNvSpPr>
              <p:nvPr/>
            </p:nvSpPr>
            <p:spPr bwMode="auto">
              <a:xfrm flipH="1">
                <a:off x="815" y="2964"/>
                <a:ext cx="66" cy="7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Oval 43"/>
              <p:cNvSpPr>
                <a:spLocks noChangeAspect="1" noChangeArrowheads="1"/>
              </p:cNvSpPr>
              <p:nvPr/>
            </p:nvSpPr>
            <p:spPr bwMode="auto">
              <a:xfrm flipH="1">
                <a:off x="784" y="2849"/>
                <a:ext cx="57" cy="6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Oval 44"/>
              <p:cNvSpPr>
                <a:spLocks noChangeAspect="1" noChangeArrowheads="1"/>
              </p:cNvSpPr>
              <p:nvPr/>
            </p:nvSpPr>
            <p:spPr bwMode="auto">
              <a:xfrm>
                <a:off x="752" y="2895"/>
                <a:ext cx="72" cy="76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Oval 45"/>
              <p:cNvSpPr>
                <a:spLocks noChangeAspect="1" noChangeArrowheads="1"/>
              </p:cNvSpPr>
              <p:nvPr/>
            </p:nvSpPr>
            <p:spPr bwMode="auto">
              <a:xfrm flipH="1">
                <a:off x="706" y="2835"/>
                <a:ext cx="57" cy="6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Oval 46"/>
              <p:cNvSpPr>
                <a:spLocks noChangeAspect="1" noChangeArrowheads="1"/>
              </p:cNvSpPr>
              <p:nvPr/>
            </p:nvSpPr>
            <p:spPr bwMode="auto">
              <a:xfrm flipH="1">
                <a:off x="746" y="3030"/>
                <a:ext cx="57" cy="6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Oval 47"/>
              <p:cNvSpPr>
                <a:spLocks noChangeAspect="1" noChangeArrowheads="1"/>
              </p:cNvSpPr>
              <p:nvPr/>
            </p:nvSpPr>
            <p:spPr bwMode="auto">
              <a:xfrm flipH="1">
                <a:off x="815" y="2755"/>
                <a:ext cx="66" cy="7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Oval 48"/>
              <p:cNvSpPr>
                <a:spLocks noChangeAspect="1" noChangeArrowheads="1"/>
              </p:cNvSpPr>
              <p:nvPr/>
            </p:nvSpPr>
            <p:spPr bwMode="auto">
              <a:xfrm flipH="1">
                <a:off x="873" y="2824"/>
                <a:ext cx="66" cy="7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Oval 49"/>
              <p:cNvSpPr>
                <a:spLocks noChangeAspect="1" noChangeArrowheads="1"/>
              </p:cNvSpPr>
              <p:nvPr/>
            </p:nvSpPr>
            <p:spPr bwMode="auto">
              <a:xfrm flipH="1">
                <a:off x="856" y="2742"/>
                <a:ext cx="66" cy="7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Oval 50"/>
              <p:cNvSpPr>
                <a:spLocks noChangeAspect="1" noChangeArrowheads="1"/>
              </p:cNvSpPr>
              <p:nvPr/>
            </p:nvSpPr>
            <p:spPr bwMode="auto">
              <a:xfrm flipH="1">
                <a:off x="873" y="2964"/>
                <a:ext cx="66" cy="7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Oval 51"/>
              <p:cNvSpPr>
                <a:spLocks noChangeAspect="1" noChangeArrowheads="1"/>
              </p:cNvSpPr>
              <p:nvPr/>
            </p:nvSpPr>
            <p:spPr bwMode="auto">
              <a:xfrm flipH="1">
                <a:off x="873" y="2893"/>
                <a:ext cx="66" cy="7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Oval 52"/>
              <p:cNvSpPr>
                <a:spLocks noChangeAspect="1" noChangeArrowheads="1"/>
              </p:cNvSpPr>
              <p:nvPr/>
            </p:nvSpPr>
            <p:spPr bwMode="auto">
              <a:xfrm flipH="1">
                <a:off x="815" y="2824"/>
                <a:ext cx="66" cy="7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Oval 53"/>
              <p:cNvSpPr>
                <a:spLocks noChangeAspect="1" noChangeArrowheads="1"/>
              </p:cNvSpPr>
              <p:nvPr/>
            </p:nvSpPr>
            <p:spPr bwMode="auto">
              <a:xfrm flipH="1">
                <a:off x="768" y="2835"/>
                <a:ext cx="57" cy="6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Oval 54"/>
              <p:cNvSpPr>
                <a:spLocks noChangeAspect="1" noChangeArrowheads="1"/>
              </p:cNvSpPr>
              <p:nvPr/>
            </p:nvSpPr>
            <p:spPr bwMode="auto">
              <a:xfrm flipH="1">
                <a:off x="817" y="2895"/>
                <a:ext cx="66" cy="7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Oval 55"/>
              <p:cNvSpPr>
                <a:spLocks noChangeAspect="1" noChangeArrowheads="1"/>
              </p:cNvSpPr>
              <p:nvPr/>
            </p:nvSpPr>
            <p:spPr bwMode="auto">
              <a:xfrm flipH="1">
                <a:off x="873" y="2824"/>
                <a:ext cx="66" cy="7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Oval 56"/>
              <p:cNvSpPr>
                <a:spLocks noChangeAspect="1" noChangeArrowheads="1"/>
              </p:cNvSpPr>
              <p:nvPr/>
            </p:nvSpPr>
            <p:spPr bwMode="auto">
              <a:xfrm flipH="1">
                <a:off x="815" y="2824"/>
                <a:ext cx="66" cy="7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Oval 57"/>
              <p:cNvSpPr>
                <a:spLocks noChangeAspect="1" noChangeArrowheads="1"/>
              </p:cNvSpPr>
              <p:nvPr/>
            </p:nvSpPr>
            <p:spPr bwMode="auto">
              <a:xfrm flipH="1">
                <a:off x="710" y="2904"/>
                <a:ext cx="57" cy="6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Oval 58"/>
              <p:cNvSpPr>
                <a:spLocks noChangeAspect="1" noChangeArrowheads="1"/>
              </p:cNvSpPr>
              <p:nvPr/>
            </p:nvSpPr>
            <p:spPr bwMode="auto">
              <a:xfrm flipH="1">
                <a:off x="654" y="2835"/>
                <a:ext cx="57" cy="6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Oval 59"/>
              <p:cNvSpPr>
                <a:spLocks noChangeAspect="1" noChangeArrowheads="1"/>
              </p:cNvSpPr>
              <p:nvPr/>
            </p:nvSpPr>
            <p:spPr bwMode="auto">
              <a:xfrm>
                <a:off x="769" y="2906"/>
                <a:ext cx="57" cy="6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Oval 60"/>
              <p:cNvSpPr>
                <a:spLocks noChangeAspect="1" noChangeArrowheads="1"/>
              </p:cNvSpPr>
              <p:nvPr/>
            </p:nvSpPr>
            <p:spPr bwMode="auto">
              <a:xfrm flipH="1">
                <a:off x="761" y="2826"/>
                <a:ext cx="67" cy="7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Oval 61"/>
              <p:cNvSpPr>
                <a:spLocks noChangeAspect="1" noChangeArrowheads="1"/>
              </p:cNvSpPr>
              <p:nvPr/>
            </p:nvSpPr>
            <p:spPr bwMode="auto">
              <a:xfrm flipH="1">
                <a:off x="761" y="2688"/>
                <a:ext cx="67" cy="7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Oval 62"/>
              <p:cNvSpPr>
                <a:spLocks noChangeAspect="1" noChangeArrowheads="1"/>
              </p:cNvSpPr>
              <p:nvPr/>
            </p:nvSpPr>
            <p:spPr bwMode="auto">
              <a:xfrm flipH="1">
                <a:off x="768" y="3043"/>
                <a:ext cx="57" cy="6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Oval 63"/>
              <p:cNvSpPr>
                <a:spLocks noChangeAspect="1" noChangeArrowheads="1"/>
              </p:cNvSpPr>
              <p:nvPr/>
            </p:nvSpPr>
            <p:spPr bwMode="auto">
              <a:xfrm flipH="1">
                <a:off x="673" y="2918"/>
                <a:ext cx="57" cy="6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Oval 64"/>
              <p:cNvSpPr>
                <a:spLocks noChangeAspect="1" noChangeArrowheads="1"/>
              </p:cNvSpPr>
              <p:nvPr/>
            </p:nvSpPr>
            <p:spPr bwMode="auto">
              <a:xfrm flipH="1">
                <a:off x="768" y="2766"/>
                <a:ext cx="57" cy="6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Oval 65"/>
              <p:cNvSpPr>
                <a:spLocks noChangeAspect="1" noChangeArrowheads="1"/>
              </p:cNvSpPr>
              <p:nvPr/>
            </p:nvSpPr>
            <p:spPr bwMode="auto">
              <a:xfrm>
                <a:off x="733" y="2919"/>
                <a:ext cx="57" cy="6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Oval 66"/>
              <p:cNvSpPr>
                <a:spLocks noChangeAspect="1" noChangeArrowheads="1"/>
              </p:cNvSpPr>
              <p:nvPr/>
            </p:nvSpPr>
            <p:spPr bwMode="auto">
              <a:xfrm flipH="1">
                <a:off x="725" y="2840"/>
                <a:ext cx="66" cy="7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Oval 67"/>
              <p:cNvSpPr>
                <a:spLocks noChangeAspect="1" noChangeArrowheads="1"/>
              </p:cNvSpPr>
              <p:nvPr/>
            </p:nvSpPr>
            <p:spPr bwMode="auto">
              <a:xfrm flipH="1">
                <a:off x="725" y="2702"/>
                <a:ext cx="66" cy="7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Oval 68"/>
              <p:cNvSpPr>
                <a:spLocks noChangeAspect="1" noChangeArrowheads="1"/>
              </p:cNvSpPr>
              <p:nvPr/>
            </p:nvSpPr>
            <p:spPr bwMode="auto">
              <a:xfrm flipH="1">
                <a:off x="815" y="2824"/>
                <a:ext cx="66" cy="7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Oval 69"/>
              <p:cNvSpPr>
                <a:spLocks noChangeAspect="1" noChangeArrowheads="1"/>
              </p:cNvSpPr>
              <p:nvPr/>
            </p:nvSpPr>
            <p:spPr bwMode="auto">
              <a:xfrm flipH="1">
                <a:off x="772" y="2832"/>
                <a:ext cx="66" cy="7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Oval 70"/>
              <p:cNvSpPr>
                <a:spLocks noChangeAspect="1" noChangeArrowheads="1"/>
              </p:cNvSpPr>
              <p:nvPr/>
            </p:nvSpPr>
            <p:spPr bwMode="auto">
              <a:xfrm flipH="1">
                <a:off x="773" y="2948"/>
                <a:ext cx="66" cy="7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Oval 71"/>
              <p:cNvSpPr>
                <a:spLocks noChangeAspect="1" noChangeArrowheads="1"/>
              </p:cNvSpPr>
              <p:nvPr/>
            </p:nvSpPr>
            <p:spPr bwMode="auto">
              <a:xfrm flipH="1">
                <a:off x="834" y="2936"/>
                <a:ext cx="66" cy="7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Oval 72"/>
              <p:cNvSpPr>
                <a:spLocks noChangeAspect="1" noChangeArrowheads="1"/>
              </p:cNvSpPr>
              <p:nvPr/>
            </p:nvSpPr>
            <p:spPr bwMode="auto">
              <a:xfrm flipH="1">
                <a:off x="791" y="2830"/>
                <a:ext cx="66" cy="7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Oval 73"/>
              <p:cNvSpPr>
                <a:spLocks noChangeAspect="1" noChangeArrowheads="1"/>
              </p:cNvSpPr>
              <p:nvPr/>
            </p:nvSpPr>
            <p:spPr bwMode="auto">
              <a:xfrm flipH="1">
                <a:off x="815" y="2755"/>
                <a:ext cx="66" cy="7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Oval 74"/>
              <p:cNvSpPr>
                <a:spLocks noChangeAspect="1" noChangeArrowheads="1"/>
              </p:cNvSpPr>
              <p:nvPr/>
            </p:nvSpPr>
            <p:spPr bwMode="auto">
              <a:xfrm>
                <a:off x="630" y="2748"/>
                <a:ext cx="58" cy="6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Oval 75"/>
              <p:cNvSpPr>
                <a:spLocks noChangeAspect="1" noChangeArrowheads="1"/>
              </p:cNvSpPr>
              <p:nvPr/>
            </p:nvSpPr>
            <p:spPr bwMode="auto">
              <a:xfrm>
                <a:off x="694" y="2821"/>
                <a:ext cx="57" cy="6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Oval 76"/>
              <p:cNvSpPr>
                <a:spLocks noChangeAspect="1" noChangeArrowheads="1"/>
              </p:cNvSpPr>
              <p:nvPr/>
            </p:nvSpPr>
            <p:spPr bwMode="auto">
              <a:xfrm>
                <a:off x="694" y="2751"/>
                <a:ext cx="57" cy="6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Oval 77"/>
              <p:cNvSpPr>
                <a:spLocks noChangeAspect="1" noChangeArrowheads="1"/>
              </p:cNvSpPr>
              <p:nvPr/>
            </p:nvSpPr>
            <p:spPr bwMode="auto">
              <a:xfrm>
                <a:off x="634" y="2890"/>
                <a:ext cx="57" cy="6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Oval 78"/>
              <p:cNvSpPr>
                <a:spLocks noChangeAspect="1" noChangeArrowheads="1"/>
              </p:cNvSpPr>
              <p:nvPr/>
            </p:nvSpPr>
            <p:spPr bwMode="auto">
              <a:xfrm>
                <a:off x="706" y="2909"/>
                <a:ext cx="57" cy="6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" name="Oval 79"/>
              <p:cNvSpPr>
                <a:spLocks noChangeAspect="1" noChangeArrowheads="1"/>
              </p:cNvSpPr>
              <p:nvPr/>
            </p:nvSpPr>
            <p:spPr bwMode="auto">
              <a:xfrm>
                <a:off x="576" y="2751"/>
                <a:ext cx="57" cy="6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" name="Oval 80"/>
              <p:cNvSpPr>
                <a:spLocks noChangeAspect="1" noChangeArrowheads="1"/>
              </p:cNvSpPr>
              <p:nvPr/>
            </p:nvSpPr>
            <p:spPr bwMode="auto">
              <a:xfrm>
                <a:off x="576" y="2821"/>
                <a:ext cx="57" cy="6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" name="Oval 81"/>
              <p:cNvSpPr>
                <a:spLocks noChangeAspect="1" noChangeArrowheads="1"/>
              </p:cNvSpPr>
              <p:nvPr/>
            </p:nvSpPr>
            <p:spPr bwMode="auto">
              <a:xfrm>
                <a:off x="650" y="2714"/>
                <a:ext cx="57" cy="6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" name="Oval 82"/>
              <p:cNvSpPr>
                <a:spLocks noChangeAspect="1" noChangeArrowheads="1"/>
              </p:cNvSpPr>
              <p:nvPr/>
            </p:nvSpPr>
            <p:spPr bwMode="auto">
              <a:xfrm>
                <a:off x="634" y="2890"/>
                <a:ext cx="57" cy="6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Oval 83"/>
              <p:cNvSpPr>
                <a:spLocks noChangeAspect="1" noChangeArrowheads="1"/>
              </p:cNvSpPr>
              <p:nvPr/>
            </p:nvSpPr>
            <p:spPr bwMode="auto">
              <a:xfrm>
                <a:off x="649" y="2978"/>
                <a:ext cx="57" cy="6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Oval 84"/>
              <p:cNvSpPr>
                <a:spLocks noChangeAspect="1" noChangeArrowheads="1"/>
              </p:cNvSpPr>
              <p:nvPr/>
            </p:nvSpPr>
            <p:spPr bwMode="auto">
              <a:xfrm>
                <a:off x="588" y="2895"/>
                <a:ext cx="57" cy="6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Oval 85"/>
              <p:cNvSpPr>
                <a:spLocks noChangeAspect="1" noChangeArrowheads="1"/>
              </p:cNvSpPr>
              <p:nvPr/>
            </p:nvSpPr>
            <p:spPr bwMode="auto">
              <a:xfrm>
                <a:off x="695" y="2812"/>
                <a:ext cx="57" cy="6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Oval 86"/>
              <p:cNvSpPr>
                <a:spLocks noChangeAspect="1" noChangeArrowheads="1"/>
              </p:cNvSpPr>
              <p:nvPr/>
            </p:nvSpPr>
            <p:spPr bwMode="auto">
              <a:xfrm>
                <a:off x="603" y="2812"/>
                <a:ext cx="57" cy="6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Oval 87"/>
              <p:cNvSpPr>
                <a:spLocks noChangeAspect="1" noChangeArrowheads="1"/>
              </p:cNvSpPr>
              <p:nvPr/>
            </p:nvSpPr>
            <p:spPr bwMode="auto">
              <a:xfrm flipH="1">
                <a:off x="708" y="3005"/>
                <a:ext cx="66" cy="7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Oval 88"/>
              <p:cNvSpPr>
                <a:spLocks noChangeAspect="1" noChangeArrowheads="1"/>
              </p:cNvSpPr>
              <p:nvPr/>
            </p:nvSpPr>
            <p:spPr bwMode="auto">
              <a:xfrm flipH="1">
                <a:off x="608" y="2959"/>
                <a:ext cx="67" cy="7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Oval 89"/>
              <p:cNvSpPr>
                <a:spLocks noChangeAspect="1" noChangeArrowheads="1"/>
              </p:cNvSpPr>
              <p:nvPr/>
            </p:nvSpPr>
            <p:spPr bwMode="auto">
              <a:xfrm flipH="1">
                <a:off x="654" y="3042"/>
                <a:ext cx="66" cy="7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Oval 90"/>
              <p:cNvSpPr>
                <a:spLocks noChangeAspect="1" noChangeArrowheads="1"/>
              </p:cNvSpPr>
              <p:nvPr/>
            </p:nvSpPr>
            <p:spPr bwMode="auto">
              <a:xfrm flipH="1">
                <a:off x="916" y="2769"/>
                <a:ext cx="66" cy="7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Oval 91"/>
              <p:cNvSpPr>
                <a:spLocks noChangeAspect="1" noChangeArrowheads="1"/>
              </p:cNvSpPr>
              <p:nvPr/>
            </p:nvSpPr>
            <p:spPr bwMode="auto">
              <a:xfrm flipH="1">
                <a:off x="701" y="2978"/>
                <a:ext cx="66" cy="7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Oval 92"/>
              <p:cNvSpPr>
                <a:spLocks noChangeAspect="1" noChangeArrowheads="1"/>
              </p:cNvSpPr>
              <p:nvPr/>
            </p:nvSpPr>
            <p:spPr bwMode="auto">
              <a:xfrm flipH="1">
                <a:off x="624" y="2784"/>
                <a:ext cx="66" cy="7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" name="Oval 93"/>
              <p:cNvSpPr>
                <a:spLocks noChangeAspect="1" noChangeArrowheads="1"/>
              </p:cNvSpPr>
              <p:nvPr/>
            </p:nvSpPr>
            <p:spPr bwMode="auto">
              <a:xfrm flipH="1">
                <a:off x="672" y="2880"/>
                <a:ext cx="66" cy="7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" name="Oval 94"/>
              <p:cNvSpPr>
                <a:spLocks noChangeAspect="1" noChangeArrowheads="1"/>
              </p:cNvSpPr>
              <p:nvPr/>
            </p:nvSpPr>
            <p:spPr bwMode="auto">
              <a:xfrm flipH="1">
                <a:off x="624" y="2880"/>
                <a:ext cx="66" cy="7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" name="Oval 95"/>
              <p:cNvSpPr>
                <a:spLocks noChangeAspect="1" noChangeArrowheads="1"/>
              </p:cNvSpPr>
              <p:nvPr/>
            </p:nvSpPr>
            <p:spPr bwMode="auto">
              <a:xfrm flipH="1">
                <a:off x="720" y="2784"/>
                <a:ext cx="66" cy="7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" name="Oval 96"/>
              <p:cNvSpPr>
                <a:spLocks noChangeAspect="1" noChangeArrowheads="1"/>
              </p:cNvSpPr>
              <p:nvPr/>
            </p:nvSpPr>
            <p:spPr bwMode="auto">
              <a:xfrm flipH="1">
                <a:off x="672" y="2784"/>
                <a:ext cx="66" cy="7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7" name="Arc 97"/>
            <p:cNvSpPr>
              <a:spLocks/>
            </p:cNvSpPr>
            <p:nvPr/>
          </p:nvSpPr>
          <p:spPr bwMode="auto">
            <a:xfrm rot="5262278" flipH="1">
              <a:off x="1943101" y="1333500"/>
              <a:ext cx="304800" cy="3810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18" name="Text Box 98"/>
            <p:cNvSpPr txBox="1">
              <a:spLocks noChangeArrowheads="1"/>
            </p:cNvSpPr>
            <p:nvPr/>
          </p:nvSpPr>
          <p:spPr bwMode="auto">
            <a:xfrm>
              <a:off x="2278063" y="1295400"/>
              <a:ext cx="31273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>
                  <a:solidFill>
                    <a:srgbClr val="000000"/>
                  </a:solidFill>
                  <a:latin typeface="Verdana" pitchFamily="34" charset="0"/>
                </a:rPr>
                <a:t>I</a:t>
              </a:r>
            </a:p>
          </p:txBody>
        </p:sp>
        <p:sp>
          <p:nvSpPr>
            <p:cNvPr id="19" name="Arc 99"/>
            <p:cNvSpPr>
              <a:spLocks/>
            </p:cNvSpPr>
            <p:nvPr/>
          </p:nvSpPr>
          <p:spPr bwMode="auto">
            <a:xfrm>
              <a:off x="3733801" y="1371600"/>
              <a:ext cx="304800" cy="3810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Text Box 100"/>
            <p:cNvSpPr txBox="1">
              <a:spLocks noChangeArrowheads="1"/>
            </p:cNvSpPr>
            <p:nvPr/>
          </p:nvSpPr>
          <p:spPr bwMode="auto">
            <a:xfrm>
              <a:off x="4038601" y="1295400"/>
              <a:ext cx="31273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>
                  <a:solidFill>
                    <a:srgbClr val="000000"/>
                  </a:solidFill>
                  <a:latin typeface="Verdana" pitchFamily="34" charset="0"/>
                </a:rPr>
                <a:t>I</a:t>
              </a:r>
            </a:p>
          </p:txBody>
        </p:sp>
      </p:grpSp>
      <p:sp>
        <p:nvSpPr>
          <p:cNvPr id="106" name="Text Box 101"/>
          <p:cNvSpPr txBox="1">
            <a:spLocks noChangeArrowheads="1"/>
          </p:cNvSpPr>
          <p:nvPr/>
        </p:nvSpPr>
        <p:spPr bwMode="auto">
          <a:xfrm>
            <a:off x="395536" y="5517232"/>
            <a:ext cx="499951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sz="2800" b="1" dirty="0" err="1"/>
              <a:t>Magneto-Optical</a:t>
            </a:r>
            <a:r>
              <a:rPr lang="nl-NL" sz="2800" b="1" dirty="0"/>
              <a:t> Trap (MOT)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Ultracold</a:t>
            </a:r>
            <a:r>
              <a:rPr lang="nl-NL" dirty="0" smtClean="0"/>
              <a:t> </a:t>
            </a:r>
            <a:r>
              <a:rPr lang="nl-NL" dirty="0" err="1" smtClean="0"/>
              <a:t>electron</a:t>
            </a:r>
            <a:r>
              <a:rPr lang="nl-NL" dirty="0" smtClean="0"/>
              <a:t> </a:t>
            </a:r>
            <a:r>
              <a:rPr lang="nl-NL" dirty="0" err="1" smtClean="0"/>
              <a:t>source</a:t>
            </a:r>
            <a:endParaRPr lang="en-US" dirty="0"/>
          </a:p>
        </p:txBody>
      </p:sp>
      <p:grpSp>
        <p:nvGrpSpPr>
          <p:cNvPr id="3" name="Group 92"/>
          <p:cNvGrpSpPr/>
          <p:nvPr/>
        </p:nvGrpSpPr>
        <p:grpSpPr>
          <a:xfrm>
            <a:off x="912813" y="1295400"/>
            <a:ext cx="3962400" cy="4191000"/>
            <a:chOff x="912813" y="1295400"/>
            <a:chExt cx="3962400" cy="4191000"/>
          </a:xfrm>
        </p:grpSpPr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912813" y="1295400"/>
              <a:ext cx="3962400" cy="4191000"/>
            </a:xfrm>
            <a:prstGeom prst="rect">
              <a:avLst/>
            </a:prstGeom>
            <a:solidFill>
              <a:schemeClr val="tx2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utoShape 11"/>
            <p:cNvSpPr>
              <a:spLocks noChangeAspect="1" noChangeArrowheads="1"/>
            </p:cNvSpPr>
            <p:nvPr/>
          </p:nvSpPr>
          <p:spPr bwMode="auto">
            <a:xfrm rot="10800000">
              <a:off x="3209926" y="1524000"/>
              <a:ext cx="912813" cy="361791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5 w 21600"/>
                <a:gd name="T25" fmla="*/ 3166 h 21600"/>
                <a:gd name="T26" fmla="*/ 18445 w 21600"/>
                <a:gd name="T27" fmla="*/ 1843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159" y="10800"/>
                  </a:moveTo>
                  <a:cubicBezTo>
                    <a:pt x="1159" y="16125"/>
                    <a:pt x="5475" y="20441"/>
                    <a:pt x="10800" y="20441"/>
                  </a:cubicBezTo>
                  <a:cubicBezTo>
                    <a:pt x="16125" y="20441"/>
                    <a:pt x="20441" y="16125"/>
                    <a:pt x="20441" y="10800"/>
                  </a:cubicBezTo>
                  <a:cubicBezTo>
                    <a:pt x="20441" y="5475"/>
                    <a:pt x="16125" y="1159"/>
                    <a:pt x="10800" y="1159"/>
                  </a:cubicBezTo>
                  <a:cubicBezTo>
                    <a:pt x="5475" y="1159"/>
                    <a:pt x="1159" y="5475"/>
                    <a:pt x="1159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00"/>
                </a:gs>
                <a:gs pos="100000">
                  <a:srgbClr val="800000"/>
                </a:gs>
              </a:gsLst>
              <a:lin ang="0" scaled="1"/>
            </a:gradFill>
            <a:ln w="9525">
              <a:round/>
              <a:headEnd/>
              <a:tailEnd/>
            </a:ln>
            <a:scene3d>
              <a:camera prst="legacyObliqueRight">
                <a:rot lat="300000" lon="20699970" rev="0"/>
              </a:camera>
              <a:lightRig rig="legacyFlat3" dir="r"/>
            </a:scene3d>
            <a:sp3d extrusionH="430200" prstMaterial="legacyMatte">
              <a:bevelT w="13500" h="13500" prst="angle"/>
              <a:bevelB w="13500" h="13500" prst="angle"/>
              <a:extrusionClr>
                <a:srgbClr val="800000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15" name="AutoShape 12"/>
            <p:cNvSpPr>
              <a:spLocks noChangeAspect="1" noChangeArrowheads="1"/>
            </p:cNvSpPr>
            <p:nvPr/>
          </p:nvSpPr>
          <p:spPr bwMode="auto">
            <a:xfrm rot="10800000">
              <a:off x="1476376" y="1524000"/>
              <a:ext cx="912813" cy="361791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5 w 21600"/>
                <a:gd name="T25" fmla="*/ 3166 h 21600"/>
                <a:gd name="T26" fmla="*/ 18445 w 21600"/>
                <a:gd name="T27" fmla="*/ 1843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159" y="10800"/>
                  </a:moveTo>
                  <a:cubicBezTo>
                    <a:pt x="1159" y="16125"/>
                    <a:pt x="5475" y="20441"/>
                    <a:pt x="10800" y="20441"/>
                  </a:cubicBezTo>
                  <a:cubicBezTo>
                    <a:pt x="16125" y="20441"/>
                    <a:pt x="20441" y="16125"/>
                    <a:pt x="20441" y="10800"/>
                  </a:cubicBezTo>
                  <a:cubicBezTo>
                    <a:pt x="20441" y="5475"/>
                    <a:pt x="16125" y="1159"/>
                    <a:pt x="10800" y="1159"/>
                  </a:cubicBezTo>
                  <a:cubicBezTo>
                    <a:pt x="5475" y="1159"/>
                    <a:pt x="1159" y="5475"/>
                    <a:pt x="1159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00"/>
                </a:gs>
                <a:gs pos="100000">
                  <a:srgbClr val="800000"/>
                </a:gs>
              </a:gsLst>
              <a:lin ang="0" scaled="1"/>
            </a:gradFill>
            <a:ln w="9525">
              <a:round/>
              <a:headEnd/>
              <a:tailEnd/>
            </a:ln>
            <a:scene3d>
              <a:camera prst="legacyObliqueRight">
                <a:rot lat="300000" lon="20699970" rev="0"/>
              </a:camera>
              <a:lightRig rig="legacyFlat3" dir="r"/>
            </a:scene3d>
            <a:sp3d extrusionH="430200" prstMaterial="legacyMatte">
              <a:bevelT w="13500" h="13500" prst="angle"/>
              <a:bevelB w="13500" h="13500" prst="angle"/>
              <a:extrusionClr>
                <a:srgbClr val="800000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grpSp>
          <p:nvGrpSpPr>
            <p:cNvPr id="4" name="Group 13"/>
            <p:cNvGrpSpPr>
              <a:grpSpLocks noChangeAspect="1"/>
            </p:cNvGrpSpPr>
            <p:nvPr/>
          </p:nvGrpSpPr>
          <p:grpSpPr bwMode="auto">
            <a:xfrm>
              <a:off x="1066801" y="3005138"/>
              <a:ext cx="965200" cy="714375"/>
              <a:chOff x="1066" y="1729"/>
              <a:chExt cx="853" cy="883"/>
            </a:xfrm>
          </p:grpSpPr>
          <p:sp>
            <p:nvSpPr>
              <p:cNvPr id="86" name="AutoShape 14"/>
              <p:cNvSpPr>
                <a:spLocks noChangeAspect="1" noChangeArrowheads="1"/>
              </p:cNvSpPr>
              <p:nvPr/>
            </p:nvSpPr>
            <p:spPr bwMode="auto">
              <a:xfrm rot="5073239">
                <a:off x="1300" y="1972"/>
                <a:ext cx="862" cy="376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rgbClr val="FF0000">
                      <a:alpha val="70000"/>
                    </a:srgbClr>
                  </a:gs>
                  <a:gs pos="50000">
                    <a:srgbClr val="FF0000">
                      <a:gamma/>
                      <a:shade val="46275"/>
                      <a:invGamma/>
                    </a:srgbClr>
                  </a:gs>
                  <a:gs pos="100000">
                    <a:srgbClr val="FF0000">
                      <a:alpha val="70000"/>
                    </a:srgb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87" name="Oval 15"/>
              <p:cNvSpPr>
                <a:spLocks noChangeAspect="1" noChangeArrowheads="1"/>
              </p:cNvSpPr>
              <p:nvPr/>
            </p:nvSpPr>
            <p:spPr bwMode="auto">
              <a:xfrm rot="-326761">
                <a:off x="1386" y="1750"/>
                <a:ext cx="267" cy="862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8" name="AutoShape 16"/>
              <p:cNvSpPr>
                <a:spLocks noChangeAspect="1" noChangeArrowheads="1"/>
              </p:cNvSpPr>
              <p:nvPr/>
            </p:nvSpPr>
            <p:spPr bwMode="auto">
              <a:xfrm rot="15873239">
                <a:off x="1028" y="1942"/>
                <a:ext cx="576" cy="500"/>
              </a:xfrm>
              <a:prstGeom prst="can">
                <a:avLst>
                  <a:gd name="adj" fmla="val 25000"/>
                </a:avLst>
              </a:prstGeom>
              <a:gradFill rotWithShape="1">
                <a:gsLst>
                  <a:gs pos="0">
                    <a:srgbClr val="FF3300">
                      <a:alpha val="70000"/>
                    </a:srgbClr>
                  </a:gs>
                  <a:gs pos="50000">
                    <a:srgbClr val="FF3300">
                      <a:gamma/>
                      <a:shade val="46275"/>
                      <a:invGamma/>
                    </a:srgbClr>
                  </a:gs>
                  <a:gs pos="100000">
                    <a:srgbClr val="FF3300">
                      <a:alpha val="70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2586038" y="3049588"/>
              <a:ext cx="633413" cy="615950"/>
              <a:chOff x="624" y="2352"/>
              <a:chExt cx="1652" cy="1872"/>
            </a:xfrm>
          </p:grpSpPr>
          <p:sp>
            <p:nvSpPr>
              <p:cNvPr id="26" name="Oval 18"/>
              <p:cNvSpPr>
                <a:spLocks noChangeAspect="1" noChangeArrowheads="1"/>
              </p:cNvSpPr>
              <p:nvPr/>
            </p:nvSpPr>
            <p:spPr bwMode="auto">
              <a:xfrm flipH="1">
                <a:off x="1378" y="2959"/>
                <a:ext cx="288" cy="3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Oval 19"/>
              <p:cNvSpPr>
                <a:spLocks noChangeAspect="1" noChangeArrowheads="1"/>
              </p:cNvSpPr>
              <p:nvPr/>
            </p:nvSpPr>
            <p:spPr bwMode="auto">
              <a:xfrm flipH="1">
                <a:off x="1424" y="2966"/>
                <a:ext cx="288" cy="42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Oval 20"/>
              <p:cNvSpPr>
                <a:spLocks noChangeAspect="1" noChangeArrowheads="1"/>
              </p:cNvSpPr>
              <p:nvPr/>
            </p:nvSpPr>
            <p:spPr bwMode="auto">
              <a:xfrm flipH="1">
                <a:off x="1581" y="2908"/>
                <a:ext cx="289" cy="43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Oval 21"/>
              <p:cNvSpPr>
                <a:spLocks noChangeAspect="1" noChangeArrowheads="1"/>
              </p:cNvSpPr>
              <p:nvPr/>
            </p:nvSpPr>
            <p:spPr bwMode="auto">
              <a:xfrm flipH="1">
                <a:off x="1581" y="3756"/>
                <a:ext cx="289" cy="431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Oval 22"/>
              <p:cNvSpPr>
                <a:spLocks noChangeAspect="1" noChangeArrowheads="1"/>
              </p:cNvSpPr>
              <p:nvPr/>
            </p:nvSpPr>
            <p:spPr bwMode="auto">
              <a:xfrm flipH="1">
                <a:off x="1345" y="3756"/>
                <a:ext cx="289" cy="431"/>
              </a:xfrm>
              <a:prstGeom prst="ellipse">
                <a:avLst/>
              </a:prstGeom>
              <a:solidFill>
                <a:srgbClr val="31E57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Oval 23"/>
              <p:cNvSpPr>
                <a:spLocks noChangeAspect="1" noChangeArrowheads="1"/>
              </p:cNvSpPr>
              <p:nvPr/>
            </p:nvSpPr>
            <p:spPr bwMode="auto">
              <a:xfrm flipH="1">
                <a:off x="1581" y="3193"/>
                <a:ext cx="289" cy="42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Oval 24"/>
              <p:cNvSpPr>
                <a:spLocks noChangeAspect="1" noChangeArrowheads="1"/>
              </p:cNvSpPr>
              <p:nvPr/>
            </p:nvSpPr>
            <p:spPr bwMode="auto">
              <a:xfrm>
                <a:off x="1378" y="2952"/>
                <a:ext cx="288" cy="3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Oval 25"/>
              <p:cNvSpPr>
                <a:spLocks noChangeAspect="1" noChangeArrowheads="1"/>
              </p:cNvSpPr>
              <p:nvPr/>
            </p:nvSpPr>
            <p:spPr bwMode="auto">
              <a:xfrm flipH="1">
                <a:off x="1581" y="3478"/>
                <a:ext cx="289" cy="42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Oval 26"/>
              <p:cNvSpPr>
                <a:spLocks noChangeAspect="1" noChangeArrowheads="1"/>
              </p:cNvSpPr>
              <p:nvPr/>
            </p:nvSpPr>
            <p:spPr bwMode="auto">
              <a:xfrm flipH="1">
                <a:off x="1345" y="3193"/>
                <a:ext cx="289" cy="42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Oval 27"/>
              <p:cNvSpPr>
                <a:spLocks noChangeAspect="1" noChangeArrowheads="1"/>
              </p:cNvSpPr>
              <p:nvPr/>
            </p:nvSpPr>
            <p:spPr bwMode="auto">
              <a:xfrm flipH="1">
                <a:off x="1502" y="3412"/>
                <a:ext cx="289" cy="43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Oval 28"/>
              <p:cNvSpPr>
                <a:spLocks noChangeAspect="1" noChangeArrowheads="1"/>
              </p:cNvSpPr>
              <p:nvPr/>
            </p:nvSpPr>
            <p:spPr bwMode="auto">
              <a:xfrm>
                <a:off x="1299" y="3178"/>
                <a:ext cx="289" cy="36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Oval 29"/>
              <p:cNvSpPr>
                <a:spLocks noChangeAspect="1" noChangeArrowheads="1"/>
              </p:cNvSpPr>
              <p:nvPr/>
            </p:nvSpPr>
            <p:spPr bwMode="auto">
              <a:xfrm flipH="1">
                <a:off x="1581" y="3478"/>
                <a:ext cx="289" cy="424"/>
              </a:xfrm>
              <a:prstGeom prst="ellipse">
                <a:avLst/>
              </a:prstGeom>
              <a:solidFill>
                <a:srgbClr val="31E57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Oval 30"/>
              <p:cNvSpPr>
                <a:spLocks noChangeAspect="1" noChangeArrowheads="1"/>
              </p:cNvSpPr>
              <p:nvPr/>
            </p:nvSpPr>
            <p:spPr bwMode="auto">
              <a:xfrm flipH="1">
                <a:off x="1457" y="3010"/>
                <a:ext cx="288" cy="36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Oval 31"/>
              <p:cNvSpPr>
                <a:spLocks noChangeAspect="1" noChangeArrowheads="1"/>
              </p:cNvSpPr>
              <p:nvPr/>
            </p:nvSpPr>
            <p:spPr bwMode="auto">
              <a:xfrm>
                <a:off x="1332" y="3193"/>
                <a:ext cx="288" cy="42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Oval 32"/>
              <p:cNvSpPr>
                <a:spLocks noChangeAspect="1" noChangeArrowheads="1"/>
              </p:cNvSpPr>
              <p:nvPr/>
            </p:nvSpPr>
            <p:spPr bwMode="auto">
              <a:xfrm flipH="1">
                <a:off x="1581" y="2630"/>
                <a:ext cx="289" cy="42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Oval 33"/>
              <p:cNvSpPr>
                <a:spLocks noChangeAspect="1" noChangeArrowheads="1"/>
              </p:cNvSpPr>
              <p:nvPr/>
            </p:nvSpPr>
            <p:spPr bwMode="auto">
              <a:xfrm flipH="1">
                <a:off x="1817" y="2908"/>
                <a:ext cx="289" cy="43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Oval 34"/>
              <p:cNvSpPr>
                <a:spLocks noChangeAspect="1" noChangeArrowheads="1"/>
              </p:cNvSpPr>
              <p:nvPr/>
            </p:nvSpPr>
            <p:spPr bwMode="auto">
              <a:xfrm flipH="1">
                <a:off x="1752" y="2571"/>
                <a:ext cx="288" cy="425"/>
              </a:xfrm>
              <a:prstGeom prst="ellipse">
                <a:avLst/>
              </a:prstGeom>
              <a:solidFill>
                <a:srgbClr val="31E57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Oval 35"/>
              <p:cNvSpPr>
                <a:spLocks noChangeAspect="1" noChangeArrowheads="1"/>
              </p:cNvSpPr>
              <p:nvPr/>
            </p:nvSpPr>
            <p:spPr bwMode="auto">
              <a:xfrm flipH="1">
                <a:off x="1811" y="3347"/>
                <a:ext cx="288" cy="4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Oval 36"/>
              <p:cNvSpPr>
                <a:spLocks noChangeAspect="1" noChangeArrowheads="1"/>
              </p:cNvSpPr>
              <p:nvPr/>
            </p:nvSpPr>
            <p:spPr bwMode="auto">
              <a:xfrm flipH="1">
                <a:off x="1817" y="3193"/>
                <a:ext cx="289" cy="424"/>
              </a:xfrm>
              <a:prstGeom prst="ellipse">
                <a:avLst/>
              </a:prstGeom>
              <a:solidFill>
                <a:srgbClr val="31E57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Oval 37"/>
              <p:cNvSpPr>
                <a:spLocks noChangeAspect="1" noChangeArrowheads="1"/>
              </p:cNvSpPr>
              <p:nvPr/>
            </p:nvSpPr>
            <p:spPr bwMode="auto">
              <a:xfrm flipH="1">
                <a:off x="1581" y="2908"/>
                <a:ext cx="289" cy="43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Oval 38"/>
              <p:cNvSpPr>
                <a:spLocks noChangeAspect="1" noChangeArrowheads="1"/>
              </p:cNvSpPr>
              <p:nvPr/>
            </p:nvSpPr>
            <p:spPr bwMode="auto">
              <a:xfrm flipH="1">
                <a:off x="1398" y="2952"/>
                <a:ext cx="288" cy="3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Oval 39"/>
              <p:cNvSpPr>
                <a:spLocks noChangeAspect="1" noChangeArrowheads="1"/>
              </p:cNvSpPr>
              <p:nvPr/>
            </p:nvSpPr>
            <p:spPr bwMode="auto">
              <a:xfrm flipH="1">
                <a:off x="1594" y="3193"/>
                <a:ext cx="289" cy="431"/>
              </a:xfrm>
              <a:prstGeom prst="ellipse">
                <a:avLst/>
              </a:prstGeom>
              <a:solidFill>
                <a:srgbClr val="31E57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Oval 40"/>
              <p:cNvSpPr>
                <a:spLocks noChangeAspect="1" noChangeArrowheads="1"/>
              </p:cNvSpPr>
              <p:nvPr/>
            </p:nvSpPr>
            <p:spPr bwMode="auto">
              <a:xfrm flipH="1">
                <a:off x="1817" y="2908"/>
                <a:ext cx="289" cy="431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Oval 41"/>
              <p:cNvSpPr>
                <a:spLocks noChangeAspect="1" noChangeArrowheads="1"/>
              </p:cNvSpPr>
              <p:nvPr/>
            </p:nvSpPr>
            <p:spPr bwMode="auto">
              <a:xfrm flipH="1">
                <a:off x="1581" y="2908"/>
                <a:ext cx="289" cy="43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Oval 42"/>
              <p:cNvSpPr>
                <a:spLocks noChangeAspect="1" noChangeArrowheads="1"/>
              </p:cNvSpPr>
              <p:nvPr/>
            </p:nvSpPr>
            <p:spPr bwMode="auto">
              <a:xfrm flipH="1">
                <a:off x="1162" y="3237"/>
                <a:ext cx="288" cy="36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Oval 43"/>
              <p:cNvSpPr>
                <a:spLocks noChangeAspect="1" noChangeArrowheads="1"/>
              </p:cNvSpPr>
              <p:nvPr/>
            </p:nvSpPr>
            <p:spPr bwMode="auto">
              <a:xfrm flipH="1">
                <a:off x="1152" y="3408"/>
                <a:ext cx="288" cy="373"/>
              </a:xfrm>
              <a:prstGeom prst="ellipse">
                <a:avLst/>
              </a:prstGeom>
              <a:solidFill>
                <a:srgbClr val="31E57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Oval 44"/>
              <p:cNvSpPr>
                <a:spLocks noChangeAspect="1" noChangeArrowheads="1"/>
              </p:cNvSpPr>
              <p:nvPr/>
            </p:nvSpPr>
            <p:spPr bwMode="auto">
              <a:xfrm>
                <a:off x="1404" y="3237"/>
                <a:ext cx="289" cy="373"/>
              </a:xfrm>
              <a:prstGeom prst="ellipse">
                <a:avLst/>
              </a:prstGeom>
              <a:solidFill>
                <a:srgbClr val="31E57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Oval 45"/>
              <p:cNvSpPr>
                <a:spLocks noChangeAspect="1" noChangeArrowheads="1"/>
              </p:cNvSpPr>
              <p:nvPr/>
            </p:nvSpPr>
            <p:spPr bwMode="auto">
              <a:xfrm flipH="1">
                <a:off x="1371" y="2915"/>
                <a:ext cx="289" cy="43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Oval 46"/>
              <p:cNvSpPr>
                <a:spLocks noChangeAspect="1" noChangeArrowheads="1"/>
              </p:cNvSpPr>
              <p:nvPr/>
            </p:nvSpPr>
            <p:spPr bwMode="auto">
              <a:xfrm flipH="1">
                <a:off x="1371" y="2352"/>
                <a:ext cx="289" cy="431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Oval 47"/>
              <p:cNvSpPr>
                <a:spLocks noChangeAspect="1" noChangeArrowheads="1"/>
              </p:cNvSpPr>
              <p:nvPr/>
            </p:nvSpPr>
            <p:spPr bwMode="auto">
              <a:xfrm flipH="1">
                <a:off x="1516" y="3676"/>
                <a:ext cx="288" cy="373"/>
              </a:xfrm>
              <a:prstGeom prst="ellipse">
                <a:avLst/>
              </a:prstGeom>
              <a:solidFill>
                <a:srgbClr val="31E57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Oval 48"/>
              <p:cNvSpPr>
                <a:spLocks noChangeAspect="1" noChangeArrowheads="1"/>
              </p:cNvSpPr>
              <p:nvPr/>
            </p:nvSpPr>
            <p:spPr bwMode="auto">
              <a:xfrm flipH="1">
                <a:off x="1017" y="3288"/>
                <a:ext cx="289" cy="373"/>
              </a:xfrm>
              <a:prstGeom prst="ellipse">
                <a:avLst/>
              </a:prstGeom>
              <a:solidFill>
                <a:srgbClr val="31E57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Oval 49"/>
              <p:cNvSpPr>
                <a:spLocks noChangeAspect="1" noChangeArrowheads="1"/>
              </p:cNvSpPr>
              <p:nvPr/>
            </p:nvSpPr>
            <p:spPr bwMode="auto">
              <a:xfrm flipH="1">
                <a:off x="1398" y="2674"/>
                <a:ext cx="288" cy="365"/>
              </a:xfrm>
              <a:prstGeom prst="ellipse">
                <a:avLst/>
              </a:prstGeom>
              <a:solidFill>
                <a:srgbClr val="31E57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Oval 50"/>
              <p:cNvSpPr>
                <a:spLocks noChangeAspect="1" noChangeArrowheads="1"/>
              </p:cNvSpPr>
              <p:nvPr/>
            </p:nvSpPr>
            <p:spPr bwMode="auto">
              <a:xfrm>
                <a:off x="1253" y="3295"/>
                <a:ext cx="289" cy="373"/>
              </a:xfrm>
              <a:prstGeom prst="ellipse">
                <a:avLst/>
              </a:prstGeom>
              <a:solidFill>
                <a:srgbClr val="31E57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Oval 51"/>
              <p:cNvSpPr>
                <a:spLocks noChangeAspect="1" noChangeArrowheads="1"/>
              </p:cNvSpPr>
              <p:nvPr/>
            </p:nvSpPr>
            <p:spPr bwMode="auto">
              <a:xfrm flipH="1">
                <a:off x="1221" y="2974"/>
                <a:ext cx="288" cy="424"/>
              </a:xfrm>
              <a:prstGeom prst="ellipse">
                <a:avLst/>
              </a:prstGeom>
              <a:solidFill>
                <a:srgbClr val="31E57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Oval 52"/>
              <p:cNvSpPr>
                <a:spLocks noChangeAspect="1" noChangeArrowheads="1"/>
              </p:cNvSpPr>
              <p:nvPr/>
            </p:nvSpPr>
            <p:spPr bwMode="auto">
              <a:xfrm flipH="1">
                <a:off x="1248" y="2496"/>
                <a:ext cx="288" cy="424"/>
              </a:xfrm>
              <a:prstGeom prst="ellipse">
                <a:avLst/>
              </a:prstGeom>
              <a:solidFill>
                <a:srgbClr val="31E57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Oval 53"/>
              <p:cNvSpPr>
                <a:spLocks noChangeAspect="1" noChangeArrowheads="1"/>
              </p:cNvSpPr>
              <p:nvPr/>
            </p:nvSpPr>
            <p:spPr bwMode="auto">
              <a:xfrm flipH="1">
                <a:off x="1581" y="2908"/>
                <a:ext cx="289" cy="431"/>
              </a:xfrm>
              <a:prstGeom prst="ellipse">
                <a:avLst/>
              </a:prstGeom>
              <a:solidFill>
                <a:srgbClr val="31E57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Oval 54"/>
              <p:cNvSpPr>
                <a:spLocks noChangeAspect="1" noChangeArrowheads="1"/>
              </p:cNvSpPr>
              <p:nvPr/>
            </p:nvSpPr>
            <p:spPr bwMode="auto">
              <a:xfrm flipH="1">
                <a:off x="1411" y="2937"/>
                <a:ext cx="288" cy="431"/>
              </a:xfrm>
              <a:prstGeom prst="ellipse">
                <a:avLst/>
              </a:prstGeom>
              <a:solidFill>
                <a:srgbClr val="31E57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Oval 55"/>
              <p:cNvSpPr>
                <a:spLocks noChangeAspect="1" noChangeArrowheads="1"/>
              </p:cNvSpPr>
              <p:nvPr/>
            </p:nvSpPr>
            <p:spPr bwMode="auto">
              <a:xfrm flipH="1">
                <a:off x="1296" y="3408"/>
                <a:ext cx="289" cy="432"/>
              </a:xfrm>
              <a:prstGeom prst="ellipse">
                <a:avLst/>
              </a:prstGeom>
              <a:solidFill>
                <a:srgbClr val="31E57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Oval 56"/>
              <p:cNvSpPr>
                <a:spLocks noChangeAspect="1" noChangeArrowheads="1"/>
              </p:cNvSpPr>
              <p:nvPr/>
            </p:nvSpPr>
            <p:spPr bwMode="auto">
              <a:xfrm flipH="1">
                <a:off x="1660" y="3361"/>
                <a:ext cx="288" cy="43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Oval 57"/>
              <p:cNvSpPr>
                <a:spLocks noChangeAspect="1" noChangeArrowheads="1"/>
              </p:cNvSpPr>
              <p:nvPr/>
            </p:nvSpPr>
            <p:spPr bwMode="auto">
              <a:xfrm flipH="1">
                <a:off x="1489" y="2930"/>
                <a:ext cx="289" cy="431"/>
              </a:xfrm>
              <a:prstGeom prst="ellipse">
                <a:avLst/>
              </a:prstGeom>
              <a:solidFill>
                <a:srgbClr val="31E57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Oval 58"/>
              <p:cNvSpPr>
                <a:spLocks noChangeAspect="1" noChangeArrowheads="1"/>
              </p:cNvSpPr>
              <p:nvPr/>
            </p:nvSpPr>
            <p:spPr bwMode="auto">
              <a:xfrm flipH="1">
                <a:off x="1581" y="2630"/>
                <a:ext cx="289" cy="4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Oval 59"/>
              <p:cNvSpPr>
                <a:spLocks noChangeAspect="1" noChangeArrowheads="1"/>
              </p:cNvSpPr>
              <p:nvPr/>
            </p:nvSpPr>
            <p:spPr bwMode="auto">
              <a:xfrm>
                <a:off x="840" y="2593"/>
                <a:ext cx="289" cy="373"/>
              </a:xfrm>
              <a:prstGeom prst="ellipse">
                <a:avLst/>
              </a:prstGeom>
              <a:solidFill>
                <a:srgbClr val="31E57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Oval 60"/>
              <p:cNvSpPr>
                <a:spLocks noChangeAspect="1" noChangeArrowheads="1"/>
              </p:cNvSpPr>
              <p:nvPr/>
            </p:nvSpPr>
            <p:spPr bwMode="auto">
              <a:xfrm>
                <a:off x="1440" y="3024"/>
                <a:ext cx="288" cy="373"/>
              </a:xfrm>
              <a:prstGeom prst="ellipse">
                <a:avLst/>
              </a:prstGeom>
              <a:solidFill>
                <a:srgbClr val="31E57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Oval 61"/>
              <p:cNvSpPr>
                <a:spLocks noChangeAspect="1" noChangeArrowheads="1"/>
              </p:cNvSpPr>
              <p:nvPr/>
            </p:nvSpPr>
            <p:spPr bwMode="auto">
              <a:xfrm>
                <a:off x="1096" y="2608"/>
                <a:ext cx="288" cy="373"/>
              </a:xfrm>
              <a:prstGeom prst="ellipse">
                <a:avLst/>
              </a:prstGeom>
              <a:solidFill>
                <a:srgbClr val="31E57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Oval 62"/>
              <p:cNvSpPr>
                <a:spLocks noChangeAspect="1" noChangeArrowheads="1"/>
              </p:cNvSpPr>
              <p:nvPr/>
            </p:nvSpPr>
            <p:spPr bwMode="auto">
              <a:xfrm>
                <a:off x="860" y="3178"/>
                <a:ext cx="288" cy="36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" name="Oval 63"/>
              <p:cNvSpPr>
                <a:spLocks noChangeAspect="1" noChangeArrowheads="1"/>
              </p:cNvSpPr>
              <p:nvPr/>
            </p:nvSpPr>
            <p:spPr bwMode="auto">
              <a:xfrm>
                <a:off x="1104" y="3168"/>
                <a:ext cx="289" cy="373"/>
              </a:xfrm>
              <a:prstGeom prst="ellipse">
                <a:avLst/>
              </a:prstGeom>
              <a:solidFill>
                <a:srgbClr val="31E57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" name="Oval 64"/>
              <p:cNvSpPr>
                <a:spLocks noChangeAspect="1" noChangeArrowheads="1"/>
              </p:cNvSpPr>
              <p:nvPr/>
            </p:nvSpPr>
            <p:spPr bwMode="auto">
              <a:xfrm>
                <a:off x="624" y="2608"/>
                <a:ext cx="288" cy="373"/>
              </a:xfrm>
              <a:prstGeom prst="ellipse">
                <a:avLst/>
              </a:prstGeom>
              <a:solidFill>
                <a:srgbClr val="31E57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" name="Oval 65"/>
              <p:cNvSpPr>
                <a:spLocks noChangeAspect="1" noChangeArrowheads="1"/>
              </p:cNvSpPr>
              <p:nvPr/>
            </p:nvSpPr>
            <p:spPr bwMode="auto">
              <a:xfrm>
                <a:off x="624" y="2893"/>
                <a:ext cx="288" cy="373"/>
              </a:xfrm>
              <a:prstGeom prst="ellipse">
                <a:avLst/>
              </a:prstGeom>
              <a:solidFill>
                <a:srgbClr val="31E57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" name="Oval 66"/>
              <p:cNvSpPr>
                <a:spLocks noChangeAspect="1" noChangeArrowheads="1"/>
              </p:cNvSpPr>
              <p:nvPr/>
            </p:nvSpPr>
            <p:spPr bwMode="auto">
              <a:xfrm>
                <a:off x="919" y="2462"/>
                <a:ext cx="288" cy="36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Oval 67"/>
              <p:cNvSpPr>
                <a:spLocks noChangeAspect="1" noChangeArrowheads="1"/>
              </p:cNvSpPr>
              <p:nvPr/>
            </p:nvSpPr>
            <p:spPr bwMode="auto">
              <a:xfrm>
                <a:off x="860" y="3178"/>
                <a:ext cx="288" cy="366"/>
              </a:xfrm>
              <a:prstGeom prst="ellipse">
                <a:avLst/>
              </a:prstGeom>
              <a:solidFill>
                <a:srgbClr val="31E57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Oval 68"/>
              <p:cNvSpPr>
                <a:spLocks noChangeAspect="1" noChangeArrowheads="1"/>
              </p:cNvSpPr>
              <p:nvPr/>
            </p:nvSpPr>
            <p:spPr bwMode="auto">
              <a:xfrm>
                <a:off x="919" y="3537"/>
                <a:ext cx="302" cy="475"/>
              </a:xfrm>
              <a:prstGeom prst="ellipse">
                <a:avLst/>
              </a:prstGeom>
              <a:solidFill>
                <a:srgbClr val="31E57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Oval 69"/>
              <p:cNvSpPr>
                <a:spLocks noChangeAspect="1" noChangeArrowheads="1"/>
              </p:cNvSpPr>
              <p:nvPr/>
            </p:nvSpPr>
            <p:spPr bwMode="auto">
              <a:xfrm>
                <a:off x="670" y="3193"/>
                <a:ext cx="288" cy="373"/>
              </a:xfrm>
              <a:prstGeom prst="ellipse">
                <a:avLst/>
              </a:prstGeom>
              <a:solidFill>
                <a:srgbClr val="31E57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Oval 70"/>
              <p:cNvSpPr>
                <a:spLocks noChangeAspect="1" noChangeArrowheads="1"/>
              </p:cNvSpPr>
              <p:nvPr/>
            </p:nvSpPr>
            <p:spPr bwMode="auto">
              <a:xfrm flipH="1">
                <a:off x="1155" y="3646"/>
                <a:ext cx="288" cy="424"/>
              </a:xfrm>
              <a:prstGeom prst="ellipse">
                <a:avLst/>
              </a:prstGeom>
              <a:solidFill>
                <a:srgbClr val="31E57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Oval 71"/>
              <p:cNvSpPr>
                <a:spLocks noChangeAspect="1" noChangeArrowheads="1"/>
              </p:cNvSpPr>
              <p:nvPr/>
            </p:nvSpPr>
            <p:spPr bwMode="auto">
              <a:xfrm flipH="1">
                <a:off x="755" y="3456"/>
                <a:ext cx="289" cy="43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Oval 72"/>
              <p:cNvSpPr>
                <a:spLocks noChangeAspect="1" noChangeArrowheads="1"/>
              </p:cNvSpPr>
              <p:nvPr/>
            </p:nvSpPr>
            <p:spPr bwMode="auto">
              <a:xfrm flipH="1">
                <a:off x="939" y="3793"/>
                <a:ext cx="288" cy="431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Oval 73"/>
              <p:cNvSpPr>
                <a:spLocks noChangeAspect="1" noChangeArrowheads="1"/>
              </p:cNvSpPr>
              <p:nvPr/>
            </p:nvSpPr>
            <p:spPr bwMode="auto">
              <a:xfrm flipH="1">
                <a:off x="1988" y="2681"/>
                <a:ext cx="288" cy="43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Oval 74"/>
              <p:cNvSpPr>
                <a:spLocks noChangeAspect="1" noChangeArrowheads="1"/>
              </p:cNvSpPr>
              <p:nvPr/>
            </p:nvSpPr>
            <p:spPr bwMode="auto">
              <a:xfrm flipH="1">
                <a:off x="960" y="2880"/>
                <a:ext cx="289" cy="424"/>
              </a:xfrm>
              <a:prstGeom prst="ellipse">
                <a:avLst/>
              </a:prstGeom>
              <a:solidFill>
                <a:srgbClr val="31E57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Oval 75"/>
              <p:cNvSpPr>
                <a:spLocks noChangeAspect="1" noChangeArrowheads="1"/>
              </p:cNvSpPr>
              <p:nvPr/>
            </p:nvSpPr>
            <p:spPr bwMode="auto">
              <a:xfrm flipH="1">
                <a:off x="1306" y="3749"/>
                <a:ext cx="288" cy="36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Oval 76"/>
              <p:cNvSpPr>
                <a:spLocks noChangeAspect="1" noChangeArrowheads="1"/>
              </p:cNvSpPr>
              <p:nvPr/>
            </p:nvSpPr>
            <p:spPr bwMode="auto">
              <a:xfrm>
                <a:off x="1152" y="2832"/>
                <a:ext cx="288" cy="37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" name="Oval 77"/>
              <p:cNvSpPr>
                <a:spLocks noChangeAspect="1" noChangeArrowheads="1"/>
              </p:cNvSpPr>
              <p:nvPr/>
            </p:nvSpPr>
            <p:spPr bwMode="auto">
              <a:xfrm>
                <a:off x="735" y="2857"/>
                <a:ext cx="289" cy="37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8" name="Arc 78"/>
            <p:cNvSpPr>
              <a:spLocks/>
            </p:cNvSpPr>
            <p:nvPr/>
          </p:nvSpPr>
          <p:spPr bwMode="auto">
            <a:xfrm rot="5262278" flipH="1">
              <a:off x="1943101" y="1333500"/>
              <a:ext cx="304800" cy="3810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19" name="Text Box 79"/>
            <p:cNvSpPr txBox="1">
              <a:spLocks noChangeArrowheads="1"/>
            </p:cNvSpPr>
            <p:nvPr/>
          </p:nvSpPr>
          <p:spPr bwMode="auto">
            <a:xfrm>
              <a:off x="2278063" y="1295400"/>
              <a:ext cx="31273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>
                  <a:solidFill>
                    <a:srgbClr val="000000"/>
                  </a:solidFill>
                  <a:latin typeface="Verdana" pitchFamily="34" charset="0"/>
                </a:rPr>
                <a:t>I</a:t>
              </a:r>
            </a:p>
          </p:txBody>
        </p:sp>
        <p:sp>
          <p:nvSpPr>
            <p:cNvPr id="20" name="Arc 80"/>
            <p:cNvSpPr>
              <a:spLocks/>
            </p:cNvSpPr>
            <p:nvPr/>
          </p:nvSpPr>
          <p:spPr bwMode="auto">
            <a:xfrm>
              <a:off x="3733801" y="1371600"/>
              <a:ext cx="304800" cy="3810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Text Box 81"/>
            <p:cNvSpPr txBox="1">
              <a:spLocks noChangeArrowheads="1"/>
            </p:cNvSpPr>
            <p:nvPr/>
          </p:nvSpPr>
          <p:spPr bwMode="auto">
            <a:xfrm>
              <a:off x="4038601" y="1295400"/>
              <a:ext cx="31273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>
                  <a:solidFill>
                    <a:srgbClr val="000000"/>
                  </a:solidFill>
                  <a:latin typeface="Verdana" pitchFamily="34" charset="0"/>
                </a:rPr>
                <a:t>I</a:t>
              </a:r>
            </a:p>
          </p:txBody>
        </p:sp>
        <p:grpSp>
          <p:nvGrpSpPr>
            <p:cNvPr id="8" name="Group 82"/>
            <p:cNvGrpSpPr>
              <a:grpSpLocks noChangeAspect="1"/>
            </p:cNvGrpSpPr>
            <p:nvPr/>
          </p:nvGrpSpPr>
          <p:grpSpPr bwMode="auto">
            <a:xfrm>
              <a:off x="2636838" y="4371975"/>
              <a:ext cx="649288" cy="885825"/>
              <a:chOff x="3056" y="2810"/>
              <a:chExt cx="687" cy="704"/>
            </a:xfrm>
          </p:grpSpPr>
          <p:sp>
            <p:nvSpPr>
              <p:cNvPr id="23" name="AutoShape 83"/>
              <p:cNvSpPr>
                <a:spLocks noChangeAspect="1" noChangeArrowheads="1"/>
              </p:cNvSpPr>
              <p:nvPr/>
            </p:nvSpPr>
            <p:spPr bwMode="auto">
              <a:xfrm>
                <a:off x="3168" y="3061"/>
                <a:ext cx="459" cy="453"/>
              </a:xfrm>
              <a:prstGeom prst="can">
                <a:avLst>
                  <a:gd name="adj" fmla="val 39514"/>
                </a:avLst>
              </a:prstGeom>
              <a:gradFill rotWithShape="1">
                <a:gsLst>
                  <a:gs pos="0">
                    <a:srgbClr val="0000CC">
                      <a:alpha val="70000"/>
                    </a:srgbClr>
                  </a:gs>
                  <a:gs pos="100000">
                    <a:srgbClr val="00005E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" name="AutoShape 84"/>
              <p:cNvSpPr>
                <a:spLocks noChangeAspect="1" noChangeArrowheads="1"/>
              </p:cNvSpPr>
              <p:nvPr/>
            </p:nvSpPr>
            <p:spPr bwMode="auto">
              <a:xfrm>
                <a:off x="3056" y="2810"/>
                <a:ext cx="686" cy="321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CC">
                      <a:alpha val="70000"/>
                    </a:srgbClr>
                  </a:gs>
                  <a:gs pos="100000">
                    <a:srgbClr val="00005E"/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" name="Oval 85"/>
              <p:cNvSpPr>
                <a:spLocks noChangeAspect="1" noChangeArrowheads="1"/>
              </p:cNvSpPr>
              <p:nvPr/>
            </p:nvSpPr>
            <p:spPr bwMode="auto">
              <a:xfrm rot="-5400000">
                <a:off x="3286" y="2808"/>
                <a:ext cx="228" cy="686"/>
              </a:xfrm>
              <a:prstGeom prst="ellipse">
                <a:avLst/>
              </a:prstGeom>
              <a:gradFill rotWithShape="1">
                <a:gsLst>
                  <a:gs pos="0">
                    <a:srgbClr val="0000CC"/>
                  </a:gs>
                  <a:gs pos="100000">
                    <a:srgbClr val="00005E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89" name="Text Box 86"/>
          <p:cNvSpPr txBox="1">
            <a:spLocks noChangeArrowheads="1"/>
          </p:cNvSpPr>
          <p:nvPr/>
        </p:nvSpPr>
        <p:spPr bwMode="auto">
          <a:xfrm>
            <a:off x="4679950" y="1268760"/>
            <a:ext cx="4464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NL" sz="2400" dirty="0" err="1"/>
              <a:t>Electron</a:t>
            </a:r>
            <a:r>
              <a:rPr lang="nl-NL" sz="2400" dirty="0"/>
              <a:t> </a:t>
            </a:r>
            <a:r>
              <a:rPr lang="nl-NL" sz="2400" dirty="0" err="1"/>
              <a:t>temperature</a:t>
            </a:r>
            <a:endParaRPr lang="en-US" sz="2400" dirty="0"/>
          </a:p>
        </p:txBody>
      </p:sp>
      <p:sp>
        <p:nvSpPr>
          <p:cNvPr id="90" name="Text Box 87"/>
          <p:cNvSpPr txBox="1">
            <a:spLocks noChangeArrowheads="1"/>
          </p:cNvSpPr>
          <p:nvPr/>
        </p:nvSpPr>
        <p:spPr bwMode="auto">
          <a:xfrm>
            <a:off x="1259632" y="6093296"/>
            <a:ext cx="36004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800" dirty="0" err="1"/>
              <a:t>Killian</a:t>
            </a:r>
            <a:r>
              <a:rPr lang="nl-NL" sz="1800" dirty="0"/>
              <a:t> et al., PRL </a:t>
            </a:r>
            <a:r>
              <a:rPr lang="nl-NL" sz="1800" b="1" dirty="0"/>
              <a:t>83</a:t>
            </a:r>
            <a:r>
              <a:rPr lang="nl-NL" sz="1800" dirty="0"/>
              <a:t>, 4776 (1999)</a:t>
            </a:r>
            <a:endParaRPr lang="en-US" sz="1800" dirty="0"/>
          </a:p>
        </p:txBody>
      </p:sp>
      <p:graphicFrame>
        <p:nvGraphicFramePr>
          <p:cNvPr id="91" name="Object 8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6833409"/>
              </p:ext>
            </p:extLst>
          </p:nvPr>
        </p:nvGraphicFramePr>
        <p:xfrm>
          <a:off x="7812088" y="1974850"/>
          <a:ext cx="1112837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549" name="Equation" r:id="rId3" imgW="508000" imgH="406400" progId="Equation.3">
                  <p:embed/>
                </p:oleObj>
              </mc:Choice>
              <mc:Fallback>
                <p:oleObj name="Equation" r:id="rId3" imgW="508000" imgH="406400" progId="Equation.3">
                  <p:embed/>
                  <p:pic>
                    <p:nvPicPr>
                      <p:cNvPr id="0" name="Object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2088" y="1974850"/>
                        <a:ext cx="1112837" cy="892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" name="Object 90"/>
          <p:cNvGraphicFramePr>
            <a:graphicFrameLocks noChangeAspect="1"/>
          </p:cNvGraphicFramePr>
          <p:nvPr/>
        </p:nvGraphicFramePr>
        <p:xfrm>
          <a:off x="5724128" y="5805264"/>
          <a:ext cx="1825625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550" name="Equation" r:id="rId5" imgW="799920" imgH="228600" progId="Equation.DSMT4">
                  <p:embed/>
                </p:oleObj>
              </mc:Choice>
              <mc:Fallback>
                <p:oleObj name="Equation" r:id="rId5" imgW="799920" imgH="228600" progId="Equation.DSMT4">
                  <p:embed/>
                  <p:pic>
                    <p:nvPicPr>
                      <p:cNvPr id="0" name="Object 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128" y="5805264"/>
                        <a:ext cx="1825625" cy="522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" name="Text Box 8"/>
          <p:cNvSpPr txBox="1">
            <a:spLocks noChangeArrowheads="1"/>
          </p:cNvSpPr>
          <p:nvPr/>
        </p:nvSpPr>
        <p:spPr bwMode="auto">
          <a:xfrm>
            <a:off x="1475656" y="5517232"/>
            <a:ext cx="3071812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sz="2800" b="1" dirty="0" err="1"/>
              <a:t>Ultracold</a:t>
            </a:r>
            <a:r>
              <a:rPr lang="nl-NL" sz="2800" b="1" dirty="0"/>
              <a:t> Plasma</a:t>
            </a:r>
            <a:endParaRPr lang="en-US" sz="2800" b="1" dirty="0"/>
          </a:p>
        </p:txBody>
      </p:sp>
      <p:sp>
        <p:nvSpPr>
          <p:cNvPr id="95" name="TextBox 94"/>
          <p:cNvSpPr txBox="1"/>
          <p:nvPr/>
        </p:nvSpPr>
        <p:spPr>
          <a:xfrm>
            <a:off x="5580112" y="5373216"/>
            <a:ext cx="2248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smtClean="0"/>
              <a:t>plasma </a:t>
            </a:r>
            <a:r>
              <a:rPr lang="nl-NL" sz="2400" dirty="0" err="1" smtClean="0"/>
              <a:t>effects</a:t>
            </a:r>
            <a:endParaRPr lang="en-US" sz="2400" dirty="0"/>
          </a:p>
        </p:txBody>
      </p:sp>
      <p:pic>
        <p:nvPicPr>
          <p:cNvPr id="93" name="Picture 5" descr="G:\Drawings\Photo-ionization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436096" y="1988840"/>
            <a:ext cx="2304256" cy="320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Ultracold</a:t>
            </a:r>
            <a:r>
              <a:rPr lang="nl-NL" dirty="0" smtClean="0"/>
              <a:t> </a:t>
            </a:r>
            <a:r>
              <a:rPr lang="nl-NL" dirty="0" err="1" smtClean="0"/>
              <a:t>electron</a:t>
            </a:r>
            <a:r>
              <a:rPr lang="nl-NL" dirty="0" smtClean="0"/>
              <a:t> </a:t>
            </a:r>
            <a:r>
              <a:rPr lang="nl-NL" dirty="0" err="1" smtClean="0"/>
              <a:t>source</a:t>
            </a:r>
            <a:endParaRPr lang="en-US" dirty="0"/>
          </a:p>
        </p:txBody>
      </p:sp>
      <p:grpSp>
        <p:nvGrpSpPr>
          <p:cNvPr id="2" name="Group 159"/>
          <p:cNvGrpSpPr/>
          <p:nvPr/>
        </p:nvGrpSpPr>
        <p:grpSpPr>
          <a:xfrm>
            <a:off x="468313" y="1295400"/>
            <a:ext cx="5040312" cy="4329113"/>
            <a:chOff x="468313" y="1295400"/>
            <a:chExt cx="5040312" cy="4329113"/>
          </a:xfrm>
        </p:grpSpPr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4191000" y="5105400"/>
              <a:ext cx="423862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800" b="1">
                  <a:latin typeface="Comic Sans MS" pitchFamily="66" charset="0"/>
                </a:rPr>
                <a:t>V</a:t>
              </a:r>
            </a:p>
          </p:txBody>
        </p:sp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912813" y="1295400"/>
              <a:ext cx="3962400" cy="4191000"/>
            </a:xfrm>
            <a:prstGeom prst="rect">
              <a:avLst/>
            </a:prstGeom>
            <a:solidFill>
              <a:schemeClr val="tx2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 sz="2400" b="1">
                <a:latin typeface="Comic Sans MS" pitchFamily="66" charset="0"/>
              </a:endParaRPr>
            </a:p>
          </p:txBody>
        </p:sp>
        <p:sp>
          <p:nvSpPr>
            <p:cNvPr id="10" name="AutoShape 5"/>
            <p:cNvSpPr>
              <a:spLocks noChangeAspect="1" noChangeArrowheads="1"/>
            </p:cNvSpPr>
            <p:nvPr/>
          </p:nvSpPr>
          <p:spPr bwMode="auto">
            <a:xfrm rot="10800000">
              <a:off x="3209925" y="1524000"/>
              <a:ext cx="912812" cy="361791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5 w 21600"/>
                <a:gd name="T25" fmla="*/ 3166 h 21600"/>
                <a:gd name="T26" fmla="*/ 18445 w 21600"/>
                <a:gd name="T27" fmla="*/ 1843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159" y="10800"/>
                  </a:moveTo>
                  <a:cubicBezTo>
                    <a:pt x="1159" y="16125"/>
                    <a:pt x="5475" y="20441"/>
                    <a:pt x="10800" y="20441"/>
                  </a:cubicBezTo>
                  <a:cubicBezTo>
                    <a:pt x="16125" y="20441"/>
                    <a:pt x="20441" y="16125"/>
                    <a:pt x="20441" y="10800"/>
                  </a:cubicBezTo>
                  <a:cubicBezTo>
                    <a:pt x="20441" y="5475"/>
                    <a:pt x="16125" y="1159"/>
                    <a:pt x="10800" y="1159"/>
                  </a:cubicBezTo>
                  <a:cubicBezTo>
                    <a:pt x="5475" y="1159"/>
                    <a:pt x="1159" y="5475"/>
                    <a:pt x="1159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00"/>
                </a:gs>
                <a:gs pos="100000">
                  <a:srgbClr val="800000"/>
                </a:gs>
              </a:gsLst>
              <a:lin ang="0" scaled="1"/>
            </a:gradFill>
            <a:ln w="9525">
              <a:round/>
              <a:headEnd/>
              <a:tailEnd/>
            </a:ln>
            <a:scene3d>
              <a:camera prst="legacyObliqueRight">
                <a:rot lat="300000" lon="20699970" rev="0"/>
              </a:camera>
              <a:lightRig rig="legacyFlat3" dir="r"/>
            </a:scene3d>
            <a:sp3d extrusionH="430200" prstMaterial="legacyMatte">
              <a:bevelT w="13500" h="13500" prst="angle"/>
              <a:bevelB w="13500" h="13500" prst="angle"/>
              <a:extrusionClr>
                <a:srgbClr val="800000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4271963" y="3019425"/>
              <a:ext cx="533400" cy="531813"/>
              <a:chOff x="624" y="2352"/>
              <a:chExt cx="1652" cy="1872"/>
            </a:xfrm>
          </p:grpSpPr>
          <p:sp>
            <p:nvSpPr>
              <p:cNvPr id="91" name="Oval 7"/>
              <p:cNvSpPr>
                <a:spLocks noChangeAspect="1" noChangeArrowheads="1"/>
              </p:cNvSpPr>
              <p:nvPr/>
            </p:nvSpPr>
            <p:spPr bwMode="auto">
              <a:xfrm flipH="1">
                <a:off x="1378" y="2959"/>
                <a:ext cx="288" cy="37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" name="Oval 8"/>
              <p:cNvSpPr>
                <a:spLocks noChangeAspect="1" noChangeArrowheads="1"/>
              </p:cNvSpPr>
              <p:nvPr/>
            </p:nvSpPr>
            <p:spPr bwMode="auto">
              <a:xfrm flipH="1">
                <a:off x="1424" y="2966"/>
                <a:ext cx="288" cy="4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" name="Oval 9"/>
              <p:cNvSpPr>
                <a:spLocks noChangeAspect="1" noChangeArrowheads="1"/>
              </p:cNvSpPr>
              <p:nvPr/>
            </p:nvSpPr>
            <p:spPr bwMode="auto">
              <a:xfrm flipH="1">
                <a:off x="1581" y="2908"/>
                <a:ext cx="289" cy="431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" name="Oval 10"/>
              <p:cNvSpPr>
                <a:spLocks noChangeAspect="1" noChangeArrowheads="1"/>
              </p:cNvSpPr>
              <p:nvPr/>
            </p:nvSpPr>
            <p:spPr bwMode="auto">
              <a:xfrm flipH="1">
                <a:off x="1581" y="3756"/>
                <a:ext cx="289" cy="431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" name="Oval 11"/>
              <p:cNvSpPr>
                <a:spLocks noChangeAspect="1" noChangeArrowheads="1"/>
              </p:cNvSpPr>
              <p:nvPr/>
            </p:nvSpPr>
            <p:spPr bwMode="auto">
              <a:xfrm flipH="1">
                <a:off x="1345" y="3756"/>
                <a:ext cx="289" cy="431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" name="Oval 12"/>
              <p:cNvSpPr>
                <a:spLocks noChangeAspect="1" noChangeArrowheads="1"/>
              </p:cNvSpPr>
              <p:nvPr/>
            </p:nvSpPr>
            <p:spPr bwMode="auto">
              <a:xfrm flipH="1">
                <a:off x="1581" y="3193"/>
                <a:ext cx="289" cy="4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" name="Oval 13"/>
              <p:cNvSpPr>
                <a:spLocks noChangeAspect="1" noChangeArrowheads="1"/>
              </p:cNvSpPr>
              <p:nvPr/>
            </p:nvSpPr>
            <p:spPr bwMode="auto">
              <a:xfrm>
                <a:off x="1378" y="2952"/>
                <a:ext cx="288" cy="37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" name="Oval 14"/>
              <p:cNvSpPr>
                <a:spLocks noChangeAspect="1" noChangeArrowheads="1"/>
              </p:cNvSpPr>
              <p:nvPr/>
            </p:nvSpPr>
            <p:spPr bwMode="auto">
              <a:xfrm flipH="1">
                <a:off x="1581" y="3478"/>
                <a:ext cx="289" cy="4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" name="Oval 15"/>
              <p:cNvSpPr>
                <a:spLocks noChangeAspect="1" noChangeArrowheads="1"/>
              </p:cNvSpPr>
              <p:nvPr/>
            </p:nvSpPr>
            <p:spPr bwMode="auto">
              <a:xfrm flipH="1">
                <a:off x="1345" y="3193"/>
                <a:ext cx="289" cy="4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" name="Oval 16"/>
              <p:cNvSpPr>
                <a:spLocks noChangeAspect="1" noChangeArrowheads="1"/>
              </p:cNvSpPr>
              <p:nvPr/>
            </p:nvSpPr>
            <p:spPr bwMode="auto">
              <a:xfrm flipH="1">
                <a:off x="1502" y="3412"/>
                <a:ext cx="289" cy="43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" name="Oval 17"/>
              <p:cNvSpPr>
                <a:spLocks noChangeAspect="1" noChangeArrowheads="1"/>
              </p:cNvSpPr>
              <p:nvPr/>
            </p:nvSpPr>
            <p:spPr bwMode="auto">
              <a:xfrm>
                <a:off x="1299" y="3178"/>
                <a:ext cx="289" cy="36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" name="Oval 18"/>
              <p:cNvSpPr>
                <a:spLocks noChangeAspect="1" noChangeArrowheads="1"/>
              </p:cNvSpPr>
              <p:nvPr/>
            </p:nvSpPr>
            <p:spPr bwMode="auto">
              <a:xfrm flipH="1">
                <a:off x="1581" y="3478"/>
                <a:ext cx="289" cy="4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" name="Oval 19"/>
              <p:cNvSpPr>
                <a:spLocks noChangeAspect="1" noChangeArrowheads="1"/>
              </p:cNvSpPr>
              <p:nvPr/>
            </p:nvSpPr>
            <p:spPr bwMode="auto">
              <a:xfrm flipH="1">
                <a:off x="1457" y="3010"/>
                <a:ext cx="288" cy="36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" name="Oval 20"/>
              <p:cNvSpPr>
                <a:spLocks noChangeAspect="1" noChangeArrowheads="1"/>
              </p:cNvSpPr>
              <p:nvPr/>
            </p:nvSpPr>
            <p:spPr bwMode="auto">
              <a:xfrm>
                <a:off x="1332" y="3193"/>
                <a:ext cx="288" cy="4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" name="Oval 21"/>
              <p:cNvSpPr>
                <a:spLocks noChangeAspect="1" noChangeArrowheads="1"/>
              </p:cNvSpPr>
              <p:nvPr/>
            </p:nvSpPr>
            <p:spPr bwMode="auto">
              <a:xfrm flipH="1">
                <a:off x="1581" y="2630"/>
                <a:ext cx="289" cy="4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" name="Oval 22"/>
              <p:cNvSpPr>
                <a:spLocks noChangeAspect="1" noChangeArrowheads="1"/>
              </p:cNvSpPr>
              <p:nvPr/>
            </p:nvSpPr>
            <p:spPr bwMode="auto">
              <a:xfrm flipH="1">
                <a:off x="1817" y="2908"/>
                <a:ext cx="289" cy="431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" name="Oval 23"/>
              <p:cNvSpPr>
                <a:spLocks noChangeAspect="1" noChangeArrowheads="1"/>
              </p:cNvSpPr>
              <p:nvPr/>
            </p:nvSpPr>
            <p:spPr bwMode="auto">
              <a:xfrm flipH="1">
                <a:off x="1752" y="2571"/>
                <a:ext cx="288" cy="42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" name="Oval 24"/>
              <p:cNvSpPr>
                <a:spLocks noChangeAspect="1" noChangeArrowheads="1"/>
              </p:cNvSpPr>
              <p:nvPr/>
            </p:nvSpPr>
            <p:spPr bwMode="auto">
              <a:xfrm flipH="1">
                <a:off x="1811" y="3347"/>
                <a:ext cx="288" cy="4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" name="Oval 25"/>
              <p:cNvSpPr>
                <a:spLocks noChangeAspect="1" noChangeArrowheads="1"/>
              </p:cNvSpPr>
              <p:nvPr/>
            </p:nvSpPr>
            <p:spPr bwMode="auto">
              <a:xfrm flipH="1">
                <a:off x="1817" y="3193"/>
                <a:ext cx="289" cy="4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" name="Oval 26"/>
              <p:cNvSpPr>
                <a:spLocks noChangeAspect="1" noChangeArrowheads="1"/>
              </p:cNvSpPr>
              <p:nvPr/>
            </p:nvSpPr>
            <p:spPr bwMode="auto">
              <a:xfrm flipH="1">
                <a:off x="1581" y="2908"/>
                <a:ext cx="289" cy="431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" name="Oval 27"/>
              <p:cNvSpPr>
                <a:spLocks noChangeAspect="1" noChangeArrowheads="1"/>
              </p:cNvSpPr>
              <p:nvPr/>
            </p:nvSpPr>
            <p:spPr bwMode="auto">
              <a:xfrm flipH="1">
                <a:off x="1398" y="2952"/>
                <a:ext cx="288" cy="37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" name="Oval 28"/>
              <p:cNvSpPr>
                <a:spLocks noChangeAspect="1" noChangeArrowheads="1"/>
              </p:cNvSpPr>
              <p:nvPr/>
            </p:nvSpPr>
            <p:spPr bwMode="auto">
              <a:xfrm flipH="1">
                <a:off x="1594" y="3193"/>
                <a:ext cx="289" cy="431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" name="Oval 29"/>
              <p:cNvSpPr>
                <a:spLocks noChangeAspect="1" noChangeArrowheads="1"/>
              </p:cNvSpPr>
              <p:nvPr/>
            </p:nvSpPr>
            <p:spPr bwMode="auto">
              <a:xfrm flipH="1">
                <a:off x="1817" y="2908"/>
                <a:ext cx="289" cy="431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" name="Oval 30"/>
              <p:cNvSpPr>
                <a:spLocks noChangeAspect="1" noChangeArrowheads="1"/>
              </p:cNvSpPr>
              <p:nvPr/>
            </p:nvSpPr>
            <p:spPr bwMode="auto">
              <a:xfrm flipH="1">
                <a:off x="1581" y="2908"/>
                <a:ext cx="289" cy="431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" name="Oval 31"/>
              <p:cNvSpPr>
                <a:spLocks noChangeAspect="1" noChangeArrowheads="1"/>
              </p:cNvSpPr>
              <p:nvPr/>
            </p:nvSpPr>
            <p:spPr bwMode="auto">
              <a:xfrm flipH="1">
                <a:off x="1162" y="3237"/>
                <a:ext cx="288" cy="36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" name="Oval 32"/>
              <p:cNvSpPr>
                <a:spLocks noChangeAspect="1" noChangeArrowheads="1"/>
              </p:cNvSpPr>
              <p:nvPr/>
            </p:nvSpPr>
            <p:spPr bwMode="auto">
              <a:xfrm flipH="1">
                <a:off x="1152" y="3408"/>
                <a:ext cx="288" cy="37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" name="Oval 33"/>
              <p:cNvSpPr>
                <a:spLocks noChangeAspect="1" noChangeArrowheads="1"/>
              </p:cNvSpPr>
              <p:nvPr/>
            </p:nvSpPr>
            <p:spPr bwMode="auto">
              <a:xfrm>
                <a:off x="1404" y="3237"/>
                <a:ext cx="289" cy="37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" name="Oval 34"/>
              <p:cNvSpPr>
                <a:spLocks noChangeAspect="1" noChangeArrowheads="1"/>
              </p:cNvSpPr>
              <p:nvPr/>
            </p:nvSpPr>
            <p:spPr bwMode="auto">
              <a:xfrm flipH="1">
                <a:off x="1371" y="2915"/>
                <a:ext cx="289" cy="43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" name="Oval 35"/>
              <p:cNvSpPr>
                <a:spLocks noChangeAspect="1" noChangeArrowheads="1"/>
              </p:cNvSpPr>
              <p:nvPr/>
            </p:nvSpPr>
            <p:spPr bwMode="auto">
              <a:xfrm flipH="1">
                <a:off x="1371" y="2352"/>
                <a:ext cx="289" cy="431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" name="Oval 36"/>
              <p:cNvSpPr>
                <a:spLocks noChangeAspect="1" noChangeArrowheads="1"/>
              </p:cNvSpPr>
              <p:nvPr/>
            </p:nvSpPr>
            <p:spPr bwMode="auto">
              <a:xfrm flipH="1">
                <a:off x="1516" y="3676"/>
                <a:ext cx="288" cy="37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" name="Oval 37"/>
              <p:cNvSpPr>
                <a:spLocks noChangeAspect="1" noChangeArrowheads="1"/>
              </p:cNvSpPr>
              <p:nvPr/>
            </p:nvSpPr>
            <p:spPr bwMode="auto">
              <a:xfrm flipH="1">
                <a:off x="1017" y="3288"/>
                <a:ext cx="289" cy="37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" name="Oval 38"/>
              <p:cNvSpPr>
                <a:spLocks noChangeAspect="1" noChangeArrowheads="1"/>
              </p:cNvSpPr>
              <p:nvPr/>
            </p:nvSpPr>
            <p:spPr bwMode="auto">
              <a:xfrm flipH="1">
                <a:off x="1398" y="2674"/>
                <a:ext cx="288" cy="36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" name="Oval 39"/>
              <p:cNvSpPr>
                <a:spLocks noChangeAspect="1" noChangeArrowheads="1"/>
              </p:cNvSpPr>
              <p:nvPr/>
            </p:nvSpPr>
            <p:spPr bwMode="auto">
              <a:xfrm>
                <a:off x="1253" y="3295"/>
                <a:ext cx="289" cy="37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" name="Oval 40"/>
              <p:cNvSpPr>
                <a:spLocks noChangeAspect="1" noChangeArrowheads="1"/>
              </p:cNvSpPr>
              <p:nvPr/>
            </p:nvSpPr>
            <p:spPr bwMode="auto">
              <a:xfrm flipH="1">
                <a:off x="1221" y="2974"/>
                <a:ext cx="288" cy="4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" name="Oval 41"/>
              <p:cNvSpPr>
                <a:spLocks noChangeAspect="1" noChangeArrowheads="1"/>
              </p:cNvSpPr>
              <p:nvPr/>
            </p:nvSpPr>
            <p:spPr bwMode="auto">
              <a:xfrm flipH="1">
                <a:off x="1248" y="2496"/>
                <a:ext cx="288" cy="4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" name="Oval 42"/>
              <p:cNvSpPr>
                <a:spLocks noChangeAspect="1" noChangeArrowheads="1"/>
              </p:cNvSpPr>
              <p:nvPr/>
            </p:nvSpPr>
            <p:spPr bwMode="auto">
              <a:xfrm flipH="1">
                <a:off x="1581" y="2908"/>
                <a:ext cx="289" cy="431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" name="Oval 43"/>
              <p:cNvSpPr>
                <a:spLocks noChangeAspect="1" noChangeArrowheads="1"/>
              </p:cNvSpPr>
              <p:nvPr/>
            </p:nvSpPr>
            <p:spPr bwMode="auto">
              <a:xfrm flipH="1">
                <a:off x="1411" y="2937"/>
                <a:ext cx="288" cy="431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" name="Oval 44"/>
              <p:cNvSpPr>
                <a:spLocks noChangeAspect="1" noChangeArrowheads="1"/>
              </p:cNvSpPr>
              <p:nvPr/>
            </p:nvSpPr>
            <p:spPr bwMode="auto">
              <a:xfrm flipH="1">
                <a:off x="1296" y="3408"/>
                <a:ext cx="289" cy="43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" name="Oval 45"/>
              <p:cNvSpPr>
                <a:spLocks noChangeAspect="1" noChangeArrowheads="1"/>
              </p:cNvSpPr>
              <p:nvPr/>
            </p:nvSpPr>
            <p:spPr bwMode="auto">
              <a:xfrm flipH="1">
                <a:off x="1660" y="3361"/>
                <a:ext cx="288" cy="43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" name="Oval 46"/>
              <p:cNvSpPr>
                <a:spLocks noChangeAspect="1" noChangeArrowheads="1"/>
              </p:cNvSpPr>
              <p:nvPr/>
            </p:nvSpPr>
            <p:spPr bwMode="auto">
              <a:xfrm flipH="1">
                <a:off x="1489" y="2930"/>
                <a:ext cx="289" cy="431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" name="Oval 47"/>
              <p:cNvSpPr>
                <a:spLocks noChangeAspect="1" noChangeArrowheads="1"/>
              </p:cNvSpPr>
              <p:nvPr/>
            </p:nvSpPr>
            <p:spPr bwMode="auto">
              <a:xfrm flipH="1">
                <a:off x="1581" y="2630"/>
                <a:ext cx="289" cy="4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" name="Oval 48"/>
              <p:cNvSpPr>
                <a:spLocks noChangeAspect="1" noChangeArrowheads="1"/>
              </p:cNvSpPr>
              <p:nvPr/>
            </p:nvSpPr>
            <p:spPr bwMode="auto">
              <a:xfrm>
                <a:off x="840" y="2593"/>
                <a:ext cx="289" cy="37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" name="Oval 49"/>
              <p:cNvSpPr>
                <a:spLocks noChangeAspect="1" noChangeArrowheads="1"/>
              </p:cNvSpPr>
              <p:nvPr/>
            </p:nvSpPr>
            <p:spPr bwMode="auto">
              <a:xfrm>
                <a:off x="1440" y="3024"/>
                <a:ext cx="288" cy="37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" name="Oval 50"/>
              <p:cNvSpPr>
                <a:spLocks noChangeAspect="1" noChangeArrowheads="1"/>
              </p:cNvSpPr>
              <p:nvPr/>
            </p:nvSpPr>
            <p:spPr bwMode="auto">
              <a:xfrm>
                <a:off x="1096" y="2608"/>
                <a:ext cx="288" cy="37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" name="Oval 51"/>
              <p:cNvSpPr>
                <a:spLocks noChangeAspect="1" noChangeArrowheads="1"/>
              </p:cNvSpPr>
              <p:nvPr/>
            </p:nvSpPr>
            <p:spPr bwMode="auto">
              <a:xfrm>
                <a:off x="860" y="3178"/>
                <a:ext cx="288" cy="36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" name="Oval 52"/>
              <p:cNvSpPr>
                <a:spLocks noChangeAspect="1" noChangeArrowheads="1"/>
              </p:cNvSpPr>
              <p:nvPr/>
            </p:nvSpPr>
            <p:spPr bwMode="auto">
              <a:xfrm>
                <a:off x="1104" y="3168"/>
                <a:ext cx="289" cy="37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" name="Oval 53"/>
              <p:cNvSpPr>
                <a:spLocks noChangeAspect="1" noChangeArrowheads="1"/>
              </p:cNvSpPr>
              <p:nvPr/>
            </p:nvSpPr>
            <p:spPr bwMode="auto">
              <a:xfrm>
                <a:off x="624" y="2608"/>
                <a:ext cx="288" cy="37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8" name="Oval 54"/>
              <p:cNvSpPr>
                <a:spLocks noChangeAspect="1" noChangeArrowheads="1"/>
              </p:cNvSpPr>
              <p:nvPr/>
            </p:nvSpPr>
            <p:spPr bwMode="auto">
              <a:xfrm>
                <a:off x="624" y="2893"/>
                <a:ext cx="288" cy="37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" name="Oval 55"/>
              <p:cNvSpPr>
                <a:spLocks noChangeAspect="1" noChangeArrowheads="1"/>
              </p:cNvSpPr>
              <p:nvPr/>
            </p:nvSpPr>
            <p:spPr bwMode="auto">
              <a:xfrm>
                <a:off x="919" y="2462"/>
                <a:ext cx="288" cy="36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0" name="Oval 56"/>
              <p:cNvSpPr>
                <a:spLocks noChangeAspect="1" noChangeArrowheads="1"/>
              </p:cNvSpPr>
              <p:nvPr/>
            </p:nvSpPr>
            <p:spPr bwMode="auto">
              <a:xfrm>
                <a:off x="860" y="3178"/>
                <a:ext cx="288" cy="36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1" name="Oval 57"/>
              <p:cNvSpPr>
                <a:spLocks noChangeAspect="1" noChangeArrowheads="1"/>
              </p:cNvSpPr>
              <p:nvPr/>
            </p:nvSpPr>
            <p:spPr bwMode="auto">
              <a:xfrm>
                <a:off x="919" y="3537"/>
                <a:ext cx="302" cy="47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2" name="Oval 58"/>
              <p:cNvSpPr>
                <a:spLocks noChangeAspect="1" noChangeArrowheads="1"/>
              </p:cNvSpPr>
              <p:nvPr/>
            </p:nvSpPr>
            <p:spPr bwMode="auto">
              <a:xfrm>
                <a:off x="670" y="3193"/>
                <a:ext cx="288" cy="37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" name="Oval 59"/>
              <p:cNvSpPr>
                <a:spLocks noChangeAspect="1" noChangeArrowheads="1"/>
              </p:cNvSpPr>
              <p:nvPr/>
            </p:nvSpPr>
            <p:spPr bwMode="auto">
              <a:xfrm flipH="1">
                <a:off x="1155" y="3646"/>
                <a:ext cx="288" cy="4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" name="Oval 60"/>
              <p:cNvSpPr>
                <a:spLocks noChangeAspect="1" noChangeArrowheads="1"/>
              </p:cNvSpPr>
              <p:nvPr/>
            </p:nvSpPr>
            <p:spPr bwMode="auto">
              <a:xfrm flipH="1">
                <a:off x="755" y="3456"/>
                <a:ext cx="289" cy="43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" name="Oval 61"/>
              <p:cNvSpPr>
                <a:spLocks noChangeAspect="1" noChangeArrowheads="1"/>
              </p:cNvSpPr>
              <p:nvPr/>
            </p:nvSpPr>
            <p:spPr bwMode="auto">
              <a:xfrm flipH="1">
                <a:off x="939" y="3793"/>
                <a:ext cx="288" cy="431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" name="Oval 62"/>
              <p:cNvSpPr>
                <a:spLocks noChangeAspect="1" noChangeArrowheads="1"/>
              </p:cNvSpPr>
              <p:nvPr/>
            </p:nvSpPr>
            <p:spPr bwMode="auto">
              <a:xfrm flipH="1">
                <a:off x="1988" y="2681"/>
                <a:ext cx="288" cy="43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" name="Oval 63"/>
              <p:cNvSpPr>
                <a:spLocks noChangeAspect="1" noChangeArrowheads="1"/>
              </p:cNvSpPr>
              <p:nvPr/>
            </p:nvSpPr>
            <p:spPr bwMode="auto">
              <a:xfrm flipH="1">
                <a:off x="960" y="2880"/>
                <a:ext cx="289" cy="4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" name="Oval 64"/>
              <p:cNvSpPr>
                <a:spLocks noChangeAspect="1" noChangeArrowheads="1"/>
              </p:cNvSpPr>
              <p:nvPr/>
            </p:nvSpPr>
            <p:spPr bwMode="auto">
              <a:xfrm flipH="1">
                <a:off x="1306" y="3749"/>
                <a:ext cx="288" cy="36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9" name="Oval 65"/>
              <p:cNvSpPr>
                <a:spLocks noChangeAspect="1" noChangeArrowheads="1"/>
              </p:cNvSpPr>
              <p:nvPr/>
            </p:nvSpPr>
            <p:spPr bwMode="auto">
              <a:xfrm>
                <a:off x="1152" y="2832"/>
                <a:ext cx="288" cy="37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0" name="Oval 66"/>
              <p:cNvSpPr>
                <a:spLocks noChangeAspect="1" noChangeArrowheads="1"/>
              </p:cNvSpPr>
              <p:nvPr/>
            </p:nvSpPr>
            <p:spPr bwMode="auto">
              <a:xfrm>
                <a:off x="735" y="2857"/>
                <a:ext cx="289" cy="37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" name="AutoShape 67"/>
            <p:cNvSpPr>
              <a:spLocks noChangeAspect="1" noChangeArrowheads="1"/>
            </p:cNvSpPr>
            <p:nvPr/>
          </p:nvSpPr>
          <p:spPr bwMode="auto">
            <a:xfrm rot="21195346">
              <a:off x="1293813" y="2209800"/>
              <a:ext cx="2117725" cy="229711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7 w 21600"/>
                <a:gd name="T25" fmla="*/ 3165 h 21600"/>
                <a:gd name="T26" fmla="*/ 18443 w 21600"/>
                <a:gd name="T27" fmla="*/ 18435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7926" y="10800"/>
                  </a:moveTo>
                  <a:cubicBezTo>
                    <a:pt x="7926" y="12387"/>
                    <a:pt x="9213" y="13674"/>
                    <a:pt x="10800" y="13674"/>
                  </a:cubicBezTo>
                  <a:cubicBezTo>
                    <a:pt x="12387" y="13674"/>
                    <a:pt x="13674" y="12387"/>
                    <a:pt x="13674" y="10800"/>
                  </a:cubicBezTo>
                  <a:cubicBezTo>
                    <a:pt x="13674" y="9213"/>
                    <a:pt x="12387" y="7926"/>
                    <a:pt x="10800" y="7926"/>
                  </a:cubicBezTo>
                  <a:cubicBezTo>
                    <a:pt x="9213" y="7926"/>
                    <a:pt x="7926" y="9213"/>
                    <a:pt x="7926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BCCED6"/>
                </a:gs>
                <a:gs pos="100000">
                  <a:srgbClr val="3F4547"/>
                </a:gs>
              </a:gsLst>
              <a:path path="rect">
                <a:fillToRect l="50000" t="50000" r="50000" b="50000"/>
              </a:path>
            </a:gradFill>
            <a:ln w="9525">
              <a:round/>
              <a:headEnd/>
              <a:tailEnd/>
            </a:ln>
            <a:scene3d>
              <a:camera prst="legacyObliqueTopRight">
                <a:rot lat="0" lon="3300000" rev="0"/>
              </a:camera>
              <a:lightRig rig="legacyFlat3" dir="b"/>
            </a:scene3d>
            <a:sp3d extrusionH="36500" prstMaterial="legacyMatte">
              <a:bevelT w="13500" h="13500" prst="angle"/>
              <a:bevelB w="13500" h="13500" prst="angle"/>
              <a:extrusionClr>
                <a:srgbClr val="BCCED6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3" name="AutoShape 68"/>
            <p:cNvSpPr>
              <a:spLocks noChangeAspect="1" noChangeArrowheads="1"/>
            </p:cNvSpPr>
            <p:nvPr/>
          </p:nvSpPr>
          <p:spPr bwMode="auto">
            <a:xfrm rot="10800000">
              <a:off x="1476375" y="1524000"/>
              <a:ext cx="912812" cy="361791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5 w 21600"/>
                <a:gd name="T25" fmla="*/ 3166 h 21600"/>
                <a:gd name="T26" fmla="*/ 18445 w 21600"/>
                <a:gd name="T27" fmla="*/ 1843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159" y="10800"/>
                  </a:moveTo>
                  <a:cubicBezTo>
                    <a:pt x="1159" y="16125"/>
                    <a:pt x="5475" y="20441"/>
                    <a:pt x="10800" y="20441"/>
                  </a:cubicBezTo>
                  <a:cubicBezTo>
                    <a:pt x="16125" y="20441"/>
                    <a:pt x="20441" y="16125"/>
                    <a:pt x="20441" y="10800"/>
                  </a:cubicBezTo>
                  <a:cubicBezTo>
                    <a:pt x="20441" y="5475"/>
                    <a:pt x="16125" y="1159"/>
                    <a:pt x="10800" y="1159"/>
                  </a:cubicBezTo>
                  <a:cubicBezTo>
                    <a:pt x="5475" y="1159"/>
                    <a:pt x="1159" y="5475"/>
                    <a:pt x="1159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00"/>
                </a:gs>
                <a:gs pos="100000">
                  <a:srgbClr val="800000"/>
                </a:gs>
              </a:gsLst>
              <a:lin ang="0" scaled="1"/>
            </a:gradFill>
            <a:ln w="9525">
              <a:round/>
              <a:headEnd/>
              <a:tailEnd/>
            </a:ln>
            <a:scene3d>
              <a:camera prst="legacyObliqueRight">
                <a:rot lat="300000" lon="20699970" rev="0"/>
              </a:camera>
              <a:lightRig rig="legacyFlat3" dir="r"/>
            </a:scene3d>
            <a:sp3d extrusionH="430200" prstMaterial="legacyMatte">
              <a:bevelT w="13500" h="13500" prst="angle"/>
              <a:bevelB w="13500" h="13500" prst="angle"/>
              <a:extrusionClr>
                <a:srgbClr val="800000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14" name="AutoShape 69"/>
            <p:cNvSpPr>
              <a:spLocks noChangeAspect="1" noChangeArrowheads="1"/>
            </p:cNvSpPr>
            <p:nvPr/>
          </p:nvSpPr>
          <p:spPr bwMode="auto">
            <a:xfrm rot="21195346">
              <a:off x="2484438" y="2205038"/>
              <a:ext cx="2117725" cy="229711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7 w 21600"/>
                <a:gd name="T25" fmla="*/ 3165 h 21600"/>
                <a:gd name="T26" fmla="*/ 18443 w 21600"/>
                <a:gd name="T27" fmla="*/ 18435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7926" y="10800"/>
                  </a:moveTo>
                  <a:cubicBezTo>
                    <a:pt x="7926" y="12387"/>
                    <a:pt x="9213" y="13674"/>
                    <a:pt x="10800" y="13674"/>
                  </a:cubicBezTo>
                  <a:cubicBezTo>
                    <a:pt x="12387" y="13674"/>
                    <a:pt x="13674" y="12387"/>
                    <a:pt x="13674" y="10800"/>
                  </a:cubicBezTo>
                  <a:cubicBezTo>
                    <a:pt x="13674" y="9213"/>
                    <a:pt x="12387" y="7926"/>
                    <a:pt x="10800" y="7926"/>
                  </a:cubicBezTo>
                  <a:cubicBezTo>
                    <a:pt x="9213" y="7926"/>
                    <a:pt x="7926" y="9213"/>
                    <a:pt x="7926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BCCED6">
                    <a:alpha val="95000"/>
                  </a:srgbClr>
                </a:gs>
                <a:gs pos="100000">
                  <a:srgbClr val="3F4547"/>
                </a:gs>
              </a:gsLst>
              <a:path path="rect">
                <a:fillToRect l="50000" t="50000" r="50000" b="50000"/>
              </a:path>
            </a:gradFill>
            <a:ln w="9525">
              <a:round/>
              <a:headEnd/>
              <a:tailEnd/>
            </a:ln>
            <a:scene3d>
              <a:camera prst="legacyObliqueTopRight">
                <a:rot lat="0" lon="3300000" rev="0"/>
              </a:camera>
              <a:lightRig rig="legacyFlat3" dir="b"/>
            </a:scene3d>
            <a:sp3d extrusionH="36500" prstMaterial="legacyMatte">
              <a:bevelT w="13500" h="13500" prst="angle"/>
              <a:bevelB w="13500" h="13500" prst="angle"/>
              <a:extrusionClr>
                <a:srgbClr val="BCCED6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5" name="Line 70"/>
            <p:cNvSpPr>
              <a:spLocks noChangeAspect="1" noChangeShapeType="1"/>
            </p:cNvSpPr>
            <p:nvPr/>
          </p:nvSpPr>
          <p:spPr bwMode="auto">
            <a:xfrm>
              <a:off x="2436813" y="4876800"/>
              <a:ext cx="44132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71"/>
            <p:cNvSpPr>
              <a:spLocks noChangeAspect="1" noChangeShapeType="1"/>
            </p:cNvSpPr>
            <p:nvPr/>
          </p:nvSpPr>
          <p:spPr bwMode="auto">
            <a:xfrm>
              <a:off x="3046413" y="4648200"/>
              <a:ext cx="0" cy="457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72"/>
            <p:cNvSpPr>
              <a:spLocks noChangeAspect="1" noChangeShapeType="1"/>
            </p:cNvSpPr>
            <p:nvPr/>
          </p:nvSpPr>
          <p:spPr bwMode="auto">
            <a:xfrm>
              <a:off x="2894013" y="4724400"/>
              <a:ext cx="0" cy="304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73"/>
            <p:cNvSpPr>
              <a:spLocks noChangeAspect="1" noChangeShapeType="1"/>
            </p:cNvSpPr>
            <p:nvPr/>
          </p:nvSpPr>
          <p:spPr bwMode="auto">
            <a:xfrm flipH="1">
              <a:off x="3046413" y="4876800"/>
              <a:ext cx="533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74"/>
            <p:cNvSpPr>
              <a:spLocks noChangeAspect="1" noChangeShapeType="1"/>
            </p:cNvSpPr>
            <p:nvPr/>
          </p:nvSpPr>
          <p:spPr bwMode="auto">
            <a:xfrm>
              <a:off x="2436813" y="4572000"/>
              <a:ext cx="0" cy="304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75"/>
            <p:cNvSpPr>
              <a:spLocks noChangeAspect="1" noChangeShapeType="1"/>
            </p:cNvSpPr>
            <p:nvPr/>
          </p:nvSpPr>
          <p:spPr bwMode="auto">
            <a:xfrm>
              <a:off x="3579813" y="4495800"/>
              <a:ext cx="0" cy="381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76"/>
            <p:cNvGrpSpPr>
              <a:grpSpLocks noChangeAspect="1"/>
            </p:cNvGrpSpPr>
            <p:nvPr/>
          </p:nvGrpSpPr>
          <p:grpSpPr bwMode="auto">
            <a:xfrm>
              <a:off x="1449388" y="3046413"/>
              <a:ext cx="558800" cy="622300"/>
              <a:chOff x="624" y="2352"/>
              <a:chExt cx="1652" cy="1872"/>
            </a:xfrm>
          </p:grpSpPr>
          <p:sp>
            <p:nvSpPr>
              <p:cNvPr id="31" name="Oval 77"/>
              <p:cNvSpPr>
                <a:spLocks noChangeAspect="1" noChangeArrowheads="1"/>
              </p:cNvSpPr>
              <p:nvPr/>
            </p:nvSpPr>
            <p:spPr bwMode="auto">
              <a:xfrm flipH="1">
                <a:off x="1378" y="2959"/>
                <a:ext cx="288" cy="373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Oval 78"/>
              <p:cNvSpPr>
                <a:spLocks noChangeAspect="1" noChangeArrowheads="1"/>
              </p:cNvSpPr>
              <p:nvPr/>
            </p:nvSpPr>
            <p:spPr bwMode="auto">
              <a:xfrm flipH="1">
                <a:off x="1424" y="2966"/>
                <a:ext cx="288" cy="42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Oval 79"/>
              <p:cNvSpPr>
                <a:spLocks noChangeAspect="1" noChangeArrowheads="1"/>
              </p:cNvSpPr>
              <p:nvPr/>
            </p:nvSpPr>
            <p:spPr bwMode="auto">
              <a:xfrm flipH="1">
                <a:off x="1581" y="2908"/>
                <a:ext cx="289" cy="43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Oval 80"/>
              <p:cNvSpPr>
                <a:spLocks noChangeAspect="1" noChangeArrowheads="1"/>
              </p:cNvSpPr>
              <p:nvPr/>
            </p:nvSpPr>
            <p:spPr bwMode="auto">
              <a:xfrm flipH="1">
                <a:off x="1581" y="3756"/>
                <a:ext cx="289" cy="43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Oval 81"/>
              <p:cNvSpPr>
                <a:spLocks noChangeAspect="1" noChangeArrowheads="1"/>
              </p:cNvSpPr>
              <p:nvPr/>
            </p:nvSpPr>
            <p:spPr bwMode="auto">
              <a:xfrm flipH="1">
                <a:off x="1345" y="3756"/>
                <a:ext cx="289" cy="43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Oval 82"/>
              <p:cNvSpPr>
                <a:spLocks noChangeAspect="1" noChangeArrowheads="1"/>
              </p:cNvSpPr>
              <p:nvPr/>
            </p:nvSpPr>
            <p:spPr bwMode="auto">
              <a:xfrm flipH="1">
                <a:off x="1581" y="3193"/>
                <a:ext cx="289" cy="42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Oval 83"/>
              <p:cNvSpPr>
                <a:spLocks noChangeAspect="1" noChangeArrowheads="1"/>
              </p:cNvSpPr>
              <p:nvPr/>
            </p:nvSpPr>
            <p:spPr bwMode="auto">
              <a:xfrm>
                <a:off x="1378" y="2952"/>
                <a:ext cx="288" cy="373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Oval 84"/>
              <p:cNvSpPr>
                <a:spLocks noChangeAspect="1" noChangeArrowheads="1"/>
              </p:cNvSpPr>
              <p:nvPr/>
            </p:nvSpPr>
            <p:spPr bwMode="auto">
              <a:xfrm flipH="1">
                <a:off x="1581" y="3478"/>
                <a:ext cx="289" cy="42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Oval 85"/>
              <p:cNvSpPr>
                <a:spLocks noChangeAspect="1" noChangeArrowheads="1"/>
              </p:cNvSpPr>
              <p:nvPr/>
            </p:nvSpPr>
            <p:spPr bwMode="auto">
              <a:xfrm flipH="1">
                <a:off x="1345" y="3193"/>
                <a:ext cx="289" cy="42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Oval 86"/>
              <p:cNvSpPr>
                <a:spLocks noChangeAspect="1" noChangeArrowheads="1"/>
              </p:cNvSpPr>
              <p:nvPr/>
            </p:nvSpPr>
            <p:spPr bwMode="auto">
              <a:xfrm flipH="1">
                <a:off x="1502" y="3412"/>
                <a:ext cx="289" cy="432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Oval 87"/>
              <p:cNvSpPr>
                <a:spLocks noChangeAspect="1" noChangeArrowheads="1"/>
              </p:cNvSpPr>
              <p:nvPr/>
            </p:nvSpPr>
            <p:spPr bwMode="auto">
              <a:xfrm>
                <a:off x="1299" y="3178"/>
                <a:ext cx="289" cy="366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Oval 88"/>
              <p:cNvSpPr>
                <a:spLocks noChangeAspect="1" noChangeArrowheads="1"/>
              </p:cNvSpPr>
              <p:nvPr/>
            </p:nvSpPr>
            <p:spPr bwMode="auto">
              <a:xfrm flipH="1">
                <a:off x="1581" y="3478"/>
                <a:ext cx="289" cy="42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Oval 89"/>
              <p:cNvSpPr>
                <a:spLocks noChangeAspect="1" noChangeArrowheads="1"/>
              </p:cNvSpPr>
              <p:nvPr/>
            </p:nvSpPr>
            <p:spPr bwMode="auto">
              <a:xfrm flipH="1">
                <a:off x="1457" y="3010"/>
                <a:ext cx="288" cy="366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Oval 90"/>
              <p:cNvSpPr>
                <a:spLocks noChangeAspect="1" noChangeArrowheads="1"/>
              </p:cNvSpPr>
              <p:nvPr/>
            </p:nvSpPr>
            <p:spPr bwMode="auto">
              <a:xfrm>
                <a:off x="1332" y="3193"/>
                <a:ext cx="288" cy="42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Oval 91"/>
              <p:cNvSpPr>
                <a:spLocks noChangeAspect="1" noChangeArrowheads="1"/>
              </p:cNvSpPr>
              <p:nvPr/>
            </p:nvSpPr>
            <p:spPr bwMode="auto">
              <a:xfrm flipH="1">
                <a:off x="1581" y="2630"/>
                <a:ext cx="289" cy="42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Oval 92"/>
              <p:cNvSpPr>
                <a:spLocks noChangeAspect="1" noChangeArrowheads="1"/>
              </p:cNvSpPr>
              <p:nvPr/>
            </p:nvSpPr>
            <p:spPr bwMode="auto">
              <a:xfrm flipH="1">
                <a:off x="1817" y="2908"/>
                <a:ext cx="289" cy="43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Oval 93"/>
              <p:cNvSpPr>
                <a:spLocks noChangeAspect="1" noChangeArrowheads="1"/>
              </p:cNvSpPr>
              <p:nvPr/>
            </p:nvSpPr>
            <p:spPr bwMode="auto">
              <a:xfrm flipH="1">
                <a:off x="1752" y="2571"/>
                <a:ext cx="288" cy="425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Oval 94"/>
              <p:cNvSpPr>
                <a:spLocks noChangeAspect="1" noChangeArrowheads="1"/>
              </p:cNvSpPr>
              <p:nvPr/>
            </p:nvSpPr>
            <p:spPr bwMode="auto">
              <a:xfrm flipH="1">
                <a:off x="1811" y="3347"/>
                <a:ext cx="288" cy="42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Oval 95"/>
              <p:cNvSpPr>
                <a:spLocks noChangeAspect="1" noChangeArrowheads="1"/>
              </p:cNvSpPr>
              <p:nvPr/>
            </p:nvSpPr>
            <p:spPr bwMode="auto">
              <a:xfrm flipH="1">
                <a:off x="1817" y="3193"/>
                <a:ext cx="289" cy="42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Oval 96"/>
              <p:cNvSpPr>
                <a:spLocks noChangeAspect="1" noChangeArrowheads="1"/>
              </p:cNvSpPr>
              <p:nvPr/>
            </p:nvSpPr>
            <p:spPr bwMode="auto">
              <a:xfrm flipH="1">
                <a:off x="1581" y="2908"/>
                <a:ext cx="289" cy="43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Oval 97"/>
              <p:cNvSpPr>
                <a:spLocks noChangeAspect="1" noChangeArrowheads="1"/>
              </p:cNvSpPr>
              <p:nvPr/>
            </p:nvSpPr>
            <p:spPr bwMode="auto">
              <a:xfrm flipH="1">
                <a:off x="1398" y="2952"/>
                <a:ext cx="288" cy="373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Oval 98"/>
              <p:cNvSpPr>
                <a:spLocks noChangeAspect="1" noChangeArrowheads="1"/>
              </p:cNvSpPr>
              <p:nvPr/>
            </p:nvSpPr>
            <p:spPr bwMode="auto">
              <a:xfrm flipH="1">
                <a:off x="1594" y="3193"/>
                <a:ext cx="289" cy="43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Oval 99"/>
              <p:cNvSpPr>
                <a:spLocks noChangeAspect="1" noChangeArrowheads="1"/>
              </p:cNvSpPr>
              <p:nvPr/>
            </p:nvSpPr>
            <p:spPr bwMode="auto">
              <a:xfrm flipH="1">
                <a:off x="1817" y="2908"/>
                <a:ext cx="289" cy="43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Oval 100"/>
              <p:cNvSpPr>
                <a:spLocks noChangeAspect="1" noChangeArrowheads="1"/>
              </p:cNvSpPr>
              <p:nvPr/>
            </p:nvSpPr>
            <p:spPr bwMode="auto">
              <a:xfrm flipH="1">
                <a:off x="1581" y="2908"/>
                <a:ext cx="289" cy="43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Oval 101"/>
              <p:cNvSpPr>
                <a:spLocks noChangeAspect="1" noChangeArrowheads="1"/>
              </p:cNvSpPr>
              <p:nvPr/>
            </p:nvSpPr>
            <p:spPr bwMode="auto">
              <a:xfrm flipH="1">
                <a:off x="1162" y="3237"/>
                <a:ext cx="288" cy="365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Oval 102"/>
              <p:cNvSpPr>
                <a:spLocks noChangeAspect="1" noChangeArrowheads="1"/>
              </p:cNvSpPr>
              <p:nvPr/>
            </p:nvSpPr>
            <p:spPr bwMode="auto">
              <a:xfrm flipH="1">
                <a:off x="1152" y="3408"/>
                <a:ext cx="288" cy="373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Oval 103"/>
              <p:cNvSpPr>
                <a:spLocks noChangeAspect="1" noChangeArrowheads="1"/>
              </p:cNvSpPr>
              <p:nvPr/>
            </p:nvSpPr>
            <p:spPr bwMode="auto">
              <a:xfrm>
                <a:off x="1404" y="3237"/>
                <a:ext cx="289" cy="373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Oval 104"/>
              <p:cNvSpPr>
                <a:spLocks noChangeAspect="1" noChangeArrowheads="1"/>
              </p:cNvSpPr>
              <p:nvPr/>
            </p:nvSpPr>
            <p:spPr bwMode="auto">
              <a:xfrm flipH="1">
                <a:off x="1371" y="2915"/>
                <a:ext cx="289" cy="432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Oval 105"/>
              <p:cNvSpPr>
                <a:spLocks noChangeAspect="1" noChangeArrowheads="1"/>
              </p:cNvSpPr>
              <p:nvPr/>
            </p:nvSpPr>
            <p:spPr bwMode="auto">
              <a:xfrm flipH="1">
                <a:off x="1371" y="2352"/>
                <a:ext cx="289" cy="43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Oval 106"/>
              <p:cNvSpPr>
                <a:spLocks noChangeAspect="1" noChangeArrowheads="1"/>
              </p:cNvSpPr>
              <p:nvPr/>
            </p:nvSpPr>
            <p:spPr bwMode="auto">
              <a:xfrm flipH="1">
                <a:off x="1516" y="3676"/>
                <a:ext cx="288" cy="373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Oval 107"/>
              <p:cNvSpPr>
                <a:spLocks noChangeAspect="1" noChangeArrowheads="1"/>
              </p:cNvSpPr>
              <p:nvPr/>
            </p:nvSpPr>
            <p:spPr bwMode="auto">
              <a:xfrm flipH="1">
                <a:off x="1017" y="3288"/>
                <a:ext cx="289" cy="373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Oval 108"/>
              <p:cNvSpPr>
                <a:spLocks noChangeAspect="1" noChangeArrowheads="1"/>
              </p:cNvSpPr>
              <p:nvPr/>
            </p:nvSpPr>
            <p:spPr bwMode="auto">
              <a:xfrm flipH="1">
                <a:off x="1398" y="2674"/>
                <a:ext cx="288" cy="365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Oval 109"/>
              <p:cNvSpPr>
                <a:spLocks noChangeAspect="1" noChangeArrowheads="1"/>
              </p:cNvSpPr>
              <p:nvPr/>
            </p:nvSpPr>
            <p:spPr bwMode="auto">
              <a:xfrm>
                <a:off x="1253" y="3295"/>
                <a:ext cx="289" cy="373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Oval 110"/>
              <p:cNvSpPr>
                <a:spLocks noChangeAspect="1" noChangeArrowheads="1"/>
              </p:cNvSpPr>
              <p:nvPr/>
            </p:nvSpPr>
            <p:spPr bwMode="auto">
              <a:xfrm flipH="1">
                <a:off x="1221" y="2974"/>
                <a:ext cx="288" cy="42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Oval 111"/>
              <p:cNvSpPr>
                <a:spLocks noChangeAspect="1" noChangeArrowheads="1"/>
              </p:cNvSpPr>
              <p:nvPr/>
            </p:nvSpPr>
            <p:spPr bwMode="auto">
              <a:xfrm flipH="1">
                <a:off x="1248" y="2496"/>
                <a:ext cx="288" cy="42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Oval 112"/>
              <p:cNvSpPr>
                <a:spLocks noChangeAspect="1" noChangeArrowheads="1"/>
              </p:cNvSpPr>
              <p:nvPr/>
            </p:nvSpPr>
            <p:spPr bwMode="auto">
              <a:xfrm flipH="1">
                <a:off x="1581" y="2908"/>
                <a:ext cx="289" cy="43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Oval 113"/>
              <p:cNvSpPr>
                <a:spLocks noChangeAspect="1" noChangeArrowheads="1"/>
              </p:cNvSpPr>
              <p:nvPr/>
            </p:nvSpPr>
            <p:spPr bwMode="auto">
              <a:xfrm flipH="1">
                <a:off x="1411" y="2937"/>
                <a:ext cx="288" cy="43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Oval 114"/>
              <p:cNvSpPr>
                <a:spLocks noChangeAspect="1" noChangeArrowheads="1"/>
              </p:cNvSpPr>
              <p:nvPr/>
            </p:nvSpPr>
            <p:spPr bwMode="auto">
              <a:xfrm flipH="1">
                <a:off x="1296" y="3408"/>
                <a:ext cx="289" cy="432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Oval 115"/>
              <p:cNvSpPr>
                <a:spLocks noChangeAspect="1" noChangeArrowheads="1"/>
              </p:cNvSpPr>
              <p:nvPr/>
            </p:nvSpPr>
            <p:spPr bwMode="auto">
              <a:xfrm flipH="1">
                <a:off x="1660" y="3361"/>
                <a:ext cx="288" cy="432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Oval 116"/>
              <p:cNvSpPr>
                <a:spLocks noChangeAspect="1" noChangeArrowheads="1"/>
              </p:cNvSpPr>
              <p:nvPr/>
            </p:nvSpPr>
            <p:spPr bwMode="auto">
              <a:xfrm flipH="1">
                <a:off x="1489" y="2930"/>
                <a:ext cx="289" cy="43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" name="Oval 117"/>
              <p:cNvSpPr>
                <a:spLocks noChangeAspect="1" noChangeArrowheads="1"/>
              </p:cNvSpPr>
              <p:nvPr/>
            </p:nvSpPr>
            <p:spPr bwMode="auto">
              <a:xfrm flipH="1">
                <a:off x="1581" y="2630"/>
                <a:ext cx="289" cy="42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" name="Oval 118"/>
              <p:cNvSpPr>
                <a:spLocks noChangeAspect="1" noChangeArrowheads="1"/>
              </p:cNvSpPr>
              <p:nvPr/>
            </p:nvSpPr>
            <p:spPr bwMode="auto">
              <a:xfrm>
                <a:off x="840" y="2593"/>
                <a:ext cx="289" cy="373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" name="Oval 119"/>
              <p:cNvSpPr>
                <a:spLocks noChangeAspect="1" noChangeArrowheads="1"/>
              </p:cNvSpPr>
              <p:nvPr/>
            </p:nvSpPr>
            <p:spPr bwMode="auto">
              <a:xfrm>
                <a:off x="1440" y="3024"/>
                <a:ext cx="288" cy="373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" name="Oval 120"/>
              <p:cNvSpPr>
                <a:spLocks noChangeAspect="1" noChangeArrowheads="1"/>
              </p:cNvSpPr>
              <p:nvPr/>
            </p:nvSpPr>
            <p:spPr bwMode="auto">
              <a:xfrm>
                <a:off x="1096" y="2608"/>
                <a:ext cx="288" cy="373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Oval 121"/>
              <p:cNvSpPr>
                <a:spLocks noChangeAspect="1" noChangeArrowheads="1"/>
              </p:cNvSpPr>
              <p:nvPr/>
            </p:nvSpPr>
            <p:spPr bwMode="auto">
              <a:xfrm>
                <a:off x="860" y="3178"/>
                <a:ext cx="288" cy="366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Oval 122"/>
              <p:cNvSpPr>
                <a:spLocks noChangeAspect="1" noChangeArrowheads="1"/>
              </p:cNvSpPr>
              <p:nvPr/>
            </p:nvSpPr>
            <p:spPr bwMode="auto">
              <a:xfrm>
                <a:off x="1104" y="3168"/>
                <a:ext cx="289" cy="373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Oval 123"/>
              <p:cNvSpPr>
                <a:spLocks noChangeAspect="1" noChangeArrowheads="1"/>
              </p:cNvSpPr>
              <p:nvPr/>
            </p:nvSpPr>
            <p:spPr bwMode="auto">
              <a:xfrm>
                <a:off x="624" y="2608"/>
                <a:ext cx="288" cy="373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Oval 124"/>
              <p:cNvSpPr>
                <a:spLocks noChangeAspect="1" noChangeArrowheads="1"/>
              </p:cNvSpPr>
              <p:nvPr/>
            </p:nvSpPr>
            <p:spPr bwMode="auto">
              <a:xfrm>
                <a:off x="624" y="2893"/>
                <a:ext cx="288" cy="373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Oval 125"/>
              <p:cNvSpPr>
                <a:spLocks noChangeAspect="1" noChangeArrowheads="1"/>
              </p:cNvSpPr>
              <p:nvPr/>
            </p:nvSpPr>
            <p:spPr bwMode="auto">
              <a:xfrm>
                <a:off x="919" y="2462"/>
                <a:ext cx="288" cy="365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Oval 126"/>
              <p:cNvSpPr>
                <a:spLocks noChangeAspect="1" noChangeArrowheads="1"/>
              </p:cNvSpPr>
              <p:nvPr/>
            </p:nvSpPr>
            <p:spPr bwMode="auto">
              <a:xfrm>
                <a:off x="860" y="3178"/>
                <a:ext cx="288" cy="366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Oval 127"/>
              <p:cNvSpPr>
                <a:spLocks noChangeAspect="1" noChangeArrowheads="1"/>
              </p:cNvSpPr>
              <p:nvPr/>
            </p:nvSpPr>
            <p:spPr bwMode="auto">
              <a:xfrm>
                <a:off x="919" y="3537"/>
                <a:ext cx="302" cy="475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Oval 128"/>
              <p:cNvSpPr>
                <a:spLocks noChangeAspect="1" noChangeArrowheads="1"/>
              </p:cNvSpPr>
              <p:nvPr/>
            </p:nvSpPr>
            <p:spPr bwMode="auto">
              <a:xfrm>
                <a:off x="670" y="3193"/>
                <a:ext cx="288" cy="373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Oval 129"/>
              <p:cNvSpPr>
                <a:spLocks noChangeAspect="1" noChangeArrowheads="1"/>
              </p:cNvSpPr>
              <p:nvPr/>
            </p:nvSpPr>
            <p:spPr bwMode="auto">
              <a:xfrm flipH="1">
                <a:off x="1155" y="3646"/>
                <a:ext cx="288" cy="42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Oval 130"/>
              <p:cNvSpPr>
                <a:spLocks noChangeAspect="1" noChangeArrowheads="1"/>
              </p:cNvSpPr>
              <p:nvPr/>
            </p:nvSpPr>
            <p:spPr bwMode="auto">
              <a:xfrm flipH="1">
                <a:off x="755" y="3456"/>
                <a:ext cx="289" cy="432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" name="Oval 131"/>
              <p:cNvSpPr>
                <a:spLocks noChangeAspect="1" noChangeArrowheads="1"/>
              </p:cNvSpPr>
              <p:nvPr/>
            </p:nvSpPr>
            <p:spPr bwMode="auto">
              <a:xfrm flipH="1">
                <a:off x="939" y="3793"/>
                <a:ext cx="288" cy="43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" name="Oval 132"/>
              <p:cNvSpPr>
                <a:spLocks noChangeAspect="1" noChangeArrowheads="1"/>
              </p:cNvSpPr>
              <p:nvPr/>
            </p:nvSpPr>
            <p:spPr bwMode="auto">
              <a:xfrm flipH="1">
                <a:off x="1988" y="2681"/>
                <a:ext cx="288" cy="432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" name="Oval 133"/>
              <p:cNvSpPr>
                <a:spLocks noChangeAspect="1" noChangeArrowheads="1"/>
              </p:cNvSpPr>
              <p:nvPr/>
            </p:nvSpPr>
            <p:spPr bwMode="auto">
              <a:xfrm flipH="1">
                <a:off x="960" y="2880"/>
                <a:ext cx="289" cy="42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" name="Oval 134"/>
              <p:cNvSpPr>
                <a:spLocks noChangeAspect="1" noChangeArrowheads="1"/>
              </p:cNvSpPr>
              <p:nvPr/>
            </p:nvSpPr>
            <p:spPr bwMode="auto">
              <a:xfrm flipH="1">
                <a:off x="1306" y="3749"/>
                <a:ext cx="288" cy="365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" name="Oval 135"/>
              <p:cNvSpPr>
                <a:spLocks noChangeAspect="1" noChangeArrowheads="1"/>
              </p:cNvSpPr>
              <p:nvPr/>
            </p:nvSpPr>
            <p:spPr bwMode="auto">
              <a:xfrm>
                <a:off x="1152" y="2832"/>
                <a:ext cx="288" cy="373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" name="Oval 136"/>
              <p:cNvSpPr>
                <a:spLocks noChangeAspect="1" noChangeArrowheads="1"/>
              </p:cNvSpPr>
              <p:nvPr/>
            </p:nvSpPr>
            <p:spPr bwMode="auto">
              <a:xfrm>
                <a:off x="735" y="2857"/>
                <a:ext cx="289" cy="373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2" name="Text Box 137"/>
            <p:cNvSpPr txBox="1">
              <a:spLocks noChangeArrowheads="1"/>
            </p:cNvSpPr>
            <p:nvPr/>
          </p:nvSpPr>
          <p:spPr bwMode="auto">
            <a:xfrm>
              <a:off x="468313" y="2805113"/>
              <a:ext cx="709612" cy="457200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l-NL" sz="2400" b="1" dirty="0"/>
                <a:t>R</a:t>
              </a:r>
              <a:r>
                <a:rPr lang="en-GB" sz="2400" b="1" dirty="0"/>
                <a:t>b</a:t>
              </a:r>
              <a:r>
                <a:rPr lang="en-GB" sz="2400" b="1" baseline="30000" dirty="0"/>
                <a:t>+</a:t>
              </a:r>
              <a:endParaRPr lang="en-GB" sz="2400" b="1" dirty="0"/>
            </a:p>
          </p:txBody>
        </p:sp>
        <p:sp>
          <p:nvSpPr>
            <p:cNvPr id="23" name="Text Box 138"/>
            <p:cNvSpPr txBox="1">
              <a:spLocks noChangeArrowheads="1"/>
            </p:cNvSpPr>
            <p:nvPr/>
          </p:nvSpPr>
          <p:spPr bwMode="auto">
            <a:xfrm>
              <a:off x="4859338" y="2781300"/>
              <a:ext cx="422275" cy="457200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 b="1" dirty="0"/>
                <a:t>e</a:t>
              </a:r>
              <a:r>
                <a:rPr lang="en-GB" sz="2400" b="1" baseline="30000" dirty="0"/>
                <a:t>-</a:t>
              </a:r>
            </a:p>
          </p:txBody>
        </p:sp>
        <p:sp>
          <p:nvSpPr>
            <p:cNvPr id="24" name="Text Box 139"/>
            <p:cNvSpPr txBox="1">
              <a:spLocks noChangeArrowheads="1"/>
            </p:cNvSpPr>
            <p:nvPr/>
          </p:nvSpPr>
          <p:spPr bwMode="auto">
            <a:xfrm>
              <a:off x="2743200" y="5099050"/>
              <a:ext cx="3873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 b="1"/>
                <a:t>V</a:t>
              </a:r>
            </a:p>
          </p:txBody>
        </p:sp>
        <p:sp>
          <p:nvSpPr>
            <p:cNvPr id="25" name="Arc 140"/>
            <p:cNvSpPr>
              <a:spLocks/>
            </p:cNvSpPr>
            <p:nvPr/>
          </p:nvSpPr>
          <p:spPr bwMode="auto">
            <a:xfrm rot="5262278" flipH="1">
              <a:off x="1943100" y="1333500"/>
              <a:ext cx="304800" cy="3810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26" name="Text Box 141"/>
            <p:cNvSpPr txBox="1">
              <a:spLocks noChangeArrowheads="1"/>
            </p:cNvSpPr>
            <p:nvPr/>
          </p:nvSpPr>
          <p:spPr bwMode="auto">
            <a:xfrm>
              <a:off x="2278063" y="1295400"/>
              <a:ext cx="312737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>
                  <a:solidFill>
                    <a:srgbClr val="000000"/>
                  </a:solidFill>
                  <a:latin typeface="Verdana" pitchFamily="34" charset="0"/>
                </a:rPr>
                <a:t>I</a:t>
              </a:r>
            </a:p>
          </p:txBody>
        </p:sp>
        <p:sp>
          <p:nvSpPr>
            <p:cNvPr id="27" name="Arc 142"/>
            <p:cNvSpPr>
              <a:spLocks/>
            </p:cNvSpPr>
            <p:nvPr/>
          </p:nvSpPr>
          <p:spPr bwMode="auto">
            <a:xfrm>
              <a:off x="3733800" y="1371600"/>
              <a:ext cx="304800" cy="3810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Text Box 143"/>
            <p:cNvSpPr txBox="1">
              <a:spLocks noChangeArrowheads="1"/>
            </p:cNvSpPr>
            <p:nvPr/>
          </p:nvSpPr>
          <p:spPr bwMode="auto">
            <a:xfrm>
              <a:off x="4038600" y="1295400"/>
              <a:ext cx="312737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>
                  <a:solidFill>
                    <a:srgbClr val="000000"/>
                  </a:solidFill>
                  <a:latin typeface="Verdana" pitchFamily="34" charset="0"/>
                </a:rPr>
                <a:t>I</a:t>
              </a:r>
            </a:p>
          </p:txBody>
        </p:sp>
        <p:sp>
          <p:nvSpPr>
            <p:cNvPr id="29" name="Line 144"/>
            <p:cNvSpPr>
              <a:spLocks noChangeShapeType="1"/>
            </p:cNvSpPr>
            <p:nvPr/>
          </p:nvSpPr>
          <p:spPr bwMode="auto">
            <a:xfrm flipV="1">
              <a:off x="4859338" y="3303588"/>
              <a:ext cx="64928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145"/>
            <p:cNvSpPr>
              <a:spLocks noChangeShapeType="1"/>
            </p:cNvSpPr>
            <p:nvPr/>
          </p:nvSpPr>
          <p:spPr bwMode="auto">
            <a:xfrm flipV="1">
              <a:off x="766763" y="3325813"/>
              <a:ext cx="58578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lg" len="lg"/>
              <a:tailEnd type="none" w="lg" len="lg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1" name="Text Box 147"/>
          <p:cNvSpPr txBox="1">
            <a:spLocks noChangeArrowheads="1"/>
          </p:cNvSpPr>
          <p:nvPr/>
        </p:nvSpPr>
        <p:spPr bwMode="auto">
          <a:xfrm>
            <a:off x="4764088" y="1196975"/>
            <a:ext cx="3986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sz="2400"/>
              <a:t>T</a:t>
            </a:r>
            <a:r>
              <a:rPr lang="nl-NL" sz="2400" baseline="-25000"/>
              <a:t>e</a:t>
            </a:r>
            <a:r>
              <a:rPr lang="nl-NL" sz="2400">
                <a:cs typeface="Arial" pitchFamily="34" charset="0"/>
              </a:rPr>
              <a:t>≈</a:t>
            </a:r>
            <a:r>
              <a:rPr lang="nl-NL" sz="2400"/>
              <a:t> 5000 K (0.5 eV) </a:t>
            </a:r>
            <a:r>
              <a:rPr lang="nl-NL" sz="2400">
                <a:cs typeface="Arial" pitchFamily="34" charset="0"/>
              </a:rPr>
              <a:t>→ </a:t>
            </a:r>
            <a:r>
              <a:rPr lang="nl-NL" sz="2400" b="1">
                <a:solidFill>
                  <a:srgbClr val="0066FF"/>
                </a:solidFill>
                <a:cs typeface="Arial" pitchFamily="34" charset="0"/>
              </a:rPr>
              <a:t>10 K</a:t>
            </a:r>
          </a:p>
        </p:txBody>
      </p:sp>
      <p:sp>
        <p:nvSpPr>
          <p:cNvPr id="152" name="Text Box 148"/>
          <p:cNvSpPr txBox="1">
            <a:spLocks noChangeArrowheads="1"/>
          </p:cNvSpPr>
          <p:nvPr/>
        </p:nvSpPr>
        <p:spPr bwMode="auto">
          <a:xfrm>
            <a:off x="5508625" y="2060575"/>
            <a:ext cx="23955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NL" sz="1800" b="1">
                <a:solidFill>
                  <a:srgbClr val="FF3300"/>
                </a:solidFill>
              </a:rPr>
              <a:t>conventional</a:t>
            </a:r>
          </a:p>
          <a:p>
            <a:pPr algn="ctr"/>
            <a:r>
              <a:rPr lang="nl-NL" sz="1800" b="1">
                <a:solidFill>
                  <a:srgbClr val="FF3300"/>
                </a:solidFill>
              </a:rPr>
              <a:t>photo &amp; field emission sources</a:t>
            </a:r>
            <a:endParaRPr lang="en-US" sz="1800" b="1">
              <a:solidFill>
                <a:srgbClr val="FF3300"/>
              </a:solidFill>
            </a:endParaRPr>
          </a:p>
        </p:txBody>
      </p:sp>
      <p:sp>
        <p:nvSpPr>
          <p:cNvPr id="153" name="Oval 149"/>
          <p:cNvSpPr>
            <a:spLocks noChangeArrowheads="1"/>
          </p:cNvSpPr>
          <p:nvPr/>
        </p:nvSpPr>
        <p:spPr bwMode="auto">
          <a:xfrm>
            <a:off x="5364163" y="1052513"/>
            <a:ext cx="1079500" cy="720725"/>
          </a:xfrm>
          <a:prstGeom prst="ellipse">
            <a:avLst/>
          </a:prstGeom>
          <a:noFill/>
          <a:ln w="158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" name="Line 150"/>
          <p:cNvSpPr>
            <a:spLocks noChangeShapeType="1"/>
          </p:cNvSpPr>
          <p:nvPr/>
        </p:nvSpPr>
        <p:spPr bwMode="auto">
          <a:xfrm>
            <a:off x="6011863" y="1773238"/>
            <a:ext cx="71437" cy="358775"/>
          </a:xfrm>
          <a:prstGeom prst="line">
            <a:avLst/>
          </a:prstGeom>
          <a:noFill/>
          <a:ln w="158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9" name="Text Box 157"/>
          <p:cNvSpPr txBox="1">
            <a:spLocks noChangeArrowheads="1"/>
          </p:cNvSpPr>
          <p:nvPr/>
        </p:nvSpPr>
        <p:spPr bwMode="auto">
          <a:xfrm>
            <a:off x="1547664" y="5517232"/>
            <a:ext cx="307340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sz="2800" b="1" dirty="0" err="1"/>
              <a:t>Ultracold</a:t>
            </a:r>
            <a:r>
              <a:rPr lang="nl-NL" sz="2800" b="1" dirty="0"/>
              <a:t> </a:t>
            </a:r>
            <a:r>
              <a:rPr lang="nl-NL" sz="2800" b="1" dirty="0" err="1"/>
              <a:t>beams</a:t>
            </a:r>
            <a:r>
              <a:rPr lang="nl-NL" sz="2800" b="1" dirty="0"/>
              <a:t>!</a:t>
            </a:r>
            <a:endParaRPr lang="en-US" sz="2800" b="1" dirty="0"/>
          </a:p>
        </p:txBody>
      </p:sp>
      <p:sp>
        <p:nvSpPr>
          <p:cNvPr id="158" name="Rectangle 157"/>
          <p:cNvSpPr/>
          <p:nvPr/>
        </p:nvSpPr>
        <p:spPr>
          <a:xfrm>
            <a:off x="5303496" y="4437112"/>
            <a:ext cx="28393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000" dirty="0" err="1" smtClean="0"/>
              <a:t>Claessens</a:t>
            </a:r>
            <a:r>
              <a:rPr lang="nl-NL" sz="2000" dirty="0" smtClean="0"/>
              <a:t> et al., </a:t>
            </a:r>
          </a:p>
          <a:p>
            <a:pPr algn="ctr"/>
            <a:r>
              <a:rPr lang="nl-NL" sz="2000" dirty="0" smtClean="0"/>
              <a:t>PRL </a:t>
            </a:r>
            <a:r>
              <a:rPr lang="nl-NL" sz="2000" b="1" dirty="0" smtClean="0"/>
              <a:t>95, </a:t>
            </a:r>
            <a:r>
              <a:rPr lang="nl-NL" sz="2000" dirty="0" smtClean="0"/>
              <a:t>164801 (2005)</a:t>
            </a:r>
            <a:endParaRPr lang="nl-NL" sz="2000" dirty="0"/>
          </a:p>
        </p:txBody>
      </p:sp>
      <p:sp>
        <p:nvSpPr>
          <p:cNvPr id="173" name="Rectangle 31"/>
          <p:cNvSpPr>
            <a:spLocks noChangeArrowheads="1"/>
          </p:cNvSpPr>
          <p:nvPr/>
        </p:nvSpPr>
        <p:spPr bwMode="auto">
          <a:xfrm>
            <a:off x="5383518" y="5229200"/>
            <a:ext cx="268227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sz="2000" dirty="0" smtClean="0"/>
              <a:t>Taban et </a:t>
            </a:r>
            <a:r>
              <a:rPr lang="nl-NL" sz="2000" dirty="0"/>
              <a:t>al., </a:t>
            </a:r>
          </a:p>
          <a:p>
            <a:pPr algn="ctr"/>
            <a:r>
              <a:rPr lang="en-US" sz="2000" dirty="0" smtClean="0"/>
              <a:t>EPL </a:t>
            </a:r>
            <a:r>
              <a:rPr lang="en-US" sz="2000" b="1" dirty="0" smtClean="0"/>
              <a:t>91</a:t>
            </a:r>
            <a:r>
              <a:rPr lang="en-US" sz="2000" dirty="0" smtClean="0"/>
              <a:t>, 46004 (2010)</a:t>
            </a:r>
            <a:endParaRPr lang="en-US" sz="2000" dirty="0"/>
          </a:p>
        </p:txBody>
      </p:sp>
      <p:graphicFrame>
        <p:nvGraphicFramePr>
          <p:cNvPr id="156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423463"/>
              </p:ext>
            </p:extLst>
          </p:nvPr>
        </p:nvGraphicFramePr>
        <p:xfrm>
          <a:off x="5868144" y="3140968"/>
          <a:ext cx="2922786" cy="95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242" name="Equation" r:id="rId3" imgW="1473200" imgH="482600" progId="Equation.3">
                  <p:embed/>
                </p:oleObj>
              </mc:Choice>
              <mc:Fallback>
                <p:oleObj name="Equation" r:id="rId3" imgW="14732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4" y="3140968"/>
                        <a:ext cx="2922786" cy="9561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211960" y="4725144"/>
            <a:ext cx="914400" cy="9144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U = - \frac{e^2}{4 \pi \epsilon_0 r} - e F z$&#10;&#10;&#10;\end{document}"/>
  <p:tag name="IGUANATEXSIZE" val="30"/>
</p:tagLst>
</file>

<file path=ppt/theme/theme1.xml><?xml version="1.0" encoding="utf-8"?>
<a:theme xmlns:a="http://schemas.openxmlformats.org/drawingml/2006/main" name="2010-06 Work Meeting">
  <a:themeElements>
    <a:clrScheme name="Template 1">
      <a:dk1>
        <a:srgbClr val="101073"/>
      </a:dk1>
      <a:lt1>
        <a:srgbClr val="0066CC"/>
      </a:lt1>
      <a:dk2>
        <a:srgbClr val="FFFFFF"/>
      </a:dk2>
      <a:lt2>
        <a:srgbClr val="FF9A00"/>
      </a:lt2>
      <a:accent1>
        <a:srgbClr val="00AEEF"/>
      </a:accent1>
      <a:accent2>
        <a:srgbClr val="D6004A"/>
      </a:accent2>
      <a:accent3>
        <a:srgbClr val="AAB8E2"/>
      </a:accent3>
      <a:accent4>
        <a:srgbClr val="0C0C61"/>
      </a:accent4>
      <a:accent5>
        <a:srgbClr val="AAD3F6"/>
      </a:accent5>
      <a:accent6>
        <a:srgbClr val="C20042"/>
      </a:accent6>
      <a:hlink>
        <a:srgbClr val="AD20AD"/>
      </a:hlink>
      <a:folHlink>
        <a:srgbClr val="7FC241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101073"/>
        </a:dk1>
        <a:lt1>
          <a:srgbClr val="0066CC"/>
        </a:lt1>
        <a:dk2>
          <a:srgbClr val="FFFFFF"/>
        </a:dk2>
        <a:lt2>
          <a:srgbClr val="FF9A00"/>
        </a:lt2>
        <a:accent1>
          <a:srgbClr val="00AEEF"/>
        </a:accent1>
        <a:accent2>
          <a:srgbClr val="D6004A"/>
        </a:accent2>
        <a:accent3>
          <a:srgbClr val="AAB8E2"/>
        </a:accent3>
        <a:accent4>
          <a:srgbClr val="0C0C61"/>
        </a:accent4>
        <a:accent5>
          <a:srgbClr val="AAD3F6"/>
        </a:accent5>
        <a:accent6>
          <a:srgbClr val="C20042"/>
        </a:accent6>
        <a:hlink>
          <a:srgbClr val="AD20AD"/>
        </a:hlink>
        <a:folHlink>
          <a:srgbClr val="7FC24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2010-06 Work Meeting</Template>
  <TotalTime>11087</TotalTime>
  <Words>1179</Words>
  <Application>Microsoft Macintosh PowerPoint</Application>
  <PresentationFormat>On-screen Show (4:3)</PresentationFormat>
  <Paragraphs>265</Paragraphs>
  <Slides>37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2010-06 Work Meeting</vt:lpstr>
      <vt:lpstr>Equation</vt:lpstr>
      <vt:lpstr>Cool Beams for Ultrafast Electron Imaging   </vt:lpstr>
      <vt:lpstr>What is not yet possible?</vt:lpstr>
      <vt:lpstr>Coherent electron sources</vt:lpstr>
      <vt:lpstr>Coherent electron sources</vt:lpstr>
      <vt:lpstr>Why ultracold?</vt:lpstr>
      <vt:lpstr>Why ultracold?</vt:lpstr>
      <vt:lpstr>Ultracold electron source</vt:lpstr>
      <vt:lpstr>Ultracold electron source</vt:lpstr>
      <vt:lpstr>Ultracold electron source</vt:lpstr>
      <vt:lpstr>Ultracold electron source</vt:lpstr>
      <vt:lpstr>The cold electron (and ion) source</vt:lpstr>
      <vt:lpstr>The cold electron source</vt:lpstr>
      <vt:lpstr>Femtosecond ionization: solenoid waist scan</vt:lpstr>
      <vt:lpstr>Femtosecond ionization: solenoid waist scan</vt:lpstr>
      <vt:lpstr>Femtosecond ionization: solenoid waist scan</vt:lpstr>
      <vt:lpstr>Femtosecond ionization: solenoid waist scan</vt:lpstr>
      <vt:lpstr>Temperature vs. Excess Energy</vt:lpstr>
      <vt:lpstr>Temperature vs. Excess Energy</vt:lpstr>
      <vt:lpstr>Dynamics ionization process</vt:lpstr>
      <vt:lpstr>Dynamics ionization process</vt:lpstr>
      <vt:lpstr>Electron trajectories → source ‘temperature’</vt:lpstr>
      <vt:lpstr>Analytical Temperature Model</vt:lpstr>
      <vt:lpstr>Comparison with Model</vt:lpstr>
      <vt:lpstr>Dependence of T on Polarization</vt:lpstr>
      <vt:lpstr>First diffraction pattern: graphite</vt:lpstr>
      <vt:lpstr>Diffraction pattern graphite</vt:lpstr>
      <vt:lpstr>Diffraction pattern graphite</vt:lpstr>
      <vt:lpstr>Diffraction pattern graphite</vt:lpstr>
      <vt:lpstr>Diffraction spot size vs. temperature</vt:lpstr>
      <vt:lpstr>Coherence length vs. temperature</vt:lpstr>
      <vt:lpstr>Implications…</vt:lpstr>
      <vt:lpstr>Implications…</vt:lpstr>
      <vt:lpstr>Implications…</vt:lpstr>
      <vt:lpstr>Summary</vt:lpstr>
      <vt:lpstr>Acknowledgment</vt:lpstr>
      <vt:lpstr>Spot size on sample vs. temperature</vt:lpstr>
      <vt:lpstr>Phase space density</vt:lpstr>
    </vt:vector>
  </TitlesOfParts>
  <Company>TU/e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LAOLA-seminar-DESY-180613</dc:title>
  <dc:creator>Luiten, O.J.</dc:creator>
  <cp:lastModifiedBy>Jom Luiten</cp:lastModifiedBy>
  <cp:revision>1074</cp:revision>
  <dcterms:created xsi:type="dcterms:W3CDTF">2010-06-03T11:22:15Z</dcterms:created>
  <dcterms:modified xsi:type="dcterms:W3CDTF">2013-12-12T14:05:39Z</dcterms:modified>
</cp:coreProperties>
</file>