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364" r:id="rId3"/>
    <p:sldId id="299" r:id="rId4"/>
    <p:sldId id="376" r:id="rId5"/>
    <p:sldId id="370" r:id="rId6"/>
    <p:sldId id="340" r:id="rId7"/>
    <p:sldId id="302" r:id="rId8"/>
    <p:sldId id="322" r:id="rId9"/>
    <p:sldId id="319" r:id="rId10"/>
    <p:sldId id="305" r:id="rId11"/>
    <p:sldId id="360" r:id="rId12"/>
    <p:sldId id="367" r:id="rId13"/>
    <p:sldId id="378" r:id="rId14"/>
    <p:sldId id="368" r:id="rId15"/>
    <p:sldId id="384" r:id="rId16"/>
    <p:sldId id="379" r:id="rId17"/>
    <p:sldId id="380" r:id="rId18"/>
    <p:sldId id="385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83D7"/>
    <a:srgbClr val="981E32"/>
    <a:srgbClr val="C75B12"/>
    <a:srgbClr val="E17000"/>
    <a:srgbClr val="5B8F22"/>
    <a:srgbClr val="D2C295"/>
    <a:srgbClr val="A79E70"/>
    <a:srgbClr val="4D4F5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7094" autoAdjust="0"/>
  </p:normalViewPr>
  <p:slideViewPr>
    <p:cSldViewPr snapToObjects="1" showGuides="1">
      <p:cViewPr>
        <p:scale>
          <a:sx n="100" d="100"/>
          <a:sy n="100" d="100"/>
        </p:scale>
        <p:origin x="-946" y="-158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I’m going to present the initial performance of SLAC  X-Band </a:t>
            </a:r>
            <a:r>
              <a:rPr lang="en-US" baseline="0" dirty="0" err="1" smtClean="0"/>
              <a:t>photoinjector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3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 lengths</a:t>
            </a:r>
            <a:r>
              <a:rPr lang="en-US" baseline="0" dirty="0" smtClean="0"/>
              <a:t> were measured with an X-Band transverse deflector </a:t>
            </a:r>
          </a:p>
          <a:p>
            <a:r>
              <a:rPr lang="en-US" dirty="0" smtClean="0"/>
              <a:t>Our</a:t>
            </a:r>
            <a:r>
              <a:rPr lang="en-US" baseline="0" dirty="0" smtClean="0"/>
              <a:t> deflector requires less than 1 MW to give tens of </a:t>
            </a:r>
            <a:r>
              <a:rPr lang="en-US" baseline="0" dirty="0" err="1" smtClean="0"/>
              <a:t>fs</a:t>
            </a:r>
            <a:r>
              <a:rPr lang="en-US" baseline="0" dirty="0" smtClean="0"/>
              <a:t> resolution </a:t>
            </a:r>
          </a:p>
          <a:p>
            <a:r>
              <a:rPr lang="en-US" baseline="0" dirty="0" smtClean="0"/>
              <a:t>We measured compression at low Q as a function of injector phase and 500fs at 50deg, 250fs at 30 deg. and 125 </a:t>
            </a:r>
            <a:r>
              <a:rPr lang="en-US" baseline="0" dirty="0" err="1" smtClean="0"/>
              <a:t>fs</a:t>
            </a:r>
            <a:r>
              <a:rPr lang="en-US" baseline="0" dirty="0" smtClean="0"/>
              <a:t> at 15 deg. </a:t>
            </a:r>
          </a:p>
          <a:p>
            <a:r>
              <a:rPr lang="en-US" baseline="0" dirty="0" smtClean="0"/>
              <a:t>Earlier measurement gave 250fs for 20pC </a:t>
            </a:r>
          </a:p>
          <a:p>
            <a:r>
              <a:rPr lang="en-US" baseline="0" dirty="0" smtClean="0"/>
              <a:t>Again these are preliminary data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5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Why an X-Band </a:t>
            </a:r>
            <a:r>
              <a:rPr lang="en-US" baseline="0" dirty="0" err="1" smtClean="0"/>
              <a:t>photoinjector</a:t>
            </a:r>
            <a:r>
              <a:rPr lang="en-US" baseline="0" dirty="0" smtClean="0"/>
              <a:t> ?</a:t>
            </a:r>
          </a:p>
          <a:p>
            <a:r>
              <a:rPr lang="en-US" baseline="0" dirty="0" smtClean="0"/>
              <a:t>SLAC has spent 20 years in developing the X-Band  bringing the technology to high maturity </a:t>
            </a:r>
          </a:p>
          <a:p>
            <a:r>
              <a:rPr lang="en-US" baseline="0" dirty="0" smtClean="0"/>
              <a:t>with operating gradients for </a:t>
            </a:r>
            <a:r>
              <a:rPr lang="en-US" baseline="0" dirty="0" err="1" smtClean="0"/>
              <a:t>linacs</a:t>
            </a:r>
            <a:r>
              <a:rPr lang="en-US" baseline="0" dirty="0" smtClean="0"/>
              <a:t> of 100MV/m at X-Band against typically 25 MV/m at S-Band  and 200MV/m in RF gun against 120 MV/m for S-Band</a:t>
            </a:r>
          </a:p>
          <a:p>
            <a:r>
              <a:rPr lang="en-US" baseline="0" dirty="0" smtClean="0"/>
              <a:t>Then comes the success of LCLS , with its </a:t>
            </a:r>
            <a:r>
              <a:rPr lang="en-US" baseline="0" dirty="0" err="1" smtClean="0"/>
              <a:t>photoinjector</a:t>
            </a:r>
            <a:r>
              <a:rPr lang="en-US" baseline="0" dirty="0" smtClean="0"/>
              <a:t> demonstrating high brightness performances </a:t>
            </a:r>
          </a:p>
          <a:p>
            <a:r>
              <a:rPr lang="en-US" baseline="0" dirty="0" smtClean="0"/>
              <a:t>Finally a repeated request to build more compact machines </a:t>
            </a:r>
          </a:p>
          <a:p>
            <a:r>
              <a:rPr lang="en-US" baseline="0" dirty="0" smtClean="0"/>
              <a:t>Simulations indicate that X-Band </a:t>
            </a:r>
            <a:r>
              <a:rPr lang="en-US" baseline="0" dirty="0" err="1" smtClean="0"/>
              <a:t>photoinjectors</a:t>
            </a:r>
            <a:r>
              <a:rPr lang="en-US" baseline="0" dirty="0" smtClean="0"/>
              <a:t> would be excellent sources for Compact FELs, Compact ICS, and UED  facilities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anticipate</a:t>
            </a:r>
            <a:r>
              <a:rPr lang="en-US" baseline="0" dirty="0" smtClean="0"/>
              <a:t> peak brightness 8x higher for our X-Band gun than for the S-Band gun from calculations</a:t>
            </a:r>
          </a:p>
          <a:p>
            <a:r>
              <a:rPr lang="en-US" baseline="0" dirty="0" smtClean="0"/>
              <a:t>The bunch length is reduced by a factor of up 4 thanks to the high gradient and high </a:t>
            </a:r>
            <a:r>
              <a:rPr lang="en-US" baseline="0" dirty="0" err="1" smtClean="0"/>
              <a:t>frq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 transverse </a:t>
            </a:r>
            <a:r>
              <a:rPr lang="en-US" baseline="0" dirty="0" err="1" smtClean="0"/>
              <a:t>emittance</a:t>
            </a:r>
            <a:r>
              <a:rPr lang="en-US" baseline="0" dirty="0" smtClean="0"/>
              <a:t> by up to 2 , to overcome the surface field when operating at smaller laser spot size </a:t>
            </a:r>
          </a:p>
          <a:p>
            <a:r>
              <a:rPr lang="en-US" baseline="0" dirty="0" smtClean="0"/>
              <a:t>You can review the cases below where numerical </a:t>
            </a:r>
            <a:r>
              <a:rPr lang="en-US" baseline="0" dirty="0" err="1" smtClean="0"/>
              <a:t>optmization</a:t>
            </a:r>
            <a:r>
              <a:rPr lang="en-US" baseline="0" dirty="0" smtClean="0"/>
              <a:t> was done in the case of the LCLS where they match the measurements and optimization for the X-Band gun </a:t>
            </a:r>
          </a:p>
          <a:p>
            <a:r>
              <a:rPr lang="en-US" baseline="0" dirty="0" smtClean="0"/>
              <a:t>for a 250 </a:t>
            </a:r>
            <a:r>
              <a:rPr lang="en-US" baseline="0" dirty="0" err="1" smtClean="0"/>
              <a:t>pC</a:t>
            </a:r>
            <a:r>
              <a:rPr lang="en-US" baseline="0" dirty="0" smtClean="0"/>
              <a:t> and 20 </a:t>
            </a:r>
            <a:r>
              <a:rPr lang="en-US" baseline="0" dirty="0" err="1" smtClean="0"/>
              <a:t>pC</a:t>
            </a:r>
            <a:r>
              <a:rPr lang="en-US" baseline="0" dirty="0" smtClean="0"/>
              <a:t> cases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original version was developed</a:t>
            </a:r>
            <a:r>
              <a:rPr lang="en-US" baseline="0" dirty="0" smtClean="0"/>
              <a:t> in collaboration with UC Davies for an inverse </a:t>
            </a:r>
            <a:r>
              <a:rPr lang="en-US" baseline="0" dirty="0" err="1" smtClean="0"/>
              <a:t>compton</a:t>
            </a:r>
            <a:r>
              <a:rPr lang="en-US" baseline="0" dirty="0" smtClean="0"/>
              <a:t> scattering project but with poor funding </a:t>
            </a:r>
          </a:p>
          <a:p>
            <a:r>
              <a:rPr lang="en-US" baseline="0" dirty="0" smtClean="0"/>
              <a:t>An upgraded version Mark-0 was built but not tested. </a:t>
            </a:r>
          </a:p>
          <a:p>
            <a:r>
              <a:rPr lang="en-US" baseline="0" dirty="0" smtClean="0"/>
              <a:t>The design was revisited in 2010 in collaboration with LLNL , including similar improvements as those implemented in the LCLS gun </a:t>
            </a:r>
          </a:p>
          <a:p>
            <a:r>
              <a:rPr lang="en-US" baseline="0" dirty="0" smtClean="0"/>
              <a:t>We are presently testing the Mark-0 in our XTA test facility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6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X-Band Test Area occupies a less than 7m long space at the end of the NLCTA tunnel at SLAC </a:t>
            </a:r>
          </a:p>
          <a:p>
            <a:r>
              <a:rPr lang="en-US" baseline="0" dirty="0" smtClean="0"/>
              <a:t>The gun is followed by a 1m long </a:t>
            </a:r>
            <a:r>
              <a:rPr lang="en-US" baseline="0" dirty="0" err="1" smtClean="0"/>
              <a:t>linac</a:t>
            </a:r>
            <a:r>
              <a:rPr lang="en-US" baseline="0" dirty="0" smtClean="0"/>
              <a:t> at the end of which we have presently 80 MeV but soon 100MeV</a:t>
            </a:r>
          </a:p>
          <a:p>
            <a:r>
              <a:rPr lang="en-US" baseline="0" dirty="0" smtClean="0"/>
              <a:t>The last 2/3 of the </a:t>
            </a:r>
            <a:r>
              <a:rPr lang="en-US" baseline="0" dirty="0" err="1" smtClean="0"/>
              <a:t>beamline</a:t>
            </a:r>
            <a:r>
              <a:rPr lang="en-US" baseline="0" dirty="0" smtClean="0"/>
              <a:t> is used for characterizing the beam properties.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5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picture</a:t>
            </a:r>
            <a:r>
              <a:rPr lang="en-US" baseline="0" dirty="0" smtClean="0"/>
              <a:t> where you can appreciate the dimensions with 1in reference on the honeycomb laser table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XTA </a:t>
            </a:r>
            <a:r>
              <a:rPr lang="en-US" baseline="0" dirty="0" err="1" smtClean="0"/>
              <a:t>beamline</a:t>
            </a:r>
            <a:r>
              <a:rPr lang="en-US" baseline="0" dirty="0" smtClean="0"/>
              <a:t> was installed in the summer of 2012.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will notice the RF waveguide coming in here and the 6dB splitter which sends the power to the gun and the </a:t>
            </a:r>
            <a:r>
              <a:rPr lang="en-US" baseline="0" dirty="0" err="1" smtClean="0"/>
              <a:t>linac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relative phase is adjusted with high power phase shifters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4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beam was obtained 18months  after the project was started. This was possible thanks to the preexisting  NLCTA  infrastructure, RF system, and the possibility of copying the LCLS control system </a:t>
            </a:r>
          </a:p>
          <a:p>
            <a:r>
              <a:rPr lang="en-US" baseline="0" dirty="0" smtClean="0"/>
              <a:t>During 1</a:t>
            </a:r>
            <a:r>
              <a:rPr lang="en-US" baseline="30000" dirty="0" smtClean="0"/>
              <a:t>st</a:t>
            </a:r>
            <a:r>
              <a:rPr lang="en-US" baseline="0" dirty="0" smtClean="0"/>
              <a:t> year of operation,  the beam quality was suffering from shot-to-shot and slow drift preventing from tuning to small </a:t>
            </a:r>
            <a:r>
              <a:rPr lang="en-US" baseline="0" dirty="0" err="1" smtClean="0"/>
              <a:t>emittance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Extensive work was done to </a:t>
            </a:r>
          </a:p>
          <a:p>
            <a:r>
              <a:rPr lang="en-US" baseline="0" dirty="0" smtClean="0"/>
              <a:t>    reduced the laser oscillator phase jitter from 2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down to 0.6 </a:t>
            </a:r>
            <a:r>
              <a:rPr lang="en-US" baseline="0" dirty="0" err="1" smtClean="0"/>
              <a:t>deg</a:t>
            </a:r>
            <a:endParaRPr lang="en-US" baseline="0" dirty="0" smtClean="0"/>
          </a:p>
          <a:p>
            <a:r>
              <a:rPr lang="en-US" baseline="0" dirty="0" smtClean="0"/>
              <a:t>   implemented RF feedbacks </a:t>
            </a:r>
          </a:p>
          <a:p>
            <a:r>
              <a:rPr lang="en-US" baseline="0" dirty="0" smtClean="0"/>
              <a:t>We are now operating our new </a:t>
            </a:r>
            <a:r>
              <a:rPr lang="en-US" baseline="0" dirty="0" err="1" smtClean="0"/>
              <a:t>linac</a:t>
            </a:r>
            <a:r>
              <a:rPr lang="en-US" baseline="0" dirty="0" smtClean="0"/>
              <a:t> which will be capable of 100MV/m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list of</a:t>
            </a:r>
            <a:r>
              <a:rPr lang="en-US" baseline="0" dirty="0" smtClean="0"/>
              <a:t> our experimental results so far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0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operate</a:t>
            </a:r>
            <a:r>
              <a:rPr lang="en-US" baseline="0" dirty="0" smtClean="0"/>
              <a:t> routinely cathode peak field of 200MV/m </a:t>
            </a:r>
          </a:p>
          <a:p>
            <a:r>
              <a:rPr lang="en-US" baseline="0" dirty="0" smtClean="0"/>
              <a:t>In the left plot is a </a:t>
            </a:r>
            <a:r>
              <a:rPr lang="en-US" baseline="0" dirty="0" err="1" smtClean="0"/>
              <a:t>Schottky</a:t>
            </a:r>
            <a:r>
              <a:rPr lang="en-US" baseline="0" dirty="0" smtClean="0"/>
              <a:t> scan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charge emitted as a function of injection laser phase</a:t>
            </a:r>
          </a:p>
          <a:p>
            <a:r>
              <a:rPr lang="en-US" baseline="0" dirty="0" smtClean="0"/>
              <a:t>The range of 100deg is consistent with the simulations for a 200MV/m field </a:t>
            </a:r>
          </a:p>
          <a:p>
            <a:r>
              <a:rPr lang="en-US" baseline="0" dirty="0" smtClean="0"/>
              <a:t>This is also confirmed by the TOF measured with a phase cavity and also compared to simulations </a:t>
            </a:r>
          </a:p>
          <a:p>
            <a:r>
              <a:rPr lang="en-US" baseline="0" dirty="0" smtClean="0"/>
              <a:t>The energy out of the gun is also verified by steering measurements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2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6200" y="1563687"/>
            <a:ext cx="6362992" cy="2246313"/>
          </a:xfrm>
        </p:spPr>
        <p:txBody>
          <a:bodyPr/>
          <a:lstStyle/>
          <a:p>
            <a:r>
              <a:rPr lang="en-US" sz="4000" b="0" dirty="0" smtClean="0">
                <a:latin typeface="Calibri" panose="020F0502020204030204" pitchFamily="34" charset="0"/>
              </a:rPr>
              <a:t>Commissioning of </a:t>
            </a:r>
            <a:br>
              <a:rPr lang="en-US" sz="4000" b="0" dirty="0" smtClean="0">
                <a:latin typeface="Calibri" panose="020F0502020204030204" pitchFamily="34" charset="0"/>
              </a:rPr>
            </a:br>
            <a:r>
              <a:rPr lang="en-US" sz="4000" b="0" dirty="0" smtClean="0">
                <a:latin typeface="Calibri" panose="020F0502020204030204" pitchFamily="34" charset="0"/>
              </a:rPr>
              <a:t>SLAC X-Band </a:t>
            </a:r>
            <a:r>
              <a:rPr lang="en-US" sz="4000" b="0" dirty="0" err="1" smtClean="0">
                <a:latin typeface="Calibri" panose="020F0502020204030204" pitchFamily="34" charset="0"/>
              </a:rPr>
              <a:t>Photoinjector</a:t>
            </a:r>
            <a:r>
              <a:rPr lang="en-US" sz="4000" b="0" dirty="0" smtClean="0">
                <a:latin typeface="Calibri" panose="020F0502020204030204" pitchFamily="34" charset="0"/>
              </a:rPr>
              <a:t> </a:t>
            </a:r>
            <a:br>
              <a:rPr lang="en-US" sz="4000" b="0" dirty="0" smtClean="0">
                <a:latin typeface="Calibri" panose="020F0502020204030204" pitchFamily="34" charset="0"/>
              </a:rPr>
            </a:br>
            <a:r>
              <a:rPr lang="en-US" sz="2400" b="0" dirty="0" smtClean="0">
                <a:latin typeface="Calibri" panose="020F0502020204030204" pitchFamily="34" charset="0"/>
              </a:rPr>
              <a:t>Valery </a:t>
            </a:r>
            <a:r>
              <a:rPr lang="en-US" sz="2400" b="0" dirty="0" err="1" smtClean="0">
                <a:latin typeface="Calibri" panose="020F0502020204030204" pitchFamily="34" charset="0"/>
              </a:rPr>
              <a:t>Dolgashev</a:t>
            </a:r>
            <a:r>
              <a:rPr lang="en-US" sz="2400" b="0" dirty="0" smtClean="0">
                <a:latin typeface="Calibri" panose="020F0502020204030204" pitchFamily="34" charset="0"/>
              </a:rPr>
              <a:t> </a:t>
            </a:r>
            <a:r>
              <a:rPr lang="en-US" sz="2400" b="0" dirty="0">
                <a:latin typeface="Calibri" panose="020F0502020204030204" pitchFamily="34" charset="0"/>
              </a:rPr>
              <a:t>on behalf of</a:t>
            </a:r>
            <a:r>
              <a:rPr lang="en-US" sz="2400" b="0" dirty="0" smtClean="0">
                <a:latin typeface="Calibri" panose="020F0502020204030204" pitchFamily="34" charset="0"/>
              </a:rPr>
              <a:t/>
            </a:r>
            <a:br>
              <a:rPr lang="en-US" sz="2400" b="0" dirty="0" smtClean="0">
                <a:latin typeface="Calibri" panose="020F0502020204030204" pitchFamily="34" charset="0"/>
              </a:rPr>
            </a:br>
            <a:r>
              <a:rPr lang="en-US" sz="2400" b="0" dirty="0" smtClean="0">
                <a:latin typeface="Calibri" panose="020F0502020204030204" pitchFamily="34" charset="0"/>
              </a:rPr>
              <a:t>of Cecile Limborg-</a:t>
            </a:r>
            <a:r>
              <a:rPr lang="en-US" sz="2400" b="0" dirty="0" err="1" smtClean="0">
                <a:latin typeface="Calibri" panose="020F0502020204030204" pitchFamily="34" charset="0"/>
              </a:rPr>
              <a:t>Deprey</a:t>
            </a:r>
            <a:r>
              <a:rPr lang="en-US" sz="2400" b="0" dirty="0" smtClean="0">
                <a:latin typeface="Calibri" panose="020F0502020204030204" pitchFamily="34" charset="0"/>
              </a:rPr>
              <a:t/>
            </a:r>
            <a:br>
              <a:rPr lang="en-US" sz="2400" b="0" dirty="0" smtClean="0">
                <a:latin typeface="Calibri" panose="020F0502020204030204" pitchFamily="34" charset="0"/>
              </a:rPr>
            </a:br>
            <a:endParaRPr lang="en-CA" sz="4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b="6223"/>
          <a:stretch/>
        </p:blipFill>
        <p:spPr>
          <a:xfrm>
            <a:off x="6385560" y="152400"/>
            <a:ext cx="2592070" cy="1929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18" y="3457388"/>
            <a:ext cx="2215712" cy="2546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3600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i="1" dirty="0" smtClean="0">
                <a:latin typeface="Calibri" panose="020F0502020204030204" pitchFamily="34" charset="0"/>
              </a:rPr>
              <a:t>FEIS </a:t>
            </a:r>
            <a:r>
              <a:rPr lang="en-US" i="1" dirty="0">
                <a:latin typeface="Calibri" panose="020F0502020204030204" pitchFamily="34" charset="0"/>
              </a:rPr>
              <a:t>2013 - Femtosecond Electron Imaging and Spectroscopy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dirty="0">
                <a:latin typeface="Calibri" panose="020F0502020204030204" pitchFamily="34" charset="0"/>
              </a:rPr>
              <a:t>Key West, Florida,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dirty="0">
                <a:latin typeface="Calibri" panose="020F0502020204030204" pitchFamily="34" charset="0"/>
              </a:rPr>
              <a:t>December 9 - 12, 2013 </a:t>
            </a:r>
            <a:endParaRPr 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Experimental Results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04800" y="1524000"/>
            <a:ext cx="8763000" cy="506552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Energy out of </a:t>
            </a:r>
            <a:r>
              <a:rPr lang="en-US" dirty="0" err="1" smtClean="0">
                <a:latin typeface="Calibri" panose="020F0502020204030204" pitchFamily="34" charset="0"/>
              </a:rPr>
              <a:t>rf</a:t>
            </a:r>
            <a:r>
              <a:rPr lang="en-US" dirty="0" smtClean="0">
                <a:latin typeface="Calibri" panose="020F0502020204030204" pitchFamily="34" charset="0"/>
              </a:rPr>
              <a:t> gun ~ 7.5MeV (</a:t>
            </a:r>
            <a:r>
              <a:rPr lang="en-US" dirty="0" err="1" smtClean="0">
                <a:latin typeface="Calibri" panose="020F0502020204030204" pitchFamily="34" charset="0"/>
              </a:rPr>
              <a:t>V</a:t>
            </a:r>
            <a:r>
              <a:rPr lang="en-US" baseline="-25000" dirty="0" err="1" smtClean="0">
                <a:latin typeface="Calibri" panose="020F0502020204030204" pitchFamily="34" charset="0"/>
              </a:rPr>
              <a:t>RF,peak</a:t>
            </a:r>
            <a:r>
              <a:rPr lang="en-US" dirty="0">
                <a:latin typeface="Calibri" panose="020F0502020204030204" pitchFamily="34" charset="0"/>
              </a:rPr>
              <a:t>~</a:t>
            </a:r>
            <a:r>
              <a:rPr lang="en-US" dirty="0" smtClean="0">
                <a:latin typeface="Calibri" panose="020F0502020204030204" pitchFamily="34" charset="0"/>
              </a:rPr>
              <a:t> 200MV/m)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Energy is 85 MeV at 1.8 m from source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</a:rPr>
              <a:t>harge of up to  250 </a:t>
            </a:r>
            <a:r>
              <a:rPr lang="en-US" dirty="0" err="1" smtClean="0">
                <a:latin typeface="Calibri" panose="020F0502020204030204" pitchFamily="34" charset="0"/>
              </a:rPr>
              <a:t>pC</a:t>
            </a:r>
            <a:r>
              <a:rPr lang="en-US" dirty="0" smtClean="0">
                <a:latin typeface="Calibri" panose="020F0502020204030204" pitchFamily="34" charset="0"/>
              </a:rPr>
              <a:t> transmitted through </a:t>
            </a:r>
            <a:r>
              <a:rPr lang="en-US" dirty="0" err="1" smtClean="0">
                <a:latin typeface="Calibri" panose="020F0502020204030204" pitchFamily="34" charset="0"/>
              </a:rPr>
              <a:t>linac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QE in low 10</a:t>
            </a:r>
            <a:r>
              <a:rPr lang="en-US" baseline="30000" dirty="0" smtClean="0">
                <a:latin typeface="Calibri" panose="020F0502020204030204" pitchFamily="34" charset="0"/>
              </a:rPr>
              <a:t>-5 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Peak current of 150A   (for 120pC)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Bunch lengths  </a:t>
            </a:r>
          </a:p>
          <a:p>
            <a:pPr marL="800100" lvl="1" indent="-342900"/>
            <a:r>
              <a:rPr lang="en-US" dirty="0" smtClean="0">
                <a:latin typeface="Calibri" panose="020F0502020204030204" pitchFamily="34" charset="0"/>
              </a:rPr>
              <a:t>250 </a:t>
            </a:r>
            <a:r>
              <a:rPr lang="en-US" dirty="0" err="1" smtClean="0">
                <a:latin typeface="Calibri" panose="020F0502020204030204" pitchFamily="34" charset="0"/>
              </a:rPr>
              <a:t>fs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rms</a:t>
            </a:r>
            <a:r>
              <a:rPr lang="en-US" dirty="0" smtClean="0">
                <a:latin typeface="Calibri" panose="020F0502020204030204" pitchFamily="34" charset="0"/>
              </a:rPr>
              <a:t> at 20pC </a:t>
            </a:r>
          </a:p>
          <a:p>
            <a:pPr marL="800100" lvl="1" indent="-342900"/>
            <a:r>
              <a:rPr lang="en-US" dirty="0" smtClean="0">
                <a:latin typeface="Calibri" panose="020F0502020204030204" pitchFamily="34" charset="0"/>
              </a:rPr>
              <a:t>540 </a:t>
            </a:r>
            <a:r>
              <a:rPr lang="en-US" dirty="0" err="1" smtClean="0">
                <a:latin typeface="Calibri" panose="020F0502020204030204" pitchFamily="34" charset="0"/>
              </a:rPr>
              <a:t>fs</a:t>
            </a:r>
            <a:r>
              <a:rPr lang="en-US" dirty="0" smtClean="0">
                <a:latin typeface="Calibri" panose="020F0502020204030204" pitchFamily="34" charset="0"/>
              </a:rPr>
              <a:t> at 150 </a:t>
            </a:r>
            <a:r>
              <a:rPr lang="en-US" dirty="0" err="1" smtClean="0">
                <a:latin typeface="Calibri" panose="020F0502020204030204" pitchFamily="34" charset="0"/>
              </a:rPr>
              <a:t>pC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</a:rPr>
              <a:t>E</a:t>
            </a:r>
            <a:r>
              <a:rPr lang="en-US" dirty="0" err="1" smtClean="0">
                <a:latin typeface="Calibri" panose="020F0502020204030204" pitchFamily="34" charset="0"/>
              </a:rPr>
              <a:t>mittance</a:t>
            </a:r>
            <a:r>
              <a:rPr lang="en-US" dirty="0" smtClean="0">
                <a:latin typeface="Calibri" panose="020F0502020204030204" pitchFamily="34" charset="0"/>
              </a:rPr>
              <a:t> : not fully </a:t>
            </a:r>
            <a:r>
              <a:rPr lang="en-US" dirty="0" smtClean="0">
                <a:latin typeface="Calibri" panose="020F0502020204030204" pitchFamily="34" charset="0"/>
              </a:rPr>
              <a:t>optimized </a:t>
            </a:r>
            <a:r>
              <a:rPr lang="en-US" dirty="0" smtClean="0">
                <a:latin typeface="Calibri" panose="020F0502020204030204" pitchFamily="34" charset="0"/>
              </a:rPr>
              <a:t>yet (unstable laser mode)</a:t>
            </a:r>
          </a:p>
          <a:p>
            <a:pPr lvl="1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~ 0.7 mm-</a:t>
            </a:r>
            <a:r>
              <a:rPr lang="en-US" sz="2400" dirty="0" err="1">
                <a:latin typeface="Calibri" panose="020F0502020204030204" pitchFamily="34" charset="0"/>
              </a:rPr>
              <a:t>mrad</a:t>
            </a:r>
            <a:r>
              <a:rPr lang="en-US" sz="2400" dirty="0">
                <a:latin typeface="Calibri" panose="020F0502020204030204" pitchFamily="34" charset="0"/>
              </a:rPr>
              <a:t> for 30 </a:t>
            </a:r>
            <a:r>
              <a:rPr lang="en-US" sz="2400" dirty="0" err="1">
                <a:latin typeface="Calibri" panose="020F0502020204030204" pitchFamily="34" charset="0"/>
              </a:rPr>
              <a:t>pC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      ~ 1.7 </a:t>
            </a:r>
            <a:r>
              <a:rPr lang="en-US" dirty="0">
                <a:latin typeface="Calibri" panose="020F0502020204030204" pitchFamily="34" charset="0"/>
              </a:rPr>
              <a:t>mm-</a:t>
            </a:r>
            <a:r>
              <a:rPr lang="en-US" dirty="0" err="1">
                <a:latin typeface="Calibri" panose="020F0502020204030204" pitchFamily="34" charset="0"/>
              </a:rPr>
              <a:t>mrad</a:t>
            </a:r>
            <a:r>
              <a:rPr lang="en-US" dirty="0">
                <a:latin typeface="Calibri" panose="020F0502020204030204" pitchFamily="34" charset="0"/>
              </a:rPr>
              <a:t>  for </a:t>
            </a:r>
            <a:r>
              <a:rPr lang="en-US" dirty="0" smtClean="0">
                <a:latin typeface="Calibri" panose="020F0502020204030204" pitchFamily="34" charset="0"/>
              </a:rPr>
              <a:t>100 </a:t>
            </a:r>
            <a:r>
              <a:rPr lang="en-US" dirty="0" err="1" smtClean="0">
                <a:latin typeface="Calibri" panose="020F0502020204030204" pitchFamily="34" charset="0"/>
              </a:rPr>
              <a:t>pC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E</a:t>
            </a:r>
            <a:r>
              <a:rPr lang="en-US" dirty="0" smtClean="0">
                <a:latin typeface="Calibri" panose="020F0502020204030204" pitchFamily="34" charset="0"/>
              </a:rPr>
              <a:t>nergy </a:t>
            </a:r>
            <a:r>
              <a:rPr lang="en-US" dirty="0">
                <a:latin typeface="Calibri" panose="020F0502020204030204" pitchFamily="34" charset="0"/>
              </a:rPr>
              <a:t>spread </a:t>
            </a:r>
            <a:r>
              <a:rPr lang="en-US" dirty="0" err="1">
                <a:latin typeface="Calibri" panose="020F0502020204030204" pitchFamily="34" charset="0"/>
              </a:rPr>
              <a:t>rms</a:t>
            </a:r>
            <a:r>
              <a:rPr lang="en-US" dirty="0">
                <a:latin typeface="Calibri" panose="020F0502020204030204" pitchFamily="34" charset="0"/>
              </a:rPr>
              <a:t>  3.10</a:t>
            </a:r>
            <a:r>
              <a:rPr lang="en-US" baseline="30000" dirty="0">
                <a:latin typeface="Calibri" panose="020F0502020204030204" pitchFamily="34" charset="0"/>
              </a:rPr>
              <a:t>-4</a:t>
            </a:r>
            <a:r>
              <a:rPr lang="en-US" dirty="0">
                <a:latin typeface="Calibri" panose="020F0502020204030204" pitchFamily="34" charset="0"/>
              </a:rPr>
              <a:t>  (15 </a:t>
            </a:r>
            <a:r>
              <a:rPr lang="en-US" dirty="0" err="1">
                <a:latin typeface="Calibri" panose="020F0502020204030204" pitchFamily="34" charset="0"/>
              </a:rPr>
              <a:t>pC</a:t>
            </a:r>
            <a:r>
              <a:rPr lang="en-US" dirty="0">
                <a:latin typeface="Calibri" panose="020F0502020204030204" pitchFamily="34" charset="0"/>
              </a:rPr>
              <a:t>) , 10</a:t>
            </a:r>
            <a:r>
              <a:rPr lang="en-US" baseline="30000" dirty="0">
                <a:latin typeface="Calibri" panose="020F0502020204030204" pitchFamily="34" charset="0"/>
              </a:rPr>
              <a:t>-3</a:t>
            </a:r>
            <a:r>
              <a:rPr lang="en-US" dirty="0">
                <a:latin typeface="Calibri" panose="020F0502020204030204" pitchFamily="34" charset="0"/>
              </a:rPr>
              <a:t> (60 </a:t>
            </a:r>
            <a:r>
              <a:rPr lang="en-US" dirty="0" err="1">
                <a:latin typeface="Calibri" panose="020F0502020204030204" pitchFamily="34" charset="0"/>
              </a:rPr>
              <a:t>pC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Energy jitter &lt; </a:t>
            </a:r>
            <a:r>
              <a:rPr lang="en-US" dirty="0">
                <a:latin typeface="Calibri" panose="020F0502020204030204" pitchFamily="34" charset="0"/>
              </a:rPr>
              <a:t>10</a:t>
            </a:r>
            <a:r>
              <a:rPr lang="en-US" baseline="30000" dirty="0">
                <a:latin typeface="Calibri" panose="020F0502020204030204" pitchFamily="34" charset="0"/>
              </a:rPr>
              <a:t>-3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Cathode peak field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200MV/m  operated routinely</a:t>
            </a: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8" b="53098"/>
          <a:stretch/>
        </p:blipFill>
        <p:spPr>
          <a:xfrm>
            <a:off x="594487" y="1605565"/>
            <a:ext cx="3265714" cy="2524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644" y="1219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Schottky</a:t>
            </a:r>
            <a:r>
              <a:rPr lang="en-US" dirty="0" smtClean="0">
                <a:latin typeface="Calibri" panose="020F0502020204030204" pitchFamily="34" charset="0"/>
              </a:rPr>
              <a:t> scan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3098"/>
          <a:stretch/>
        </p:blipFill>
        <p:spPr>
          <a:xfrm>
            <a:off x="4470100" y="1634252"/>
            <a:ext cx="3344533" cy="2524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477756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Charge [</a:t>
            </a:r>
            <a:r>
              <a:rPr lang="en-US" dirty="0" err="1" smtClean="0">
                <a:latin typeface="Calibri" panose="020F0502020204030204" pitchFamily="34" charset="0"/>
              </a:rPr>
              <a:t>a.u</a:t>
            </a:r>
            <a:r>
              <a:rPr lang="en-US" dirty="0" smtClean="0">
                <a:latin typeface="Calibri" panose="020F0502020204030204" pitchFamily="34" charset="0"/>
              </a:rPr>
              <a:t>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9172" y="1219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Time of  Flight (TOF)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40045" y="2590799"/>
            <a:ext cx="25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Arrival time  [</a:t>
            </a:r>
            <a:r>
              <a:rPr lang="en-US" dirty="0">
                <a:latin typeface="Calibri" panose="020F0502020204030204" pitchFamily="34" charset="0"/>
                <a:sym typeface="Symbol"/>
              </a:rPr>
              <a:t> </a:t>
            </a:r>
            <a:r>
              <a:rPr lang="en-US" dirty="0" smtClean="0">
                <a:latin typeface="Calibri" panose="020F0502020204030204" pitchFamily="34" charset="0"/>
              </a:rPr>
              <a:t>X-Band]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5900" y="349936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     </a:t>
            </a:r>
            <a:r>
              <a:rPr lang="en-US" dirty="0">
                <a:latin typeface="Calibri" panose="020F0502020204030204" pitchFamily="34" charset="0"/>
              </a:rPr>
              <a:t>[</a:t>
            </a:r>
            <a:r>
              <a:rPr lang="en-US" dirty="0">
                <a:latin typeface="Calibri" panose="020F0502020204030204" pitchFamily="34" charset="0"/>
                <a:sym typeface="Symbol"/>
              </a:rPr>
              <a:t> </a:t>
            </a:r>
            <a:r>
              <a:rPr lang="en-US" dirty="0">
                <a:latin typeface="Calibri" panose="020F0502020204030204" pitchFamily="34" charset="0"/>
              </a:rPr>
              <a:t>X-Band]</a:t>
            </a:r>
            <a:r>
              <a:rPr lang="en-US" dirty="0" smtClean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4099" y="347023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     </a:t>
            </a:r>
            <a:r>
              <a:rPr lang="en-US" dirty="0">
                <a:latin typeface="Calibri" panose="020F0502020204030204" pitchFamily="34" charset="0"/>
              </a:rPr>
              <a:t>[</a:t>
            </a:r>
            <a:r>
              <a:rPr lang="en-US" dirty="0">
                <a:latin typeface="Calibri" panose="020F0502020204030204" pitchFamily="34" charset="0"/>
                <a:sym typeface="Symbol"/>
              </a:rPr>
              <a:t> </a:t>
            </a:r>
            <a:r>
              <a:rPr lang="en-US" dirty="0">
                <a:latin typeface="Calibri" panose="020F0502020204030204" pitchFamily="34" charset="0"/>
              </a:rPr>
              <a:t>X-Band]</a:t>
            </a:r>
            <a:r>
              <a:rPr lang="en-US" dirty="0" smtClean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" b="5846"/>
          <a:stretch/>
        </p:blipFill>
        <p:spPr>
          <a:xfrm rot="5400000">
            <a:off x="2940774" y="2393019"/>
            <a:ext cx="2475207" cy="6454757"/>
          </a:xfrm>
        </p:spPr>
      </p:pic>
      <p:sp>
        <p:nvSpPr>
          <p:cNvPr id="9" name="TextBox 8"/>
          <p:cNvSpPr txBox="1"/>
          <p:nvPr/>
        </p:nvSpPr>
        <p:spPr>
          <a:xfrm>
            <a:off x="61477" y="4572000"/>
            <a:ext cx="177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Astra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simulations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0229" y="4572000"/>
            <a:ext cx="1754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200MV/m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also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confirmed by steering measurement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Parasitic, field emission currents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6735" y="1667906"/>
            <a:ext cx="5960745" cy="609600"/>
          </a:xfrm>
        </p:spPr>
        <p:txBody>
          <a:bodyPr>
            <a:normAutofit fontScale="70000" lnSpcReduction="20000"/>
          </a:bodyPr>
          <a:lstStyle/>
          <a:p>
            <a:r>
              <a:rPr lang="en-US" kern="0" dirty="0" smtClean="0">
                <a:latin typeface="Calibri" panose="020F0502020204030204" pitchFamily="34" charset="0"/>
              </a:rPr>
              <a:t>17.5 </a:t>
            </a:r>
            <a:r>
              <a:rPr lang="en-US" kern="0" dirty="0">
                <a:latin typeface="Calibri" panose="020F0502020204030204" pitchFamily="34" charset="0"/>
              </a:rPr>
              <a:t>MW in </a:t>
            </a:r>
            <a:r>
              <a:rPr lang="en-US" kern="0" dirty="0" smtClean="0">
                <a:latin typeface="Calibri" panose="020F0502020204030204" pitchFamily="34" charset="0"/>
              </a:rPr>
              <a:t>gun,  </a:t>
            </a:r>
            <a:r>
              <a:rPr lang="en-US" kern="0" dirty="0">
                <a:latin typeface="Calibri" panose="020F0502020204030204" pitchFamily="34" charset="0"/>
              </a:rPr>
              <a:t>209 </a:t>
            </a:r>
            <a:r>
              <a:rPr lang="en-US" kern="0" dirty="0" smtClean="0">
                <a:latin typeface="Calibri" panose="020F0502020204030204" pitchFamily="34" charset="0"/>
              </a:rPr>
              <a:t>MV/m on the cathode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Total field-emission charge ~180pC  during 160ns long RF pulse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454" y="567793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1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13% Dark Current fluctuations correspond to power fluctuations at ~1% level </a:t>
            </a:r>
            <a:endParaRPr lang="en-US" sz="18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" y="2277506"/>
            <a:ext cx="4337344" cy="32173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89910" y="3124200"/>
            <a:ext cx="304800" cy="8625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38" y="2209800"/>
            <a:ext cx="3990682" cy="29930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7433842" y="4363972"/>
            <a:ext cx="338558" cy="1406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172199" y="3886200"/>
            <a:ext cx="923085" cy="1693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5284" y="5770269"/>
            <a:ext cx="168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Dark current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2179" y="5579587"/>
            <a:ext cx="168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Photo-e beam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193" y="1266706"/>
            <a:ext cx="360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Dark currents are at acceptable level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Commissioning: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1800" dirty="0" err="1" smtClean="0">
                <a:latin typeface="Calibri" panose="020F0502020204030204" pitchFamily="34" charset="0"/>
              </a:rPr>
              <a:t>Emittance</a:t>
            </a:r>
            <a:r>
              <a:rPr lang="en-US" sz="1800" dirty="0" smtClean="0">
                <a:latin typeface="Calibri" panose="020F0502020204030204" pitchFamily="34" charset="0"/>
              </a:rPr>
              <a:t>  measurements and optimization</a:t>
            </a: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1185672"/>
            <a:ext cx="4419600" cy="5624160"/>
          </a:xfrm>
        </p:spPr>
      </p:pic>
      <p:sp>
        <p:nvSpPr>
          <p:cNvPr id="15" name="TextBox 14"/>
          <p:cNvSpPr txBox="1"/>
          <p:nvPr/>
        </p:nvSpPr>
        <p:spPr>
          <a:xfrm>
            <a:off x="381000" y="2286000"/>
            <a:ext cx="2482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y</a:t>
            </a:r>
            <a:r>
              <a:rPr lang="en-US" dirty="0" smtClean="0"/>
              <a:t> ~ 0.7 mm-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        at 20 </a:t>
            </a:r>
            <a:r>
              <a:rPr lang="en-US" dirty="0" err="1" smtClean="0"/>
              <a:t>pC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x  </a:t>
            </a:r>
            <a:r>
              <a:rPr lang="en-US" dirty="0"/>
              <a:t>~ </a:t>
            </a:r>
            <a:r>
              <a:rPr lang="en-US" dirty="0" smtClean="0"/>
              <a:t>0.9 </a:t>
            </a:r>
            <a:r>
              <a:rPr lang="en-US" dirty="0"/>
              <a:t>mm-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/>
              <a:t>        at 20 </a:t>
            </a:r>
            <a:r>
              <a:rPr lang="en-US" dirty="0" err="1"/>
              <a:t>pC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But laser spot size</a:t>
            </a:r>
          </a:p>
          <a:p>
            <a:r>
              <a:rPr lang="en-US" dirty="0" smtClean="0"/>
              <a:t> was too large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Commissioning: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Bunch </a:t>
            </a:r>
            <a:r>
              <a:rPr lang="en-US" sz="2000" dirty="0" smtClean="0"/>
              <a:t>length measurements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72864" y="1143000"/>
            <a:ext cx="7880350" cy="674650"/>
          </a:xfrm>
        </p:spPr>
        <p:txBody>
          <a:bodyPr>
            <a:normAutofit/>
          </a:bodyPr>
          <a:lstStyle/>
          <a:p>
            <a:r>
              <a:rPr lang="en-US" dirty="0" smtClean="0"/>
              <a:t>X-Band transverse deflector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378" y="4574429"/>
            <a:ext cx="4288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Measured bunch compression at low Q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475+/-70  </a:t>
            </a:r>
            <a:r>
              <a:rPr lang="en-US" dirty="0" err="1" smtClean="0"/>
              <a:t>fs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 at 50</a:t>
            </a:r>
            <a:r>
              <a:rPr lang="en-US" dirty="0" smtClean="0">
                <a:sym typeface="Symbol"/>
              </a:rPr>
              <a:t>    (15pC)</a:t>
            </a:r>
            <a:endParaRPr lang="en-US" dirty="0" smtClean="0"/>
          </a:p>
          <a:p>
            <a:r>
              <a:rPr lang="en-US" dirty="0" smtClean="0"/>
              <a:t>250+/-70  </a:t>
            </a:r>
            <a:r>
              <a:rPr lang="en-US" dirty="0" err="1" smtClean="0"/>
              <a:t>fs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 at  30</a:t>
            </a:r>
            <a:r>
              <a:rPr lang="en-US" dirty="0" smtClean="0">
                <a:sym typeface="Symbol"/>
              </a:rPr>
              <a:t>    (10pC)</a:t>
            </a:r>
            <a:endParaRPr lang="en-US" dirty="0" smtClean="0"/>
          </a:p>
          <a:p>
            <a:r>
              <a:rPr lang="en-US" dirty="0" smtClean="0"/>
              <a:t>125+/-30  </a:t>
            </a:r>
            <a:r>
              <a:rPr lang="en-US" dirty="0" err="1" smtClean="0"/>
              <a:t>fs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 at 15</a:t>
            </a:r>
            <a:r>
              <a:rPr lang="en-US" dirty="0" smtClean="0">
                <a:sym typeface="Symbol"/>
              </a:rPr>
              <a:t>      (5pC)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1600200"/>
            <a:ext cx="2971800" cy="297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114800"/>
            <a:ext cx="3170089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51" y="1447800"/>
            <a:ext cx="3170088" cy="2241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3733800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Deflector off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6412468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Deflector 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7625378" cy="75303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Application of X-band injector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to Ultrafast Electron Diffraction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Phase 1:  Single-shot time resolved measurements,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using </a:t>
            </a:r>
            <a:r>
              <a:rPr lang="en-US" dirty="0" err="1" smtClean="0">
                <a:latin typeface="Calibri" panose="020F0502020204030204" pitchFamily="34" charset="0"/>
              </a:rPr>
              <a:t>rf</a:t>
            </a:r>
            <a:r>
              <a:rPr lang="en-US" dirty="0" smtClean="0">
                <a:latin typeface="Calibri" panose="020F0502020204030204" pitchFamily="34" charset="0"/>
              </a:rPr>
              <a:t> deflector to streak </a:t>
            </a:r>
            <a:r>
              <a:rPr lang="en-US" dirty="0" err="1" smtClean="0">
                <a:latin typeface="Calibri" panose="020F0502020204030204" pitchFamily="34" charset="0"/>
              </a:rPr>
              <a:t>ps</a:t>
            </a:r>
            <a:r>
              <a:rPr lang="en-US" dirty="0" smtClean="0">
                <a:latin typeface="Calibri" panose="020F0502020204030204" pitchFamily="34" charset="0"/>
              </a:rPr>
              <a:t> electron beam after sample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Phase 2: Stroboscopic measurement using short (~30 cm) standing wave accelerating cavity for velocity bunch-length compression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pC_T105_on_10_m2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59012" y="1802321"/>
            <a:ext cx="2648708" cy="68164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UED experiment at XTA – Phase 1 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5962" y="1167384"/>
            <a:ext cx="8108950" cy="506552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- Streaked long ~1ps bunch to observe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sub-</a:t>
            </a:r>
            <a:r>
              <a:rPr lang="en-US" dirty="0" err="1" smtClean="0">
                <a:latin typeface="Calibri" panose="020F0502020204030204" pitchFamily="34" charset="0"/>
              </a:rPr>
              <a:t>ps</a:t>
            </a:r>
            <a:r>
              <a:rPr lang="en-US" dirty="0" smtClean="0">
                <a:latin typeface="Calibri" panose="020F0502020204030204" pitchFamily="34" charset="0"/>
              </a:rPr>
              <a:t> dynamics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- very high resolution X-Band transverse deflector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74299"/>
              </p:ext>
            </p:extLst>
          </p:nvPr>
        </p:nvGraphicFramePr>
        <p:xfrm>
          <a:off x="3124200" y="3005324"/>
          <a:ext cx="26384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4" imgW="1904760" imgH="482400" progId="Equation.3">
                  <p:embed/>
                </p:oleObj>
              </mc:Choice>
              <mc:Fallback>
                <p:oleObj name="Equation" r:id="rId4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05324"/>
                        <a:ext cx="263842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962" y="3503271"/>
            <a:ext cx="23448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Gun (200MV/m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Deceleration in </a:t>
            </a:r>
            <a:r>
              <a:rPr lang="en-US" dirty="0" smtClean="0"/>
              <a:t>1-m-long Traveling Wave </a:t>
            </a:r>
            <a:r>
              <a:rPr lang="en-US" dirty="0" err="1" smtClean="0"/>
              <a:t>linac</a:t>
            </a:r>
            <a:endParaRPr lang="en-US" dirty="0"/>
          </a:p>
          <a:p>
            <a:r>
              <a:rPr lang="en-US" dirty="0">
                <a:sym typeface="Symbol"/>
              </a:rPr>
              <a:t>E = 5.5 MeV, 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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= 0.1 </a:t>
            </a:r>
            <a:r>
              <a:rPr lang="en-US" dirty="0" err="1">
                <a:sym typeface="Symbol"/>
              </a:rPr>
              <a:t>mrad</a:t>
            </a:r>
            <a:r>
              <a:rPr lang="en-US" dirty="0">
                <a:sym typeface="Symbol"/>
              </a:rPr>
              <a:t> </a:t>
            </a:r>
            <a:endParaRPr lang="en-US" dirty="0"/>
          </a:p>
          <a:p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= </a:t>
            </a:r>
            <a:r>
              <a:rPr lang="en-US" dirty="0" smtClean="0">
                <a:sym typeface="Symbol"/>
              </a:rPr>
              <a:t>0.3 mm 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Tcav</a:t>
            </a:r>
            <a:r>
              <a:rPr lang="en-US" dirty="0" smtClean="0"/>
              <a:t> </a:t>
            </a:r>
            <a:r>
              <a:rPr lang="en-US" dirty="0"/>
              <a:t>~  8 m</a:t>
            </a:r>
          </a:p>
          <a:p>
            <a:r>
              <a:rPr lang="en-US" i="1" dirty="0"/>
              <a:t>Resolution  ~ 4 </a:t>
            </a:r>
            <a:r>
              <a:rPr lang="en-US" i="1" dirty="0" err="1"/>
              <a:t>fs</a:t>
            </a:r>
            <a:r>
              <a:rPr lang="en-US" i="1" dirty="0"/>
              <a:t> </a:t>
            </a:r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3017" y="40363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en-US" baseline="-25000" dirty="0" err="1" smtClean="0">
                <a:solidFill>
                  <a:srgbClr val="002060"/>
                </a:solidFill>
              </a:rPr>
              <a:t>x</a:t>
            </a: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5789" y="537261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Symbol" pitchFamily="18" charset="2"/>
              </a:rPr>
              <a:t>s</a:t>
            </a:r>
            <a:r>
              <a:rPr lang="en-US" baseline="-25000" dirty="0" err="1" smtClean="0">
                <a:solidFill>
                  <a:srgbClr val="00B0F0"/>
                </a:solidFill>
              </a:rPr>
              <a:t>x</a:t>
            </a:r>
            <a:r>
              <a:rPr lang="en-US" baseline="-25000" dirty="0" smtClean="0">
                <a:solidFill>
                  <a:srgbClr val="00B0F0"/>
                </a:solidFill>
              </a:rPr>
              <a:t>'</a:t>
            </a:r>
            <a:endParaRPr lang="en-US" baseline="-25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4138" y="499989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8062" y="2140614"/>
            <a:ext cx="1219749" cy="17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86033" y="1143000"/>
            <a:ext cx="1981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RF deflector , 200fs resolution</a:t>
            </a:r>
          </a:p>
          <a:p>
            <a:r>
              <a:rPr lang="en-US" sz="1100" dirty="0" err="1" smtClean="0">
                <a:latin typeface="+mn-lt"/>
              </a:rPr>
              <a:t>R.Li</a:t>
            </a:r>
            <a:r>
              <a:rPr lang="en-US" sz="1100" dirty="0" smtClean="0">
                <a:latin typeface="+mn-lt"/>
              </a:rPr>
              <a:t> Review of scientific instruments </a:t>
            </a:r>
            <a:r>
              <a:rPr lang="en-US" sz="1100" b="1" dirty="0" smtClean="0">
                <a:latin typeface="+mn-lt"/>
              </a:rPr>
              <a:t>81,</a:t>
            </a:r>
            <a:r>
              <a:rPr lang="en-US" sz="1100" dirty="0" smtClean="0">
                <a:latin typeface="+mn-lt"/>
              </a:rPr>
              <a:t> 036110 2010 , </a:t>
            </a:r>
            <a:r>
              <a:rPr lang="en-US" sz="1100" dirty="0" err="1" smtClean="0">
                <a:latin typeface="+mn-lt"/>
              </a:rPr>
              <a:t>Tsinghua</a:t>
            </a:r>
            <a:r>
              <a:rPr lang="en-US" sz="1100" dirty="0" smtClean="0">
                <a:latin typeface="+mn-lt"/>
              </a:rPr>
              <a:t> University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6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UED experiment at XTA –phase 2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6200" y="1143000"/>
            <a:ext cx="9220200" cy="506552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 Stroboscopic measurements with 7 </a:t>
            </a:r>
            <a:r>
              <a:rPr lang="en-US" dirty="0" err="1" smtClean="0">
                <a:latin typeface="Calibri" panose="020F0502020204030204" pitchFamily="34" charset="0"/>
              </a:rPr>
              <a:t>fs</a:t>
            </a:r>
            <a:r>
              <a:rPr lang="en-US" dirty="0" smtClean="0">
                <a:latin typeface="Calibri" panose="020F0502020204030204" pitchFamily="34" charset="0"/>
              </a:rPr>
              <a:t>-long-bunch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-install short Standing Wave accelerating to do velocity bunching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-use arrival time measurements to reconstruct </a:t>
            </a:r>
            <a:r>
              <a:rPr lang="en-US" dirty="0" smtClean="0">
                <a:latin typeface="Calibri" panose="020F0502020204030204" pitchFamily="34" charset="0"/>
              </a:rPr>
              <a:t>timing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Early simulations at 1pC with compressor</a:t>
            </a: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 descr="1pC_Short_Comp_6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21753" y="1228324"/>
            <a:ext cx="3084646" cy="7804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4091940"/>
            <a:ext cx="62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</a:t>
            </a:r>
            <a:r>
              <a:rPr lang="en-US" baseline="-25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x</a:t>
            </a:r>
            <a:endParaRPr lang="en-US" baseline="-25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41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</a:t>
            </a:r>
            <a:r>
              <a:rPr lang="en-US" baseline="-250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x</a:t>
            </a:r>
            <a:r>
              <a:rPr lang="en-US" baseline="-25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'</a:t>
            </a:r>
            <a:endParaRPr lang="en-US" baseline="-25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496908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3699" y="3781373"/>
            <a:ext cx="136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7fs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rms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Summary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X-Band Test </a:t>
            </a:r>
            <a:r>
              <a:rPr lang="en-US" sz="3200" dirty="0" smtClean="0">
                <a:latin typeface="Calibri" panose="020F0502020204030204" pitchFamily="34" charset="0"/>
              </a:rPr>
              <a:t>Area is a test-bed for multiple techniques and methods that needed to make a compact, high brightness injector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Committing is ongoing with goal of sub-micron </a:t>
            </a:r>
            <a:r>
              <a:rPr lang="en-US" sz="3200" dirty="0" err="1" smtClean="0">
                <a:latin typeface="Calibri" panose="020F0502020204030204" pitchFamily="34" charset="0"/>
              </a:rPr>
              <a:t>emittances</a:t>
            </a:r>
            <a:r>
              <a:rPr lang="en-US" sz="3200" dirty="0" smtClean="0">
                <a:latin typeface="Calibri" panose="020F0502020204030204" pitchFamily="34" charset="0"/>
              </a:rPr>
              <a:t> and sub-</a:t>
            </a:r>
            <a:r>
              <a:rPr lang="en-US" sz="3200" dirty="0" err="1" smtClean="0">
                <a:latin typeface="Calibri" panose="020F0502020204030204" pitchFamily="34" charset="0"/>
              </a:rPr>
              <a:t>ps</a:t>
            </a:r>
            <a:r>
              <a:rPr lang="en-US" sz="3200" dirty="0" smtClean="0">
                <a:latin typeface="Calibri" panose="020F0502020204030204" pitchFamily="34" charset="0"/>
              </a:rPr>
              <a:t>-long bunches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Ultrafast Electron </a:t>
            </a:r>
            <a:r>
              <a:rPr lang="en-US" sz="3200" dirty="0">
                <a:latin typeface="Calibri" panose="020F0502020204030204" pitchFamily="34" charset="0"/>
              </a:rPr>
              <a:t>D</a:t>
            </a:r>
            <a:r>
              <a:rPr lang="en-US" sz="3200" dirty="0" smtClean="0">
                <a:latin typeface="Calibri" panose="020F0502020204030204" pitchFamily="34" charset="0"/>
              </a:rPr>
              <a:t>iffraction is one of many potential applications of this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Calibri" panose="020F0502020204030204" pitchFamily="34" charset="0"/>
            </a:endParaRPr>
          </a:p>
          <a:p>
            <a:endParaRPr lang="en-US" sz="3200" dirty="0" smtClean="0">
              <a:latin typeface="Calibri" panose="020F050202020403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97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Acknowledgments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</a:rPr>
              <a:t>C.Adolphsen</a:t>
            </a:r>
            <a:r>
              <a:rPr lang="en-US" sz="2000" dirty="0" smtClean="0">
                <a:latin typeface="Calibri" panose="020F0502020204030204" pitchFamily="34" charset="0"/>
              </a:rPr>
              <a:t>,  </a:t>
            </a:r>
            <a:r>
              <a:rPr lang="en-US" sz="2000" dirty="0" err="1" smtClean="0">
                <a:latin typeface="Calibri" panose="020F0502020204030204" pitchFamily="34" charset="0"/>
              </a:rPr>
              <a:t>T.Raubenheimer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NLCTA Team:  </a:t>
            </a:r>
            <a:r>
              <a:rPr lang="en-US" sz="2000" dirty="0" err="1" smtClean="0">
                <a:latin typeface="Calibri" panose="020F0502020204030204" pitchFamily="34" charset="0"/>
              </a:rPr>
              <a:t>C.Hast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</a:rPr>
              <a:t>D.Mc.Cormick</a:t>
            </a:r>
            <a:r>
              <a:rPr lang="en-US" sz="2000" dirty="0" smtClean="0">
                <a:latin typeface="Calibri" panose="020F0502020204030204" pitchFamily="34" charset="0"/>
              </a:rPr>
              <a:t> , </a:t>
            </a:r>
            <a:r>
              <a:rPr lang="en-US" sz="2000" dirty="0" err="1" smtClean="0">
                <a:latin typeface="Calibri" panose="020F0502020204030204" pitchFamily="34" charset="0"/>
              </a:rPr>
              <a:t>K.Jobe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</a:rPr>
              <a:t>M.Dunning</a:t>
            </a:r>
            <a:r>
              <a:rPr lang="en-US" sz="2000" dirty="0" smtClean="0">
                <a:latin typeface="Calibri" panose="020F0502020204030204" pitchFamily="34" charset="0"/>
              </a:rPr>
              <a:t> , </a:t>
            </a:r>
            <a:r>
              <a:rPr lang="en-US" sz="2000" dirty="0" err="1" smtClean="0">
                <a:latin typeface="Calibri" panose="020F0502020204030204" pitchFamily="34" charset="0"/>
              </a:rPr>
              <a:t>E.Hemsing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</a:rPr>
              <a:t>S.Weathersby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</a:rPr>
              <a:t>F.Fu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Faya Wang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RFARED team </a:t>
            </a: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err="1" smtClean="0">
                <a:latin typeface="Calibri" panose="020F0502020204030204" pitchFamily="34" charset="0"/>
              </a:rPr>
              <a:t>A.Vlieks</a:t>
            </a:r>
            <a:endParaRPr lang="en-US" sz="2000" kern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Calibri" panose="020F0502020204030204" pitchFamily="34" charset="0"/>
              </a:rPr>
              <a:t>Laser group:  </a:t>
            </a:r>
            <a:r>
              <a:rPr lang="en-US" sz="2000" kern="0" dirty="0" err="1" smtClean="0">
                <a:latin typeface="Calibri" panose="020F0502020204030204" pitchFamily="34" charset="0"/>
              </a:rPr>
              <a:t>I.Makasyuk</a:t>
            </a:r>
            <a:r>
              <a:rPr lang="en-US" sz="2000" kern="0" dirty="0" smtClean="0">
                <a:latin typeface="Calibri" panose="020F0502020204030204" pitchFamily="34" charset="0"/>
              </a:rPr>
              <a:t>, </a:t>
            </a:r>
            <a:r>
              <a:rPr lang="en-US" sz="2000" kern="0" dirty="0" err="1" smtClean="0">
                <a:latin typeface="Calibri" panose="020F0502020204030204" pitchFamily="34" charset="0"/>
              </a:rPr>
              <a:t>A.Miahnahri</a:t>
            </a:r>
            <a:r>
              <a:rPr lang="en-US" sz="2000" kern="0" dirty="0">
                <a:latin typeface="Calibri" panose="020F0502020204030204" pitchFamily="34" charset="0"/>
              </a:rPr>
              <a:t>, </a:t>
            </a:r>
            <a:r>
              <a:rPr lang="en-US" sz="2000" kern="0" dirty="0" err="1">
                <a:latin typeface="Calibri" panose="020F0502020204030204" pitchFamily="34" charset="0"/>
              </a:rPr>
              <a:t>S.Gilevich</a:t>
            </a:r>
            <a:r>
              <a:rPr lang="en-US" sz="2000" kern="0" dirty="0">
                <a:latin typeface="Calibri" panose="020F0502020204030204" pitchFamily="34" charset="0"/>
              </a:rPr>
              <a:t>, </a:t>
            </a:r>
            <a:r>
              <a:rPr lang="en-US" sz="2000" kern="0" dirty="0" err="1">
                <a:latin typeface="Calibri" panose="020F0502020204030204" pitchFamily="34" charset="0"/>
              </a:rPr>
              <a:t>W.Polzin</a:t>
            </a:r>
            <a:r>
              <a:rPr lang="en-US" sz="2000" kern="0" dirty="0">
                <a:latin typeface="Calibri" panose="020F0502020204030204" pitchFamily="34" charset="0"/>
              </a:rPr>
              <a:t>,  </a:t>
            </a:r>
            <a:r>
              <a:rPr lang="en-US" sz="2000" kern="0" dirty="0" err="1">
                <a:latin typeface="Calibri" panose="020F0502020204030204" pitchFamily="34" charset="0"/>
              </a:rPr>
              <a:t>P.Hering</a:t>
            </a:r>
            <a:endParaRPr lang="en-US" sz="2000" kern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Calibri" panose="020F0502020204030204" pitchFamily="34" charset="0"/>
              </a:rPr>
              <a:t>Controls </a:t>
            </a:r>
            <a:r>
              <a:rPr lang="en-US" sz="2000" kern="0" dirty="0" smtClean="0">
                <a:latin typeface="Calibri" panose="020F0502020204030204" pitchFamily="34" charset="0"/>
              </a:rPr>
              <a:t>: </a:t>
            </a:r>
            <a:r>
              <a:rPr lang="en-US" sz="2000" kern="0" dirty="0">
                <a:latin typeface="Calibri" panose="020F0502020204030204" pitchFamily="34" charset="0"/>
              </a:rPr>
              <a:t>Matjaz Kobal (</a:t>
            </a:r>
            <a:r>
              <a:rPr lang="en-US" sz="2000" kern="0" dirty="0" err="1">
                <a:latin typeface="Calibri" panose="020F0502020204030204" pitchFamily="34" charset="0"/>
              </a:rPr>
              <a:t>Cosylab</a:t>
            </a:r>
            <a:r>
              <a:rPr lang="en-US" sz="2000" kern="0" dirty="0" smtClean="0">
                <a:latin typeface="Calibri" panose="020F0502020204030204" pitchFamily="34" charset="0"/>
              </a:rPr>
              <a:t>),  </a:t>
            </a:r>
            <a:r>
              <a:rPr lang="en-US" sz="2000" kern="0" dirty="0" err="1" smtClean="0">
                <a:latin typeface="Calibri" panose="020F0502020204030204" pitchFamily="34" charset="0"/>
              </a:rPr>
              <a:t>M.Boyes</a:t>
            </a:r>
            <a:r>
              <a:rPr lang="en-US" sz="2000" kern="0" dirty="0" smtClean="0">
                <a:latin typeface="Calibri" panose="020F0502020204030204" pitchFamily="34" charset="0"/>
              </a:rPr>
              <a:t>, </a:t>
            </a:r>
            <a:r>
              <a:rPr lang="en-US" sz="2000" kern="0" dirty="0" err="1" smtClean="0">
                <a:latin typeface="Calibri" panose="020F0502020204030204" pitchFamily="34" charset="0"/>
              </a:rPr>
              <a:t>K.Luchini</a:t>
            </a:r>
            <a:r>
              <a:rPr lang="en-US" sz="2000" kern="0" dirty="0" smtClean="0">
                <a:latin typeface="Calibri" panose="020F0502020204030204" pitchFamily="34" charset="0"/>
              </a:rPr>
              <a:t>, </a:t>
            </a:r>
            <a:r>
              <a:rPr lang="en-US" sz="2000" kern="0" dirty="0" err="1" smtClean="0">
                <a:latin typeface="Calibri" panose="020F0502020204030204" pitchFamily="34" charset="0"/>
              </a:rPr>
              <a:t>D.Rogind</a:t>
            </a:r>
            <a:endParaRPr lang="en-US" sz="2000" kern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Calibri" panose="020F0502020204030204" pitchFamily="34" charset="0"/>
              </a:rPr>
              <a:t>Mechanical: </a:t>
            </a:r>
            <a:r>
              <a:rPr lang="en-US" sz="2000" kern="0" dirty="0" err="1">
                <a:latin typeface="Calibri" panose="020F0502020204030204" pitchFamily="34" charset="0"/>
              </a:rPr>
              <a:t>D.Walz</a:t>
            </a:r>
            <a:r>
              <a:rPr lang="en-US" sz="2000" kern="0" dirty="0">
                <a:latin typeface="Calibri" panose="020F0502020204030204" pitchFamily="34" charset="0"/>
              </a:rPr>
              <a:t>, </a:t>
            </a:r>
            <a:r>
              <a:rPr lang="en-US" sz="2000" kern="0" dirty="0" err="1" smtClean="0">
                <a:latin typeface="Calibri" panose="020F0502020204030204" pitchFamily="34" charset="0"/>
              </a:rPr>
              <a:t>R.Rogers</a:t>
            </a:r>
            <a:endParaRPr lang="en-US" sz="2000" kern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libri" panose="020F0502020204030204" pitchFamily="34" charset="0"/>
              </a:rPr>
              <a:t>Alignment</a:t>
            </a:r>
            <a:r>
              <a:rPr lang="en-US" sz="2000" kern="0" dirty="0">
                <a:latin typeface="Calibri" panose="020F0502020204030204" pitchFamily="34" charset="0"/>
              </a:rPr>
              <a:t>: </a:t>
            </a:r>
            <a:r>
              <a:rPr lang="en-US" sz="2000" kern="0" dirty="0" err="1">
                <a:latin typeface="Calibri" panose="020F0502020204030204" pitchFamily="34" charset="0"/>
              </a:rPr>
              <a:t>G.Gassner</a:t>
            </a:r>
            <a:r>
              <a:rPr lang="en-US" sz="2000" kern="0" dirty="0">
                <a:latin typeface="Calibri" panose="020F0502020204030204" pitchFamily="34" charset="0"/>
              </a:rPr>
              <a:t>, </a:t>
            </a:r>
            <a:r>
              <a:rPr lang="en-US" sz="2000" kern="0" dirty="0" smtClean="0">
                <a:latin typeface="Calibri" panose="020F0502020204030204" pitchFamily="34" charset="0"/>
              </a:rPr>
              <a:t> </a:t>
            </a:r>
            <a:r>
              <a:rPr lang="en-US" sz="2000" kern="0" dirty="0" err="1" smtClean="0">
                <a:latin typeface="Calibri" panose="020F0502020204030204" pitchFamily="34" charset="0"/>
              </a:rPr>
              <a:t>H.Imfeld</a:t>
            </a:r>
            <a:endParaRPr lang="en-US" sz="2000" kern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Calibri" panose="020F0502020204030204" pitchFamily="34" charset="0"/>
              </a:rPr>
              <a:t>Many other people </a:t>
            </a:r>
            <a:r>
              <a:rPr lang="en-US" sz="2000" kern="0" dirty="0" smtClean="0">
                <a:latin typeface="Calibri" panose="020F0502020204030204" pitchFamily="34" charset="0"/>
              </a:rPr>
              <a:t>(</a:t>
            </a:r>
            <a:r>
              <a:rPr lang="en-US" sz="2000" kern="0" dirty="0" err="1" smtClean="0">
                <a:latin typeface="Calibri" panose="020F0502020204030204" pitchFamily="34" charset="0"/>
              </a:rPr>
              <a:t>A.Benwell</a:t>
            </a:r>
            <a:r>
              <a:rPr lang="en-US" sz="2000" kern="0" dirty="0">
                <a:latin typeface="Calibri" panose="020F0502020204030204" pitchFamily="34" charset="0"/>
              </a:rPr>
              <a:t>, </a:t>
            </a:r>
            <a:r>
              <a:rPr lang="en-US" sz="2000" kern="0" dirty="0" err="1">
                <a:latin typeface="Calibri" panose="020F0502020204030204" pitchFamily="34" charset="0"/>
              </a:rPr>
              <a:t>B.McKee</a:t>
            </a:r>
            <a:r>
              <a:rPr lang="en-US" sz="2000" kern="0" dirty="0">
                <a:latin typeface="Calibri" panose="020F0502020204030204" pitchFamily="34" charset="0"/>
              </a:rPr>
              <a:t>, </a:t>
            </a:r>
            <a:r>
              <a:rPr lang="en-US" sz="2000" kern="0" dirty="0" err="1">
                <a:latin typeface="Calibri" panose="020F0502020204030204" pitchFamily="34" charset="0"/>
              </a:rPr>
              <a:t>J.Tice</a:t>
            </a:r>
            <a:r>
              <a:rPr lang="en-US" sz="2000" kern="0" dirty="0">
                <a:latin typeface="Calibri" panose="020F0502020204030204" pitchFamily="34" charset="0"/>
              </a:rPr>
              <a:t>, </a:t>
            </a:r>
            <a:r>
              <a:rPr lang="en-US" sz="2000" kern="0" dirty="0" err="1">
                <a:latin typeface="Calibri" panose="020F0502020204030204" pitchFamily="34" charset="0"/>
              </a:rPr>
              <a:t>bldg</a:t>
            </a:r>
            <a:r>
              <a:rPr lang="en-US" sz="2000" kern="0" dirty="0">
                <a:latin typeface="Calibri" panose="020F0502020204030204" pitchFamily="34" charset="0"/>
              </a:rPr>
              <a:t> 33 team, Juan Cruz, </a:t>
            </a:r>
            <a:r>
              <a:rPr lang="en-US" sz="2000" kern="0" dirty="0" err="1">
                <a:latin typeface="Calibri" panose="020F0502020204030204" pitchFamily="34" charset="0"/>
              </a:rPr>
              <a:t>C.Hudspeth</a:t>
            </a:r>
            <a:r>
              <a:rPr lang="en-US" sz="2000" kern="0" dirty="0">
                <a:latin typeface="Calibri" panose="020F0502020204030204" pitchFamily="34" charset="0"/>
              </a:rPr>
              <a:t>, … 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Motivation:  X-Band </a:t>
            </a:r>
            <a:r>
              <a:rPr lang="en-US" dirty="0" err="1" smtClean="0">
                <a:latin typeface="Calibri" panose="020F0502020204030204" pitchFamily="34" charset="0"/>
              </a:rPr>
              <a:t>photoinjector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A high brightness electron source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0480" y="1106678"/>
            <a:ext cx="9113520" cy="506552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Build upon </a:t>
            </a:r>
            <a:r>
              <a:rPr lang="en-US" dirty="0" smtClean="0">
                <a:latin typeface="Calibri" panose="020F0502020204030204" pitchFamily="34" charset="0"/>
              </a:rPr>
              <a:t>decades </a:t>
            </a:r>
            <a:r>
              <a:rPr lang="en-US" dirty="0" smtClean="0">
                <a:latin typeface="Calibri" panose="020F0502020204030204" pitchFamily="34" charset="0"/>
              </a:rPr>
              <a:t>of DOE investment into high-gradient </a:t>
            </a:r>
            <a:r>
              <a:rPr lang="en-US" dirty="0" err="1" smtClean="0">
                <a:latin typeface="Calibri" panose="020F0502020204030204" pitchFamily="34" charset="0"/>
              </a:rPr>
              <a:t>rf</a:t>
            </a:r>
            <a:r>
              <a:rPr lang="en-US" dirty="0" smtClean="0">
                <a:latin typeface="Calibri" panose="020F0502020204030204" pitchFamily="34" charset="0"/>
              </a:rPr>
              <a:t> technology </a:t>
            </a:r>
          </a:p>
          <a:p>
            <a:r>
              <a:rPr lang="en-US" sz="1800" kern="0" dirty="0" smtClean="0">
                <a:latin typeface="Calibri" panose="020F0502020204030204" pitchFamily="34" charset="0"/>
              </a:rPr>
              <a:t>   Mature high </a:t>
            </a:r>
            <a:r>
              <a:rPr lang="en-US" sz="1800" kern="0" dirty="0">
                <a:latin typeface="Calibri" panose="020F0502020204030204" pitchFamily="34" charset="0"/>
              </a:rPr>
              <a:t>gradient </a:t>
            </a:r>
            <a:r>
              <a:rPr lang="en-US" sz="1800" kern="0" dirty="0" smtClean="0">
                <a:latin typeface="Calibri" panose="020F0502020204030204" pitchFamily="34" charset="0"/>
              </a:rPr>
              <a:t>R&amp;D:</a:t>
            </a:r>
          </a:p>
          <a:p>
            <a:pPr marL="1200150" lvl="2" indent="-285750"/>
            <a:r>
              <a:rPr lang="en-US" sz="1800" kern="0" dirty="0" smtClean="0">
                <a:latin typeface="Calibri" panose="020F0502020204030204" pitchFamily="34" charset="0"/>
              </a:rPr>
              <a:t>  practical  accelerating gradient for </a:t>
            </a:r>
            <a:r>
              <a:rPr lang="en-US" sz="1800" kern="0" dirty="0" err="1" smtClean="0">
                <a:latin typeface="Calibri" panose="020F0502020204030204" pitchFamily="34" charset="0"/>
              </a:rPr>
              <a:t>linacs</a:t>
            </a:r>
            <a:r>
              <a:rPr lang="en-US" sz="1800" kern="0" dirty="0" smtClean="0">
                <a:latin typeface="Calibri" panose="020F0502020204030204" pitchFamily="34" charset="0"/>
              </a:rPr>
              <a:t> ~100MV/m (25MV/m for S-Band)</a:t>
            </a:r>
          </a:p>
          <a:p>
            <a:pPr marL="1200150" lvl="2" indent="-285750"/>
            <a:r>
              <a:rPr lang="en-US" sz="1800" kern="0" dirty="0" smtClean="0">
                <a:latin typeface="Calibri" panose="020F0502020204030204" pitchFamily="34" charset="0"/>
              </a:rPr>
              <a:t>  practical cathode fields in RF gun for </a:t>
            </a:r>
            <a:r>
              <a:rPr lang="en-US" sz="1800" kern="0" dirty="0">
                <a:latin typeface="Calibri" panose="020F0502020204030204" pitchFamily="34" charset="0"/>
              </a:rPr>
              <a:t>RF gun ~</a:t>
            </a:r>
            <a:r>
              <a:rPr lang="en-US" sz="1800" kern="0" dirty="0" smtClean="0">
                <a:latin typeface="Calibri" panose="020F0502020204030204" pitchFamily="34" charset="0"/>
              </a:rPr>
              <a:t>200MV/m (120MV/m </a:t>
            </a:r>
            <a:r>
              <a:rPr lang="en-US" sz="1800" kern="0" dirty="0">
                <a:latin typeface="Calibri" panose="020F0502020204030204" pitchFamily="34" charset="0"/>
              </a:rPr>
              <a:t>for </a:t>
            </a:r>
            <a:r>
              <a:rPr lang="en-US" sz="1800" kern="0" dirty="0" smtClean="0">
                <a:latin typeface="Calibri" panose="020F0502020204030204" pitchFamily="34" charset="0"/>
              </a:rPr>
              <a:t>S-Band)</a:t>
            </a:r>
            <a:endParaRPr lang="en-US" sz="1800" kern="0" dirty="0">
              <a:latin typeface="Calibri" panose="020F0502020204030204" pitchFamily="34" charset="0"/>
            </a:endParaRPr>
          </a:p>
          <a:p>
            <a:pPr marL="228600" lvl="2" indent="0">
              <a:buNone/>
            </a:pPr>
            <a:r>
              <a:rPr lang="en-US" sz="18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Recent research in new materials is pushing practical surface fields toward 300 MV/m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Experience from success of  LCLS </a:t>
            </a:r>
            <a:r>
              <a:rPr lang="en-US" dirty="0">
                <a:latin typeface="Calibri" panose="020F0502020204030204" pitchFamily="34" charset="0"/>
              </a:rPr>
              <a:t>and its RF </a:t>
            </a:r>
            <a:r>
              <a:rPr lang="en-US" dirty="0" err="1">
                <a:latin typeface="Calibri" panose="020F0502020204030204" pitchFamily="34" charset="0"/>
              </a:rPr>
              <a:t>photoinjector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lvl="1" indent="0">
              <a:lnSpc>
                <a:spcPct val="130000"/>
              </a:lnSpc>
              <a:buNone/>
            </a:pPr>
            <a:endParaRPr lang="en-US" sz="1800" kern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Possible applications:</a:t>
            </a:r>
          </a:p>
          <a:p>
            <a:pPr marL="800100" lvl="1" indent="-342900"/>
            <a:r>
              <a:rPr lang="en-US" dirty="0" smtClean="0">
                <a:latin typeface="Calibri" panose="020F0502020204030204" pitchFamily="34" charset="0"/>
              </a:rPr>
              <a:t>Injector for Compact,  FELs (</a:t>
            </a:r>
            <a:r>
              <a:rPr lang="en-US" sz="2400" kern="0" dirty="0">
                <a:latin typeface="Calibri" panose="020F0502020204030204" pitchFamily="34" charset="0"/>
              </a:rPr>
              <a:t>180 m long, </a:t>
            </a:r>
            <a:r>
              <a:rPr lang="en-GB" sz="2400" kern="0" dirty="0">
                <a:latin typeface="Calibri" panose="020F0502020204030204" pitchFamily="34" charset="0"/>
              </a:rPr>
              <a:t>2fs, 20GW, </a:t>
            </a:r>
            <a:r>
              <a:rPr lang="en-GB" sz="2400" kern="0" dirty="0" smtClean="0">
                <a:latin typeface="Calibri" panose="020F0502020204030204" pitchFamily="34" charset="0"/>
              </a:rPr>
              <a:t>6GeV:</a:t>
            </a:r>
            <a:br>
              <a:rPr lang="en-GB" sz="2400" kern="0" dirty="0" smtClean="0">
                <a:latin typeface="Calibri" panose="020F0502020204030204" pitchFamily="34" charset="0"/>
              </a:rPr>
            </a:br>
            <a:r>
              <a:rPr lang="en-US" sz="2400" kern="0" dirty="0" smtClean="0">
                <a:latin typeface="Calibri" panose="020F0502020204030204" pitchFamily="34" charset="0"/>
              </a:rPr>
              <a:t>PRST-AB,</a:t>
            </a:r>
            <a:r>
              <a:rPr lang="en-US" sz="2400" b="1" dirty="0" smtClean="0">
                <a:latin typeface="Calibri" panose="020F0502020204030204" pitchFamily="34" charset="0"/>
              </a:rPr>
              <a:t>15</a:t>
            </a:r>
            <a:r>
              <a:rPr lang="en-US" sz="2400" b="1" dirty="0">
                <a:latin typeface="Calibri" panose="020F0502020204030204" pitchFamily="34" charset="0"/>
              </a:rPr>
              <a:t>, 030703 (2012</a:t>
            </a:r>
            <a:r>
              <a:rPr lang="en-US" sz="2400" b="1" dirty="0" smtClean="0">
                <a:latin typeface="Calibri" panose="020F0502020204030204" pitchFamily="34" charset="0"/>
              </a:rPr>
              <a:t>))</a:t>
            </a:r>
            <a:endParaRPr lang="en-US" dirty="0" smtClean="0">
              <a:latin typeface="Calibri" panose="020F0502020204030204" pitchFamily="34" charset="0"/>
            </a:endParaRPr>
          </a:p>
          <a:p>
            <a:pPr marL="742950" lvl="1" indent="-285750"/>
            <a:r>
              <a:rPr lang="en-US" dirty="0" smtClean="0">
                <a:latin typeface="Calibri" panose="020F0502020204030204" pitchFamily="34" charset="0"/>
              </a:rPr>
              <a:t> Compact Inverse Compton scattering (ICS) </a:t>
            </a:r>
            <a:r>
              <a:rPr lang="en-US" dirty="0">
                <a:latin typeface="Calibri" panose="020F0502020204030204" pitchFamily="34" charset="0"/>
              </a:rPr>
              <a:t>source </a:t>
            </a:r>
            <a:endParaRPr lang="en-US" dirty="0" smtClean="0">
              <a:latin typeface="Calibri" panose="020F0502020204030204" pitchFamily="34" charset="0"/>
            </a:endParaRPr>
          </a:p>
          <a:p>
            <a:pPr marL="800100" lvl="1" indent="-342900"/>
            <a:r>
              <a:rPr lang="en-US" dirty="0" smtClean="0">
                <a:latin typeface="Calibri" panose="020F0502020204030204" pitchFamily="34" charset="0"/>
              </a:rPr>
              <a:t>Ultra-Fast Electron Diffraction </a:t>
            </a:r>
          </a:p>
          <a:p>
            <a:pPr marL="742950" lvl="1" indent="-285750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694" y="152400"/>
            <a:ext cx="8103570" cy="75303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High cathode electric fields: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200 MV/n X-band vs. 120 MV/m S-band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32" y="2186118"/>
            <a:ext cx="3824492" cy="270082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" y="2286000"/>
            <a:ext cx="5234445" cy="2448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2864" y="51183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Accelerating electric </a:t>
            </a:r>
            <a:r>
              <a:rPr lang="en-US" dirty="0">
                <a:latin typeface="Calibri" panose="020F0502020204030204" pitchFamily="34" charset="0"/>
              </a:rPr>
              <a:t>f</a:t>
            </a:r>
            <a:r>
              <a:rPr lang="en-US" dirty="0" smtClean="0">
                <a:latin typeface="Calibri" panose="020F0502020204030204" pitchFamily="34" charset="0"/>
              </a:rPr>
              <a:t>ield over the first 3 mm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89994"/>
            <a:ext cx="291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Beta of 0.5 reached at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1 mm for X-band </a:t>
            </a:r>
            <a:r>
              <a:rPr lang="en-US" i="1" dirty="0" smtClean="0">
                <a:latin typeface="Calibri" panose="020F0502020204030204" pitchFamily="34" charset="0"/>
              </a:rPr>
              <a:t>vs.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3 mm for S-band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3962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X-band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9218" y="251460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S-band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RF Gun Simulations (Astra)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Peak brightness:  8x </a:t>
            </a:r>
            <a:r>
              <a:rPr lang="en-US" sz="1800" dirty="0">
                <a:latin typeface="Calibri" panose="020F0502020204030204" pitchFamily="34" charset="0"/>
              </a:rPr>
              <a:t>higher </a:t>
            </a:r>
            <a:r>
              <a:rPr lang="en-US" sz="1800" dirty="0" smtClean="0">
                <a:latin typeface="Calibri" panose="020F0502020204030204" pitchFamily="34" charset="0"/>
              </a:rPr>
              <a:t>for X-Band  </a:t>
            </a:r>
            <a:r>
              <a:rPr lang="en-US" sz="1800" dirty="0">
                <a:latin typeface="Calibri" panose="020F0502020204030204" pitchFamily="34" charset="0"/>
              </a:rPr>
              <a:t>than S-Band gun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243584"/>
            <a:ext cx="8598570" cy="218541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>
              <a:buFontTx/>
              <a:buChar char="-"/>
            </a:pPr>
            <a:r>
              <a:rPr lang="en-US" sz="3400" b="1" u="sng" dirty="0" smtClean="0"/>
              <a:t>bunch length    </a:t>
            </a:r>
            <a:r>
              <a:rPr lang="en-US" sz="3400" b="1" u="sng" dirty="0" smtClean="0">
                <a:sym typeface="Wingdings"/>
              </a:rPr>
              <a:t></a:t>
            </a:r>
            <a:r>
              <a:rPr lang="en-US" sz="3400" b="1" u="sng" dirty="0" smtClean="0"/>
              <a:t>   shorter by  3-4   </a:t>
            </a:r>
          </a:p>
          <a:p>
            <a:r>
              <a:rPr lang="en-US" sz="3400" dirty="0"/>
              <a:t> </a:t>
            </a:r>
            <a:r>
              <a:rPr lang="en-US" sz="3400" dirty="0" smtClean="0"/>
              <a:t>       from high </a:t>
            </a:r>
            <a:r>
              <a:rPr lang="en-US" sz="3400" dirty="0" err="1"/>
              <a:t>dE</a:t>
            </a:r>
            <a:r>
              <a:rPr lang="en-US" sz="3400" baseline="-25000" dirty="0" err="1"/>
              <a:t>z</a:t>
            </a:r>
            <a:r>
              <a:rPr lang="en-US" sz="3400" baseline="-25000" dirty="0"/>
              <a:t> </a:t>
            </a:r>
            <a:r>
              <a:rPr lang="en-US" sz="3400" dirty="0"/>
              <a:t>/ </a:t>
            </a:r>
            <a:r>
              <a:rPr lang="en-US" sz="3400" dirty="0" err="1"/>
              <a:t>dt</a:t>
            </a:r>
            <a:r>
              <a:rPr lang="en-US" sz="3400" dirty="0"/>
              <a:t> </a:t>
            </a:r>
            <a:endParaRPr lang="en-US" sz="3400" dirty="0" smtClean="0"/>
          </a:p>
          <a:p>
            <a:pPr marL="342900" indent="-342900">
              <a:buFontTx/>
              <a:buChar char="-"/>
            </a:pPr>
            <a:r>
              <a:rPr lang="en-US" sz="3400" b="1" u="sng" dirty="0" err="1" smtClean="0"/>
              <a:t>emittance</a:t>
            </a:r>
            <a:r>
              <a:rPr lang="en-US" sz="3400" b="1" u="sng" dirty="0" smtClean="0"/>
              <a:t>         </a:t>
            </a:r>
            <a:r>
              <a:rPr lang="en-US" sz="3400" b="1" u="sng" dirty="0" smtClean="0">
                <a:sym typeface="Wingdings"/>
              </a:rPr>
              <a:t></a:t>
            </a:r>
            <a:r>
              <a:rPr lang="en-US" sz="3400" b="1" u="sng" dirty="0" smtClean="0"/>
              <a:t>   smaller by  up to  2</a:t>
            </a:r>
            <a:r>
              <a:rPr lang="en-US" sz="3400" u="sng" dirty="0" smtClean="0"/>
              <a:t>     </a:t>
            </a:r>
          </a:p>
          <a:p>
            <a:r>
              <a:rPr lang="en-US" sz="3400" dirty="0" smtClean="0"/>
              <a:t>        from high higher cathode fields </a:t>
            </a:r>
          </a:p>
          <a:p>
            <a:r>
              <a:rPr lang="en-US" sz="3400" dirty="0"/>
              <a:t> </a:t>
            </a:r>
            <a:r>
              <a:rPr lang="en-US" sz="3400" dirty="0" smtClean="0"/>
              <a:t>       	</a:t>
            </a:r>
          </a:p>
          <a:p>
            <a:r>
              <a:rPr lang="en-US" sz="3400" dirty="0" smtClean="0"/>
              <a:t>larger surface field allows smaller laser spot, </a:t>
            </a:r>
          </a:p>
          <a:p>
            <a:r>
              <a:rPr lang="en-US" sz="3400" dirty="0" smtClean="0"/>
              <a:t>and hence smaller transverse </a:t>
            </a:r>
            <a:r>
              <a:rPr lang="en-US" sz="3400" dirty="0" err="1" smtClean="0"/>
              <a:t>emittance</a:t>
            </a:r>
            <a:r>
              <a:rPr lang="en-US" sz="3400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30059"/>
              </p:ext>
            </p:extLst>
          </p:nvPr>
        </p:nvGraphicFramePr>
        <p:xfrm>
          <a:off x="6324600" y="2362200"/>
          <a:ext cx="1769076" cy="72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Equation" r:id="rId4" imgW="1205977" imgH="495085" progId="Equation.3">
                  <p:embed/>
                </p:oleObj>
              </mc:Choice>
              <mc:Fallback>
                <p:oleObj name="Equation" r:id="rId4" imgW="1205977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362200"/>
                        <a:ext cx="1769076" cy="7263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76771"/>
              </p:ext>
            </p:extLst>
          </p:nvPr>
        </p:nvGraphicFramePr>
        <p:xfrm>
          <a:off x="216570" y="3629412"/>
          <a:ext cx="8763000" cy="2837182"/>
        </p:xfrm>
        <a:graphic>
          <a:graphicData uri="http://schemas.openxmlformats.org/drawingml/2006/table">
            <a:tbl>
              <a:tblPr/>
              <a:tblGrid>
                <a:gridCol w="917844"/>
                <a:gridCol w="1406768"/>
                <a:gridCol w="951988"/>
                <a:gridCol w="1285240"/>
                <a:gridCol w="162560"/>
                <a:gridCol w="1447800"/>
                <a:gridCol w="1066800"/>
                <a:gridCol w="1524000"/>
              </a:tblGrid>
              <a:tr h="36830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Times New Roman"/>
                        </a:rPr>
                        <a:t>X-Band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ea typeface="Times New Roman"/>
                        </a:rPr>
                        <a:t> Test Acc. Simulations (*) </a:t>
                      </a:r>
                      <a:endParaRPr lang="en-US" sz="18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Times New Roman"/>
                        </a:rPr>
                        <a:t>LCLS  Simulations(*) and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ea typeface="Times New Roman"/>
                        </a:rPr>
                        <a:t> measurements</a:t>
                      </a:r>
                      <a:endParaRPr lang="en-US" sz="18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Times New Roman"/>
                          <a:ea typeface="Times New Roman"/>
                        </a:rPr>
                        <a:t>Q [</a:t>
                      </a:r>
                      <a:r>
                        <a:rPr lang="en-GB" sz="1800" kern="800" dirty="0" err="1">
                          <a:latin typeface="Times New Roman"/>
                          <a:ea typeface="Times New Roman"/>
                        </a:rPr>
                        <a:t>pC</a:t>
                      </a:r>
                      <a:r>
                        <a:rPr lang="en-GB" sz="1800" kern="800" dirty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ymbol"/>
                          <a:ea typeface="Times New Roman"/>
                        </a:rPr>
                        <a:t>e</a:t>
                      </a:r>
                      <a:r>
                        <a:rPr lang="en-GB" sz="1800" kern="800" baseline="-25000" dirty="0" smtClean="0">
                          <a:latin typeface="Times New Roman"/>
                          <a:ea typeface="Times New Roman"/>
                        </a:rPr>
                        <a:t>x,95</a:t>
                      </a:r>
                      <a:r>
                        <a:rPr lang="en-GB" sz="1800" kern="800" baseline="-25000" dirty="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en-GB" sz="1800" kern="8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GB" sz="1800" kern="8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GB" sz="1800" kern="800" dirty="0">
                          <a:latin typeface="Times New Roman"/>
                          <a:ea typeface="Times New Roman"/>
                        </a:rPr>
                        <a:t>mm-</a:t>
                      </a:r>
                      <a:r>
                        <a:rPr lang="en-GB" sz="1800" kern="800" dirty="0" err="1">
                          <a:latin typeface="Times New Roman"/>
                          <a:ea typeface="Times New Roman"/>
                        </a:rPr>
                        <a:t>mrad</a:t>
                      </a:r>
                      <a:r>
                        <a:rPr lang="en-GB" sz="1800" kern="800" dirty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err="1">
                          <a:latin typeface="Symbol"/>
                          <a:ea typeface="Times New Roman"/>
                        </a:rPr>
                        <a:t>s</a:t>
                      </a:r>
                      <a:r>
                        <a:rPr lang="en-GB" sz="1800" kern="800" baseline="-25000" dirty="0" err="1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en-GB" sz="1800" kern="800" dirty="0">
                          <a:latin typeface="Times New Roman"/>
                          <a:ea typeface="Times New Roman"/>
                        </a:rPr>
                        <a:t> [mm]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err="1" smtClean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GB" sz="1800" kern="800" baseline="-25000" dirty="0" err="1" smtClean="0">
                          <a:latin typeface="Times New Roman"/>
                          <a:ea typeface="Times New Roman"/>
                        </a:rPr>
                        <a:t>peak</a:t>
                      </a:r>
                      <a:r>
                        <a:rPr lang="en-GB" sz="1800" kern="800" dirty="0" smtClean="0">
                          <a:latin typeface="Times New Roman"/>
                          <a:ea typeface="Times New Roman"/>
                        </a:rPr>
                        <a:t>=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Times New Roman"/>
                          <a:ea typeface="Times New Roman"/>
                        </a:rPr>
                        <a:t>Q/</a:t>
                      </a:r>
                      <a:r>
                        <a:rPr lang="en-GB" sz="1800" kern="800" dirty="0" err="1" smtClean="0">
                          <a:latin typeface="Symbol"/>
                          <a:ea typeface="Times New Roman"/>
                        </a:rPr>
                        <a:t>s</a:t>
                      </a:r>
                      <a:r>
                        <a:rPr lang="en-GB" sz="1800" kern="800" baseline="-25000" dirty="0" err="1" smtClean="0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en-GB" sz="1800" kern="800" dirty="0" smtClean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GB" sz="1800" kern="800" dirty="0" smtClean="0">
                          <a:latin typeface="Symbol"/>
                          <a:ea typeface="Times New Roman"/>
                        </a:rPr>
                        <a:t>e</a:t>
                      </a:r>
                      <a:r>
                        <a:rPr lang="en-GB" sz="1800" kern="800" baseline="30000" dirty="0" smtClean="0">
                          <a:latin typeface="Symbol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ymbol"/>
                          <a:ea typeface="Times New Roman"/>
                        </a:rPr>
                        <a:t>e</a:t>
                      </a:r>
                      <a:r>
                        <a:rPr lang="en-GB" sz="1800" kern="800" baseline="-25000" dirty="0" smtClean="0">
                          <a:latin typeface="Times New Roman"/>
                          <a:ea typeface="Times New Roman"/>
                        </a:rPr>
                        <a:t>x,95</a:t>
                      </a:r>
                      <a:r>
                        <a:rPr lang="en-GB" sz="1800" kern="800" baseline="-25000" dirty="0"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en-GB" sz="1800" kern="8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GB" sz="1800" kern="8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GB" sz="1800" kern="800" dirty="0">
                          <a:latin typeface="Times New Roman"/>
                          <a:ea typeface="Times New Roman"/>
                        </a:rPr>
                        <a:t>mm-</a:t>
                      </a:r>
                      <a:r>
                        <a:rPr lang="en-GB" sz="1800" kern="800" dirty="0" err="1">
                          <a:latin typeface="Times New Roman"/>
                          <a:ea typeface="Times New Roman"/>
                        </a:rPr>
                        <a:t>mrad</a:t>
                      </a:r>
                      <a:r>
                        <a:rPr lang="en-GB" sz="1800" kern="800" dirty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err="1">
                          <a:latin typeface="Symbol"/>
                          <a:ea typeface="Times New Roman"/>
                        </a:rPr>
                        <a:t>s</a:t>
                      </a:r>
                      <a:r>
                        <a:rPr lang="en-GB" sz="1800" kern="800" baseline="-25000" dirty="0" err="1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en-GB" sz="1800" kern="800" dirty="0">
                          <a:latin typeface="Times New Roman"/>
                          <a:ea typeface="Times New Roman"/>
                        </a:rPr>
                        <a:t> [mm]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err="1" smtClean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GB" sz="1800" kern="800" baseline="-25000" dirty="0" err="1" smtClean="0">
                          <a:latin typeface="Times New Roman"/>
                          <a:ea typeface="Times New Roman"/>
                        </a:rPr>
                        <a:t>peak</a:t>
                      </a:r>
                      <a:r>
                        <a:rPr lang="en-GB" sz="1800" kern="800" dirty="0" smtClean="0">
                          <a:latin typeface="Times New Roman"/>
                          <a:ea typeface="Times New Roman"/>
                        </a:rPr>
                        <a:t>=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Times New Roman"/>
                          <a:ea typeface="Times New Roman"/>
                        </a:rPr>
                        <a:t>Q/</a:t>
                      </a:r>
                      <a:r>
                        <a:rPr lang="en-GB" sz="1800" kern="800" dirty="0" err="1" smtClean="0">
                          <a:latin typeface="Symbol"/>
                          <a:ea typeface="Times New Roman"/>
                        </a:rPr>
                        <a:t>s</a:t>
                      </a:r>
                      <a:r>
                        <a:rPr lang="en-GB" sz="1800" kern="800" baseline="-25000" dirty="0" err="1" smtClean="0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en-GB" sz="1800" kern="800" dirty="0" smtClean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GB" sz="1800" kern="800" dirty="0" smtClean="0">
                          <a:latin typeface="Symbol"/>
                          <a:ea typeface="Times New Roman"/>
                        </a:rPr>
                        <a:t>e</a:t>
                      </a:r>
                      <a:r>
                        <a:rPr lang="en-GB" sz="1800" kern="800" baseline="30000" dirty="0" smtClean="0">
                          <a:latin typeface="Symbol"/>
                          <a:ea typeface="Times New Roman"/>
                        </a:rPr>
                        <a:t>2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38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250 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0.250 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0.228</a:t>
                      </a:r>
                      <a:endParaRPr lang="en-US" sz="180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2.24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250</a:t>
                      </a:r>
                      <a:endParaRPr lang="en-US" sz="180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0.280 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0.184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4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2.21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0.40 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0.620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4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0.32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4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20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0.075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A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0.109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AC6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4.16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A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0.15</a:t>
                      </a:r>
                      <a:endParaRPr lang="en-US" sz="1800" kern="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A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0.220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AC6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0.52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AC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10 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0.076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0.055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4.02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10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0.118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0.042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2.18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1 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0.016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0.080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6.2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1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0.036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0.025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800" dirty="0" smtClean="0"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3.94</a:t>
                      </a: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5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3444"/>
            <a:ext cx="8103570" cy="75303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History of SLAC X-Band Guns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52400" y="1066800"/>
            <a:ext cx="8686800" cy="391616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5.5 cell gun was developed at SLAC for compact Inverse Compton Source in collaboration with UC Davis (2001-2005) (</a:t>
            </a:r>
            <a:r>
              <a:rPr lang="en-GB" i="1" dirty="0">
                <a:latin typeface="Calibri" panose="020F0502020204030204" pitchFamily="34" charset="0"/>
              </a:rPr>
              <a:t>A.E. </a:t>
            </a:r>
            <a:r>
              <a:rPr lang="en-GB" i="1" dirty="0" err="1">
                <a:latin typeface="Calibri" panose="020F0502020204030204" pitchFamily="34" charset="0"/>
              </a:rPr>
              <a:t>Vlieks</a:t>
            </a:r>
            <a:r>
              <a:rPr lang="en-GB" i="1" dirty="0">
                <a:latin typeface="Calibri" panose="020F0502020204030204" pitchFamily="34" charset="0"/>
              </a:rPr>
              <a:t>, et al</a:t>
            </a:r>
            <a:r>
              <a:rPr lang="en-GB" i="1" dirty="0" smtClean="0">
                <a:latin typeface="Calibri" panose="020F0502020204030204" pitchFamily="34" charset="0"/>
              </a:rPr>
              <a:t>., SLAC-PUB-1168</a:t>
            </a:r>
            <a:r>
              <a:rPr lang="en-GB" dirty="0" smtClean="0">
                <a:latin typeface="Calibri" panose="020F0502020204030204" pitchFamily="34" charset="0"/>
              </a:rPr>
              <a:t>9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“Mark0” have </a:t>
            </a:r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mproved coupler (racetrack and low-magnetic fields) – from 2012 </a:t>
            </a:r>
            <a:r>
              <a:rPr lang="en-US" dirty="0" smtClean="0">
                <a:latin typeface="Calibri" panose="020F0502020204030204" pitchFamily="34" charset="0"/>
              </a:rPr>
              <a:t>operating </a:t>
            </a:r>
            <a:r>
              <a:rPr lang="en-US" dirty="0" smtClean="0">
                <a:latin typeface="Calibri" panose="020F0502020204030204" pitchFamily="34" charset="0"/>
              </a:rPr>
              <a:t>at  SLAC X-band Test Accelerator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 “Mark 1” have increased mode separation, elliptical </a:t>
            </a:r>
            <a:r>
              <a:rPr lang="en-US" dirty="0">
                <a:latin typeface="Calibri" panose="020F0502020204030204" pitchFamily="34" charset="0"/>
              </a:rPr>
              <a:t>irises, 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5.6 cell -  collaboration SLAC/LLNL, now at Livermore (</a:t>
            </a:r>
            <a:r>
              <a:rPr lang="en-US" i="1" dirty="0" err="1">
                <a:latin typeface="Calibri" panose="020F0502020204030204" pitchFamily="34" charset="0"/>
              </a:rPr>
              <a:t>R.Marsh</a:t>
            </a:r>
            <a:r>
              <a:rPr lang="en-US" i="1" dirty="0">
                <a:latin typeface="Calibri" panose="020F0502020204030204" pitchFamily="34" charset="0"/>
              </a:rPr>
              <a:t> et al.  Phys. Rev. ST </a:t>
            </a:r>
            <a:r>
              <a:rPr lang="en-US" i="1" dirty="0" err="1">
                <a:latin typeface="Calibri" panose="020F0502020204030204" pitchFamily="34" charset="0"/>
              </a:rPr>
              <a:t>Accel</a:t>
            </a:r>
            <a:r>
              <a:rPr lang="en-US" i="1" dirty="0">
                <a:latin typeface="Calibri" panose="020F0502020204030204" pitchFamily="34" charset="0"/>
              </a:rPr>
              <a:t>. Beams 15, 102001 </a:t>
            </a:r>
            <a:r>
              <a:rPr lang="en-US" i="1" dirty="0" smtClean="0">
                <a:latin typeface="Calibri" panose="020F0502020204030204" pitchFamily="34" charset="0"/>
              </a:rPr>
              <a:t>–2012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 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33800"/>
            <a:ext cx="2590800" cy="297710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46720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0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129091"/>
            <a:ext cx="8534399" cy="75303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X-Band Test Area (XTA)  </a:t>
            </a:r>
            <a:r>
              <a:rPr lang="en-US" dirty="0">
                <a:latin typeface="Calibri" panose="020F0502020204030204" pitchFamily="34" charset="0"/>
              </a:rPr>
              <a:t>in </a:t>
            </a:r>
            <a:r>
              <a:rPr lang="en-US" dirty="0" smtClean="0">
                <a:latin typeface="Calibri" panose="020F0502020204030204" pitchFamily="34" charset="0"/>
              </a:rPr>
              <a:t>bunker of SLAC’s Next Linear Collider Test Accelerator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/>
          <a:stretch>
            <a:fillRect/>
          </a:stretch>
        </p:blipFill>
        <p:spPr>
          <a:xfrm>
            <a:off x="228601" y="1243584"/>
            <a:ext cx="8153400" cy="503577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28800" y="1828800"/>
            <a:ext cx="5715000" cy="18288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799" y="1905000"/>
            <a:ext cx="95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6.7 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953000" y="1616333"/>
            <a:ext cx="838200" cy="24222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1200" y="1154668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Gun + </a:t>
            </a:r>
            <a:r>
              <a:rPr lang="en-US" dirty="0" err="1" smtClean="0">
                <a:latin typeface="Calibri" panose="020F0502020204030204" pitchFamily="34" charset="0"/>
              </a:rPr>
              <a:t>linac</a:t>
            </a:r>
            <a:r>
              <a:rPr lang="en-US" dirty="0" smtClean="0">
                <a:latin typeface="Calibri" panose="020F0502020204030204" pitchFamily="34" charset="0"/>
              </a:rPr>
              <a:t> &lt; 1.8m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 = 80 MeV (soon 100MeV)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520" y="1154668"/>
            <a:ext cx="14135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Transverse deflector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089666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spectrometer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1100" y="1225873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YAG/OTR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934200" y="5898981"/>
            <a:ext cx="2068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Laser 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Compressor(IR)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Tripler 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366011"/>
            <a:ext cx="6746418" cy="4491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2054" y="2751501"/>
            <a:ext cx="206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Gun + Solenoid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216" y="1552304"/>
            <a:ext cx="9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Linac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5090" y="4587804"/>
            <a:ext cx="1989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Laser Injection chamber +YAG +FC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714794" y="3200400"/>
            <a:ext cx="1600406" cy="141160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10" idx="1"/>
          </p:cNvCxnSpPr>
          <p:nvPr/>
        </p:nvCxnSpPr>
        <p:spPr bwMode="auto">
          <a:xfrm flipH="1" flipV="1">
            <a:off x="4474501" y="4720267"/>
            <a:ext cx="2580589" cy="37536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9" idx="2"/>
          </p:cNvCxnSpPr>
          <p:nvPr/>
        </p:nvCxnSpPr>
        <p:spPr bwMode="auto">
          <a:xfrm>
            <a:off x="1270716" y="1952414"/>
            <a:ext cx="1323733" cy="307265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638800" y="6318251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334000" y="1244527"/>
            <a:ext cx="3668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6 dB RF splitter</a:t>
            </a: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029200" y="1752359"/>
            <a:ext cx="187396" cy="76224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itle 2"/>
          <p:cNvSpPr txBox="1">
            <a:spLocks/>
          </p:cNvSpPr>
          <p:nvPr/>
        </p:nvSpPr>
        <p:spPr>
          <a:xfrm>
            <a:off x="303934" y="0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X-Band Test is operational since summer 2012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0314" y="1262963"/>
            <a:ext cx="3668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High power phase shifter</a:t>
            </a: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3748959" y="1752359"/>
            <a:ext cx="111196" cy="88574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419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XTA rapid turn-on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75542" y="1303130"/>
            <a:ext cx="8709540" cy="488957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 1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beam July 2012, 18 months after project started</a:t>
            </a:r>
          </a:p>
          <a:p>
            <a:pPr marL="742950" lvl="1" indent="-285750"/>
            <a:r>
              <a:rPr lang="en-US" dirty="0" smtClean="0">
                <a:latin typeface="Calibri" panose="020F0502020204030204" pitchFamily="34" charset="0"/>
              </a:rPr>
              <a:t>Existing X-Band RF station and waveguide </a:t>
            </a:r>
          </a:p>
          <a:p>
            <a:pPr marL="742950" lvl="1" indent="-285750"/>
            <a:r>
              <a:rPr lang="en-US" dirty="0" smtClean="0">
                <a:latin typeface="Calibri" panose="020F0502020204030204" pitchFamily="34" charset="0"/>
              </a:rPr>
              <a:t>Existing NLCTA tunnel and infrastructure in place </a:t>
            </a:r>
          </a:p>
          <a:p>
            <a:pPr marL="742950" lvl="1" indent="-285750"/>
            <a:r>
              <a:rPr lang="en-US" dirty="0" smtClean="0">
                <a:latin typeface="Calibri" panose="020F0502020204030204" pitchFamily="34" charset="0"/>
              </a:rPr>
              <a:t>Imported LCLS control system &amp; applications</a:t>
            </a:r>
          </a:p>
          <a:p>
            <a:pPr lvl="1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During 1st year</a:t>
            </a:r>
          </a:p>
          <a:p>
            <a:pPr marL="742950" lvl="1" indent="-285750"/>
            <a:r>
              <a:rPr lang="en-US" dirty="0" smtClean="0">
                <a:latin typeface="Calibri" panose="020F0502020204030204" pitchFamily="34" charset="0"/>
              </a:rPr>
              <a:t>Stabilization of beam timing jitter</a:t>
            </a:r>
          </a:p>
          <a:p>
            <a:pPr marL="976313" lvl="2" indent="-285750"/>
            <a:r>
              <a:rPr lang="en-US" dirty="0" smtClean="0">
                <a:latin typeface="Calibri" panose="020F0502020204030204" pitchFamily="34" charset="0"/>
              </a:rPr>
              <a:t>Laser oscillator PLL:  reduced noise from 500fs (2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</a:t>
            </a:r>
            <a:r>
              <a:rPr lang="en-US" dirty="0" smtClean="0">
                <a:latin typeface="Calibri" panose="020F0502020204030204" pitchFamily="34" charset="0"/>
              </a:rPr>
              <a:t>) to 160 </a:t>
            </a:r>
            <a:r>
              <a:rPr lang="en-US" dirty="0" err="1" smtClean="0">
                <a:latin typeface="Calibri" panose="020F0502020204030204" pitchFamily="34" charset="0"/>
              </a:rPr>
              <a:t>fs</a:t>
            </a:r>
            <a:r>
              <a:rPr lang="en-US" dirty="0" smtClean="0">
                <a:latin typeface="Calibri" panose="020F0502020204030204" pitchFamily="34" charset="0"/>
              </a:rPr>
              <a:t> (0.64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</a:t>
            </a:r>
            <a:r>
              <a:rPr lang="en-US" dirty="0" smtClean="0">
                <a:latin typeface="Calibri" panose="020F0502020204030204" pitchFamily="34" charset="0"/>
              </a:rPr>
              <a:t>) </a:t>
            </a:r>
          </a:p>
          <a:p>
            <a:pPr marL="976313" lvl="2" indent="-285750"/>
            <a:r>
              <a:rPr lang="en-US" dirty="0" smtClean="0">
                <a:latin typeface="Calibri" panose="020F0502020204030204" pitchFamily="34" charset="0"/>
              </a:rPr>
              <a:t>RF feedbacks (phase, amplitude, SLED) </a:t>
            </a:r>
          </a:p>
          <a:p>
            <a:pPr marL="742950" lvl="1" indent="-285750"/>
            <a:r>
              <a:rPr lang="en-US" dirty="0" smtClean="0">
                <a:latin typeface="Calibri" panose="020F0502020204030204" pitchFamily="34" charset="0"/>
              </a:rPr>
              <a:t>Recent beam-line upgrades</a:t>
            </a:r>
          </a:p>
          <a:p>
            <a:pPr marL="976313" lvl="2" indent="-285750"/>
            <a:r>
              <a:rPr lang="en-US" dirty="0" smtClean="0">
                <a:latin typeface="Calibri" panose="020F0502020204030204" pitchFamily="34" charset="0"/>
              </a:rPr>
              <a:t>New, 100MV/m accelerating structure with race-track couplers</a:t>
            </a:r>
          </a:p>
          <a:p>
            <a:pPr marL="976313" lvl="2" indent="-285750"/>
            <a:r>
              <a:rPr lang="en-US" dirty="0" smtClean="0">
                <a:latin typeface="Calibri" panose="020F0502020204030204" pitchFamily="34" charset="0"/>
              </a:rPr>
              <a:t>New Cavity BPMs  </a:t>
            </a:r>
          </a:p>
          <a:p>
            <a:pPr marL="742950" lvl="1" indent="-285750"/>
            <a:endParaRPr lang="en-US" dirty="0" smtClean="0">
              <a:latin typeface="Calibri" panose="020F0502020204030204" pitchFamily="34" charset="0"/>
            </a:endParaRPr>
          </a:p>
          <a:p>
            <a:pPr marL="742950" lvl="1" indent="-285750"/>
            <a:endParaRPr lang="en-US" dirty="0" smtClean="0">
              <a:latin typeface="Calibri" panose="020F0502020204030204" pitchFamily="34" charset="0"/>
            </a:endParaRPr>
          </a:p>
          <a:p>
            <a:pPr marL="742950" lvl="1" indent="-285750"/>
            <a:endParaRPr lang="en-US" dirty="0" smtClean="0">
              <a:latin typeface="Calibri" panose="020F0502020204030204" pitchFamily="34" charset="0"/>
            </a:endParaRPr>
          </a:p>
          <a:p>
            <a:pPr marL="742950" lvl="1" indent="-285750"/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kern="0" dirty="0" smtClean="0">
              <a:latin typeface="Calibri" panose="020F0502020204030204" pitchFamily="34" charset="0"/>
            </a:endParaRPr>
          </a:p>
          <a:p>
            <a:pPr lvl="1" indent="0">
              <a:buNone/>
            </a:pPr>
            <a:endParaRPr lang="en-US" sz="1600" kern="0" dirty="0" smtClean="0">
              <a:latin typeface="Calibri" panose="020F0502020204030204" pitchFamily="34" charset="0"/>
            </a:endParaRPr>
          </a:p>
          <a:p>
            <a:pPr marL="742950" lvl="1" indent="-285750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1615</Words>
  <Application>Microsoft Office PowerPoint</Application>
  <PresentationFormat>On-screen Show (4:3)</PresentationFormat>
  <Paragraphs>283</Paragraphs>
  <Slides>18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</vt:lpstr>
      <vt:lpstr>Equation</vt:lpstr>
      <vt:lpstr>Commissioning of  SLAC X-Band Photoinjector  Valery Dolgashev on behalf of of Cecile Limborg-Deprey </vt:lpstr>
      <vt:lpstr>Acknowledgments </vt:lpstr>
      <vt:lpstr>Motivation:  X-Band photoinjector  A high brightness electron source</vt:lpstr>
      <vt:lpstr>High cathode electric fields:  200 MV/n X-band vs. 120 MV/m S-band</vt:lpstr>
      <vt:lpstr>RF Gun Simulations (Astra) Peak brightness:  8x higher for X-Band  than S-Band gun</vt:lpstr>
      <vt:lpstr>History of SLAC X-Band Guns</vt:lpstr>
      <vt:lpstr>X-Band Test Area (XTA)  in bunker of SLAC’s Next Linear Collider Test Accelerator</vt:lpstr>
      <vt:lpstr>PowerPoint Presentation</vt:lpstr>
      <vt:lpstr>XTA rapid turn-on </vt:lpstr>
      <vt:lpstr>Experimental Results </vt:lpstr>
      <vt:lpstr>Cathode peak field  200MV/m  operated routinely</vt:lpstr>
      <vt:lpstr>Parasitic, field emission currents </vt:lpstr>
      <vt:lpstr>Commissioning:  Emittance  measurements and optimization</vt:lpstr>
      <vt:lpstr>Commissioning: Bunch length measurements</vt:lpstr>
      <vt:lpstr>Application of X-band injector  to Ultrafast Electron Diffraction</vt:lpstr>
      <vt:lpstr>UED experiment at XTA – Phase 1  </vt:lpstr>
      <vt:lpstr>UED experiment at XTA –phase 2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2013-12-13T21:53:46Z</dcterms:modified>
</cp:coreProperties>
</file>