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9" r:id="rId5"/>
    <p:sldId id="270" r:id="rId6"/>
    <p:sldId id="271" r:id="rId7"/>
    <p:sldId id="279" r:id="rId8"/>
    <p:sldId id="277" r:id="rId9"/>
    <p:sldId id="272" r:id="rId10"/>
    <p:sldId id="280" r:id="rId11"/>
    <p:sldId id="273" r:id="rId12"/>
    <p:sldId id="281" r:id="rId13"/>
    <p:sldId id="276" r:id="rId14"/>
    <p:sldId id="275" r:id="rId15"/>
    <p:sldId id="282" r:id="rId16"/>
    <p:sldId id="278" r:id="rId17"/>
    <p:sldId id="266" r:id="rId18"/>
    <p:sldId id="267" r:id="rId19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ＭＳ Ｐゴシック" panose="020B0600070205080204" pitchFamily="34" charset="-12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5" autoAdjust="0"/>
  </p:normalViewPr>
  <p:slideViewPr>
    <p:cSldViewPr>
      <p:cViewPr>
        <p:scale>
          <a:sx n="90" d="100"/>
          <a:sy n="90" d="100"/>
        </p:scale>
        <p:origin x="-100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24A1B-A059-47DB-8EEC-ECEDD94A0CE0}" type="datetimeFigureOut">
              <a:rPr lang="en-US" smtClean="0"/>
              <a:t>12/11/2013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0209C-A2B6-4C65-AEEC-E932102A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5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223E9-F2F9-42FA-85D0-B7163434408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pbpl.physics.ucla.edu/UESDM_2012/" TargetMode="External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://lumes.epfl.ch/page-93264-en.html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://www0.sun.ac.za/banff/" TargetMode="Externa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2286000"/>
            <a:ext cx="9144000" cy="1470025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cs typeface="Arial" pitchFamily="34" charset="0"/>
              </a:rPr>
              <a:t>Single-shot Picosecond Temporal Resolution Transmission Electron Microscopy</a:t>
            </a:r>
            <a:endParaRPr lang="en-US" sz="3600" i="1" dirty="0">
              <a:cs typeface="Arial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3962400"/>
            <a:ext cx="9144000" cy="914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Renkai Li and Pietro Musumeci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i="1" dirty="0" smtClean="0"/>
              <a:t>Department </a:t>
            </a:r>
            <a:r>
              <a:rPr lang="en-US" sz="2000" i="1" dirty="0"/>
              <a:t>of Physics and Astronomy, </a:t>
            </a:r>
            <a:r>
              <a:rPr lang="en-US" sz="2000" i="1" dirty="0" smtClean="0"/>
              <a:t>UCLA</a:t>
            </a:r>
            <a:endParaRPr lang="en-US" sz="2000" dirty="0" smtClean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Picture 5" descr="PBPL_New_Logo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1292" y="5715000"/>
            <a:ext cx="1506508" cy="1066800"/>
          </a:xfrm>
          <a:prstGeom prst="rect">
            <a:avLst/>
          </a:prstGeom>
        </p:spPr>
      </p:pic>
      <p:pic>
        <p:nvPicPr>
          <p:cNvPr id="7" name="Picture 6" descr="ucla_cw.jpg"/>
          <p:cNvPicPr>
            <a:picLocks noChangeAspect="1"/>
          </p:cNvPicPr>
          <p:nvPr/>
        </p:nvPicPr>
        <p:blipFill>
          <a:blip r:embed="rId3" cstate="print"/>
          <a:srcRect l="12507" t="17519" r="10840" b="22932"/>
          <a:stretch>
            <a:fillRect/>
          </a:stretch>
        </p:blipFill>
        <p:spPr>
          <a:xfrm>
            <a:off x="228600" y="5943600"/>
            <a:ext cx="1600200" cy="5739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257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Arial" pitchFamily="34" charset="0"/>
              </a:rPr>
              <a:t>FEIS 2013 - Femtosecond Electron Imaging and Spectroscopy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cs typeface="Arial" pitchFamily="34" charset="0"/>
              </a:rPr>
              <a:t>Dec 9 - 12, 2013, Key West, FL, USA</a:t>
            </a:r>
            <a:endParaRPr lang="en-US" sz="2000" dirty="0"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"/>
            <a:ext cx="8686800" cy="160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8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i="1" dirty="0" smtClean="0">
                <a:solidFill>
                  <a:srgbClr val="0000FF"/>
                </a:solidFill>
                <a:cs typeface="Arial" pitchFamily="34" charset="0"/>
              </a:rPr>
              <a:t>A few innovations for brighter MeV beams:</a:t>
            </a:r>
            <a:endParaRPr lang="en-US" sz="2800" i="1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10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456" y="1356479"/>
            <a:ext cx="838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i="1" dirty="0" smtClean="0"/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higher launching field </a:t>
            </a:r>
            <a:r>
              <a:rPr lang="en-US" sz="2800" i="1" dirty="0" smtClean="0"/>
              <a:t>in the rf </a:t>
            </a:r>
            <a:r>
              <a:rPr lang="en-US" sz="2800" i="1" dirty="0" err="1" smtClean="0"/>
              <a:t>photogun</a:t>
            </a:r>
            <a:endParaRPr lang="en-US" sz="2800" i="1" dirty="0" smtClean="0"/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i="1" dirty="0" smtClean="0"/>
              <a:t> cigar-aspect ratio </a:t>
            </a:r>
            <a:r>
              <a:rPr lang="en-US" sz="2800" i="1" dirty="0" smtClean="0">
                <a:solidFill>
                  <a:srgbClr val="FF0000"/>
                </a:solidFill>
              </a:rPr>
              <a:t>ultralow emittance </a:t>
            </a:r>
            <a:r>
              <a:rPr lang="en-US" sz="2800" i="1" dirty="0" smtClean="0"/>
              <a:t>beam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i="1" dirty="0" smtClean="0"/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ultralow energy spread </a:t>
            </a:r>
            <a:r>
              <a:rPr lang="en-US" sz="2800" i="1" dirty="0" smtClean="0"/>
              <a:t>using higher harmonic cavity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i="1" dirty="0" smtClean="0"/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strong lens </a:t>
            </a:r>
            <a:r>
              <a:rPr lang="en-US" sz="2800" i="1" dirty="0" smtClean="0"/>
              <a:t>for MeV beams</a:t>
            </a:r>
          </a:p>
        </p:txBody>
      </p:sp>
    </p:spTree>
    <p:extLst>
      <p:ext uri="{BB962C8B-B14F-4D97-AF65-F5344CB8AC3E}">
        <p14:creationId xmlns:p14="http://schemas.microsoft.com/office/powerpoint/2010/main" val="144090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higher extraction field in the gun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11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400" y="709404"/>
            <a:ext cx="514913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traditional (1.6 cell) photocathode rf gun was optimized for high charge, high final output energy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its typical launching phase is 30</a:t>
            </a:r>
            <a:r>
              <a:rPr lang="en-US" sz="2000" dirty="0" smtClean="0">
                <a:solidFill>
                  <a:srgbClr val="C00000"/>
                </a:solidFill>
              </a:rPr>
              <a:t>˚</a:t>
            </a:r>
            <a:endParaRPr lang="en-US" sz="2000" i="1" dirty="0" smtClean="0">
              <a:solidFill>
                <a:srgbClr val="C0000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launching field s only half </a:t>
            </a:r>
            <a:r>
              <a:rPr lang="en-US" sz="2000" dirty="0" smtClean="0">
                <a:solidFill>
                  <a:srgbClr val="C00000"/>
                </a:solidFill>
              </a:rPr>
              <a:t>(sin30˚=0.5) </a:t>
            </a:r>
            <a:r>
              <a:rPr lang="en-US" sz="2000" i="1" dirty="0" smtClean="0">
                <a:solidFill>
                  <a:srgbClr val="C00000"/>
                </a:solidFill>
              </a:rPr>
              <a:t>of the acceleration gradient of the gun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launching filed is critical to beam brightness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FF0000"/>
                </a:solidFill>
              </a:rPr>
              <a:t>so, by shortening the photocathode cell, move to higher launching phase, e.g. 70˚, </a:t>
            </a:r>
            <a:r>
              <a:rPr lang="en-US" sz="2000" dirty="0" smtClean="0">
                <a:solidFill>
                  <a:srgbClr val="FF0000"/>
                </a:solidFill>
              </a:rPr>
              <a:t>(sin70</a:t>
            </a:r>
            <a:r>
              <a:rPr lang="en-US" sz="2000" dirty="0">
                <a:solidFill>
                  <a:srgbClr val="FF0000"/>
                </a:solidFill>
              </a:rPr>
              <a:t>˚=</a:t>
            </a:r>
            <a:r>
              <a:rPr lang="en-US" sz="2000" dirty="0" smtClean="0">
                <a:solidFill>
                  <a:srgbClr val="FF0000"/>
                </a:solidFill>
              </a:rPr>
              <a:t>0.94), </a:t>
            </a:r>
            <a:r>
              <a:rPr lang="en-US" sz="2000" dirty="0" smtClean="0">
                <a:solidFill>
                  <a:srgbClr val="0000FF"/>
                </a:solidFill>
              </a:rPr>
              <a:t>×2 improvement </a:t>
            </a:r>
            <a:r>
              <a:rPr lang="en-US" sz="2000" dirty="0" smtClean="0">
                <a:solidFill>
                  <a:srgbClr val="FF0000"/>
                </a:solidFill>
              </a:rPr>
              <a:t>in brightness</a:t>
            </a:r>
            <a:endParaRPr lang="en-US" sz="2000" i="1" dirty="0" smtClean="0">
              <a:solidFill>
                <a:srgbClr val="FF0000"/>
              </a:solidFill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i="1" dirty="0" smtClean="0">
              <a:solidFill>
                <a:srgbClr val="FF000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587866" y="773668"/>
            <a:ext cx="3403734" cy="5550932"/>
            <a:chOff x="5334000" y="849868"/>
            <a:chExt cx="3403734" cy="5550932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78" y="2590800"/>
              <a:ext cx="2394399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678" y="1066800"/>
              <a:ext cx="2740199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165196" y="2514600"/>
              <a:ext cx="0" cy="228600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5692139" y="1752600"/>
              <a:ext cx="129539" cy="6858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7" idx="2"/>
              <a:endCxn id="2053" idx="1"/>
            </p:cNvCxnSpPr>
            <p:nvPr/>
          </p:nvCxnSpPr>
          <p:spPr>
            <a:xfrm>
              <a:off x="5851169" y="2807732"/>
              <a:ext cx="316309" cy="46886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377738" y="2438400"/>
              <a:ext cx="946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cathode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34000" y="849868"/>
              <a:ext cx="3403734" cy="55509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496583" y="1307068"/>
              <a:ext cx="1337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1.6 cell type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96583" y="2831068"/>
              <a:ext cx="1337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1.4 cell type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153400" y="2819400"/>
              <a:ext cx="53035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099418" y="2514600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cm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44762" y="849868"/>
              <a:ext cx="2989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Shorten the photocathode cell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8561877" y="2095500"/>
              <a:ext cx="0" cy="18669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748272" y="2108716"/>
              <a:ext cx="0" cy="18669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496583" y="1281885"/>
              <a:ext cx="0" cy="18669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010400" y="1276569"/>
              <a:ext cx="0" cy="18669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936992" y="1276569"/>
              <a:ext cx="0" cy="18669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384" y="4114800"/>
              <a:ext cx="3316291" cy="219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0" y="4346944"/>
            <a:ext cx="5442397" cy="2309256"/>
            <a:chOff x="0" y="4346944"/>
            <a:chExt cx="5442397" cy="2309256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46944"/>
              <a:ext cx="2971800" cy="2309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4346944"/>
              <a:ext cx="2318197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Oval 47"/>
          <p:cNvSpPr/>
          <p:nvPr/>
        </p:nvSpPr>
        <p:spPr>
          <a:xfrm>
            <a:off x="3200400" y="4191000"/>
            <a:ext cx="914400" cy="131057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uiExpand="1" build="p" bldLvl="2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096000" y="3891074"/>
            <a:ext cx="3032309" cy="2846792"/>
            <a:chOff x="6019800" y="3891074"/>
            <a:chExt cx="3032309" cy="2846792"/>
          </a:xfrm>
        </p:grpSpPr>
        <p:pic>
          <p:nvPicPr>
            <p:cNvPr id="19" name="Picture 1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" b="2003"/>
            <a:stretch/>
          </p:blipFill>
          <p:spPr bwMode="auto">
            <a:xfrm>
              <a:off x="6172200" y="3993855"/>
              <a:ext cx="2819400" cy="22545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175744" y="6368534"/>
              <a:ext cx="28763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</a:rPr>
                <a:t>B. Jacobson, NAPAC13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, TUOBB4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019800" y="3891074"/>
              <a:ext cx="0" cy="284679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a few </a:t>
            </a:r>
            <a:r>
              <a:rPr lang="en-US" sz="2800" b="1" i="1" dirty="0" err="1" smtClean="0">
                <a:cs typeface="Arial" pitchFamily="34" charset="0"/>
              </a:rPr>
              <a:t>pC</a:t>
            </a:r>
            <a:r>
              <a:rPr lang="en-US" sz="2800" b="1" i="1" dirty="0" smtClean="0">
                <a:cs typeface="Arial" pitchFamily="34" charset="0"/>
              </a:rPr>
              <a:t> charge, ultralow emittance: 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Cigar-beam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12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455" y="762000"/>
            <a:ext cx="8766545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Cigar-beam: long (10 </a:t>
            </a:r>
            <a:r>
              <a:rPr lang="en-US" sz="2000" i="1" dirty="0" err="1" smtClean="0">
                <a:solidFill>
                  <a:srgbClr val="C00000"/>
                </a:solidFill>
              </a:rPr>
              <a:t>ps</a:t>
            </a:r>
            <a:r>
              <a:rPr lang="en-US" sz="2000" i="1" dirty="0" smtClean="0">
                <a:solidFill>
                  <a:srgbClr val="C00000"/>
                </a:solidFill>
              </a:rPr>
              <a:t>) and narrow (&lt;50 </a:t>
            </a:r>
            <a:r>
              <a:rPr lang="el-GR" sz="2000" i="1" dirty="0" smtClean="0">
                <a:solidFill>
                  <a:srgbClr val="C00000"/>
                </a:solidFill>
              </a:rPr>
              <a:t>μ</a:t>
            </a:r>
            <a:r>
              <a:rPr lang="en-US" sz="2000" i="1" dirty="0" smtClean="0">
                <a:solidFill>
                  <a:srgbClr val="C00000"/>
                </a:solidFill>
              </a:rPr>
              <a:t>m spot size) </a:t>
            </a:r>
            <a:endParaRPr lang="en-US" sz="1600" i="1" dirty="0" smtClean="0">
              <a:solidFill>
                <a:srgbClr val="FF0000"/>
              </a:solidFill>
            </a:endParaRPr>
          </a:p>
          <a:p>
            <a:pPr marL="800100" lvl="1" indent="-342900">
              <a:lnSpc>
                <a:spcPts val="2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B0F0"/>
                </a:solidFill>
              </a:rPr>
              <a:t>the aspect-ratio can beat the ‘virtual cathode limit’ </a:t>
            </a:r>
            <a:r>
              <a:rPr lang="en-US" sz="1600" i="1" dirty="0" smtClean="0">
                <a:solidFill>
                  <a:srgbClr val="FF0000"/>
                </a:solidFill>
              </a:rPr>
              <a:t>D. </a:t>
            </a:r>
            <a:r>
              <a:rPr lang="en-US" sz="1600" i="1" dirty="0" err="1" smtClean="0">
                <a:solidFill>
                  <a:srgbClr val="FF0000"/>
                </a:solidFill>
              </a:rPr>
              <a:t>Filippetto</a:t>
            </a:r>
            <a:r>
              <a:rPr lang="en-US" sz="1600" i="1" dirty="0" smtClean="0">
                <a:solidFill>
                  <a:srgbClr val="FF0000"/>
                </a:solidFill>
              </a:rPr>
              <a:t> et al., submitted</a:t>
            </a:r>
          </a:p>
          <a:p>
            <a:pPr marL="800100" lvl="1" indent="-342900">
              <a:lnSpc>
                <a:spcPts val="2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B0F0"/>
                </a:solidFill>
              </a:rPr>
              <a:t>very small intrinsic emittance from the cathode </a:t>
            </a:r>
            <a:r>
              <a:rPr lang="en-US" sz="1600" i="1" dirty="0" err="1">
                <a:solidFill>
                  <a:srgbClr val="FF0000"/>
                </a:solidFill>
              </a:rPr>
              <a:t>Claessens</a:t>
            </a:r>
            <a:r>
              <a:rPr lang="en-US" sz="1600" i="1" dirty="0">
                <a:solidFill>
                  <a:srgbClr val="FF0000"/>
                </a:solidFill>
              </a:rPr>
              <a:t> et al., PRL (2005</a:t>
            </a:r>
            <a:r>
              <a:rPr lang="en-US" sz="1600" i="1" dirty="0" smtClean="0">
                <a:solidFill>
                  <a:srgbClr val="FF0000"/>
                </a:solidFill>
              </a:rPr>
              <a:t>)</a:t>
            </a:r>
          </a:p>
          <a:p>
            <a:pPr marL="800100" lvl="1" indent="-342900">
              <a:lnSpc>
                <a:spcPts val="2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B0F0"/>
                </a:solidFill>
              </a:rPr>
              <a:t>transverse and longitudinal dynamics are essentially decoupled</a:t>
            </a:r>
          </a:p>
          <a:p>
            <a:pPr marL="800100" lvl="1" indent="-342900">
              <a:lnSpc>
                <a:spcPts val="2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B0F0"/>
              </a:solidFill>
            </a:endParaRPr>
          </a:p>
          <a:p>
            <a:pPr marL="800100" lvl="1" indent="-342900">
              <a:lnSpc>
                <a:spcPts val="3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i="1" dirty="0" smtClean="0">
              <a:solidFill>
                <a:srgbClr val="00B0F0"/>
              </a:solidFill>
            </a:endParaRPr>
          </a:p>
          <a:p>
            <a:pPr marL="3429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measurement of ultralow emittance and small spot size</a:t>
            </a:r>
          </a:p>
          <a:p>
            <a:pPr marL="800100" lvl="1" indent="-342900">
              <a:lnSpc>
                <a:spcPts val="2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i="1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590800"/>
            <a:ext cx="762000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Simulation shows we can generate 5 MeV, </a:t>
            </a:r>
            <a:r>
              <a:rPr lang="en-US" sz="2000" dirty="0"/>
              <a:t>2 </a:t>
            </a:r>
            <a:r>
              <a:rPr lang="en-US" sz="2000" dirty="0" err="1"/>
              <a:t>pC</a:t>
            </a:r>
            <a:r>
              <a:rPr lang="en-US" sz="2000" dirty="0"/>
              <a:t> charge, </a:t>
            </a:r>
            <a:r>
              <a:rPr lang="en-US" sz="2000" dirty="0" smtClean="0"/>
              <a:t>2 </a:t>
            </a:r>
            <a:r>
              <a:rPr lang="en-US" sz="2000" dirty="0" err="1" smtClean="0"/>
              <a:t>ps</a:t>
            </a:r>
            <a:r>
              <a:rPr lang="en-US" sz="2000" dirty="0" smtClean="0"/>
              <a:t> </a:t>
            </a:r>
            <a:r>
              <a:rPr lang="en-US" sz="2000" dirty="0" err="1" smtClean="0"/>
              <a:t>rms</a:t>
            </a:r>
            <a:r>
              <a:rPr lang="en-US" sz="2000" dirty="0" smtClean="0"/>
              <a:t> width, &lt;10 nm normalized emittance, &lt;1 um rms spot size at the sample. </a:t>
            </a:r>
            <a:endParaRPr lang="en-US" sz="2000" dirty="0"/>
          </a:p>
        </p:txBody>
      </p:sp>
      <p:pic>
        <p:nvPicPr>
          <p:cNvPr id="13" name="Picture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/>
          <a:stretch/>
        </p:blipFill>
        <p:spPr bwMode="auto">
          <a:xfrm>
            <a:off x="2895600" y="3891074"/>
            <a:ext cx="3124200" cy="2412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0" y="3810000"/>
            <a:ext cx="3581400" cy="2988554"/>
            <a:chOff x="0" y="3810000"/>
            <a:chExt cx="3581400" cy="2988554"/>
          </a:xfrm>
        </p:grpSpPr>
        <p:pic>
          <p:nvPicPr>
            <p:cNvPr id="15" name="Picture 14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0"/>
              <a:ext cx="2895600" cy="27334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>
              <a:off x="4613" y="6477000"/>
              <a:ext cx="3576787" cy="32155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B0F0"/>
                  </a:solidFill>
                  <a:cs typeface="Arial" pitchFamily="34" charset="0"/>
                </a:rPr>
                <a:t>R. K. Li et al, PRSTAB </a:t>
              </a:r>
              <a:r>
                <a:rPr lang="en-US" sz="1600" dirty="0">
                  <a:solidFill>
                    <a:srgbClr val="00B0F0"/>
                  </a:solidFill>
                  <a:cs typeface="Arial" pitchFamily="34" charset="0"/>
                </a:rPr>
                <a:t>15, 090702 (2012)</a:t>
              </a:r>
            </a:p>
            <a:p>
              <a:pPr algn="l"/>
              <a:endParaRPr lang="en-US" sz="1600" dirty="0">
                <a:solidFill>
                  <a:srgbClr val="00B0F0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44203" y="4109098"/>
            <a:ext cx="1361597" cy="2024057"/>
            <a:chOff x="6901101" y="4109098"/>
            <a:chExt cx="1361597" cy="202405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23" t="11415" r="32812" b="24733"/>
            <a:stretch/>
          </p:blipFill>
          <p:spPr bwMode="auto">
            <a:xfrm>
              <a:off x="6901101" y="4109098"/>
              <a:ext cx="1361597" cy="20240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01101" y="4114800"/>
              <a:ext cx="136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5 </a:t>
              </a:r>
              <a:r>
                <a:rPr lang="el-GR" dirty="0" smtClean="0">
                  <a:solidFill>
                    <a:schemeClr val="bg1"/>
                  </a:solidFill>
                </a:rPr>
                <a:t>μ</a:t>
              </a:r>
              <a:r>
                <a:rPr lang="en-US" dirty="0" smtClean="0">
                  <a:solidFill>
                    <a:schemeClr val="bg1"/>
                  </a:solidFill>
                </a:rPr>
                <a:t>m rms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76600" y="6227733"/>
            <a:ext cx="2929270" cy="4778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00FF"/>
                </a:solidFill>
                <a:cs typeface="Arial" pitchFamily="34" charset="0"/>
              </a:rPr>
              <a:t>‘grid method’ measure very low (~1 nm) geometric emittance</a:t>
            </a:r>
            <a:endParaRPr lang="en-US" sz="1600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21208" r="10549" b="12422"/>
          <a:stretch/>
        </p:blipFill>
        <p:spPr>
          <a:xfrm>
            <a:off x="6841858" y="76200"/>
            <a:ext cx="1921142" cy="12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5" grpId="0" uiExpand="1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low energy spread: 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rf curvature regulation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13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456" y="762000"/>
            <a:ext cx="8382000" cy="225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beam rf curvature from rf guns</a:t>
            </a:r>
          </a:p>
          <a:p>
            <a:pPr marL="800100" lvl="1" indent="-34290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B0F0"/>
                </a:solidFill>
              </a:rPr>
              <a:t>beam energy depends on launching phase (time)</a:t>
            </a:r>
            <a:endParaRPr lang="en-US" sz="2000" i="1" dirty="0" smtClean="0">
              <a:solidFill>
                <a:srgbClr val="FF0000"/>
              </a:solidFill>
            </a:endParaRPr>
          </a:p>
          <a:p>
            <a:pPr marL="800100" lvl="1" indent="-34290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B0F0"/>
                </a:solidFill>
              </a:rPr>
              <a:t>beam energy spread dominated by the rf curvature</a:t>
            </a:r>
          </a:p>
          <a:p>
            <a:pPr marL="800100" lvl="1" indent="-34290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B0F0"/>
                </a:solidFill>
              </a:rPr>
              <a:t>slice energy spread much smaller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en-US" sz="2000" i="1" dirty="0" smtClean="0">
              <a:solidFill>
                <a:srgbClr val="C00000"/>
              </a:solidFill>
            </a:endParaRPr>
          </a:p>
          <a:p>
            <a:pPr marL="800100" lvl="1" indent="-34290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i="1" dirty="0" smtClean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971800" y="2362200"/>
            <a:ext cx="3493493" cy="3580926"/>
            <a:chOff x="2971800" y="2362200"/>
            <a:chExt cx="3493493" cy="3580926"/>
          </a:xfrm>
        </p:grpSpPr>
        <p:grpSp>
          <p:nvGrpSpPr>
            <p:cNvPr id="6" name="Group 5"/>
            <p:cNvGrpSpPr/>
            <p:nvPr/>
          </p:nvGrpSpPr>
          <p:grpSpPr>
            <a:xfrm>
              <a:off x="3276600" y="2362200"/>
              <a:ext cx="3188693" cy="3429000"/>
              <a:chOff x="3276600" y="2362200"/>
              <a:chExt cx="3188693" cy="3429000"/>
            </a:xfrm>
          </p:grpSpPr>
          <p:pic>
            <p:nvPicPr>
              <p:cNvPr id="7173" name="Picture 5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83"/>
              <a:stretch/>
            </p:blipFill>
            <p:spPr bwMode="auto">
              <a:xfrm>
                <a:off x="3389057" y="3142800"/>
                <a:ext cx="2760209" cy="264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4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1693" y="2841600"/>
                <a:ext cx="2345707" cy="51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276600" y="2362200"/>
                <a:ext cx="3188693" cy="40011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rgbClr val="FF0000"/>
                    </a:solidFill>
                  </a:rPr>
                  <a:t>deceleration in X-band cavity</a:t>
                </a:r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325" r="88793"/>
            <a:stretch/>
          </p:blipFill>
          <p:spPr bwMode="auto">
            <a:xfrm>
              <a:off x="2971800" y="3347484"/>
              <a:ext cx="358779" cy="2595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0" y="2362200"/>
            <a:ext cx="3049708" cy="3429000"/>
            <a:chOff x="0" y="2362200"/>
            <a:chExt cx="3049708" cy="34290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7"/>
            <a:stretch/>
          </p:blipFill>
          <p:spPr bwMode="auto">
            <a:xfrm>
              <a:off x="0" y="3143310"/>
              <a:ext cx="3049707" cy="264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51" y="2841600"/>
              <a:ext cx="2895857" cy="510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21540" y="2362200"/>
              <a:ext cx="2399568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l-GR" sz="2000" i="1" dirty="0" smtClean="0">
                  <a:solidFill>
                    <a:srgbClr val="FF0000"/>
                  </a:solidFill>
                </a:rPr>
                <a:t>γ</a:t>
              </a:r>
              <a:r>
                <a:rPr lang="en-US" sz="2000" i="1" dirty="0" smtClean="0">
                  <a:solidFill>
                    <a:srgbClr val="FF0000"/>
                  </a:solidFill>
                </a:rPr>
                <a:t>-t at S-band gun exit</a:t>
              </a:r>
              <a:endParaRPr lang="en-US" sz="2000" i="1" dirty="0">
                <a:solidFill>
                  <a:srgbClr val="FF0000"/>
                </a:solidFill>
              </a:endParaRPr>
            </a:p>
          </p:txBody>
        </p:sp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648200"/>
              <a:ext cx="1404655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81000" y="5987711"/>
                <a:ext cx="8382000" cy="717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18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v"/>
                </a:pPr>
                <a:r>
                  <a:rPr lang="en-US" sz="2000" i="1" dirty="0" smtClean="0">
                    <a:solidFill>
                      <a:srgbClr val="C00000"/>
                    </a:solidFill>
                  </a:rPr>
                  <a:t>larger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𝑘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≡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i="1" dirty="0" smtClean="0">
                    <a:solidFill>
                      <a:srgbClr val="C00000"/>
                    </a:solidFill>
                  </a:rPr>
                  <a:t> works better (less deceleration, less power)</a:t>
                </a:r>
              </a:p>
              <a:p>
                <a:pPr marL="342900" indent="-342900">
                  <a:lnSpc>
                    <a:spcPts val="18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v"/>
                </a:pPr>
                <a:r>
                  <a:rPr lang="en-US" sz="2000" i="1" dirty="0" smtClean="0">
                    <a:solidFill>
                      <a:srgbClr val="C00000"/>
                    </a:solidFill>
                  </a:rPr>
                  <a:t>performances limited by rf amplitude and phase stabilities</a:t>
                </a:r>
                <a:endParaRPr lang="en-US" sz="2000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987711"/>
                <a:ext cx="8382000" cy="717889"/>
              </a:xfrm>
              <a:prstGeom prst="rect">
                <a:avLst/>
              </a:prstGeom>
              <a:blipFill rotWithShape="1">
                <a:blip r:embed="rId12"/>
                <a:stretch>
                  <a:fillRect l="-655" t="-13559" b="-14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241312" y="2362200"/>
            <a:ext cx="2902688" cy="3429000"/>
            <a:chOff x="6241312" y="2362200"/>
            <a:chExt cx="2902688" cy="3429000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" t="7325" r="4538"/>
            <a:stretch/>
          </p:blipFill>
          <p:spPr bwMode="auto">
            <a:xfrm>
              <a:off x="6241312" y="3347484"/>
              <a:ext cx="2902688" cy="2443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9178" y="2953821"/>
              <a:ext cx="1074947" cy="28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759579" y="2362200"/>
              <a:ext cx="2232021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FF0000"/>
                  </a:solidFill>
                </a:rPr>
                <a:t>final </a:t>
              </a:r>
              <a:r>
                <a:rPr lang="el-GR" sz="2000" i="1" dirty="0">
                  <a:solidFill>
                    <a:srgbClr val="FF0000"/>
                  </a:solidFill>
                </a:rPr>
                <a:t>γ</a:t>
              </a:r>
              <a:r>
                <a:rPr lang="en-US" sz="2000" i="1" dirty="0">
                  <a:solidFill>
                    <a:srgbClr val="FF0000"/>
                  </a:solidFill>
                </a:rPr>
                <a:t>-t </a:t>
              </a:r>
              <a:r>
                <a:rPr lang="en-US" sz="2000" i="1" dirty="0" smtClean="0">
                  <a:solidFill>
                    <a:srgbClr val="FF0000"/>
                  </a:solidFill>
                </a:rPr>
                <a:t>distribution</a:t>
              </a:r>
              <a:endParaRPr lang="en-US" sz="2000" i="1" dirty="0">
                <a:solidFill>
                  <a:srgbClr val="FF0000"/>
                </a:solidFill>
              </a:endParaRPr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116" y="4648200"/>
              <a:ext cx="1403074" cy="53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1045227" y="4595085"/>
            <a:ext cx="7595326" cy="625762"/>
            <a:chOff x="1045227" y="4595085"/>
            <a:chExt cx="7595326" cy="625762"/>
          </a:xfrm>
        </p:grpSpPr>
        <p:sp>
          <p:nvSpPr>
            <p:cNvPr id="14" name="Rectangle 13"/>
            <p:cNvSpPr/>
            <p:nvPr/>
          </p:nvSpPr>
          <p:spPr>
            <a:xfrm>
              <a:off x="1045227" y="4608352"/>
              <a:ext cx="1447800" cy="6124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92753" y="4595085"/>
              <a:ext cx="1447800" cy="6124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153400" y="3505200"/>
            <a:ext cx="833883" cy="716280"/>
            <a:chOff x="8153400" y="3505200"/>
            <a:chExt cx="833883" cy="716280"/>
          </a:xfrm>
        </p:grpSpPr>
        <p:grpSp>
          <p:nvGrpSpPr>
            <p:cNvPr id="13" name="Group 12"/>
            <p:cNvGrpSpPr/>
            <p:nvPr/>
          </p:nvGrpSpPr>
          <p:grpSpPr>
            <a:xfrm>
              <a:off x="8153400" y="3611880"/>
              <a:ext cx="0" cy="609600"/>
              <a:chOff x="8153400" y="3657600"/>
              <a:chExt cx="0" cy="60960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8153400" y="3657600"/>
                <a:ext cx="0" cy="304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8153400" y="3962400"/>
                <a:ext cx="0" cy="304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8153400" y="3505200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&lt;20 eV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709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2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strong lenses for MeV beams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14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456" y="762000"/>
            <a:ext cx="83820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for conventional TEMs (&lt;300 keV), solenoid lenses are used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solenoid is symmetric, but very ineffective for high energy electrons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Cs and Cc are roughly equal to the focal length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heavy and bulky NC solenoid (≤2.2 T), or SC solenoid can be used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or, using quadrupoles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  <a:r>
              <a:rPr lang="en-US" sz="2000" i="1" dirty="0" smtClean="0">
                <a:solidFill>
                  <a:srgbClr val="C00000"/>
                </a:solidFill>
              </a:rPr>
              <a:t>which are strong and compact</a:t>
            </a:r>
          </a:p>
          <a:p>
            <a:pPr>
              <a:lnSpc>
                <a:spcPts val="1800"/>
              </a:lnSpc>
              <a:spcBef>
                <a:spcPts val="1200"/>
              </a:spcBef>
            </a:pPr>
            <a:endParaRPr lang="en-US" sz="2000" i="1" dirty="0" smtClean="0">
              <a:solidFill>
                <a:srgbClr val="C00000"/>
              </a:solidFill>
            </a:endParaRPr>
          </a:p>
          <a:p>
            <a:pPr marL="800100" lvl="1" indent="-342900">
              <a:lnSpc>
                <a:spcPts val="18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i="1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4724400"/>
            <a:ext cx="128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gradient G~500 T/m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4800" y="2743200"/>
            <a:ext cx="3884467" cy="3834324"/>
            <a:chOff x="304800" y="2743200"/>
            <a:chExt cx="3884467" cy="3834324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1" r="4004"/>
            <a:stretch/>
          </p:blipFill>
          <p:spPr bwMode="auto">
            <a:xfrm>
              <a:off x="304800" y="3352800"/>
              <a:ext cx="2860158" cy="3224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53684" y="2743200"/>
              <a:ext cx="3535583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chemeClr val="bg1"/>
                  </a:solidFill>
                </a:rPr>
                <a:t>permanent magnet </a:t>
              </a:r>
              <a:r>
                <a:rPr lang="en-US" sz="2000" i="1" dirty="0">
                  <a:solidFill>
                    <a:schemeClr val="bg1"/>
                  </a:solidFill>
                </a:rPr>
                <a:t>q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uadrupoles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57200" y="6400800"/>
              <a:ext cx="1066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53684" y="609600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cm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65203" y="2743200"/>
            <a:ext cx="3829007" cy="4079329"/>
            <a:chOff x="4665203" y="2743200"/>
            <a:chExt cx="3829007" cy="4079329"/>
          </a:xfrm>
        </p:grpSpPr>
        <p:sp>
          <p:nvSpPr>
            <p:cNvPr id="10" name="TextBox 9"/>
            <p:cNvSpPr txBox="1"/>
            <p:nvPr/>
          </p:nvSpPr>
          <p:spPr>
            <a:xfrm>
              <a:off x="5260120" y="2743200"/>
              <a:ext cx="3234090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000" i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 err="1" smtClean="0"/>
                <a:t>nano</a:t>
              </a:r>
              <a:r>
                <a:rPr lang="en-US" dirty="0" smtClean="0"/>
                <a:t>-fabricated micro-quads</a:t>
              </a:r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5052619"/>
              <a:ext cx="2359880" cy="176991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352800"/>
              <a:ext cx="2359880" cy="1769910"/>
            </a:xfrm>
            <a:prstGeom prst="rect">
              <a:avLst/>
            </a:prstGeom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4665203" y="3249208"/>
              <a:ext cx="0" cy="357332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02" y="3733801"/>
            <a:ext cx="2762866" cy="254686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793592" y="3657600"/>
            <a:ext cx="2947811" cy="1026686"/>
            <a:chOff x="1793592" y="3657600"/>
            <a:chExt cx="2947811" cy="1026686"/>
          </a:xfrm>
        </p:grpSpPr>
        <p:sp>
          <p:nvSpPr>
            <p:cNvPr id="21" name="TextBox 20"/>
            <p:cNvSpPr txBox="1"/>
            <p:nvPr/>
          </p:nvSpPr>
          <p:spPr>
            <a:xfrm>
              <a:off x="3276600" y="3657600"/>
              <a:ext cx="14648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permanent magnets, B</a:t>
              </a:r>
              <a:r>
                <a:rPr lang="en-US" baseline="-25000" dirty="0" smtClean="0">
                  <a:solidFill>
                    <a:srgbClr val="00B0F0"/>
                  </a:solidFill>
                </a:rPr>
                <a:t>0</a:t>
              </a:r>
              <a:r>
                <a:rPr lang="en-US" dirty="0">
                  <a:solidFill>
                    <a:srgbClr val="00B0F0"/>
                  </a:solidFill>
                </a:rPr>
                <a:t>=</a:t>
              </a:r>
              <a:r>
                <a:rPr lang="en-US" dirty="0" smtClean="0">
                  <a:solidFill>
                    <a:srgbClr val="00B0F0"/>
                  </a:solidFill>
                </a:rPr>
                <a:t>1.40 T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21" idx="1"/>
            </p:cNvCxnSpPr>
            <p:nvPr/>
          </p:nvCxnSpPr>
          <p:spPr>
            <a:xfrm flipH="1">
              <a:off x="1793592" y="4119265"/>
              <a:ext cx="1483008" cy="565021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7620000" y="3566233"/>
            <a:ext cx="160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1) Gradient up to 5000 T/m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2) tunable strength!!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Prototype recently successfully  tested.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4696" y="6142166"/>
            <a:ext cx="293530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Courtesy of J. Harrison, UCLA</a:t>
            </a:r>
          </a:p>
          <a:p>
            <a:r>
              <a:rPr lang="en-US" dirty="0" err="1" smtClean="0"/>
              <a:t>Theia</a:t>
            </a:r>
            <a:r>
              <a:rPr lang="en-US" dirty="0" smtClean="0"/>
              <a:t> </a:t>
            </a:r>
            <a:r>
              <a:rPr lang="en-US" dirty="0"/>
              <a:t>Scientific Corp.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/>
      <p:bldP spid="22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Numerical tracking of aberrations and e-e interaction 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15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685800"/>
            <a:ext cx="4499344" cy="635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>
                <a:solidFill>
                  <a:srgbClr val="C00000"/>
                </a:solidFill>
              </a:rPr>
              <a:t>n</a:t>
            </a:r>
            <a:r>
              <a:rPr lang="en-US" sz="2000" i="1" dirty="0" smtClean="0">
                <a:solidFill>
                  <a:srgbClr val="C00000"/>
                </a:solidFill>
              </a:rPr>
              <a:t>eed powerful/reliable numerical tool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Incoherent imaging (contribution from wave property negligible)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Cc and Cs can be calculated analytically for hard-edge models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0000FF"/>
                </a:solidFill>
              </a:rPr>
              <a:t>consistence between GPT, ELEGANT, and COSY Infinity for Cc and Cs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>
                <a:solidFill>
                  <a:srgbClr val="C00000"/>
                </a:solidFill>
              </a:rPr>
              <a:t>r</a:t>
            </a:r>
            <a:r>
              <a:rPr lang="en-US" sz="2000" i="1" dirty="0" smtClean="0">
                <a:solidFill>
                  <a:srgbClr val="C00000"/>
                </a:solidFill>
              </a:rPr>
              <a:t>esolution determined not only by aberration, but also electron flux and e-e interaction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3D field map, various space charge models</a:t>
            </a:r>
            <a:r>
              <a:rPr lang="en-US" sz="2000" i="1" dirty="0">
                <a:solidFill>
                  <a:srgbClr val="C00000"/>
                </a:solidFill>
              </a:rPr>
              <a:t>, </a:t>
            </a:r>
            <a:r>
              <a:rPr lang="en-US" sz="2000" i="1" dirty="0" smtClean="0">
                <a:solidFill>
                  <a:srgbClr val="C00000"/>
                </a:solidFill>
              </a:rPr>
              <a:t>stochastic scattering (</a:t>
            </a:r>
            <a:r>
              <a:rPr lang="en-US" sz="2000" i="1" dirty="0" smtClean="0">
                <a:solidFill>
                  <a:srgbClr val="C00000"/>
                </a:solidFill>
              </a:rPr>
              <a:t>O(N</a:t>
            </a:r>
            <a:r>
              <a:rPr lang="en-US" sz="2000" i="1" baseline="30000" dirty="0">
                <a:solidFill>
                  <a:srgbClr val="C00000"/>
                </a:solidFill>
              </a:rPr>
              <a:t>2</a:t>
            </a:r>
            <a:r>
              <a:rPr lang="en-US" sz="2000" i="1" dirty="0" smtClean="0">
                <a:solidFill>
                  <a:srgbClr val="C00000"/>
                </a:solidFill>
              </a:rPr>
              <a:t>) </a:t>
            </a:r>
            <a:r>
              <a:rPr lang="en-US" sz="2000" i="1" dirty="0" smtClean="0">
                <a:solidFill>
                  <a:srgbClr val="C00000"/>
                </a:solidFill>
              </a:rPr>
              <a:t>classical point-to-point or O(</a:t>
            </a:r>
            <a:r>
              <a:rPr lang="en-US" sz="2000" i="1" dirty="0" err="1" smtClean="0">
                <a:solidFill>
                  <a:srgbClr val="C00000"/>
                </a:solidFill>
              </a:rPr>
              <a:t>Nlog</a:t>
            </a:r>
            <a:r>
              <a:rPr lang="en-US" sz="2000" i="1" dirty="0" smtClean="0">
                <a:solidFill>
                  <a:srgbClr val="C00000"/>
                </a:solidFill>
              </a:rPr>
              <a:t>(N)) tree-code) all packed within GPT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shift of image plane and slight change in magnification due to e-e interaction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0000FF"/>
                </a:solidFill>
              </a:rPr>
              <a:t>take full advantage of theoretical guidance and various codes developed in beam physics community</a:t>
            </a:r>
          </a:p>
          <a:p>
            <a:pPr marL="800100" lvl="1" indent="-34290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i="1" dirty="0" smtClean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4302" y="819090"/>
            <a:ext cx="4493498" cy="3219510"/>
            <a:chOff x="4574302" y="819090"/>
            <a:chExt cx="4493498" cy="3219510"/>
          </a:xfrm>
        </p:grpSpPr>
        <p:grpSp>
          <p:nvGrpSpPr>
            <p:cNvPr id="12" name="Group 11"/>
            <p:cNvGrpSpPr/>
            <p:nvPr/>
          </p:nvGrpSpPr>
          <p:grpSpPr>
            <a:xfrm>
              <a:off x="4574302" y="819090"/>
              <a:ext cx="4493498" cy="3219510"/>
              <a:chOff x="4574302" y="819090"/>
              <a:chExt cx="4493498" cy="321951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4302" y="1143000"/>
                <a:ext cx="4493498" cy="251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303835" y="819090"/>
                <a:ext cx="32306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GPT tracking in 3D field maps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574302" y="819090"/>
                <a:ext cx="4493498" cy="321951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31128" y="3669268"/>
                <a:ext cx="3446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*3D field maps modelled by RADIA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5029200" y="2831068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i="1" dirty="0">
                  <a:solidFill>
                    <a:schemeClr val="bg1"/>
                  </a:solidFill>
                </a:rPr>
                <a:t>σ</a:t>
              </a:r>
              <a:r>
                <a:rPr lang="en-US" b="1" i="1" baseline="-25000" dirty="0" smtClean="0">
                  <a:solidFill>
                    <a:schemeClr val="bg1"/>
                  </a:solidFill>
                </a:rPr>
                <a:t>x </a:t>
              </a:r>
              <a:r>
                <a:rPr lang="en-US" b="1" i="1" dirty="0" smtClean="0">
                  <a:solidFill>
                    <a:schemeClr val="bg1"/>
                  </a:solidFill>
                </a:rPr>
                <a:t>/M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82534" y="2831068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i="1" dirty="0" smtClean="0">
                  <a:solidFill>
                    <a:schemeClr val="bg1"/>
                  </a:solidFill>
                </a:rPr>
                <a:t>σ</a:t>
              </a:r>
              <a:r>
                <a:rPr lang="en-US" b="1" i="1" baseline="-25000" dirty="0">
                  <a:solidFill>
                    <a:schemeClr val="bg1"/>
                  </a:solidFill>
                </a:rPr>
                <a:t>y</a:t>
              </a:r>
              <a:r>
                <a:rPr lang="en-US" b="1" i="1" baseline="-25000" dirty="0" smtClean="0">
                  <a:solidFill>
                    <a:schemeClr val="bg1"/>
                  </a:solidFill>
                </a:rPr>
                <a:t> </a:t>
              </a:r>
              <a:r>
                <a:rPr lang="en-US" b="1" i="1" dirty="0" smtClean="0">
                  <a:solidFill>
                    <a:schemeClr val="bg1"/>
                  </a:solidFill>
                </a:rPr>
                <a:t>/M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65646" y="4191000"/>
            <a:ext cx="4493498" cy="2590800"/>
            <a:chOff x="4565646" y="4191000"/>
            <a:chExt cx="4493498" cy="2590800"/>
          </a:xfrm>
        </p:grpSpPr>
        <p:grpSp>
          <p:nvGrpSpPr>
            <p:cNvPr id="33" name="Group 32"/>
            <p:cNvGrpSpPr/>
            <p:nvPr/>
          </p:nvGrpSpPr>
          <p:grpSpPr>
            <a:xfrm>
              <a:off x="4565646" y="4191000"/>
              <a:ext cx="4493498" cy="2590800"/>
              <a:chOff x="4565646" y="4191000"/>
              <a:chExt cx="4493498" cy="259080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4502" y="4295775"/>
                <a:ext cx="2028825" cy="202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8095" y="4294632"/>
                <a:ext cx="2033505" cy="2029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4734502" y="6324600"/>
                <a:ext cx="1422200" cy="381000"/>
                <a:chOff x="4631128" y="6324600"/>
                <a:chExt cx="1422200" cy="381000"/>
              </a:xfrm>
            </p:grpSpPr>
            <p:cxnSp>
              <p:nvCxnSpPr>
                <p:cNvPr id="15" name="Straight Arrow Connector 14"/>
                <p:cNvCxnSpPr/>
                <p:nvPr/>
              </p:nvCxnSpPr>
              <p:spPr>
                <a:xfrm flipH="1">
                  <a:off x="5138928" y="6629400"/>
                  <a:ext cx="91440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4800600" y="6400800"/>
                  <a:ext cx="0" cy="3048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5138928" y="6400800"/>
                  <a:ext cx="0" cy="3048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4631128" y="6629400"/>
                  <a:ext cx="169472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5242023" y="6324600"/>
                  <a:ext cx="7777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10 nm</a:t>
                  </a:r>
                  <a:endParaRPr lang="en-US" dirty="0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6818118" y="6324600"/>
                <a:ext cx="1591056" cy="381000"/>
                <a:chOff x="4462272" y="6324600"/>
                <a:chExt cx="1591056" cy="381000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5138928" y="6629400"/>
                  <a:ext cx="91440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4800600" y="6400800"/>
                  <a:ext cx="0" cy="3048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5138928" y="6400800"/>
                  <a:ext cx="0" cy="3048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4462272" y="6629400"/>
                  <a:ext cx="33832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/>
                <p:cNvSpPr txBox="1"/>
                <p:nvPr/>
              </p:nvSpPr>
              <p:spPr>
                <a:xfrm>
                  <a:off x="5242023" y="6324600"/>
                  <a:ext cx="7777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10 nm</a:t>
                  </a:r>
                  <a:endParaRPr lang="en-US" dirty="0"/>
                </a:p>
              </p:txBody>
            </p:sp>
          </p:grpSp>
          <p:sp>
            <p:nvSpPr>
              <p:cNvPr id="51" name="Rectangle 50"/>
              <p:cNvSpPr/>
              <p:nvPr/>
            </p:nvSpPr>
            <p:spPr>
              <a:xfrm>
                <a:off x="4565646" y="4191000"/>
                <a:ext cx="4493498" cy="2590800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6987282" y="4343400"/>
              <a:ext cx="11256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 smtClean="0"/>
                <a:t>×</a:t>
              </a:r>
              <a:r>
                <a:rPr lang="en-US" b="1" i="1" dirty="0" smtClean="0"/>
                <a:t>3 charge</a:t>
              </a:r>
              <a:endParaRPr lang="en-US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1156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key components of a single-shot </a:t>
            </a:r>
            <a:r>
              <a:rPr lang="en-US" sz="2800" b="1" i="1" dirty="0" err="1" smtClean="0">
                <a:cs typeface="Arial" pitchFamily="34" charset="0"/>
              </a:rPr>
              <a:t>ps</a:t>
            </a:r>
            <a:r>
              <a:rPr lang="en-US" sz="2800" b="1" i="1" dirty="0" smtClean="0">
                <a:cs typeface="Arial" pitchFamily="34" charset="0"/>
              </a:rPr>
              <a:t> MeV UEM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16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684" y="4038600"/>
            <a:ext cx="83820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high gradient S-band rf gun </a:t>
            </a:r>
            <a:r>
              <a:rPr lang="en-US" sz="2000" i="1" dirty="0" smtClean="0">
                <a:solidFill>
                  <a:srgbClr val="00B0F0"/>
                </a:solidFill>
              </a:rPr>
              <a:t>see</a:t>
            </a:r>
            <a:r>
              <a:rPr lang="en-US" sz="2000" i="1" dirty="0" smtClean="0">
                <a:solidFill>
                  <a:srgbClr val="C00000"/>
                </a:solidFill>
              </a:rPr>
              <a:t> </a:t>
            </a:r>
            <a:r>
              <a:rPr lang="en-US" i="1" dirty="0" smtClean="0">
                <a:solidFill>
                  <a:srgbClr val="00B0F0"/>
                </a:solidFill>
              </a:rPr>
              <a:t>L. </a:t>
            </a:r>
            <a:r>
              <a:rPr lang="en-US" i="1" dirty="0" err="1" smtClean="0">
                <a:solidFill>
                  <a:srgbClr val="00B0F0"/>
                </a:solidFill>
              </a:rPr>
              <a:t>Faillace</a:t>
            </a:r>
            <a:r>
              <a:rPr lang="en-US" i="1" dirty="0" smtClean="0">
                <a:solidFill>
                  <a:srgbClr val="00B0F0"/>
                </a:solidFill>
              </a:rPr>
              <a:t> HBEB Workshop 2013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cigar-shape low emittance beam (parabolic, small spot UV laser)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X-band rf regulation cavity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strong electron lens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high efficiency detection of MeV electrons </a:t>
            </a:r>
            <a:r>
              <a:rPr lang="en-US" i="1" dirty="0" smtClean="0">
                <a:solidFill>
                  <a:srgbClr val="00B0F0"/>
                </a:solidFill>
              </a:rPr>
              <a:t>R. K. Li et al., JAP </a:t>
            </a:r>
            <a:r>
              <a:rPr lang="en-US" i="1" dirty="0">
                <a:solidFill>
                  <a:srgbClr val="00B0F0"/>
                </a:solidFill>
              </a:rPr>
              <a:t>110, 074512 (2011</a:t>
            </a:r>
            <a:r>
              <a:rPr lang="en-US" i="1" dirty="0" smtClean="0">
                <a:solidFill>
                  <a:srgbClr val="00B0F0"/>
                </a:solidFill>
              </a:rPr>
              <a:t>)</a:t>
            </a:r>
            <a:endParaRPr lang="en-US" sz="2000" i="1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rf amplitude and phase control</a:t>
            </a:r>
          </a:p>
          <a:p>
            <a:pPr marL="342900" indent="-342900">
              <a:lnSpc>
                <a:spcPts val="18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000" i="1" dirty="0">
                <a:solidFill>
                  <a:srgbClr val="C00000"/>
                </a:solidFill>
              </a:rPr>
              <a:t>n</a:t>
            </a:r>
            <a:r>
              <a:rPr lang="en-US" sz="2000" i="1" dirty="0" smtClean="0">
                <a:solidFill>
                  <a:srgbClr val="C00000"/>
                </a:solidFill>
              </a:rPr>
              <a:t>umerical studies of aberrations and e-e interactions</a:t>
            </a:r>
            <a:endParaRPr lang="en-US" sz="2000" i="1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6978"/>
            <a:ext cx="7696200" cy="297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79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438"/>
            <a:ext cx="83058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Acknowledgement</a:t>
            </a:r>
            <a:endParaRPr lang="en-US" sz="2800" b="1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17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066800"/>
            <a:ext cx="83058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/>
              <a:t>funding </a:t>
            </a:r>
            <a:r>
              <a:rPr lang="en-US" sz="2800" dirty="0"/>
              <a:t>agencies: </a:t>
            </a:r>
            <a:r>
              <a:rPr lang="en-US" sz="2800" dirty="0" smtClean="0"/>
              <a:t>DOE-BES, </a:t>
            </a:r>
            <a:r>
              <a:rPr lang="en-US" sz="2800" dirty="0"/>
              <a:t>DOE-HEP, </a:t>
            </a:r>
            <a:r>
              <a:rPr lang="en-US" sz="2800" dirty="0" smtClean="0"/>
              <a:t>JTO-ONR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endParaRPr lang="en-US" sz="2800" dirty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endParaRPr lang="en-US" sz="2800" dirty="0" smtClean="0"/>
          </a:p>
          <a:p>
            <a:pPr>
              <a:lnSpc>
                <a:spcPct val="120000"/>
              </a:lnSpc>
            </a:pPr>
            <a:endParaRPr lang="en-US" sz="2800" dirty="0" smtClean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/>
              <a:t>UCLA Pegasus Laboratory members</a:t>
            </a:r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/>
              <a:t>P. </a:t>
            </a:r>
            <a:r>
              <a:rPr lang="en-US" sz="2800" dirty="0" err="1" smtClean="0"/>
              <a:t>Frigola</a:t>
            </a:r>
            <a:r>
              <a:rPr lang="en-US" sz="2800" dirty="0" smtClean="0"/>
              <a:t>, A. </a:t>
            </a:r>
            <a:r>
              <a:rPr lang="en-US" sz="2800" dirty="0" err="1" smtClean="0"/>
              <a:t>Murokh</a:t>
            </a:r>
            <a:r>
              <a:rPr lang="en-US" sz="2800" dirty="0" smtClean="0"/>
              <a:t>, and S. Boucher at Radiabeam</a:t>
            </a:r>
            <a:endParaRPr lang="en-US" sz="2800" dirty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800" dirty="0" smtClean="0"/>
              <a:t>helpful discussions with M. Mecklenburg, B. W. Reed, J. C. H. Spence, W. Wan, X. J. Wang, D. Xiang, and many others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65" y="1734391"/>
            <a:ext cx="1282535" cy="127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48583"/>
            <a:ext cx="2326705" cy="10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438"/>
            <a:ext cx="83058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Summary</a:t>
            </a:r>
            <a:endParaRPr lang="en-US" sz="2800" b="1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18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914400"/>
            <a:ext cx="8153400" cy="431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strong motivation, clear path towards a single-shot </a:t>
            </a:r>
            <a:r>
              <a:rPr lang="en-US" sz="2400" dirty="0" err="1" smtClean="0"/>
              <a:t>ps</a:t>
            </a:r>
            <a:r>
              <a:rPr lang="en-US" sz="2400" dirty="0" smtClean="0"/>
              <a:t> UEM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pushing existing technologies, new technologies will help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key parameters (emittance, energy stability and spread) challenging but </a:t>
            </a:r>
            <a:r>
              <a:rPr lang="en-US" sz="2400" smtClean="0"/>
              <a:t>within reach</a:t>
            </a:r>
            <a:endParaRPr lang="en-US" sz="2400" dirty="0" smtClean="0"/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ntegrate best parts, together w/ precise </a:t>
            </a:r>
            <a:r>
              <a:rPr lang="en-US" sz="2400" dirty="0"/>
              <a:t>control and </a:t>
            </a:r>
            <a:r>
              <a:rPr lang="en-US" sz="2400" dirty="0" smtClean="0"/>
              <a:t>diagnosis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movie mode? Frame rate linked to rf frequency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R&amp;D will also benefit many other beam applications (XFEL, external injection for plasma and dielectric laser-accelerators)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5532438"/>
            <a:ext cx="4953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Thank you for your attention! 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0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cs typeface="Arial" pitchFamily="34" charset="0"/>
              </a:rPr>
              <a:t>Outline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70037"/>
            <a:ext cx="7696200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+mj-lt"/>
                <a:cs typeface="Arial" pitchFamily="34" charset="0"/>
              </a:rPr>
              <a:t>transmission electron microscopes go ‘4D’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stroboscopic</a:t>
            </a:r>
            <a:r>
              <a:rPr lang="en-US" sz="2800" dirty="0" smtClean="0">
                <a:latin typeface="+mj-lt"/>
                <a:cs typeface="Arial" pitchFamily="34" charset="0"/>
              </a:rPr>
              <a:t> and </a:t>
            </a:r>
            <a:r>
              <a:rPr lang="en-US" sz="28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single-shot</a:t>
            </a:r>
            <a:r>
              <a:rPr lang="en-US" sz="2800" dirty="0" smtClean="0">
                <a:latin typeface="+mj-lt"/>
                <a:cs typeface="Arial" pitchFamily="34" charset="0"/>
              </a:rPr>
              <a:t> approaches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+mj-lt"/>
                <a:cs typeface="Arial" pitchFamily="34" charset="0"/>
              </a:rPr>
              <a:t>single-shot picosecond temporal resolution MeV TEM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B0F0"/>
                </a:solidFill>
                <a:cs typeface="Arial" pitchFamily="34" charset="0"/>
              </a:rPr>
              <a:t>higher launching field</a:t>
            </a:r>
            <a:r>
              <a:rPr lang="en-US" sz="2400" dirty="0" smtClean="0">
                <a:cs typeface="Arial" pitchFamily="34" charset="0"/>
              </a:rPr>
              <a:t>: modified rf </a:t>
            </a:r>
            <a:r>
              <a:rPr lang="en-US" sz="2400" dirty="0" err="1" smtClean="0">
                <a:cs typeface="Arial" pitchFamily="34" charset="0"/>
              </a:rPr>
              <a:t>photogun</a:t>
            </a:r>
            <a:endParaRPr lang="en-US" sz="2400" dirty="0" smtClean="0">
              <a:cs typeface="Arial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B0F0"/>
                </a:solidFill>
                <a:cs typeface="Arial" pitchFamily="34" charset="0"/>
              </a:rPr>
              <a:t>ultralow </a:t>
            </a:r>
            <a:r>
              <a:rPr lang="en-US" sz="2400" dirty="0">
                <a:solidFill>
                  <a:srgbClr val="00B0F0"/>
                </a:solidFill>
                <a:cs typeface="Arial" pitchFamily="34" charset="0"/>
              </a:rPr>
              <a:t>emittance</a:t>
            </a:r>
            <a:r>
              <a:rPr lang="en-US" sz="2400" dirty="0">
                <a:cs typeface="Arial" pitchFamily="34" charset="0"/>
              </a:rPr>
              <a:t>: cigar-shape beam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B0F0"/>
                </a:solidFill>
                <a:cs typeface="Arial" pitchFamily="34" charset="0"/>
              </a:rPr>
              <a:t>ultralow </a:t>
            </a:r>
            <a:r>
              <a:rPr lang="en-US" sz="2400" dirty="0">
                <a:solidFill>
                  <a:srgbClr val="00B0F0"/>
                </a:solidFill>
                <a:cs typeface="Arial" pitchFamily="34" charset="0"/>
              </a:rPr>
              <a:t>energy spread</a:t>
            </a:r>
            <a:r>
              <a:rPr lang="en-US" sz="2400" dirty="0">
                <a:cs typeface="Arial" pitchFamily="34" charset="0"/>
              </a:rPr>
              <a:t>: rf curvature regulation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B0F0"/>
                </a:solidFill>
                <a:cs typeface="Arial" pitchFamily="34" charset="0"/>
              </a:rPr>
              <a:t>novel electron optics</a:t>
            </a:r>
            <a:r>
              <a:rPr lang="en-US" sz="2400" dirty="0" smtClean="0">
                <a:cs typeface="Arial" pitchFamily="34" charset="0"/>
              </a:rPr>
              <a:t>: </a:t>
            </a:r>
            <a:r>
              <a:rPr lang="en-US" sz="2400" dirty="0">
                <a:cs typeface="Arial" pitchFamily="34" charset="0"/>
              </a:rPr>
              <a:t>PMQ and </a:t>
            </a:r>
            <a:r>
              <a:rPr lang="el-GR" sz="2400" i="1" dirty="0">
                <a:cs typeface="Arial" pitchFamily="34" charset="0"/>
              </a:rPr>
              <a:t>μ</a:t>
            </a:r>
            <a:r>
              <a:rPr lang="en-US" sz="2400" dirty="0" smtClean="0">
                <a:cs typeface="Arial" pitchFamily="34" charset="0"/>
              </a:rPr>
              <a:t>-quads</a:t>
            </a:r>
            <a:endParaRPr lang="en-US" sz="2400" dirty="0" smtClean="0">
              <a:latin typeface="+mj-lt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+mj-lt"/>
                <a:cs typeface="Arial" pitchFamily="34" charset="0"/>
              </a:rPr>
              <a:t>summary and outlook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2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8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69342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Transmission electron microscopies </a:t>
            </a:r>
            <a:endParaRPr lang="en-US" sz="2800" b="1" i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3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1600200"/>
            <a:ext cx="4917829" cy="5105400"/>
            <a:chOff x="76200" y="1600200"/>
            <a:chExt cx="4917829" cy="5105400"/>
          </a:xfrm>
        </p:grpSpPr>
        <p:sp>
          <p:nvSpPr>
            <p:cNvPr id="24" name="Title 1"/>
            <p:cNvSpPr txBox="1">
              <a:spLocks/>
            </p:cNvSpPr>
            <p:nvPr/>
          </p:nvSpPr>
          <p:spPr>
            <a:xfrm>
              <a:off x="457201" y="6062492"/>
              <a:ext cx="4191000" cy="6431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B0F0"/>
                  </a:solidFill>
                  <a:cs typeface="Arial" pitchFamily="34" charset="0"/>
                </a:rPr>
                <a:t>D. A. Muller, Nat. Mater. 8, 263 (2009)</a:t>
              </a:r>
            </a:p>
            <a:p>
              <a:pPr algn="l"/>
              <a:r>
                <a:rPr lang="en-US" sz="1600" dirty="0" smtClean="0">
                  <a:solidFill>
                    <a:srgbClr val="00B0F0"/>
                  </a:solidFill>
                  <a:cs typeface="Arial" pitchFamily="34" charset="0"/>
                </a:rPr>
                <a:t>Adapted from H. H. Rose (2009)</a:t>
              </a:r>
              <a:endParaRPr lang="en-US" sz="1600" dirty="0">
                <a:solidFill>
                  <a:srgbClr val="00B0F0"/>
                </a:solidFill>
                <a:cs typeface="Arial" pitchFamily="34" charset="0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600200"/>
              <a:ext cx="4917829" cy="44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38012" y="662226"/>
            <a:ext cx="82773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primary tool for material science, chemistry, physics, biology, and industry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sub-</a:t>
            </a:r>
            <a:r>
              <a:rPr lang="en-US" sz="2000" i="1" dirty="0" err="1" smtClean="0">
                <a:solidFill>
                  <a:srgbClr val="C00000"/>
                </a:solidFill>
              </a:rPr>
              <a:t>Ångstr</a:t>
            </a:r>
            <a:r>
              <a:rPr lang="en-US" sz="2000" i="1" dirty="0" err="1" smtClean="0">
                <a:solidFill>
                  <a:srgbClr val="C00000"/>
                </a:solidFill>
                <a:latin typeface="Calibri"/>
              </a:rPr>
              <a:t>ö</a:t>
            </a:r>
            <a:r>
              <a:rPr lang="en-US" sz="2000" i="1" dirty="0" err="1" smtClean="0">
                <a:solidFill>
                  <a:srgbClr val="C00000"/>
                </a:solidFill>
              </a:rPr>
              <a:t>m</a:t>
            </a:r>
            <a:r>
              <a:rPr lang="en-US" sz="2000" i="1" dirty="0" smtClean="0">
                <a:solidFill>
                  <a:srgbClr val="C00000"/>
                </a:solidFill>
              </a:rPr>
              <a:t> spatial resolution with aberration correction </a:t>
            </a:r>
            <a:endParaRPr lang="en-US" sz="2000" i="1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0304" y="1597886"/>
            <a:ext cx="4500097" cy="2897914"/>
            <a:chOff x="2510304" y="1597886"/>
            <a:chExt cx="4500097" cy="2897914"/>
          </a:xfrm>
        </p:grpSpPr>
        <p:sp>
          <p:nvSpPr>
            <p:cNvPr id="14" name="Rectangle 13"/>
            <p:cNvSpPr/>
            <p:nvPr/>
          </p:nvSpPr>
          <p:spPr>
            <a:xfrm>
              <a:off x="2510304" y="4114800"/>
              <a:ext cx="1223495" cy="381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597888"/>
              <a:ext cx="1905000" cy="2321107"/>
            </a:xfrm>
            <a:prstGeom prst="rect">
              <a:avLst/>
            </a:prstGeom>
          </p:spPr>
        </p:pic>
        <p:sp>
          <p:nvSpPr>
            <p:cNvPr id="20" name="Title 1"/>
            <p:cNvSpPr txBox="1">
              <a:spLocks/>
            </p:cNvSpPr>
            <p:nvPr/>
          </p:nvSpPr>
          <p:spPr>
            <a:xfrm>
              <a:off x="5105400" y="3899581"/>
              <a:ext cx="1905000" cy="291419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1800"/>
                </a:lnSpc>
              </a:pPr>
              <a:r>
                <a:rPr lang="en-US" sz="1500" b="1" i="1" dirty="0" smtClean="0">
                  <a:solidFill>
                    <a:schemeClr val="bg1"/>
                  </a:solidFill>
                  <a:cs typeface="Arial" pitchFamily="34" charset="0"/>
                </a:rPr>
                <a:t>Ruska’s EM sketch</a:t>
              </a:r>
              <a:endParaRPr lang="en-US" sz="1500" b="1" i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05401" y="1597886"/>
              <a:ext cx="1905000" cy="25931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33800" y="1597885"/>
            <a:ext cx="5268756" cy="2593115"/>
            <a:chOff x="3733800" y="1597885"/>
            <a:chExt cx="5268756" cy="2593115"/>
          </a:xfrm>
        </p:grpSpPr>
        <p:sp>
          <p:nvSpPr>
            <p:cNvPr id="22" name="Rectangle 21"/>
            <p:cNvSpPr/>
            <p:nvPr/>
          </p:nvSpPr>
          <p:spPr>
            <a:xfrm>
              <a:off x="3733800" y="1622607"/>
              <a:ext cx="762000" cy="381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5"/>
            <a:stretch/>
          </p:blipFill>
          <p:spPr>
            <a:xfrm>
              <a:off x="7162800" y="1597887"/>
              <a:ext cx="1839756" cy="2321107"/>
            </a:xfrm>
            <a:prstGeom prst="rect">
              <a:avLst/>
            </a:prstGeom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7162236" y="3899581"/>
              <a:ext cx="1840320" cy="291419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400" b="1" i="1" dirty="0" smtClean="0">
                  <a:solidFill>
                    <a:schemeClr val="bg1"/>
                  </a:solidFill>
                  <a:cs typeface="Arial" pitchFamily="34" charset="0"/>
                </a:rPr>
                <a:t>TEAM I at NCEM LBNL</a:t>
              </a:r>
              <a:endParaRPr lang="en-US" sz="1400" b="1" i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62236" y="1597885"/>
              <a:ext cx="1840319" cy="25931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00600" y="4343400"/>
            <a:ext cx="4191000" cy="2438400"/>
            <a:chOff x="4800600" y="4343400"/>
            <a:chExt cx="4191000" cy="243840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4343400"/>
              <a:ext cx="1932631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674" y="4343400"/>
              <a:ext cx="1905882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4800600" y="6138692"/>
              <a:ext cx="4191000" cy="6431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/>
                <a:t>3D electron tomography </a:t>
              </a:r>
              <a:r>
                <a:rPr lang="en-US" sz="1600" dirty="0"/>
                <a:t>at </a:t>
              </a:r>
              <a:r>
                <a:rPr lang="en-US" sz="1600" dirty="0" err="1" smtClean="0">
                  <a:latin typeface="Calibri"/>
                </a:rPr>
                <a:t>å</a:t>
              </a:r>
              <a:r>
                <a:rPr lang="en-US" sz="1600" dirty="0" err="1" smtClean="0"/>
                <a:t>ngstr</a:t>
              </a:r>
              <a:r>
                <a:rPr lang="en-US" sz="1600" dirty="0" err="1" smtClean="0">
                  <a:latin typeface="Calibri"/>
                </a:rPr>
                <a:t>ö</a:t>
              </a:r>
              <a:r>
                <a:rPr lang="en-US" sz="1600" dirty="0" err="1" smtClean="0"/>
                <a:t>m</a:t>
              </a:r>
              <a:r>
                <a:rPr lang="en-US" sz="1600" dirty="0" smtClean="0"/>
                <a:t> resolution</a:t>
              </a:r>
            </a:p>
            <a:p>
              <a:pPr algn="l"/>
              <a:r>
                <a:rPr lang="en-US" sz="1600" dirty="0" smtClean="0">
                  <a:solidFill>
                    <a:srgbClr val="00B0F0"/>
                  </a:solidFill>
                  <a:cs typeface="Arial" pitchFamily="34" charset="0"/>
                </a:rPr>
                <a:t>M. C. Scott, Nature 444, 483 (2012)</a:t>
              </a:r>
              <a:endParaRPr lang="en-US" sz="1600" dirty="0">
                <a:solidFill>
                  <a:srgbClr val="00B0F0"/>
                </a:solidFill>
                <a:cs typeface="Arial" pitchFamily="34" charset="0"/>
              </a:endParaRPr>
            </a:p>
            <a:p>
              <a:pPr algn="l"/>
              <a:endParaRPr lang="en-US" sz="1600" dirty="0">
                <a:solidFill>
                  <a:srgbClr val="00B0F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37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Resolution in the 4</a:t>
            </a:r>
            <a:r>
              <a:rPr lang="en-US" sz="2800" b="1" i="1" baseline="30000" dirty="0" smtClean="0">
                <a:cs typeface="Arial" pitchFamily="34" charset="0"/>
              </a:rPr>
              <a:t>th</a:t>
            </a:r>
            <a:r>
              <a:rPr lang="en-US" sz="2800" b="1" i="1" dirty="0" smtClean="0">
                <a:cs typeface="Arial" pitchFamily="34" charset="0"/>
              </a:rPr>
              <a:t> dimension – </a:t>
            </a:r>
            <a:r>
              <a:rPr lang="en-US" sz="2800" b="1" i="1" dirty="0" smtClean="0">
                <a:solidFill>
                  <a:srgbClr val="FF0000"/>
                </a:solidFill>
                <a:cs typeface="Arial" pitchFamily="34" charset="0"/>
              </a:rPr>
              <a:t>time domain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4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012" y="662226"/>
            <a:ext cx="832498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v"/>
            </a:pPr>
            <a:r>
              <a:rPr lang="en-US" sz="2000" i="1" dirty="0">
                <a:solidFill>
                  <a:srgbClr val="C00000"/>
                </a:solidFill>
              </a:rPr>
              <a:t>Conventional TEMs need millisecond to second exposure time</a:t>
            </a: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many reasons to see structural </a:t>
            </a:r>
            <a:r>
              <a:rPr lang="en-US" sz="2000" b="1" i="1" dirty="0" smtClean="0">
                <a:solidFill>
                  <a:srgbClr val="0000FF"/>
                </a:solidFill>
              </a:rPr>
              <a:t>changes</a:t>
            </a:r>
            <a:r>
              <a:rPr lang="en-US" sz="2000" i="1" dirty="0" smtClean="0">
                <a:solidFill>
                  <a:srgbClr val="C00000"/>
                </a:solidFill>
              </a:rPr>
              <a:t> in time, rather than static images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96" y="1752600"/>
            <a:ext cx="166561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1580033"/>
            <a:ext cx="6019800" cy="5201767"/>
            <a:chOff x="152400" y="1580033"/>
            <a:chExt cx="6019800" cy="520176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580033"/>
              <a:ext cx="5943600" cy="520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itle 1"/>
            <p:cNvSpPr txBox="1">
              <a:spLocks/>
            </p:cNvSpPr>
            <p:nvPr/>
          </p:nvSpPr>
          <p:spPr>
            <a:xfrm>
              <a:off x="152400" y="6460246"/>
              <a:ext cx="5089452" cy="32155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B0F0"/>
                  </a:solidFill>
                  <a:cs typeface="Arial" pitchFamily="34" charset="0"/>
                </a:rPr>
                <a:t>EMSL Ultrafast TEM Workshop Report, June 14-15, 2011</a:t>
              </a:r>
              <a:endParaRPr lang="en-US" sz="1600" dirty="0">
                <a:solidFill>
                  <a:srgbClr val="00B0F0"/>
                </a:solidFill>
                <a:cs typeface="Arial" pitchFamily="34" charset="0"/>
              </a:endParaRPr>
            </a:p>
          </p:txBody>
        </p:sp>
      </p:grp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50" y="4495800"/>
            <a:ext cx="166855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00" y="2998200"/>
            <a:ext cx="1456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18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Ultrafast TE</a:t>
            </a:r>
            <a:r>
              <a:rPr lang="en-US" altLang="zh-CN" sz="2800" b="1" i="1" dirty="0" smtClean="0">
                <a:cs typeface="Arial" pitchFamily="34" charset="0"/>
              </a:rPr>
              <a:t>M: stroboscopic and single-shot approaches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5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5229761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use photocathode in conventional 200 kV TEMs, pump-probe scheme</a:t>
            </a:r>
          </a:p>
          <a:p>
            <a:pPr marL="342900" indent="-342900">
              <a:lnSpc>
                <a:spcPts val="1200"/>
              </a:lnSpc>
              <a:buFont typeface="Wingdings" panose="05000000000000000000" pitchFamily="2" charset="2"/>
              <a:buChar char="v"/>
            </a:pPr>
            <a:endParaRPr lang="en-US" sz="2000" i="1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00B0F0"/>
                </a:solidFill>
              </a:rPr>
              <a:t>Stroboscopic: 1 e</a:t>
            </a:r>
            <a:r>
              <a:rPr lang="en-US" sz="2000" i="1" baseline="30000" dirty="0" smtClean="0">
                <a:solidFill>
                  <a:srgbClr val="00B0F0"/>
                </a:solidFill>
              </a:rPr>
              <a:t>-</a:t>
            </a:r>
            <a:r>
              <a:rPr lang="en-US" sz="2000" i="1" dirty="0" smtClean="0">
                <a:solidFill>
                  <a:srgbClr val="00B0F0"/>
                </a:solidFill>
              </a:rPr>
              <a:t>/pulse, atomic scale resolutions</a:t>
            </a: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00B0F0"/>
                </a:solidFill>
              </a:rPr>
              <a:t>Single-shot: 10</a:t>
            </a:r>
            <a:r>
              <a:rPr lang="en-US" sz="2000" i="1" baseline="30000" dirty="0" smtClean="0">
                <a:solidFill>
                  <a:srgbClr val="00B0F0"/>
                </a:solidFill>
              </a:rPr>
              <a:t>8</a:t>
            </a:r>
            <a:r>
              <a:rPr lang="en-US" sz="2000" i="1" dirty="0">
                <a:solidFill>
                  <a:srgbClr val="00B0F0"/>
                </a:solidFill>
              </a:rPr>
              <a:t> e</a:t>
            </a:r>
            <a:r>
              <a:rPr lang="en-US" sz="2000" i="1" baseline="30000" dirty="0">
                <a:solidFill>
                  <a:srgbClr val="00B0F0"/>
                </a:solidFill>
              </a:rPr>
              <a:t>-</a:t>
            </a:r>
            <a:r>
              <a:rPr lang="en-US" sz="2000" i="1" dirty="0">
                <a:solidFill>
                  <a:srgbClr val="00B0F0"/>
                </a:solidFill>
              </a:rPr>
              <a:t>/</a:t>
            </a:r>
            <a:r>
              <a:rPr lang="en-US" sz="2000" i="1" dirty="0" smtClean="0">
                <a:solidFill>
                  <a:srgbClr val="00B0F0"/>
                </a:solidFill>
              </a:rPr>
              <a:t>pulse, 10 nm – 15 ns resolution</a:t>
            </a:r>
            <a:endParaRPr lang="en-US" sz="2000" i="1" dirty="0">
              <a:solidFill>
                <a:srgbClr val="00B0F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685800"/>
            <a:ext cx="4139609" cy="4351777"/>
            <a:chOff x="152400" y="685800"/>
            <a:chExt cx="4139609" cy="4351777"/>
          </a:xfrm>
        </p:grpSpPr>
        <p:sp>
          <p:nvSpPr>
            <p:cNvPr id="24" name="Title 1"/>
            <p:cNvSpPr txBox="1">
              <a:spLocks/>
            </p:cNvSpPr>
            <p:nvPr/>
          </p:nvSpPr>
          <p:spPr>
            <a:xfrm>
              <a:off x="170121" y="4716023"/>
              <a:ext cx="3276600" cy="32155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B0F0"/>
                  </a:solidFill>
                  <a:cs typeface="Arial" pitchFamily="34" charset="0"/>
                </a:rPr>
                <a:t>A. H. </a:t>
              </a:r>
              <a:r>
                <a:rPr lang="en-US" sz="1600" dirty="0" err="1" smtClean="0">
                  <a:solidFill>
                    <a:srgbClr val="00B0F0"/>
                  </a:solidFill>
                  <a:cs typeface="Arial" pitchFamily="34" charset="0"/>
                </a:rPr>
                <a:t>Zewail</a:t>
              </a:r>
              <a:r>
                <a:rPr lang="en-US" sz="1600" dirty="0" smtClean="0">
                  <a:solidFill>
                    <a:srgbClr val="00B0F0"/>
                  </a:solidFill>
                  <a:cs typeface="Arial" pitchFamily="34" charset="0"/>
                </a:rPr>
                <a:t>, Science 328, 187 (2010)</a:t>
              </a:r>
              <a:endParaRPr lang="en-US" sz="1600" dirty="0">
                <a:solidFill>
                  <a:srgbClr val="00B0F0"/>
                </a:solidFill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0121" y="685800"/>
              <a:ext cx="180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FF0000"/>
                  </a:solidFill>
                </a:rPr>
                <a:t>Stroboscopic</a:t>
              </a:r>
              <a:endParaRPr lang="en-US" sz="2400" dirty="0">
                <a:solidFill>
                  <a:srgbClr val="00B0F0"/>
                </a:solidFill>
              </a:endParaRP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219200"/>
              <a:ext cx="4139609" cy="3504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4462130" y="685800"/>
            <a:ext cx="4758070" cy="4360277"/>
            <a:chOff x="4462130" y="685800"/>
            <a:chExt cx="4758070" cy="436027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219200"/>
              <a:ext cx="3105815" cy="3504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648200" y="685800"/>
              <a:ext cx="1600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FF0000"/>
                  </a:solidFill>
                </a:rPr>
                <a:t>Single-shot</a:t>
              </a:r>
              <a:endParaRPr lang="en-US" sz="2400" dirty="0">
                <a:solidFill>
                  <a:srgbClr val="00B0F0"/>
                </a:solidFill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239000" y="3200400"/>
              <a:ext cx="1981200" cy="11430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dirty="0" smtClean="0">
                  <a:solidFill>
                    <a:srgbClr val="00B0F0"/>
                  </a:solidFill>
                  <a:cs typeface="Arial" pitchFamily="34" charset="0"/>
                </a:rPr>
                <a:t>N. D. Browning et al., </a:t>
              </a:r>
              <a:r>
                <a:rPr lang="en-US" sz="1600" dirty="0">
                  <a:solidFill>
                    <a:srgbClr val="00B0F0"/>
                  </a:solidFill>
                  <a:cs typeface="Arial" pitchFamily="34" charset="0"/>
                </a:rPr>
                <a:t>in </a:t>
              </a:r>
              <a:r>
                <a:rPr lang="en-US" sz="1600" i="1" dirty="0">
                  <a:solidFill>
                    <a:srgbClr val="00B0F0"/>
                  </a:solidFill>
                  <a:cs typeface="Arial" pitchFamily="34" charset="0"/>
                </a:rPr>
                <a:t>Handbook of </a:t>
              </a:r>
              <a:r>
                <a:rPr lang="en-US" sz="1600" i="1" dirty="0" err="1" smtClean="0">
                  <a:solidFill>
                    <a:srgbClr val="00B0F0"/>
                  </a:solidFill>
                  <a:cs typeface="Arial" pitchFamily="34" charset="0"/>
                </a:rPr>
                <a:t>Nanoscopy</a:t>
              </a:r>
              <a:r>
                <a:rPr lang="en-US" sz="1600" dirty="0" smtClean="0">
                  <a:solidFill>
                    <a:srgbClr val="00B0F0"/>
                  </a:solidFill>
                  <a:cs typeface="Arial" pitchFamily="34" charset="0"/>
                </a:rPr>
                <a:t>, 2012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62130" y="4707523"/>
              <a:ext cx="475807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O. </a:t>
              </a:r>
              <a:r>
                <a:rPr lang="en-US" sz="1600" dirty="0" err="1" smtClean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Bostanjoglo</a:t>
              </a:r>
              <a:r>
                <a:rPr lang="en-US" sz="1600" dirty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, in </a:t>
              </a:r>
              <a:r>
                <a:rPr lang="en-US" sz="1600" i="1" dirty="0" err="1" smtClean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Advan</a:t>
              </a:r>
              <a:r>
                <a:rPr lang="en-US" sz="1600" i="1" dirty="0" smtClean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 </a:t>
              </a:r>
              <a:r>
                <a:rPr lang="en-US" sz="1600" i="1" dirty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in </a:t>
              </a:r>
              <a:r>
                <a:rPr lang="en-US" sz="1600" i="1" dirty="0" err="1" smtClean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Imag</a:t>
              </a:r>
              <a:r>
                <a:rPr lang="en-US" sz="1600" i="1" dirty="0" smtClean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 Elect Phys</a:t>
              </a:r>
              <a:r>
                <a:rPr lang="en-US" sz="1600" dirty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,</a:t>
              </a:r>
              <a:r>
                <a:rPr lang="en-US" sz="1600" dirty="0" smtClean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121 </a:t>
              </a:r>
              <a:r>
                <a:rPr lang="en-US" sz="1600" dirty="0">
                  <a:solidFill>
                    <a:srgbClr val="00B0F0"/>
                  </a:solidFill>
                  <a:latin typeface="+mj-lt"/>
                  <a:ea typeface="+mj-ea"/>
                  <a:cs typeface="Arial" pitchFamily="34" charset="0"/>
                </a:rPr>
                <a:t>(2002)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01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Single-shot UE</a:t>
            </a:r>
            <a:r>
              <a:rPr lang="en-US" altLang="zh-CN" sz="2800" b="1" i="1" dirty="0" smtClean="0">
                <a:cs typeface="Arial" pitchFamily="34" charset="0"/>
              </a:rPr>
              <a:t>M using photocathode rf guns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6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456" y="8382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DTEM limited by beam brightness and space charge effects</a:t>
            </a:r>
          </a:p>
          <a:p>
            <a:pPr marL="800100" lvl="1" indent="-342900">
              <a:lnSpc>
                <a:spcPts val="2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B0F0"/>
                </a:solidFill>
              </a:rPr>
              <a:t>modified conventional TEM gun, low gradient of </a:t>
            </a:r>
            <a:r>
              <a:rPr lang="en-US" sz="2000" i="1" dirty="0">
                <a:solidFill>
                  <a:srgbClr val="FF0000"/>
                </a:solidFill>
              </a:rPr>
              <a:t>1 MV/m</a:t>
            </a:r>
          </a:p>
          <a:p>
            <a:pPr marL="800100" lvl="1" indent="-342900">
              <a:lnSpc>
                <a:spcPts val="2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B0F0"/>
                </a:solidFill>
              </a:rPr>
              <a:t>low beam energy of </a:t>
            </a:r>
            <a:r>
              <a:rPr lang="en-US" sz="2000" i="1" dirty="0" smtClean="0">
                <a:solidFill>
                  <a:srgbClr val="FF0000"/>
                </a:solidFill>
              </a:rPr>
              <a:t>200 keV</a:t>
            </a:r>
            <a:r>
              <a:rPr lang="en-US" sz="2000" i="1" dirty="0" smtClean="0">
                <a:solidFill>
                  <a:srgbClr val="00B0F0"/>
                </a:solidFill>
              </a:rPr>
              <a:t>, high charge density close to sample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2367062"/>
            <a:ext cx="6705600" cy="8104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 the low gradient gun design and low beam energy the optimal solution for ultrafast imaging applications?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4935876"/>
            <a:ext cx="6705600" cy="7791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Using the beam from photocathode rf guns, it is possible to build picosecond-temporal resolution UEMs.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684" y="3460037"/>
            <a:ext cx="83837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>
                <a:solidFill>
                  <a:srgbClr val="C00000"/>
                </a:solidFill>
              </a:rPr>
              <a:t>Photocathode rf guns</a:t>
            </a:r>
          </a:p>
          <a:p>
            <a:pPr marL="800100" lvl="1" indent="-342900">
              <a:lnSpc>
                <a:spcPts val="2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B0F0"/>
                </a:solidFill>
              </a:rPr>
              <a:t>high gradient </a:t>
            </a:r>
            <a:r>
              <a:rPr lang="en-US" sz="2000" i="1" dirty="0">
                <a:solidFill>
                  <a:srgbClr val="FF0000"/>
                </a:solidFill>
              </a:rPr>
              <a:t>100 MV/m</a:t>
            </a:r>
            <a:r>
              <a:rPr lang="en-US" sz="2000" i="1" dirty="0">
                <a:solidFill>
                  <a:srgbClr val="00B0F0"/>
                </a:solidFill>
              </a:rPr>
              <a:t>, help improve beam brightness</a:t>
            </a:r>
          </a:p>
          <a:p>
            <a:pPr marL="800100" lvl="1" indent="-342900">
              <a:lnSpc>
                <a:spcPts val="2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B0F0"/>
                </a:solidFill>
              </a:rPr>
              <a:t>high </a:t>
            </a:r>
            <a:r>
              <a:rPr lang="en-US" sz="2000" i="1" dirty="0" smtClean="0">
                <a:solidFill>
                  <a:srgbClr val="00B0F0"/>
                </a:solidFill>
              </a:rPr>
              <a:t>beam </a:t>
            </a:r>
            <a:r>
              <a:rPr lang="en-US" sz="2000" i="1" dirty="0">
                <a:solidFill>
                  <a:srgbClr val="00B0F0"/>
                </a:solidFill>
              </a:rPr>
              <a:t>energy </a:t>
            </a:r>
            <a:r>
              <a:rPr lang="en-US" sz="2000" i="1" dirty="0">
                <a:solidFill>
                  <a:srgbClr val="FF0000"/>
                </a:solidFill>
              </a:rPr>
              <a:t>3-5 MeV</a:t>
            </a:r>
            <a:r>
              <a:rPr lang="en-US" sz="2000" i="1" dirty="0">
                <a:solidFill>
                  <a:srgbClr val="00B0F0"/>
                </a:solidFill>
              </a:rPr>
              <a:t>, greatly suppress space charge effects</a:t>
            </a:r>
          </a:p>
        </p:txBody>
      </p:sp>
    </p:spTree>
    <p:extLst>
      <p:ext uri="{BB962C8B-B14F-4D97-AF65-F5344CB8AC3E}">
        <p14:creationId xmlns:p14="http://schemas.microsoft.com/office/powerpoint/2010/main" val="195550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5" grpId="0" animBg="1"/>
      <p:bldP spid="13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an exciting new field: UED and UEM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7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456" y="4289554"/>
            <a:ext cx="83820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 b="1" i="1" dirty="0" smtClean="0">
                <a:solidFill>
                  <a:srgbClr val="0000FF"/>
                </a:solidFill>
              </a:rPr>
              <a:t>Some Recent workshops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Dec. 2012, Workshop </a:t>
            </a:r>
            <a:r>
              <a:rPr lang="en-US" sz="2000" i="1" dirty="0">
                <a:solidFill>
                  <a:srgbClr val="C00000"/>
                </a:solidFill>
              </a:rPr>
              <a:t>on Ultrafast Electron Sources for Diffraction and Microscopy </a:t>
            </a:r>
            <a:r>
              <a:rPr lang="en-US" sz="2000" i="1" dirty="0" smtClean="0">
                <a:solidFill>
                  <a:srgbClr val="C00000"/>
                </a:solidFill>
              </a:rPr>
              <a:t>Applications </a:t>
            </a:r>
            <a:r>
              <a:rPr lang="en-US" dirty="0">
                <a:hlinkClick r:id="rId3"/>
              </a:rPr>
              <a:t>http://pbpl.physics.ucla.edu/UESDM_2012/</a:t>
            </a:r>
            <a:endParaRPr lang="en-US" i="1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Feb. 2013, Banff Meeting on Structural </a:t>
            </a:r>
            <a:r>
              <a:rPr lang="en-US" sz="2000" i="1" dirty="0">
                <a:solidFill>
                  <a:srgbClr val="C00000"/>
                </a:solidFill>
              </a:rPr>
              <a:t>D</a:t>
            </a:r>
            <a:r>
              <a:rPr lang="en-US" sz="2000" i="1" dirty="0" smtClean="0">
                <a:solidFill>
                  <a:srgbClr val="C00000"/>
                </a:solidFill>
              </a:rPr>
              <a:t>ynamics </a:t>
            </a:r>
            <a:r>
              <a:rPr lang="en-US" sz="2000" dirty="0">
                <a:hlinkClick r:id="rId4"/>
              </a:rPr>
              <a:t>http://www0.sun.ac.za/banff/</a:t>
            </a:r>
            <a:endParaRPr lang="en-US" sz="2000" i="1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i="1" dirty="0" smtClean="0">
                <a:solidFill>
                  <a:srgbClr val="C00000"/>
                </a:solidFill>
              </a:rPr>
              <a:t>July 2013, </a:t>
            </a:r>
            <a:r>
              <a:rPr lang="en-US" sz="2000" i="1" dirty="0">
                <a:solidFill>
                  <a:srgbClr val="C00000"/>
                </a:solidFill>
              </a:rPr>
              <a:t>Workshop on Femtosecond Transmission Electron </a:t>
            </a:r>
            <a:r>
              <a:rPr lang="en-US" sz="2000" i="1" dirty="0" smtClean="0">
                <a:solidFill>
                  <a:srgbClr val="C00000"/>
                </a:solidFill>
              </a:rPr>
              <a:t>Microscopy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lumes.epfl.ch/page-93264-en.html</a:t>
            </a:r>
            <a:endParaRPr lang="en-US" i="1" dirty="0" smtClean="0">
              <a:solidFill>
                <a:srgbClr val="C00000"/>
              </a:solidFill>
            </a:endParaRPr>
          </a:p>
        </p:txBody>
      </p:sp>
      <p:pic>
        <p:nvPicPr>
          <p:cNvPr id="58" name="Content Placeholder 6" descr="laseronlaseroff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76200" y="685800"/>
            <a:ext cx="3155747" cy="3298343"/>
          </a:xfrm>
        </p:spPr>
      </p:pic>
      <p:grpSp>
        <p:nvGrpSpPr>
          <p:cNvPr id="59" name="Group 13"/>
          <p:cNvGrpSpPr/>
          <p:nvPr/>
        </p:nvGrpSpPr>
        <p:grpSpPr>
          <a:xfrm>
            <a:off x="633831" y="3177638"/>
            <a:ext cx="1683716" cy="473610"/>
            <a:chOff x="1042416" y="4876800"/>
            <a:chExt cx="2310384" cy="762000"/>
          </a:xfrm>
        </p:grpSpPr>
        <p:sp>
          <p:nvSpPr>
            <p:cNvPr id="60" name="Rectangle 59"/>
            <p:cNvSpPr/>
            <p:nvPr/>
          </p:nvSpPr>
          <p:spPr>
            <a:xfrm>
              <a:off x="1905000" y="52578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417320" y="55626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42416" y="48768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209800" y="52578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43200" y="5562600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048000" y="4913422"/>
              <a:ext cx="3048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98110" y="3651248"/>
            <a:ext cx="605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(200)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485108" y="3221849"/>
            <a:ext cx="519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(220)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1707947" y="3651248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(200)</a:t>
            </a:r>
            <a:endParaRPr lang="en-US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1984358" y="3270248"/>
            <a:ext cx="519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(220)</a:t>
            </a:r>
            <a:endParaRPr lang="en-US" sz="1200" dirty="0"/>
          </a:p>
        </p:txBody>
      </p:sp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1524000"/>
            <a:ext cx="306671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Rectangle 72"/>
          <p:cNvSpPr/>
          <p:nvPr/>
        </p:nvSpPr>
        <p:spPr>
          <a:xfrm flipH="1">
            <a:off x="3965944" y="3137747"/>
            <a:ext cx="45719" cy="36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09041" y="849868"/>
            <a:ext cx="2938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gold melting, streak-mode,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full history with one </a:t>
            </a:r>
            <a:r>
              <a:rPr lang="en-US" i="1" dirty="0" smtClean="0">
                <a:solidFill>
                  <a:srgbClr val="FF0000"/>
                </a:solidFill>
              </a:rPr>
              <a:t>e-</a:t>
            </a:r>
            <a:r>
              <a:rPr lang="en-US" dirty="0" smtClean="0">
                <a:solidFill>
                  <a:srgbClr val="FF0000"/>
                </a:solidFill>
              </a:rPr>
              <a:t> beam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52400" y="3886200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P. Musumeci et al. JAP,</a:t>
            </a:r>
            <a:r>
              <a:rPr lang="en-US" sz="1600" b="1" dirty="0" smtClean="0">
                <a:solidFill>
                  <a:srgbClr val="00B0F0"/>
                </a:solidFill>
              </a:rPr>
              <a:t> 108</a:t>
            </a:r>
            <a:r>
              <a:rPr lang="en-US" sz="1600" dirty="0" smtClean="0">
                <a:solidFill>
                  <a:srgbClr val="00B0F0"/>
                </a:solidFill>
              </a:rPr>
              <a:t>, 114513 (2010)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71018" y="609600"/>
            <a:ext cx="3472982" cy="3849708"/>
            <a:chOff x="5747218" y="725269"/>
            <a:chExt cx="3472982" cy="3849708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5747218" y="849868"/>
              <a:ext cx="0" cy="369433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2369" y="1143000"/>
              <a:ext cx="2856831" cy="170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>
              <a:off x="5817890" y="3928646"/>
              <a:ext cx="3402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B0F0"/>
                  </a:solidFill>
                </a:rPr>
                <a:t>P. F. Zhu et al. APL </a:t>
              </a:r>
              <a:r>
                <a:rPr lang="en-US" sz="1600" dirty="0">
                  <a:solidFill>
                    <a:srgbClr val="00B0F0"/>
                  </a:solidFill>
                </a:rPr>
                <a:t>103, 071914 (2013</a:t>
              </a:r>
              <a:r>
                <a:rPr lang="en-US" sz="1600" dirty="0" smtClean="0">
                  <a:solidFill>
                    <a:srgbClr val="00B0F0"/>
                  </a:solidFill>
                </a:rPr>
                <a:t>)</a:t>
              </a:r>
            </a:p>
            <a:p>
              <a:r>
                <a:rPr lang="en-US" sz="2000" dirty="0">
                  <a:solidFill>
                    <a:srgbClr val="0000FF"/>
                  </a:solidFill>
                </a:rPr>
                <a:t>Courtesy of </a:t>
              </a:r>
              <a:r>
                <a:rPr lang="en-US" sz="2000" dirty="0" err="1">
                  <a:solidFill>
                    <a:srgbClr val="0000FF"/>
                  </a:solidFill>
                </a:rPr>
                <a:t>Xijie</a:t>
              </a:r>
              <a:r>
                <a:rPr lang="en-US" sz="2000" dirty="0">
                  <a:solidFill>
                    <a:srgbClr val="0000FF"/>
                  </a:solidFill>
                </a:rPr>
                <a:t> </a:t>
              </a:r>
              <a:r>
                <a:rPr lang="en-US" sz="2000" dirty="0" smtClean="0">
                  <a:solidFill>
                    <a:srgbClr val="0000FF"/>
                  </a:solidFill>
                </a:rPr>
                <a:t>Wang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916802" y="725269"/>
              <a:ext cx="3044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CDW, very high pattern quality</a:t>
              </a:r>
            </a:p>
            <a:p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78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83"/>
            <a:stretch/>
          </p:blipFill>
          <p:spPr bwMode="auto">
            <a:xfrm>
              <a:off x="5836403" y="2578311"/>
              <a:ext cx="1478797" cy="1384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332"/>
            <a:stretch/>
          </p:blipFill>
          <p:spPr bwMode="auto">
            <a:xfrm>
              <a:off x="7315200" y="2580624"/>
              <a:ext cx="1828800" cy="124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13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0052 -0.28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821E-6 L 0.1 3.782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8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1000" y="76200"/>
            <a:ext cx="8610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 smtClean="0">
                <a:cs typeface="Arial" pitchFamily="34" charset="0"/>
              </a:rPr>
              <a:t>prototype rf gun based UEM at Osaka Univ.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3241" y="621268"/>
            <a:ext cx="7357671" cy="5183457"/>
            <a:chOff x="563241" y="621268"/>
            <a:chExt cx="7357671" cy="5183457"/>
          </a:xfrm>
        </p:grpSpPr>
        <p:pic>
          <p:nvPicPr>
            <p:cNvPr id="9" name="図 64" descr="IMG_4830light.jpg"/>
            <p:cNvPicPr>
              <a:picLocks noChangeAspect="1"/>
            </p:cNvPicPr>
            <p:nvPr/>
          </p:nvPicPr>
          <p:blipFill rotWithShape="1">
            <a:blip r:embed="rId3" cstate="print"/>
            <a:srcRect l="25138" r="25017"/>
            <a:stretch/>
          </p:blipFill>
          <p:spPr>
            <a:xfrm>
              <a:off x="658824" y="1014527"/>
              <a:ext cx="3379776" cy="4790198"/>
            </a:xfrm>
            <a:prstGeom prst="rect">
              <a:avLst/>
            </a:prstGeom>
          </p:spPr>
        </p:pic>
        <p:grpSp>
          <p:nvGrpSpPr>
            <p:cNvPr id="15" name="グループ化 128"/>
            <p:cNvGrpSpPr/>
            <p:nvPr/>
          </p:nvGrpSpPr>
          <p:grpSpPr>
            <a:xfrm>
              <a:off x="4572000" y="990600"/>
              <a:ext cx="3348912" cy="4814125"/>
              <a:chOff x="107504" y="1700808"/>
              <a:chExt cx="3096344" cy="5040560"/>
            </a:xfrm>
          </p:grpSpPr>
          <p:sp>
            <p:nvSpPr>
              <p:cNvPr id="16" name="正方形/長方形 127"/>
              <p:cNvSpPr/>
              <p:nvPr/>
            </p:nvSpPr>
            <p:spPr>
              <a:xfrm>
                <a:off x="107504" y="1700808"/>
                <a:ext cx="3096344" cy="50405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7" name="グループ化 113"/>
              <p:cNvGrpSpPr/>
              <p:nvPr/>
            </p:nvGrpSpPr>
            <p:grpSpPr>
              <a:xfrm>
                <a:off x="179512" y="1728192"/>
                <a:ext cx="2951860" cy="5013176"/>
                <a:chOff x="971600" y="1311095"/>
                <a:chExt cx="2951860" cy="5013176"/>
              </a:xfrm>
            </p:grpSpPr>
            <p:grpSp>
              <p:nvGrpSpPr>
                <p:cNvPr id="20" name="グループ化 24"/>
                <p:cNvGrpSpPr/>
                <p:nvPr/>
              </p:nvGrpSpPr>
              <p:grpSpPr>
                <a:xfrm>
                  <a:off x="1350469" y="1311095"/>
                  <a:ext cx="2572991" cy="5013176"/>
                  <a:chOff x="918421" y="1311095"/>
                  <a:chExt cx="2572991" cy="5013176"/>
                </a:xfrm>
              </p:grpSpPr>
              <p:pic>
                <p:nvPicPr>
                  <p:cNvPr id="41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t="2793"/>
                  <a:stretch>
                    <a:fillRect/>
                  </a:stretch>
                </p:blipFill>
                <p:spPr bwMode="auto">
                  <a:xfrm>
                    <a:off x="918421" y="1311095"/>
                    <a:ext cx="2334053" cy="50131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2" name="テキスト ボックス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85399" y="2060848"/>
                    <a:ext cx="806013" cy="3692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altLang="ja-JP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Femtosecond</a:t>
                    </a:r>
                  </a:p>
                  <a:p>
                    <a:pPr algn="ctr"/>
                    <a:r>
                      <a:rPr lang="en-US" altLang="ja-JP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Laser </a:t>
                    </a:r>
                    <a:endParaRPr lang="ja-JP" altLang="en-US" sz="12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cxnSp>
                <p:nvCxnSpPr>
                  <p:cNvPr id="43" name="直線矢印コネクタ 88"/>
                  <p:cNvCxnSpPr/>
                  <p:nvPr/>
                </p:nvCxnSpPr>
                <p:spPr>
                  <a:xfrm>
                    <a:off x="1998318" y="1628800"/>
                    <a:ext cx="0" cy="3888000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線コネクタ 89"/>
                  <p:cNvCxnSpPr/>
                  <p:nvPr/>
                </p:nvCxnSpPr>
                <p:spPr>
                  <a:xfrm flipV="1">
                    <a:off x="1976703" y="1639834"/>
                    <a:ext cx="21265" cy="664535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矢印コネクタ 90"/>
                  <p:cNvCxnSpPr/>
                  <p:nvPr/>
                </p:nvCxnSpPr>
                <p:spPr bwMode="auto">
                  <a:xfrm flipH="1">
                    <a:off x="1972383" y="2311137"/>
                    <a:ext cx="691277" cy="0"/>
                  </a:xfrm>
                  <a:prstGeom prst="straightConnector1">
                    <a:avLst/>
                  </a:prstGeom>
                  <a:ln w="9525"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テキスト ボックス 91"/>
                <p:cNvSpPr txBox="1"/>
                <p:nvPr/>
              </p:nvSpPr>
              <p:spPr>
                <a:xfrm>
                  <a:off x="1115616" y="1537047"/>
                  <a:ext cx="7152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RF gun</a:t>
                  </a:r>
                  <a:endParaRPr kumimoji="1" lang="ja-JP" altLang="en-US" sz="1400" dirty="0"/>
                </a:p>
              </p:txBody>
            </p:sp>
            <p:cxnSp>
              <p:nvCxnSpPr>
                <p:cNvPr id="22" name="直線矢印コネクタ 92"/>
                <p:cNvCxnSpPr>
                  <a:stCxn id="21" idx="3"/>
                </p:cNvCxnSpPr>
                <p:nvPr/>
              </p:nvCxnSpPr>
              <p:spPr>
                <a:xfrm>
                  <a:off x="1830876" y="1690936"/>
                  <a:ext cx="364860" cy="987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矢印コネクタ 94"/>
                <p:cNvCxnSpPr/>
                <p:nvPr/>
              </p:nvCxnSpPr>
              <p:spPr>
                <a:xfrm flipH="1">
                  <a:off x="1691680" y="3140968"/>
                  <a:ext cx="720080" cy="432048"/>
                </a:xfrm>
                <a:prstGeom prst="straightConnector1">
                  <a:avLst/>
                </a:prstGeom>
                <a:ln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テキスト ボックス 95"/>
                <p:cNvSpPr txBox="1"/>
                <p:nvPr/>
              </p:nvSpPr>
              <p:spPr>
                <a:xfrm>
                  <a:off x="971600" y="3443951"/>
                  <a:ext cx="989882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200" dirty="0" smtClean="0"/>
                    <a:t>Sample</a:t>
                  </a:r>
                </a:p>
                <a:p>
                  <a:r>
                    <a:rPr lang="en-US" altLang="ja-JP" sz="1050" dirty="0" smtClean="0"/>
                    <a:t>Au single crystal, 10 nm</a:t>
                  </a:r>
                  <a:endParaRPr kumimoji="1" lang="ja-JP" altLang="en-US" sz="1050" dirty="0"/>
                </a:p>
              </p:txBody>
            </p:sp>
            <p:grpSp>
              <p:nvGrpSpPr>
                <p:cNvPr id="25" name="グループ化 111"/>
                <p:cNvGrpSpPr>
                  <a:grpSpLocks noChangeAspect="1"/>
                </p:cNvGrpSpPr>
                <p:nvPr/>
              </p:nvGrpSpPr>
              <p:grpSpPr>
                <a:xfrm>
                  <a:off x="2482601" y="5516951"/>
                  <a:ext cx="937271" cy="322221"/>
                  <a:chOff x="1536432" y="5229200"/>
                  <a:chExt cx="2603520" cy="895059"/>
                </a:xfrm>
              </p:grpSpPr>
              <p:grpSp>
                <p:nvGrpSpPr>
                  <p:cNvPr id="27" name="Group 58"/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3141846" y="5460761"/>
                    <a:ext cx="88759" cy="422821"/>
                    <a:chOff x="4128" y="697"/>
                    <a:chExt cx="144" cy="743"/>
                  </a:xfrm>
                </p:grpSpPr>
                <p:sp>
                  <p:nvSpPr>
                    <p:cNvPr id="31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8" y="697"/>
                      <a:ext cx="142" cy="743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  <p:sp>
                  <p:nvSpPr>
                    <p:cNvPr id="32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72" y="697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  <p:sp>
                  <p:nvSpPr>
                    <p:cNvPr id="33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4" y="1273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  <p:sp>
                  <p:nvSpPr>
                    <p:cNvPr id="34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4" y="1369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  <p:sp>
                  <p:nvSpPr>
                    <p:cNvPr id="35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4" y="1177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  <p:sp>
                  <p:nvSpPr>
                    <p:cNvPr id="36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4" y="1081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  <p:sp>
                  <p:nvSpPr>
                    <p:cNvPr id="37" name="Line 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4" y="985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  <p:sp>
                  <p:nvSpPr>
                    <p:cNvPr id="38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4" y="889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  <p:sp>
                  <p:nvSpPr>
                    <p:cNvPr id="39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4" y="793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  <p:sp>
                  <p:nvSpPr>
                    <p:cNvPr id="40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24" y="697"/>
                      <a:ext cx="4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en-US" sz="2000"/>
                    </a:p>
                  </p:txBody>
                </p:sp>
              </p:grpSp>
              <p:sp>
                <p:nvSpPr>
                  <p:cNvPr id="28" name="Line 90"/>
                  <p:cNvSpPr>
                    <a:spLocks noChangeShapeType="1"/>
                  </p:cNvSpPr>
                  <p:nvPr/>
                </p:nvSpPr>
                <p:spPr bwMode="auto">
                  <a:xfrm rot="16200000" flipH="1" flipV="1">
                    <a:off x="2838192" y="4374282"/>
                    <a:ext cx="0" cy="26035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 sz="2000"/>
                  </a:p>
                </p:txBody>
              </p:sp>
              <p:sp>
                <p:nvSpPr>
                  <p:cNvPr id="29" name="正方形/長方形 109"/>
                  <p:cNvSpPr/>
                  <p:nvPr/>
                </p:nvSpPr>
                <p:spPr>
                  <a:xfrm>
                    <a:off x="3149237" y="5391938"/>
                    <a:ext cx="325476" cy="569583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2000"/>
                  </a:p>
                </p:txBody>
              </p:sp>
              <p:sp>
                <p:nvSpPr>
                  <p:cNvPr id="30" name="正方形/長方形 110"/>
                  <p:cNvSpPr/>
                  <p:nvPr/>
                </p:nvSpPr>
                <p:spPr>
                  <a:xfrm>
                    <a:off x="3474713" y="5229200"/>
                    <a:ext cx="569583" cy="895059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2000"/>
                  </a:p>
                </p:txBody>
              </p:sp>
            </p:grpSp>
            <p:sp>
              <p:nvSpPr>
                <p:cNvPr id="26" name="テキスト ボックス 112"/>
                <p:cNvSpPr txBox="1"/>
                <p:nvPr/>
              </p:nvSpPr>
              <p:spPr>
                <a:xfrm>
                  <a:off x="3059832" y="5877272"/>
                  <a:ext cx="50847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400" dirty="0" smtClean="0"/>
                    <a:t>CCD</a:t>
                  </a:r>
                  <a:endParaRPr kumimoji="1" lang="ja-JP" altLang="en-US" sz="1400" dirty="0"/>
                </a:p>
              </p:txBody>
            </p:sp>
          </p:grpSp>
          <p:cxnSp>
            <p:nvCxnSpPr>
              <p:cNvPr id="18" name="直線矢印コネクタ 115"/>
              <p:cNvCxnSpPr/>
              <p:nvPr/>
            </p:nvCxnSpPr>
            <p:spPr>
              <a:xfrm flipH="1" flipV="1">
                <a:off x="1115616" y="2909993"/>
                <a:ext cx="504056" cy="28803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16"/>
              <p:cNvSpPr txBox="1"/>
              <p:nvPr/>
            </p:nvSpPr>
            <p:spPr>
              <a:xfrm>
                <a:off x="193441" y="2695130"/>
                <a:ext cx="99418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050" dirty="0" smtClean="0"/>
                  <a:t>Femtosecond</a:t>
                </a:r>
              </a:p>
              <a:p>
                <a:pPr algn="ctr"/>
                <a:r>
                  <a:rPr lang="en-US" altLang="ja-JP" sz="1050" dirty="0" smtClean="0"/>
                  <a:t>e- beam</a:t>
                </a:r>
                <a:endParaRPr kumimoji="1" lang="ja-JP" altLang="en-US" sz="105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63241" y="621268"/>
              <a:ext cx="2459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Courtesy of </a:t>
              </a:r>
              <a:r>
                <a:rPr lang="en-US" dirty="0" err="1" smtClean="0">
                  <a:solidFill>
                    <a:srgbClr val="0000FF"/>
                  </a:solidFill>
                </a:rPr>
                <a:t>Jinfeng</a:t>
              </a:r>
              <a:r>
                <a:rPr lang="en-US" dirty="0" smtClean="0">
                  <a:solidFill>
                    <a:srgbClr val="0000FF"/>
                  </a:solidFill>
                </a:rPr>
                <a:t> Yang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52003" y="6096000"/>
            <a:ext cx="607739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similar UEM projects in China and Germany!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3438600" y="2325847"/>
            <a:ext cx="5400600" cy="2304256"/>
            <a:chOff x="6443700" y="833608"/>
            <a:chExt cx="5400600" cy="2304256"/>
          </a:xfrm>
        </p:grpSpPr>
        <p:sp>
          <p:nvSpPr>
            <p:cNvPr id="46" name="角丸四角形 125"/>
            <p:cNvSpPr/>
            <p:nvPr/>
          </p:nvSpPr>
          <p:spPr>
            <a:xfrm>
              <a:off x="6443700" y="833608"/>
              <a:ext cx="5400600" cy="2304256"/>
            </a:xfrm>
            <a:prstGeom prst="roundRect">
              <a:avLst>
                <a:gd name="adj" fmla="val 9840"/>
              </a:avLst>
            </a:prstGeom>
            <a:solidFill>
              <a:srgbClr val="FFFFCC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7" name="グループ化 70"/>
            <p:cNvGrpSpPr>
              <a:grpSpLocks noChangeAspect="1"/>
            </p:cNvGrpSpPr>
            <p:nvPr/>
          </p:nvGrpSpPr>
          <p:grpSpPr>
            <a:xfrm>
              <a:off x="6587719" y="993923"/>
              <a:ext cx="2304256" cy="2000424"/>
              <a:chOff x="7054140" y="5085184"/>
              <a:chExt cx="1589142" cy="1379603"/>
            </a:xfrm>
          </p:grpSpPr>
          <p:pic>
            <p:nvPicPr>
              <p:cNvPr id="48" name="Picture 3" descr="G:\2012\UEM-exp\20121110-TEM\TEM-Au-Sol10_8-OL35-IL0-PL13-30min.tif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 l="29293" t="38447" r="23435" b="7689"/>
              <a:stretch>
                <a:fillRect/>
              </a:stretch>
            </p:blipFill>
            <p:spPr bwMode="auto">
              <a:xfrm>
                <a:off x="7054140" y="5085184"/>
                <a:ext cx="1589142" cy="1379603"/>
              </a:xfrm>
              <a:prstGeom prst="rect">
                <a:avLst/>
              </a:prstGeom>
              <a:noFill/>
            </p:spPr>
          </p:pic>
          <p:sp>
            <p:nvSpPr>
              <p:cNvPr id="49" name="テキスト ボックス 49"/>
              <p:cNvSpPr txBox="1"/>
              <p:nvPr/>
            </p:nvSpPr>
            <p:spPr>
              <a:xfrm>
                <a:off x="8196336" y="6230533"/>
                <a:ext cx="446946" cy="191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b="1" u="sng" dirty="0" smtClean="0">
                    <a:solidFill>
                      <a:schemeClr val="bg1"/>
                    </a:solidFill>
                  </a:rPr>
                  <a:t>x1200</a:t>
                </a:r>
                <a:endParaRPr kumimoji="1" lang="ja-JP" altLang="en-US" sz="1200" b="1" u="sng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0" name="直線コネクタ 58"/>
              <p:cNvCxnSpPr/>
              <p:nvPr/>
            </p:nvCxnSpPr>
            <p:spPr>
              <a:xfrm rot="16200000">
                <a:off x="7383436" y="5073716"/>
                <a:ext cx="0" cy="5040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62"/>
              <p:cNvSpPr txBox="1"/>
              <p:nvPr/>
            </p:nvSpPr>
            <p:spPr>
              <a:xfrm>
                <a:off x="7153459" y="5103418"/>
                <a:ext cx="451185" cy="212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>
                    <a:solidFill>
                      <a:schemeClr val="bg1"/>
                    </a:solidFill>
                    <a:latin typeface="+mj-lt"/>
                  </a:rPr>
                  <a:t>1</a:t>
                </a:r>
                <a:r>
                  <a:rPr kumimoji="1" lang="en-US" altLang="ja-JP" sz="1400" dirty="0" smtClean="0">
                    <a:solidFill>
                      <a:schemeClr val="bg1"/>
                    </a:solidFill>
                    <a:latin typeface="+mj-lt"/>
                  </a:rPr>
                  <a:t>0</a:t>
                </a:r>
                <a:r>
                  <a:rPr kumimoji="1" lang="en-US" altLang="ja-JP" sz="1400" dirty="0" smtClean="0">
                    <a:solidFill>
                      <a:schemeClr val="bg1"/>
                    </a:solidFill>
                    <a:latin typeface="Symbol" pitchFamily="18" charset="2"/>
                  </a:rPr>
                  <a:t>m</a:t>
                </a:r>
                <a:r>
                  <a:rPr kumimoji="1" lang="en-US" altLang="ja-JP" sz="1400" dirty="0" smtClean="0">
                    <a:solidFill>
                      <a:schemeClr val="bg1"/>
                    </a:solidFill>
                    <a:latin typeface="+mj-lt"/>
                  </a:rPr>
                  <a:t>m</a:t>
                </a:r>
                <a:endParaRPr kumimoji="1" lang="ja-JP" altLang="en-US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2" name="テキスト ボックス 68"/>
              <p:cNvSpPr txBox="1"/>
              <p:nvPr/>
            </p:nvSpPr>
            <p:spPr>
              <a:xfrm>
                <a:off x="7848709" y="5096217"/>
                <a:ext cx="775441" cy="212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sz="1400" dirty="0" smtClean="0">
                    <a:solidFill>
                      <a:schemeClr val="bg1"/>
                    </a:solidFill>
                    <a:latin typeface="+mj-lt"/>
                  </a:rPr>
                  <a:t>38nm/pixel</a:t>
                </a:r>
                <a:endParaRPr kumimoji="1" lang="ja-JP" altLang="en-US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53" name="正方形/長方形 120"/>
            <p:cNvSpPr/>
            <p:nvPr/>
          </p:nvSpPr>
          <p:spPr>
            <a:xfrm>
              <a:off x="9252012" y="896091"/>
              <a:ext cx="230425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/>
                <a:t>Electron charge:</a:t>
              </a:r>
            </a:p>
            <a:p>
              <a:r>
                <a:rPr lang="en-US" altLang="ja-JP" dirty="0" smtClean="0"/>
                <a:t>        </a:t>
              </a:r>
              <a:r>
                <a:rPr lang="ja-JP" altLang="en-US" dirty="0" smtClean="0"/>
                <a:t> </a:t>
              </a:r>
              <a:r>
                <a:rPr lang="en-US" altLang="ja-JP" dirty="0" smtClean="0"/>
                <a:t>~10 </a:t>
              </a:r>
              <a:r>
                <a:rPr lang="en-US" altLang="ja-JP" dirty="0" err="1" smtClean="0"/>
                <a:t>fC</a:t>
              </a:r>
              <a:r>
                <a:rPr lang="en-US" altLang="ja-JP" dirty="0" smtClean="0"/>
                <a:t>/pulse</a:t>
              </a:r>
            </a:p>
            <a:p>
              <a:r>
                <a:rPr lang="en-US" altLang="ja-JP" dirty="0" smtClean="0"/>
                <a:t>        (10</a:t>
              </a:r>
              <a:r>
                <a:rPr lang="en-US" altLang="ja-JP" baseline="30000" dirty="0" smtClean="0"/>
                <a:t>5</a:t>
              </a:r>
              <a:r>
                <a:rPr lang="en-US" altLang="ja-JP" dirty="0" smtClean="0"/>
                <a:t> e-’s/pulse)</a:t>
              </a:r>
            </a:p>
            <a:p>
              <a:r>
                <a:rPr lang="en-US" altLang="ja-JP" dirty="0" smtClean="0"/>
                <a:t>Measurement time:</a:t>
              </a:r>
            </a:p>
            <a:p>
              <a:r>
                <a:rPr lang="en-US" altLang="ja-JP" dirty="0" smtClean="0"/>
                <a:t>         ~10 min </a:t>
              </a:r>
            </a:p>
          </p:txBody>
        </p:sp>
        <p:sp>
          <p:nvSpPr>
            <p:cNvPr id="54" name="下矢印 121"/>
            <p:cNvSpPr/>
            <p:nvPr/>
          </p:nvSpPr>
          <p:spPr>
            <a:xfrm>
              <a:off x="10116108" y="2408259"/>
              <a:ext cx="288032" cy="288032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122"/>
            <p:cNvSpPr/>
            <p:nvPr/>
          </p:nvSpPr>
          <p:spPr>
            <a:xfrm>
              <a:off x="9180004" y="2759007"/>
              <a:ext cx="23042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/>
                <a:t>~10</a:t>
              </a:r>
              <a:r>
                <a:rPr lang="en-US" altLang="ja-JP" baseline="30000" dirty="0" smtClean="0"/>
                <a:t>8</a:t>
              </a:r>
              <a:r>
                <a:rPr lang="en-US" altLang="ja-JP" dirty="0" smtClean="0"/>
                <a:t> e-’s/image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610600" cy="639762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cs typeface="Arial" pitchFamily="34" charset="0"/>
              </a:rPr>
              <a:t>beam requirements for single-shot </a:t>
            </a:r>
            <a:r>
              <a:rPr lang="en-US" sz="2800" b="1" i="1" dirty="0" err="1" smtClean="0">
                <a:cs typeface="Arial" pitchFamily="34" charset="0"/>
              </a:rPr>
              <a:t>ps</a:t>
            </a:r>
            <a:r>
              <a:rPr lang="en-US" sz="2800" b="1" i="1" dirty="0" smtClean="0">
                <a:cs typeface="Arial" pitchFamily="34" charset="0"/>
              </a:rPr>
              <a:t> UEM</a:t>
            </a:r>
            <a:endParaRPr lang="en-US" sz="2800" b="1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1600" smtClean="0">
                <a:latin typeface="+mj-lt"/>
                <a:cs typeface="Arial" pitchFamily="34" charset="0"/>
              </a:rPr>
              <a:pPr/>
              <a:t>9</a:t>
            </a:fld>
            <a:endParaRPr lang="en-US" sz="1600" dirty="0">
              <a:latin typeface="+mj-lt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7456" y="2262029"/>
                <a:ext cx="8842744" cy="352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8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v"/>
                </a:pPr>
                <a:r>
                  <a:rPr lang="en-US" sz="2000" i="1" u="sng" dirty="0" smtClean="0">
                    <a:solidFill>
                      <a:srgbClr val="C00000"/>
                    </a:solidFill>
                  </a:rPr>
                  <a:t>temporal resolution (a few </a:t>
                </a:r>
                <a:r>
                  <a:rPr lang="en-US" sz="2000" i="1" u="sng" dirty="0" err="1" smtClean="0">
                    <a:solidFill>
                      <a:srgbClr val="C00000"/>
                    </a:solidFill>
                  </a:rPr>
                  <a:t>ps</a:t>
                </a:r>
                <a:r>
                  <a:rPr lang="en-US" sz="2000" i="1" u="sng" dirty="0" smtClean="0">
                    <a:solidFill>
                      <a:srgbClr val="C00000"/>
                    </a:solidFill>
                  </a:rPr>
                  <a:t>)</a:t>
                </a:r>
                <a:r>
                  <a:rPr lang="en-US" sz="2000" i="1" dirty="0" smtClean="0">
                    <a:solidFill>
                      <a:srgbClr val="C00000"/>
                    </a:solidFill>
                  </a:rPr>
                  <a:t>: </a:t>
                </a:r>
              </a:p>
              <a:p>
                <a:pPr marL="800100" lvl="1" indent="-342900">
                  <a:lnSpc>
                    <a:spcPts val="28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i="1" dirty="0" err="1" smtClean="0">
                    <a:solidFill>
                      <a:srgbClr val="00B0F0"/>
                    </a:solidFill>
                  </a:rPr>
                  <a:t>ps</a:t>
                </a:r>
                <a:r>
                  <a:rPr lang="en-US" sz="2000" i="1" dirty="0" smtClean="0">
                    <a:solidFill>
                      <a:srgbClr val="00B0F0"/>
                    </a:solidFill>
                  </a:rPr>
                  <a:t> bunch length: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~1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𝑝𝑠</m:t>
                    </m:r>
                  </m:oMath>
                </a14:m>
                <a:endParaRPr lang="en-US" sz="2000" i="1" dirty="0" smtClean="0">
                  <a:solidFill>
                    <a:srgbClr val="FF0000"/>
                  </a:solidFill>
                </a:endParaRPr>
              </a:p>
              <a:p>
                <a:pPr marL="800100" lvl="1" indent="-342900">
                  <a:lnSpc>
                    <a:spcPts val="28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i="1" dirty="0" smtClean="0">
                    <a:solidFill>
                      <a:srgbClr val="00B0F0"/>
                    </a:solidFill>
                  </a:rPr>
                  <a:t>sub-</a:t>
                </a:r>
                <a:r>
                  <a:rPr lang="en-US" sz="2000" i="1" dirty="0" err="1" smtClean="0">
                    <a:solidFill>
                      <a:srgbClr val="00B0F0"/>
                    </a:solidFill>
                  </a:rPr>
                  <a:t>ps</a:t>
                </a:r>
                <a:r>
                  <a:rPr lang="en-US" sz="2000" i="1" dirty="0" smtClean="0">
                    <a:solidFill>
                      <a:srgbClr val="00B0F0"/>
                    </a:solidFill>
                  </a:rPr>
                  <a:t> timing between laser and electron beams</a:t>
                </a:r>
              </a:p>
              <a:p>
                <a:pPr marL="342900" indent="-342900">
                  <a:lnSpc>
                    <a:spcPts val="28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v"/>
                </a:pPr>
                <a:r>
                  <a:rPr lang="en-US" sz="2000" i="1" dirty="0" smtClean="0">
                    <a:solidFill>
                      <a:srgbClr val="C00000"/>
                    </a:solidFill>
                  </a:rPr>
                  <a:t>spatial resolution (a </a:t>
                </a:r>
                <a:r>
                  <a:rPr lang="en-US" sz="2000" i="1" dirty="0">
                    <a:solidFill>
                      <a:srgbClr val="C00000"/>
                    </a:solidFill>
                  </a:rPr>
                  <a:t>few tens of </a:t>
                </a:r>
                <a:r>
                  <a:rPr lang="en-US" sz="2000" i="1" dirty="0" smtClean="0">
                    <a:solidFill>
                      <a:srgbClr val="C00000"/>
                    </a:solidFill>
                  </a:rPr>
                  <a:t>nm): </a:t>
                </a:r>
              </a:p>
              <a:p>
                <a:pPr marL="800100" lvl="1" indent="-342900">
                  <a:lnSpc>
                    <a:spcPts val="28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i="1" dirty="0" smtClean="0">
                    <a:solidFill>
                      <a:srgbClr val="00B0F0"/>
                    </a:solidFill>
                  </a:rPr>
                  <a:t>high flux at the sample (Rose’ criterion):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𝑁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200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000" i="1" dirty="0" smtClean="0">
                    <a:solidFill>
                      <a:srgbClr val="00B0F0"/>
                    </a:solidFill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</a:rPr>
                      <m:t>, 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~1 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endParaRPr lang="en-US" sz="2000" i="1" dirty="0" smtClean="0">
                  <a:solidFill>
                    <a:srgbClr val="00B0F0"/>
                  </a:solidFill>
                </a:endParaRPr>
              </a:p>
              <a:p>
                <a:pPr marL="800100" lvl="1" indent="-342900">
                  <a:lnSpc>
                    <a:spcPts val="28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i="1" dirty="0" smtClean="0">
                    <a:solidFill>
                      <a:srgbClr val="00B0F0"/>
                    </a:solidFill>
                  </a:rPr>
                  <a:t>low angular divergence (related to scattering angle and Cs):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~ 1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𝑚𝑟𝑎𝑑</m:t>
                    </m:r>
                  </m:oMath>
                </a14:m>
                <a:endParaRPr lang="en-US" sz="2000" i="1" dirty="0" smtClean="0">
                  <a:solidFill>
                    <a:srgbClr val="00B0F0"/>
                  </a:solidFill>
                </a:endParaRPr>
              </a:p>
              <a:p>
                <a:pPr marL="800100" lvl="1" indent="-342900">
                  <a:lnSpc>
                    <a:spcPts val="28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i="1" dirty="0" smtClean="0">
                    <a:solidFill>
                      <a:srgbClr val="00B0F0"/>
                    </a:solidFill>
                  </a:rPr>
                  <a:t>low energy spread (related to chromatic aberration):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  <a:ea typeface="Cambria Math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−5</m:t>
                        </m:r>
                      </m:sup>
                    </m:sSup>
                  </m:oMath>
                </a14:m>
                <a:endParaRPr lang="en-US" sz="2000" i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56" y="2262029"/>
                <a:ext cx="8842744" cy="3529171"/>
              </a:xfrm>
              <a:prstGeom prst="rect">
                <a:avLst/>
              </a:prstGeom>
              <a:blipFill rotWithShape="1">
                <a:blip r:embed="rId3"/>
                <a:stretch>
                  <a:fillRect l="-620" b="-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348" y="1066800"/>
            <a:ext cx="311621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781800" y="3784352"/>
            <a:ext cx="2209800" cy="1447800"/>
            <a:chOff x="6781800" y="3784352"/>
            <a:chExt cx="2209800" cy="14478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781800" y="4698752"/>
              <a:ext cx="1066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7086600" y="3784352"/>
              <a:ext cx="1905000" cy="1447800"/>
              <a:chOff x="7086600" y="3784352"/>
              <a:chExt cx="1905000" cy="14478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7086600" y="3784352"/>
                    <a:ext cx="18288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𝜖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=10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𝑛𝑚</m:t>
                        </m:r>
                      </m:oMath>
                    </a14:m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-</a:t>
                    </a:r>
                    <a14:m>
                      <m:oMath xmlns:m="http://schemas.openxmlformats.org/officeDocument/2006/math"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𝑟𝑎𝑑</m:t>
                        </m:r>
                      </m:oMath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" name="Text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86600" y="3784352"/>
                    <a:ext cx="1828800" cy="36933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8333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Straight Connector 13"/>
              <p:cNvCxnSpPr/>
              <p:nvPr/>
            </p:nvCxnSpPr>
            <p:spPr>
              <a:xfrm>
                <a:off x="7391400" y="5232152"/>
                <a:ext cx="1600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162800" y="4153684"/>
                <a:ext cx="1676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7848600" y="4153684"/>
                <a:ext cx="152400" cy="54506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8171122" y="4153684"/>
                <a:ext cx="820478" cy="107846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Box 14"/>
          <p:cNvSpPr txBox="1"/>
          <p:nvPr/>
        </p:nvSpPr>
        <p:spPr>
          <a:xfrm>
            <a:off x="4648200" y="2023646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B. W. </a:t>
            </a:r>
            <a:r>
              <a:rPr lang="en-US" sz="1600" dirty="0">
                <a:solidFill>
                  <a:srgbClr val="00B0F0"/>
                </a:solidFill>
              </a:rPr>
              <a:t>Reed et al., </a:t>
            </a:r>
            <a:r>
              <a:rPr lang="en-US" sz="1600" dirty="0" err="1">
                <a:solidFill>
                  <a:srgbClr val="00B0F0"/>
                </a:solidFill>
              </a:rPr>
              <a:t>Microsc</a:t>
            </a:r>
            <a:r>
              <a:rPr lang="en-US" sz="1600" dirty="0">
                <a:solidFill>
                  <a:srgbClr val="00B0F0"/>
                </a:solidFill>
              </a:rPr>
              <a:t>. </a:t>
            </a:r>
            <a:r>
              <a:rPr lang="en-US" sz="1600" dirty="0" err="1">
                <a:solidFill>
                  <a:srgbClr val="00B0F0"/>
                </a:solidFill>
              </a:rPr>
              <a:t>Microanal</a:t>
            </a:r>
            <a:r>
              <a:rPr lang="en-US" sz="1600" dirty="0">
                <a:solidFill>
                  <a:srgbClr val="00B0F0"/>
                </a:solidFill>
              </a:rPr>
              <a:t>. 15, </a:t>
            </a:r>
            <a:r>
              <a:rPr lang="en-US" sz="1600" dirty="0" smtClean="0">
                <a:solidFill>
                  <a:srgbClr val="00B0F0"/>
                </a:solidFill>
              </a:rPr>
              <a:t>272 </a:t>
            </a:r>
            <a:r>
              <a:rPr lang="en-US" sz="1600" dirty="0">
                <a:solidFill>
                  <a:srgbClr val="00B0F0"/>
                </a:solidFill>
              </a:rPr>
              <a:t>(2009)</a:t>
            </a:r>
            <a:endParaRPr lang="en-US" sz="16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14061</TotalTime>
  <Words>1546</Words>
  <Application>Microsoft Office PowerPoint</Application>
  <PresentationFormat>On-screen Show (4:3)</PresentationFormat>
  <Paragraphs>223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Wingdings</vt:lpstr>
      <vt:lpstr>Cambria Math</vt:lpstr>
      <vt:lpstr>宋体</vt:lpstr>
      <vt:lpstr>ＭＳ Ｐゴシック</vt:lpstr>
      <vt:lpstr>Symbol</vt:lpstr>
      <vt:lpstr>Times New Roman</vt:lpstr>
      <vt:lpstr>Calibri</vt:lpstr>
      <vt:lpstr>Office Theme</vt:lpstr>
      <vt:lpstr>Single-shot Picosecond Temporal Resolution Transmission Electron Microscopy</vt:lpstr>
      <vt:lpstr>Outline</vt:lpstr>
      <vt:lpstr>Transmission electron microscopies </vt:lpstr>
      <vt:lpstr>Resolution in the 4th dimension – time domain</vt:lpstr>
      <vt:lpstr>Ultrafast TEM: stroboscopic and single-shot approaches</vt:lpstr>
      <vt:lpstr>Single-shot UEM using photocathode rf guns</vt:lpstr>
      <vt:lpstr>an exciting new field: UED and UEM</vt:lpstr>
      <vt:lpstr>PowerPoint Presentation</vt:lpstr>
      <vt:lpstr>beam requirements for single-shot ps UEM</vt:lpstr>
      <vt:lpstr>A few innovations for brighter MeV beams:</vt:lpstr>
      <vt:lpstr>higher extraction field in the gun</vt:lpstr>
      <vt:lpstr>a few pC charge, ultralow emittance: Cigar-beam</vt:lpstr>
      <vt:lpstr>low energy spread: rf curvature regulation</vt:lpstr>
      <vt:lpstr>strong lenses for MeV beams</vt:lpstr>
      <vt:lpstr>Numerical tracking of aberrations and e-e interaction </vt:lpstr>
      <vt:lpstr>key components of a single-shot ps MeV UEM</vt:lpstr>
      <vt:lpstr>Acknowledgement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Single-shot 35 fs temporal resolution electron shadowgraphy</dc:title>
  <dc:creator>LRK</dc:creator>
  <cp:lastModifiedBy>Renkai Li</cp:lastModifiedBy>
  <cp:revision>713</cp:revision>
  <dcterms:created xsi:type="dcterms:W3CDTF">2006-08-16T00:00:00Z</dcterms:created>
  <dcterms:modified xsi:type="dcterms:W3CDTF">2013-12-11T16:16:22Z</dcterms:modified>
</cp:coreProperties>
</file>