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gif" ContentType="image/gif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50" r:id="rId1"/>
  </p:sldMasterIdLst>
  <p:notesMasterIdLst>
    <p:notesMasterId r:id="rId50"/>
  </p:notesMasterIdLst>
  <p:sldIdLst>
    <p:sldId id="317" r:id="rId2"/>
    <p:sldId id="318" r:id="rId3"/>
    <p:sldId id="304" r:id="rId4"/>
    <p:sldId id="305" r:id="rId5"/>
    <p:sldId id="277" r:id="rId6"/>
    <p:sldId id="278" r:id="rId7"/>
    <p:sldId id="294" r:id="rId8"/>
    <p:sldId id="283" r:id="rId9"/>
    <p:sldId id="284" r:id="rId10"/>
    <p:sldId id="260" r:id="rId11"/>
    <p:sldId id="289" r:id="rId12"/>
    <p:sldId id="261" r:id="rId13"/>
    <p:sldId id="262" r:id="rId14"/>
    <p:sldId id="306" r:id="rId15"/>
    <p:sldId id="295" r:id="rId16"/>
    <p:sldId id="307" r:id="rId17"/>
    <p:sldId id="308" r:id="rId18"/>
    <p:sldId id="309" r:id="rId19"/>
    <p:sldId id="296" r:id="rId20"/>
    <p:sldId id="297" r:id="rId21"/>
    <p:sldId id="298" r:id="rId22"/>
    <p:sldId id="299" r:id="rId23"/>
    <p:sldId id="300" r:id="rId24"/>
    <p:sldId id="301" r:id="rId25"/>
    <p:sldId id="302" r:id="rId26"/>
    <p:sldId id="285" r:id="rId27"/>
    <p:sldId id="280" r:id="rId28"/>
    <p:sldId id="281" r:id="rId29"/>
    <p:sldId id="282" r:id="rId30"/>
    <p:sldId id="310" r:id="rId31"/>
    <p:sldId id="311" r:id="rId32"/>
    <p:sldId id="312" r:id="rId33"/>
    <p:sldId id="313" r:id="rId34"/>
    <p:sldId id="314" r:id="rId35"/>
    <p:sldId id="315" r:id="rId36"/>
    <p:sldId id="316" r:id="rId37"/>
    <p:sldId id="319" r:id="rId38"/>
    <p:sldId id="334" r:id="rId39"/>
    <p:sldId id="323" r:id="rId40"/>
    <p:sldId id="326" r:id="rId41"/>
    <p:sldId id="327" r:id="rId42"/>
    <p:sldId id="328" r:id="rId43"/>
    <p:sldId id="329" r:id="rId44"/>
    <p:sldId id="330" r:id="rId45"/>
    <p:sldId id="332" r:id="rId46"/>
    <p:sldId id="333" r:id="rId47"/>
    <p:sldId id="331" r:id="rId48"/>
    <p:sldId id="292" r:id="rId49"/>
  </p:sldIdLst>
  <p:sldSz cx="9144000" cy="6858000" type="screen4x3"/>
  <p:notesSz cx="6858000" cy="9144000"/>
  <p:defaultTextStyle>
    <a:defPPr>
      <a:defRPr lang="en-GB"/>
    </a:defPPr>
    <a:lvl1pPr algn="l" defTabSz="457200" rtl="0" fontAlgn="base">
      <a:lnSpc>
        <a:spcPct val="87000"/>
      </a:lnSpc>
      <a:spcBef>
        <a:spcPct val="0"/>
      </a:spcBef>
      <a:spcAft>
        <a:spcPct val="0"/>
      </a:spcAft>
      <a:buClr>
        <a:srgbClr val="000000"/>
      </a:buClr>
      <a:buSzPct val="100000"/>
      <a:buFont typeface="Arial" charset="0"/>
      <a:defRPr kern="1200">
        <a:solidFill>
          <a:schemeClr val="bg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Symbol" pitchFamily="18" charset="2"/>
        <a:ea typeface="+mn-ea"/>
        <a:cs typeface="Arial" charset="0"/>
      </a:defRPr>
    </a:lvl1pPr>
    <a:lvl2pPr marL="457200" algn="l" defTabSz="457200" rtl="0" fontAlgn="base">
      <a:lnSpc>
        <a:spcPct val="87000"/>
      </a:lnSpc>
      <a:spcBef>
        <a:spcPct val="0"/>
      </a:spcBef>
      <a:spcAft>
        <a:spcPct val="0"/>
      </a:spcAft>
      <a:buClr>
        <a:srgbClr val="000000"/>
      </a:buClr>
      <a:buSzPct val="100000"/>
      <a:buFont typeface="Arial" charset="0"/>
      <a:defRPr kern="1200">
        <a:solidFill>
          <a:schemeClr val="bg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Symbol" pitchFamily="18" charset="2"/>
        <a:ea typeface="+mn-ea"/>
        <a:cs typeface="Arial" charset="0"/>
      </a:defRPr>
    </a:lvl2pPr>
    <a:lvl3pPr marL="914400" algn="l" defTabSz="457200" rtl="0" fontAlgn="base">
      <a:lnSpc>
        <a:spcPct val="87000"/>
      </a:lnSpc>
      <a:spcBef>
        <a:spcPct val="0"/>
      </a:spcBef>
      <a:spcAft>
        <a:spcPct val="0"/>
      </a:spcAft>
      <a:buClr>
        <a:srgbClr val="000000"/>
      </a:buClr>
      <a:buSzPct val="100000"/>
      <a:buFont typeface="Arial" charset="0"/>
      <a:defRPr kern="1200">
        <a:solidFill>
          <a:schemeClr val="bg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Symbol" pitchFamily="18" charset="2"/>
        <a:ea typeface="+mn-ea"/>
        <a:cs typeface="Arial" charset="0"/>
      </a:defRPr>
    </a:lvl3pPr>
    <a:lvl4pPr marL="1371600" algn="l" defTabSz="457200" rtl="0" fontAlgn="base">
      <a:lnSpc>
        <a:spcPct val="87000"/>
      </a:lnSpc>
      <a:spcBef>
        <a:spcPct val="0"/>
      </a:spcBef>
      <a:spcAft>
        <a:spcPct val="0"/>
      </a:spcAft>
      <a:buClr>
        <a:srgbClr val="000000"/>
      </a:buClr>
      <a:buSzPct val="100000"/>
      <a:buFont typeface="Arial" charset="0"/>
      <a:defRPr kern="1200">
        <a:solidFill>
          <a:schemeClr val="bg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Symbol" pitchFamily="18" charset="2"/>
        <a:ea typeface="+mn-ea"/>
        <a:cs typeface="Arial" charset="0"/>
      </a:defRPr>
    </a:lvl4pPr>
    <a:lvl5pPr marL="1828800" algn="l" defTabSz="457200" rtl="0" fontAlgn="base">
      <a:lnSpc>
        <a:spcPct val="87000"/>
      </a:lnSpc>
      <a:spcBef>
        <a:spcPct val="0"/>
      </a:spcBef>
      <a:spcAft>
        <a:spcPct val="0"/>
      </a:spcAft>
      <a:buClr>
        <a:srgbClr val="000000"/>
      </a:buClr>
      <a:buSzPct val="100000"/>
      <a:buFont typeface="Arial" charset="0"/>
      <a:defRPr kern="1200">
        <a:solidFill>
          <a:schemeClr val="bg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Symbol" pitchFamily="18" charset="2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bg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Symbol" pitchFamily="18" charset="2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bg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Symbol" pitchFamily="18" charset="2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bg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Symbol" pitchFamily="18" charset="2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bg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Symbol" pitchFamily="18" charset="2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0"/>
      </p:ext>
    </p:extLst>
  </p:showPr>
  <p:clrMru>
    <a:srgbClr val="FF0000"/>
    <a:srgbClr val="00FF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87" autoAdjust="0"/>
    <p:restoredTop sz="92147" autoAdjust="0"/>
  </p:normalViewPr>
  <p:slideViewPr>
    <p:cSldViewPr>
      <p:cViewPr>
        <p:scale>
          <a:sx n="70" d="100"/>
          <a:sy n="70" d="100"/>
        </p:scale>
        <p:origin x="-1404" y="-3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  <p:sld r:id="rId20" collapse="1"/>
      <p:sld r:id="rId21" collapse="1"/>
      <p:sld r:id="rId22" collapse="1"/>
      <p:sld r:id="rId23" collapse="1"/>
      <p:sld r:id="rId24" collapse="1"/>
      <p:sld r:id="rId25" collapse="1"/>
      <p:sld r:id="rId26" collapse="1"/>
      <p:sld r:id="rId27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928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10.xml"/><Relationship Id="rId13" Type="http://schemas.openxmlformats.org/officeDocument/2006/relationships/slide" Target="slides/slide26.xml"/><Relationship Id="rId18" Type="http://schemas.openxmlformats.org/officeDocument/2006/relationships/slide" Target="slides/slide38.xml"/><Relationship Id="rId26" Type="http://schemas.openxmlformats.org/officeDocument/2006/relationships/slide" Target="slides/slide46.xml"/><Relationship Id="rId3" Type="http://schemas.openxmlformats.org/officeDocument/2006/relationships/slide" Target="slides/slide5.xml"/><Relationship Id="rId21" Type="http://schemas.openxmlformats.org/officeDocument/2006/relationships/slide" Target="slides/slide41.xml"/><Relationship Id="rId7" Type="http://schemas.openxmlformats.org/officeDocument/2006/relationships/slide" Target="slides/slide9.xml"/><Relationship Id="rId12" Type="http://schemas.openxmlformats.org/officeDocument/2006/relationships/slide" Target="slides/slide14.xml"/><Relationship Id="rId17" Type="http://schemas.openxmlformats.org/officeDocument/2006/relationships/slide" Target="slides/slide37.xml"/><Relationship Id="rId25" Type="http://schemas.openxmlformats.org/officeDocument/2006/relationships/slide" Target="slides/slide45.xml"/><Relationship Id="rId2" Type="http://schemas.openxmlformats.org/officeDocument/2006/relationships/slide" Target="slides/slide2.xml"/><Relationship Id="rId16" Type="http://schemas.openxmlformats.org/officeDocument/2006/relationships/slide" Target="slides/slide29.xml"/><Relationship Id="rId20" Type="http://schemas.openxmlformats.org/officeDocument/2006/relationships/slide" Target="slides/slide40.xml"/><Relationship Id="rId1" Type="http://schemas.openxmlformats.org/officeDocument/2006/relationships/slide" Target="slides/slide1.xml"/><Relationship Id="rId6" Type="http://schemas.openxmlformats.org/officeDocument/2006/relationships/slide" Target="slides/slide8.xml"/><Relationship Id="rId11" Type="http://schemas.openxmlformats.org/officeDocument/2006/relationships/slide" Target="slides/slide13.xml"/><Relationship Id="rId24" Type="http://schemas.openxmlformats.org/officeDocument/2006/relationships/slide" Target="slides/slide44.xml"/><Relationship Id="rId5" Type="http://schemas.openxmlformats.org/officeDocument/2006/relationships/slide" Target="slides/slide7.xml"/><Relationship Id="rId15" Type="http://schemas.openxmlformats.org/officeDocument/2006/relationships/slide" Target="slides/slide28.xml"/><Relationship Id="rId23" Type="http://schemas.openxmlformats.org/officeDocument/2006/relationships/slide" Target="slides/slide43.xml"/><Relationship Id="rId10" Type="http://schemas.openxmlformats.org/officeDocument/2006/relationships/slide" Target="slides/slide12.xml"/><Relationship Id="rId19" Type="http://schemas.openxmlformats.org/officeDocument/2006/relationships/slide" Target="slides/slide39.xml"/><Relationship Id="rId4" Type="http://schemas.openxmlformats.org/officeDocument/2006/relationships/slide" Target="slides/slide6.xml"/><Relationship Id="rId9" Type="http://schemas.openxmlformats.org/officeDocument/2006/relationships/slide" Target="slides/slide11.xml"/><Relationship Id="rId14" Type="http://schemas.openxmlformats.org/officeDocument/2006/relationships/slide" Target="slides/slide27.xml"/><Relationship Id="rId22" Type="http://schemas.openxmlformats.org/officeDocument/2006/relationships/slide" Target="slides/slide42.xml"/><Relationship Id="rId27" Type="http://schemas.openxmlformats.org/officeDocument/2006/relationships/slide" Target="slides/slide47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image" Target="../media/image7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image" Target="../media/image55.wmf"/><Relationship Id="rId1" Type="http://schemas.openxmlformats.org/officeDocument/2006/relationships/image" Target="../media/image54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58.wmf"/><Relationship Id="rId1" Type="http://schemas.openxmlformats.org/officeDocument/2006/relationships/image" Target="../media/image57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2" Type="http://schemas.openxmlformats.org/officeDocument/2006/relationships/image" Target="../media/image60.wmf"/><Relationship Id="rId1" Type="http://schemas.openxmlformats.org/officeDocument/2006/relationships/image" Target="../media/image59.wmf"/><Relationship Id="rId4" Type="http://schemas.openxmlformats.org/officeDocument/2006/relationships/image" Target="../media/image6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401763" y="914400"/>
            <a:ext cx="4054475" cy="313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4098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1046163" y="4352925"/>
            <a:ext cx="4770437" cy="347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xmlns="" val="267789781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41438" y="914400"/>
            <a:ext cx="4176712" cy="31337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57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46163" y="4352925"/>
            <a:ext cx="4772025" cy="3479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lnSpc>
                <a:spcPct val="87000"/>
              </a:lnSpc>
              <a:spcBef>
                <a:spcPct val="0"/>
              </a:spcBef>
              <a:buFont typeface="Arial" charset="0"/>
              <a:buNone/>
            </a:pPr>
            <a:endParaRPr lang="de-DE" sz="180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41438" y="914400"/>
            <a:ext cx="4176712" cy="31337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9875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46163" y="4352925"/>
            <a:ext cx="4772025" cy="33893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lnSpc>
                <a:spcPct val="87000"/>
              </a:lnSpc>
              <a:spcBef>
                <a:spcPct val="0"/>
              </a:spcBef>
              <a:buFont typeface="Arial" charset="0"/>
              <a:buNone/>
            </a:pPr>
            <a:endParaRPr lang="de-DE" sz="180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41438" y="914400"/>
            <a:ext cx="4176712" cy="31337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6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46163" y="4352925"/>
            <a:ext cx="4772025" cy="33893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lnSpc>
                <a:spcPct val="87000"/>
              </a:lnSpc>
              <a:spcBef>
                <a:spcPct val="0"/>
              </a:spcBef>
              <a:buFont typeface="Arial" charset="0"/>
              <a:buNone/>
            </a:pPr>
            <a:endParaRPr lang="de-DE" sz="180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41438" y="914400"/>
            <a:ext cx="4176712" cy="31337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46163" y="4352925"/>
            <a:ext cx="4772025" cy="33893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lnSpc>
                <a:spcPct val="87000"/>
              </a:lnSpc>
              <a:spcBef>
                <a:spcPct val="0"/>
              </a:spcBef>
              <a:buFont typeface="Arial" charset="0"/>
              <a:buNone/>
            </a:pPr>
            <a:endParaRPr lang="de-DE" sz="180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AutoShape 2"/>
          <p:cNvSpPr>
            <a:spLocks noChangeArrowheads="1"/>
          </p:cNvSpPr>
          <p:nvPr/>
        </p:nvSpPr>
        <p:spPr bwMode="auto">
          <a:xfrm>
            <a:off x="1441450" y="860425"/>
            <a:ext cx="4170363" cy="2949575"/>
          </a:xfrm>
          <a:prstGeom prst="roundRect">
            <a:avLst>
              <a:gd name="adj" fmla="val 42"/>
            </a:avLst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1203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76325" y="4094163"/>
            <a:ext cx="4902200" cy="3270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41438" y="914400"/>
            <a:ext cx="4175125" cy="31321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1113803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41438" y="914400"/>
            <a:ext cx="4175125" cy="31321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1113803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41438" y="914400"/>
            <a:ext cx="4175125" cy="31321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1113803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41438" y="914400"/>
            <a:ext cx="4175125" cy="31321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wellenbauch=</a:t>
            </a:r>
            <a:r>
              <a:rPr lang="de-DE" dirty="0" err="1" smtClean="0"/>
              <a:t>antinode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11113803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41438" y="914400"/>
            <a:ext cx="4175125" cy="31321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1540539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41438" y="914400"/>
            <a:ext cx="4175125" cy="31321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1942720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41438" y="914400"/>
            <a:ext cx="4176712" cy="31337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60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46163" y="4352925"/>
            <a:ext cx="4772025" cy="3479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lnSpc>
                <a:spcPct val="87000"/>
              </a:lnSpc>
              <a:spcBef>
                <a:spcPct val="0"/>
              </a:spcBef>
              <a:buFont typeface="Arial" charset="0"/>
              <a:buNone/>
            </a:pPr>
            <a:endParaRPr lang="de-DE" sz="180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41438" y="914400"/>
            <a:ext cx="4175125" cy="31321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1755141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41438" y="914400"/>
            <a:ext cx="4175125" cy="31321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zugehörig = </a:t>
            </a:r>
            <a:r>
              <a:rPr lang="de-DE" dirty="0" err="1" smtClean="0"/>
              <a:t>corresponding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40564991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41438" y="914400"/>
            <a:ext cx="4175125" cy="31321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veranschaulichen</a:t>
            </a:r>
            <a:r>
              <a:rPr lang="de-DE" baseline="0" dirty="0" smtClean="0"/>
              <a:t> = </a:t>
            </a:r>
            <a:r>
              <a:rPr lang="de-DE" baseline="0" dirty="0" err="1" smtClean="0"/>
              <a:t>illustrate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visualize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demonstrate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40564991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41438" y="914400"/>
            <a:ext cx="4175125" cy="31321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40564991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41438" y="914400"/>
            <a:ext cx="4175125" cy="31321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40564991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AutoShape 2"/>
          <p:cNvSpPr>
            <a:spLocks noChangeArrowheads="1"/>
          </p:cNvSpPr>
          <p:nvPr/>
        </p:nvSpPr>
        <p:spPr bwMode="auto">
          <a:xfrm>
            <a:off x="1441450" y="860425"/>
            <a:ext cx="4170363" cy="2949575"/>
          </a:xfrm>
          <a:prstGeom prst="roundRect">
            <a:avLst>
              <a:gd name="adj" fmla="val 42"/>
            </a:avLst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71683" name="Text Box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76325" y="4094163"/>
            <a:ext cx="4902200" cy="3270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r>
              <a:rPr lang="de-DE"/>
              <a:t>Uncertainty in time vanishes as good as synchronizing succeeds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AutoShape 2"/>
          <p:cNvSpPr>
            <a:spLocks noChangeArrowheads="1"/>
          </p:cNvSpPr>
          <p:nvPr/>
        </p:nvSpPr>
        <p:spPr bwMode="auto">
          <a:xfrm>
            <a:off x="1441450" y="860425"/>
            <a:ext cx="4170363" cy="2949575"/>
          </a:xfrm>
          <a:prstGeom prst="roundRect">
            <a:avLst>
              <a:gd name="adj" fmla="val 42"/>
            </a:avLst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7347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76325" y="4094163"/>
            <a:ext cx="4902200" cy="3270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AutoShape 2"/>
          <p:cNvSpPr>
            <a:spLocks noChangeArrowheads="1"/>
          </p:cNvSpPr>
          <p:nvPr/>
        </p:nvSpPr>
        <p:spPr bwMode="auto">
          <a:xfrm>
            <a:off x="1441450" y="860425"/>
            <a:ext cx="4170363" cy="2949575"/>
          </a:xfrm>
          <a:prstGeom prst="roundRect">
            <a:avLst>
              <a:gd name="adj" fmla="val 42"/>
            </a:avLst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9395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76325" y="4094163"/>
            <a:ext cx="4902200" cy="3270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AutoShape 2"/>
          <p:cNvSpPr>
            <a:spLocks noChangeArrowheads="1"/>
          </p:cNvSpPr>
          <p:nvPr/>
        </p:nvSpPr>
        <p:spPr bwMode="auto">
          <a:xfrm>
            <a:off x="1441450" y="860425"/>
            <a:ext cx="4170363" cy="2949575"/>
          </a:xfrm>
          <a:prstGeom prst="roundRect">
            <a:avLst>
              <a:gd name="adj" fmla="val 42"/>
            </a:avLst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63491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76325" y="4094163"/>
            <a:ext cx="4902200" cy="3270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41438" y="914400"/>
            <a:ext cx="4175125" cy="31321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40564991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41438" y="914400"/>
            <a:ext cx="4175125" cy="31321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83175594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41438" y="914400"/>
            <a:ext cx="4175125" cy="31321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azimuthal extent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405649913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41438" y="914400"/>
            <a:ext cx="4175125" cy="31321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405649913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41438" y="914400"/>
            <a:ext cx="4175125" cy="31321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405649913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41438" y="914400"/>
            <a:ext cx="4175125" cy="31321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405649913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41438" y="914400"/>
            <a:ext cx="4175125" cy="31321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405649913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41438" y="914400"/>
            <a:ext cx="4175125" cy="31321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einholen: catch </a:t>
            </a:r>
            <a:r>
              <a:rPr lang="de-DE" dirty="0" err="1" smtClean="0"/>
              <a:t>up</a:t>
            </a:r>
            <a:r>
              <a:rPr lang="de-DE" dirty="0" smtClean="0"/>
              <a:t> </a:t>
            </a:r>
            <a:r>
              <a:rPr lang="de-DE" smtClean="0"/>
              <a:t>with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405649913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AutoShape 2"/>
          <p:cNvSpPr>
            <a:spLocks noChangeArrowheads="1"/>
          </p:cNvSpPr>
          <p:nvPr/>
        </p:nvSpPr>
        <p:spPr bwMode="auto">
          <a:xfrm>
            <a:off x="1441450" y="860425"/>
            <a:ext cx="4170363" cy="2949575"/>
          </a:xfrm>
          <a:prstGeom prst="roundRect">
            <a:avLst>
              <a:gd name="adj" fmla="val 42"/>
            </a:avLst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73731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76325" y="4094163"/>
            <a:ext cx="4902200" cy="3270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AutoShape 2"/>
          <p:cNvSpPr>
            <a:spLocks noChangeArrowheads="1"/>
          </p:cNvSpPr>
          <p:nvPr/>
        </p:nvSpPr>
        <p:spPr bwMode="auto">
          <a:xfrm>
            <a:off x="1441450" y="860425"/>
            <a:ext cx="4170363" cy="2949575"/>
          </a:xfrm>
          <a:prstGeom prst="roundRect">
            <a:avLst>
              <a:gd name="adj" fmla="val 42"/>
            </a:avLst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73731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76325" y="4094163"/>
            <a:ext cx="4902200" cy="3270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AutoShape 2"/>
          <p:cNvSpPr>
            <a:spLocks noChangeArrowheads="1"/>
          </p:cNvSpPr>
          <p:nvPr/>
        </p:nvSpPr>
        <p:spPr bwMode="auto">
          <a:xfrm>
            <a:off x="1441450" y="860425"/>
            <a:ext cx="4170363" cy="2949575"/>
          </a:xfrm>
          <a:prstGeom prst="roundRect">
            <a:avLst>
              <a:gd name="adj" fmla="val 42"/>
            </a:avLst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73731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76325" y="4094163"/>
            <a:ext cx="4902200" cy="3270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AutoShape 2"/>
          <p:cNvSpPr>
            <a:spLocks noChangeArrowheads="1"/>
          </p:cNvSpPr>
          <p:nvPr/>
        </p:nvSpPr>
        <p:spPr bwMode="auto">
          <a:xfrm>
            <a:off x="1441450" y="860425"/>
            <a:ext cx="4170363" cy="2949575"/>
          </a:xfrm>
          <a:prstGeom prst="roundRect">
            <a:avLst>
              <a:gd name="adj" fmla="val 42"/>
            </a:avLst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73731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76325" y="4094163"/>
            <a:ext cx="4902200" cy="3270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AutoShape 2"/>
          <p:cNvSpPr>
            <a:spLocks noChangeArrowheads="1"/>
          </p:cNvSpPr>
          <p:nvPr/>
        </p:nvSpPr>
        <p:spPr bwMode="auto">
          <a:xfrm>
            <a:off x="1441450" y="860425"/>
            <a:ext cx="4170363" cy="2949575"/>
          </a:xfrm>
          <a:prstGeom prst="roundRect">
            <a:avLst>
              <a:gd name="adj" fmla="val 42"/>
            </a:avLst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1203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76325" y="4094163"/>
            <a:ext cx="4902200" cy="3270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AutoShape 2"/>
          <p:cNvSpPr>
            <a:spLocks noChangeArrowheads="1"/>
          </p:cNvSpPr>
          <p:nvPr/>
        </p:nvSpPr>
        <p:spPr bwMode="auto">
          <a:xfrm>
            <a:off x="1441450" y="860425"/>
            <a:ext cx="4170363" cy="2949575"/>
          </a:xfrm>
          <a:prstGeom prst="roundRect">
            <a:avLst>
              <a:gd name="adj" fmla="val 42"/>
            </a:avLst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73731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76325" y="4094163"/>
            <a:ext cx="4902200" cy="3270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AutoShape 2"/>
          <p:cNvSpPr>
            <a:spLocks noChangeArrowheads="1"/>
          </p:cNvSpPr>
          <p:nvPr/>
        </p:nvSpPr>
        <p:spPr bwMode="auto">
          <a:xfrm>
            <a:off x="1441450" y="860425"/>
            <a:ext cx="4170363" cy="2949575"/>
          </a:xfrm>
          <a:prstGeom prst="roundRect">
            <a:avLst>
              <a:gd name="adj" fmla="val 42"/>
            </a:avLst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73731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76325" y="4094163"/>
            <a:ext cx="4902200" cy="3270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AutoShape 2"/>
          <p:cNvSpPr>
            <a:spLocks noChangeArrowheads="1"/>
          </p:cNvSpPr>
          <p:nvPr/>
        </p:nvSpPr>
        <p:spPr bwMode="auto">
          <a:xfrm>
            <a:off x="1441450" y="860425"/>
            <a:ext cx="4170363" cy="2949575"/>
          </a:xfrm>
          <a:prstGeom prst="roundRect">
            <a:avLst>
              <a:gd name="adj" fmla="val 42"/>
            </a:avLst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73731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76325" y="4094163"/>
            <a:ext cx="4902200" cy="3270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AutoShape 2"/>
          <p:cNvSpPr>
            <a:spLocks noChangeArrowheads="1"/>
          </p:cNvSpPr>
          <p:nvPr/>
        </p:nvSpPr>
        <p:spPr bwMode="auto">
          <a:xfrm>
            <a:off x="1441450" y="860425"/>
            <a:ext cx="4170363" cy="2949575"/>
          </a:xfrm>
          <a:prstGeom prst="roundRect">
            <a:avLst>
              <a:gd name="adj" fmla="val 42"/>
            </a:avLst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73731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76325" y="4094163"/>
            <a:ext cx="4902200" cy="3270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AutoShape 2"/>
          <p:cNvSpPr>
            <a:spLocks noChangeArrowheads="1"/>
          </p:cNvSpPr>
          <p:nvPr/>
        </p:nvSpPr>
        <p:spPr bwMode="auto">
          <a:xfrm>
            <a:off x="1441450" y="860425"/>
            <a:ext cx="4170363" cy="2949575"/>
          </a:xfrm>
          <a:prstGeom prst="roundRect">
            <a:avLst>
              <a:gd name="adj" fmla="val 42"/>
            </a:avLst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73731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76325" y="4094163"/>
            <a:ext cx="4902200" cy="3270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AutoShape 2"/>
          <p:cNvSpPr>
            <a:spLocks noChangeArrowheads="1"/>
          </p:cNvSpPr>
          <p:nvPr/>
        </p:nvSpPr>
        <p:spPr bwMode="auto">
          <a:xfrm>
            <a:off x="1441450" y="860425"/>
            <a:ext cx="4170363" cy="2949575"/>
          </a:xfrm>
          <a:prstGeom prst="roundRect">
            <a:avLst>
              <a:gd name="adj" fmla="val 42"/>
            </a:avLst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73731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76325" y="4094163"/>
            <a:ext cx="4902200" cy="3270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AutoShape 2"/>
          <p:cNvSpPr>
            <a:spLocks noChangeArrowheads="1"/>
          </p:cNvSpPr>
          <p:nvPr/>
        </p:nvSpPr>
        <p:spPr bwMode="auto">
          <a:xfrm>
            <a:off x="1441450" y="860425"/>
            <a:ext cx="4170363" cy="2949575"/>
          </a:xfrm>
          <a:prstGeom prst="roundRect">
            <a:avLst>
              <a:gd name="adj" fmla="val 42"/>
            </a:avLst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73731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76325" y="4094163"/>
            <a:ext cx="4902200" cy="3270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41438" y="914400"/>
            <a:ext cx="4175125" cy="31321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25105850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AutoShape 2"/>
          <p:cNvSpPr>
            <a:spLocks noChangeArrowheads="1"/>
          </p:cNvSpPr>
          <p:nvPr/>
        </p:nvSpPr>
        <p:spPr bwMode="auto">
          <a:xfrm>
            <a:off x="1441450" y="860425"/>
            <a:ext cx="4170363" cy="2949575"/>
          </a:xfrm>
          <a:prstGeom prst="roundRect">
            <a:avLst>
              <a:gd name="adj" fmla="val 42"/>
            </a:avLst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3251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76325" y="4094163"/>
            <a:ext cx="4902200" cy="3270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AutoShape 2"/>
          <p:cNvSpPr>
            <a:spLocks noChangeArrowheads="1"/>
          </p:cNvSpPr>
          <p:nvPr/>
        </p:nvSpPr>
        <p:spPr bwMode="auto">
          <a:xfrm>
            <a:off x="1441450" y="860425"/>
            <a:ext cx="4170363" cy="2949575"/>
          </a:xfrm>
          <a:prstGeom prst="roundRect">
            <a:avLst>
              <a:gd name="adj" fmla="val 42"/>
            </a:avLst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3251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76325" y="4094163"/>
            <a:ext cx="4902200" cy="3270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AutoShape 2"/>
          <p:cNvSpPr>
            <a:spLocks noChangeArrowheads="1"/>
          </p:cNvSpPr>
          <p:nvPr/>
        </p:nvSpPr>
        <p:spPr bwMode="auto">
          <a:xfrm>
            <a:off x="1441450" y="860425"/>
            <a:ext cx="4170363" cy="2949575"/>
          </a:xfrm>
          <a:prstGeom prst="roundRect">
            <a:avLst>
              <a:gd name="adj" fmla="val 42"/>
            </a:avLst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65539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76325" y="4094163"/>
            <a:ext cx="4902200" cy="3270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AutoShape 2"/>
          <p:cNvSpPr>
            <a:spLocks noChangeArrowheads="1"/>
          </p:cNvSpPr>
          <p:nvPr/>
        </p:nvSpPr>
        <p:spPr bwMode="auto">
          <a:xfrm>
            <a:off x="1441450" y="860425"/>
            <a:ext cx="4170363" cy="2949575"/>
          </a:xfrm>
          <a:prstGeom prst="roundRect">
            <a:avLst>
              <a:gd name="adj" fmla="val 42"/>
            </a:avLst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69635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76325" y="4094163"/>
            <a:ext cx="4902200" cy="3270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41438" y="914400"/>
            <a:ext cx="4176712" cy="31337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86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46163" y="4352925"/>
            <a:ext cx="4772025" cy="33893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lnSpc>
                <a:spcPct val="87000"/>
              </a:lnSpc>
              <a:spcBef>
                <a:spcPct val="0"/>
              </a:spcBef>
              <a:buFont typeface="Arial" charset="0"/>
              <a:buNone/>
            </a:pPr>
            <a:endParaRPr lang="de-DE" sz="180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40975850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919775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27800" y="569913"/>
            <a:ext cx="1951038" cy="5656262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71513" y="569913"/>
            <a:ext cx="5703887" cy="5656262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23346790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1513" y="569913"/>
            <a:ext cx="7807325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2861064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295459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2279464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71513" y="1906588"/>
            <a:ext cx="3827462" cy="43195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51375" y="1906588"/>
            <a:ext cx="3827463" cy="43195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496110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2330766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961151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899414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3942460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725881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71513" y="569913"/>
            <a:ext cx="78073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1906588"/>
            <a:ext cx="7807325" cy="431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</p:sldLayoutIdLst>
  <p:hf hdr="0" dt="0"/>
  <p:txStyles>
    <p:titleStyle>
      <a:lvl1pPr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marL="431800" indent="-2159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4400">
          <a:solidFill>
            <a:srgbClr val="000000"/>
          </a:solidFill>
          <a:latin typeface="Times New Roman" pitchFamily="18" charset="0"/>
          <a:ea typeface="msmincho" charset="0"/>
          <a:cs typeface="msmincho" charset="0"/>
        </a:defRPr>
      </a:lvl2pPr>
      <a:lvl3pPr marL="647700" indent="-2159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4400">
          <a:solidFill>
            <a:srgbClr val="000000"/>
          </a:solidFill>
          <a:latin typeface="Times New Roman" pitchFamily="18" charset="0"/>
          <a:ea typeface="msmincho" charset="0"/>
          <a:cs typeface="msmincho" charset="0"/>
        </a:defRPr>
      </a:lvl3pPr>
      <a:lvl4pPr marL="863600" indent="-2159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4400">
          <a:solidFill>
            <a:srgbClr val="000000"/>
          </a:solidFill>
          <a:latin typeface="Times New Roman" pitchFamily="18" charset="0"/>
          <a:ea typeface="msmincho" charset="0"/>
          <a:cs typeface="msmincho" charset="0"/>
        </a:defRPr>
      </a:lvl4pPr>
      <a:lvl5pPr marL="1079500" indent="-2159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4400">
          <a:solidFill>
            <a:srgbClr val="000000"/>
          </a:solidFill>
          <a:latin typeface="Times New Roman" pitchFamily="18" charset="0"/>
          <a:ea typeface="msmincho" charset="0"/>
          <a:cs typeface="msmincho" charset="0"/>
        </a:defRPr>
      </a:lvl5pPr>
      <a:lvl6pPr marL="1536700" indent="-2159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4400">
          <a:solidFill>
            <a:srgbClr val="000000"/>
          </a:solidFill>
          <a:latin typeface="Times New Roman" pitchFamily="18" charset="0"/>
          <a:ea typeface="msmincho" charset="0"/>
          <a:cs typeface="msmincho" charset="0"/>
        </a:defRPr>
      </a:lvl6pPr>
      <a:lvl7pPr marL="1993900" indent="-2159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4400">
          <a:solidFill>
            <a:srgbClr val="000000"/>
          </a:solidFill>
          <a:latin typeface="Times New Roman" pitchFamily="18" charset="0"/>
          <a:ea typeface="msmincho" charset="0"/>
          <a:cs typeface="msmincho" charset="0"/>
        </a:defRPr>
      </a:lvl7pPr>
      <a:lvl8pPr marL="2451100" indent="-2159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4400">
          <a:solidFill>
            <a:srgbClr val="000000"/>
          </a:solidFill>
          <a:latin typeface="Times New Roman" pitchFamily="18" charset="0"/>
          <a:ea typeface="msmincho" charset="0"/>
          <a:cs typeface="msmincho" charset="0"/>
        </a:defRPr>
      </a:lvl8pPr>
      <a:lvl9pPr marL="2908300" indent="-2159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4400">
          <a:solidFill>
            <a:srgbClr val="000000"/>
          </a:solidFill>
          <a:latin typeface="Times New Roman" pitchFamily="18" charset="0"/>
          <a:ea typeface="msmincho" charset="0"/>
          <a:cs typeface="msmincho" charset="0"/>
        </a:defRPr>
      </a:lvl9pPr>
    </p:titleStyle>
    <p:bodyStyle>
      <a:lvl1pPr marL="431800" indent="-323850" algn="l" defTabSz="457200" rtl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StarSymbol" charset="0"/>
        <a:buAutoNum type="arabicParenR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863600" indent="-287338" algn="l" defTabSz="457200" rtl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StarSymbol" charset="0"/>
        <a:buAutoNum type="arabicParenR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295400" indent="-215900" algn="l" defTabSz="457200" rtl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StarSymbol" charset="0"/>
        <a:buAutoNum type="arabicParenR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727200" indent="-215900" algn="l" defTabSz="457200" rtl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StarSymbol" charset="0"/>
        <a:buAutoNum type="arabicParenR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159000" indent="-2159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StarSymbol" charset="0"/>
        <a:buAutoNum type="arabicParenR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616200" indent="-2159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StarSymbol" charset="0"/>
        <a:buAutoNum type="arabicParenR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3073400" indent="-2159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StarSymbol" charset="0"/>
        <a:buAutoNum type="arabicParenR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530600" indent="-2159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StarSymbol" charset="0"/>
        <a:buAutoNum type="arabicParenR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987800" indent="-2159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StarSymbol" charset="0"/>
        <a:buAutoNum type="arabicParenR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9.wmf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2.wmf"/><Relationship Id="rId10" Type="http://schemas.openxmlformats.org/officeDocument/2006/relationships/image" Target="../media/image16.png"/><Relationship Id="rId4" Type="http://schemas.openxmlformats.org/officeDocument/2006/relationships/image" Target="../media/image10.wmf"/><Relationship Id="rId9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17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7.bin"/><Relationship Id="rId5" Type="http://schemas.openxmlformats.org/officeDocument/2006/relationships/oleObject" Target="../embeddings/oleObject6.bin"/><Relationship Id="rId4" Type="http://schemas.openxmlformats.org/officeDocument/2006/relationships/oleObject" Target="../embeddings/oleObject5.bin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oleObject" Target="../embeddings/oleObject9.bin"/><Relationship Id="rId4" Type="http://schemas.openxmlformats.org/officeDocument/2006/relationships/oleObject" Target="../embeddings/oleObject8.bin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7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2.bin"/><Relationship Id="rId5" Type="http://schemas.openxmlformats.org/officeDocument/2006/relationships/oleObject" Target="../embeddings/oleObject11.bin"/><Relationship Id="rId4" Type="http://schemas.openxmlformats.org/officeDocument/2006/relationships/oleObject" Target="../embeddings/oleObject10.bin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4.bin"/><Relationship Id="rId4" Type="http://schemas.openxmlformats.org/officeDocument/2006/relationships/oleObject" Target="../embeddings/oleObject3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/>
          <p:cNvSpPr>
            <a:spLocks noGrp="1" noChangeArrowheads="1"/>
          </p:cNvSpPr>
          <p:nvPr>
            <p:ph type="title"/>
          </p:nvPr>
        </p:nvSpPr>
        <p:spPr>
          <a:xfrm>
            <a:off x="395537" y="1988840"/>
            <a:ext cx="8313162" cy="2160240"/>
          </a:xfrm>
          <a:ln/>
        </p:spPr>
        <p:txBody>
          <a:bodyPr wrap="square">
            <a:normAutofit fontScale="90000"/>
          </a:bodyPr>
          <a:lstStyle/>
          <a:p>
            <a:pPr marL="838200" indent="-838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GB" sz="4000" dirty="0" err="1" smtClean="0"/>
              <a:t>Monochromatizing</a:t>
            </a:r>
            <a:r>
              <a:rPr lang="en-GB" sz="4000" dirty="0" smtClean="0"/>
              <a:t> without filtering using dynamic fields without bunching</a:t>
            </a:r>
            <a:r>
              <a:rPr lang="en-US" sz="4000" dirty="0" smtClean="0"/>
              <a:t>: </a:t>
            </a:r>
            <a:br>
              <a:rPr lang="en-US" sz="4000" dirty="0" smtClean="0"/>
            </a:br>
            <a:r>
              <a:rPr lang="en-US" sz="4000" dirty="0" smtClean="0"/>
              <a:t>A new concept  for </a:t>
            </a:r>
            <a:br>
              <a:rPr lang="en-US" sz="4000" dirty="0" smtClean="0"/>
            </a:br>
            <a:r>
              <a:rPr lang="en-US" sz="4000" dirty="0" smtClean="0"/>
              <a:t>d-TEM illumination</a:t>
            </a:r>
            <a:endParaRPr lang="en-GB" dirty="0"/>
          </a:p>
        </p:txBody>
      </p:sp>
      <p:sp>
        <p:nvSpPr>
          <p:cNvPr id="8" name="Textfeld 7"/>
          <p:cNvSpPr txBox="1"/>
          <p:nvPr/>
        </p:nvSpPr>
        <p:spPr>
          <a:xfrm>
            <a:off x="398551" y="4693478"/>
            <a:ext cx="8310147" cy="607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de-DE" sz="2800" u="sng" dirty="0" smtClean="0">
                <a:solidFill>
                  <a:schemeClr val="tx1"/>
                </a:solidFill>
                <a:effectLst/>
                <a:latin typeface="Arial"/>
                <a:ea typeface="Times"/>
              </a:rPr>
              <a:t>Roland Janzen</a:t>
            </a:r>
            <a:r>
              <a:rPr lang="de-DE" sz="2800" baseline="30000" dirty="0" smtClean="0">
                <a:solidFill>
                  <a:schemeClr val="tx1"/>
                </a:solidFill>
                <a:effectLst/>
                <a:latin typeface="Arial"/>
                <a:ea typeface="Times"/>
              </a:rPr>
              <a:t>1</a:t>
            </a:r>
            <a:r>
              <a:rPr lang="de-DE" sz="2800" dirty="0" smtClean="0">
                <a:solidFill>
                  <a:schemeClr val="tx1"/>
                </a:solidFill>
                <a:effectLst/>
                <a:latin typeface="Arial"/>
                <a:ea typeface="Times"/>
              </a:rPr>
              <a:t> </a:t>
            </a:r>
          </a:p>
          <a:p>
            <a:pPr>
              <a:spcAft>
                <a:spcPts val="0"/>
              </a:spcAft>
            </a:pPr>
            <a:r>
              <a:rPr lang="de-DE" sz="1050" dirty="0">
                <a:solidFill>
                  <a:schemeClr val="tx1"/>
                </a:solidFill>
                <a:effectLst/>
                <a:latin typeface="Arial"/>
                <a:ea typeface="Times"/>
              </a:rPr>
              <a:t> 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-36512" y="5934351"/>
            <a:ext cx="8818633" cy="3065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chemeClr val="tx1"/>
                </a:solidFill>
                <a:effectLst/>
                <a:latin typeface="Times New Roman"/>
                <a:ea typeface="Times"/>
              </a:rPr>
              <a:t>1. </a:t>
            </a:r>
            <a:r>
              <a:rPr lang="en-GB" sz="1600" dirty="0" err="1">
                <a:solidFill>
                  <a:schemeClr val="tx1"/>
                </a:solidFill>
                <a:effectLst/>
                <a:latin typeface="Times New Roman"/>
                <a:ea typeface="Times"/>
              </a:rPr>
              <a:t>Institut</a:t>
            </a:r>
            <a:r>
              <a:rPr lang="en-GB" sz="1600" dirty="0">
                <a:solidFill>
                  <a:schemeClr val="tx1"/>
                </a:solidFill>
                <a:effectLst/>
                <a:latin typeface="Times New Roman"/>
                <a:ea typeface="Times"/>
              </a:rPr>
              <a:t> </a:t>
            </a:r>
            <a:r>
              <a:rPr lang="en-GB" sz="1600" dirty="0" err="1">
                <a:solidFill>
                  <a:schemeClr val="tx1"/>
                </a:solidFill>
                <a:effectLst/>
                <a:latin typeface="Times New Roman"/>
                <a:ea typeface="Times"/>
              </a:rPr>
              <a:t>für</a:t>
            </a:r>
            <a:r>
              <a:rPr lang="en-GB" sz="1600" dirty="0">
                <a:solidFill>
                  <a:schemeClr val="tx1"/>
                </a:solidFill>
                <a:effectLst/>
                <a:latin typeface="Times New Roman"/>
                <a:ea typeface="Times"/>
              </a:rPr>
              <a:t> </a:t>
            </a:r>
            <a:r>
              <a:rPr lang="en-GB" sz="1600" dirty="0" err="1">
                <a:solidFill>
                  <a:schemeClr val="tx1"/>
                </a:solidFill>
                <a:effectLst/>
                <a:latin typeface="Times New Roman"/>
                <a:ea typeface="Times"/>
              </a:rPr>
              <a:t>Physik</a:t>
            </a:r>
            <a:r>
              <a:rPr lang="en-GB" sz="1600" dirty="0">
                <a:solidFill>
                  <a:schemeClr val="tx1"/>
                </a:solidFill>
                <a:effectLst/>
                <a:latin typeface="Times New Roman"/>
                <a:ea typeface="Times"/>
              </a:rPr>
              <a:t>, Johannes Gutenberg </a:t>
            </a:r>
            <a:r>
              <a:rPr lang="en-GB" sz="1600" dirty="0" err="1">
                <a:solidFill>
                  <a:schemeClr val="tx1"/>
                </a:solidFill>
                <a:effectLst/>
                <a:latin typeface="Times New Roman"/>
                <a:ea typeface="Times"/>
              </a:rPr>
              <a:t>Universität</a:t>
            </a:r>
            <a:r>
              <a:rPr lang="en-GB" sz="1600" dirty="0">
                <a:solidFill>
                  <a:schemeClr val="tx1"/>
                </a:solidFill>
                <a:effectLst/>
                <a:latin typeface="Times New Roman"/>
                <a:ea typeface="Times"/>
              </a:rPr>
              <a:t> Mainz, Staudinger </a:t>
            </a:r>
            <a:r>
              <a:rPr lang="en-GB" sz="1600" dirty="0" err="1">
                <a:solidFill>
                  <a:schemeClr val="tx1"/>
                </a:solidFill>
                <a:effectLst/>
                <a:latin typeface="Times New Roman"/>
                <a:ea typeface="Times"/>
              </a:rPr>
              <a:t>Weg</a:t>
            </a:r>
            <a:r>
              <a:rPr lang="en-GB" sz="1600" dirty="0">
                <a:solidFill>
                  <a:schemeClr val="tx1"/>
                </a:solidFill>
                <a:effectLst/>
                <a:latin typeface="Times New Roman"/>
                <a:ea typeface="Times"/>
              </a:rPr>
              <a:t> 7, 55128 Mainz, Germany</a:t>
            </a:r>
            <a:endParaRPr lang="de-DE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49836110"/>
      </p:ext>
    </p:extLst>
  </p:cSld>
  <p:clrMapOvr>
    <a:masterClrMapping/>
  </p:clrMapOvr>
  <p:transition>
    <p:cover dir="ld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>
          <a:xfrm>
            <a:off x="671513" y="568948"/>
            <a:ext cx="7808912" cy="1144929"/>
          </a:xfrm>
          <a:ln/>
        </p:spPr>
        <p:txBody>
          <a:bodyPr>
            <a:spAutoFit/>
          </a:bodyPr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GB" sz="4000" dirty="0" err="1"/>
              <a:t>Liouville’s</a:t>
            </a:r>
            <a:r>
              <a:rPr lang="en-GB" sz="4000" dirty="0"/>
              <a:t> </a:t>
            </a:r>
            <a:r>
              <a:rPr lang="en-GB" sz="4000" dirty="0" smtClean="0"/>
              <a:t>law: Example: Pulse </a:t>
            </a:r>
            <a:r>
              <a:rPr lang="en-GB" sz="4000" dirty="0"/>
              <a:t>compression</a:t>
            </a:r>
          </a:p>
        </p:txBody>
      </p:sp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1476375" y="2439988"/>
            <a:ext cx="542925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672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8360" tIns="63360" rIns="108360" bIns="6336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defTabSz="457200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defTabSz="457200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defTabSz="457200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defTabSz="457200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GB">
                <a:effectLst/>
              </a:rPr>
              <a:t>t=0</a:t>
            </a: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6307138" y="2474913"/>
            <a:ext cx="720725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672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8360" tIns="63360" rIns="108360" bIns="6336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defTabSz="457200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defTabSz="457200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defTabSz="457200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defTabSz="457200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GB">
                <a:effectLst/>
              </a:rPr>
              <a:t>t=L/v</a:t>
            </a:r>
          </a:p>
        </p:txBody>
      </p:sp>
      <p:sp>
        <p:nvSpPr>
          <p:cNvPr id="9220" name="Line 4"/>
          <p:cNvSpPr>
            <a:spLocks noChangeShapeType="1"/>
          </p:cNvSpPr>
          <p:nvPr/>
        </p:nvSpPr>
        <p:spPr bwMode="auto">
          <a:xfrm>
            <a:off x="914400" y="2971800"/>
            <a:ext cx="928688" cy="1588"/>
          </a:xfrm>
          <a:prstGeom prst="line">
            <a:avLst/>
          </a:prstGeom>
          <a:noFill/>
          <a:ln w="36720">
            <a:solidFill>
              <a:srgbClr val="000000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221" name="Line 5"/>
          <p:cNvSpPr>
            <a:spLocks noChangeShapeType="1"/>
          </p:cNvSpPr>
          <p:nvPr/>
        </p:nvSpPr>
        <p:spPr bwMode="auto">
          <a:xfrm>
            <a:off x="2522538" y="3189288"/>
            <a:ext cx="928687" cy="1587"/>
          </a:xfrm>
          <a:prstGeom prst="line">
            <a:avLst/>
          </a:prstGeom>
          <a:noFill/>
          <a:ln w="36720">
            <a:solidFill>
              <a:srgbClr val="000000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222" name="Line 6"/>
          <p:cNvSpPr>
            <a:spLocks noChangeShapeType="1"/>
          </p:cNvSpPr>
          <p:nvPr/>
        </p:nvSpPr>
        <p:spPr bwMode="auto">
          <a:xfrm flipV="1">
            <a:off x="1828800" y="3429000"/>
            <a:ext cx="392113" cy="14288"/>
          </a:xfrm>
          <a:prstGeom prst="line">
            <a:avLst/>
          </a:prstGeom>
          <a:noFill/>
          <a:ln w="3672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 flipH="1" flipV="1">
            <a:off x="3028950" y="3443288"/>
            <a:ext cx="400050" cy="0"/>
          </a:xfrm>
          <a:prstGeom prst="line">
            <a:avLst/>
          </a:prstGeom>
          <a:noFill/>
          <a:ln w="3672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224" name="Line 8"/>
          <p:cNvSpPr>
            <a:spLocks noChangeShapeType="1"/>
          </p:cNvSpPr>
          <p:nvPr/>
        </p:nvSpPr>
        <p:spPr bwMode="auto">
          <a:xfrm>
            <a:off x="904875" y="3652838"/>
            <a:ext cx="1344613" cy="1587"/>
          </a:xfrm>
          <a:prstGeom prst="line">
            <a:avLst/>
          </a:prstGeom>
          <a:noFill/>
          <a:ln w="3672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225" name="Line 9"/>
          <p:cNvSpPr>
            <a:spLocks noChangeShapeType="1"/>
          </p:cNvSpPr>
          <p:nvPr/>
        </p:nvSpPr>
        <p:spPr bwMode="auto">
          <a:xfrm>
            <a:off x="6413500" y="2973388"/>
            <a:ext cx="1344613" cy="1587"/>
          </a:xfrm>
          <a:prstGeom prst="line">
            <a:avLst/>
          </a:prstGeom>
          <a:noFill/>
          <a:ln w="36720">
            <a:solidFill>
              <a:srgbClr val="0000FF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226" name="Line 10"/>
          <p:cNvSpPr>
            <a:spLocks noChangeShapeType="1"/>
          </p:cNvSpPr>
          <p:nvPr/>
        </p:nvSpPr>
        <p:spPr bwMode="auto">
          <a:xfrm>
            <a:off x="2593975" y="3641725"/>
            <a:ext cx="452438" cy="1588"/>
          </a:xfrm>
          <a:prstGeom prst="line">
            <a:avLst/>
          </a:prstGeom>
          <a:noFill/>
          <a:ln w="3672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227" name="Line 11"/>
          <p:cNvSpPr>
            <a:spLocks noChangeShapeType="1"/>
          </p:cNvSpPr>
          <p:nvPr/>
        </p:nvSpPr>
        <p:spPr bwMode="auto">
          <a:xfrm>
            <a:off x="6400800" y="3200400"/>
            <a:ext cx="558800" cy="1588"/>
          </a:xfrm>
          <a:prstGeom prst="line">
            <a:avLst/>
          </a:prstGeom>
          <a:noFill/>
          <a:ln w="36720">
            <a:solidFill>
              <a:srgbClr val="FF0000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9228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40163"/>
            <a:ext cx="1751013" cy="52228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9" name="Picture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92375" y="3840163"/>
            <a:ext cx="4024313" cy="52228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39" name="Picture 2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84313" y="4113213"/>
            <a:ext cx="388937" cy="16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42" name="Text Box 26"/>
          <p:cNvSpPr txBox="1">
            <a:spLocks noChangeArrowheads="1"/>
          </p:cNvSpPr>
          <p:nvPr/>
        </p:nvSpPr>
        <p:spPr bwMode="auto">
          <a:xfrm>
            <a:off x="4329113" y="4044950"/>
            <a:ext cx="325437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000" tIns="54000" rIns="99000" bIns="540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defTabSz="457200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defTabSz="457200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defTabSz="457200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defTabSz="457200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GB">
                <a:effectLst/>
              </a:rPr>
              <a:t>L</a:t>
            </a:r>
          </a:p>
        </p:txBody>
      </p:sp>
      <p:sp>
        <p:nvSpPr>
          <p:cNvPr id="9246" name="Line 30"/>
          <p:cNvSpPr>
            <a:spLocks noChangeShapeType="1"/>
          </p:cNvSpPr>
          <p:nvPr/>
        </p:nvSpPr>
        <p:spPr bwMode="auto">
          <a:xfrm>
            <a:off x="1828800" y="3433763"/>
            <a:ext cx="385763" cy="3175"/>
          </a:xfrm>
          <a:prstGeom prst="line">
            <a:avLst/>
          </a:prstGeom>
          <a:noFill/>
          <a:ln w="3672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247" name="Line 31"/>
          <p:cNvSpPr>
            <a:spLocks noChangeShapeType="1"/>
          </p:cNvSpPr>
          <p:nvPr/>
        </p:nvSpPr>
        <p:spPr bwMode="auto">
          <a:xfrm>
            <a:off x="6413500" y="3197225"/>
            <a:ext cx="533400" cy="0"/>
          </a:xfrm>
          <a:prstGeom prst="line">
            <a:avLst/>
          </a:prstGeom>
          <a:noFill/>
          <a:ln w="36720">
            <a:solidFill>
              <a:srgbClr val="FF0000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671513" y="574675"/>
            <a:ext cx="7808912" cy="1133475"/>
          </a:xfrm>
          <a:ln/>
        </p:spPr>
        <p:txBody>
          <a:bodyPr>
            <a:spAutoFit/>
          </a:bodyPr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GB" sz="4000"/>
              <a:t>Liouville’s law using the example of pulse compression</a:t>
            </a:r>
          </a:p>
        </p:txBody>
      </p:sp>
      <p:sp>
        <p:nvSpPr>
          <p:cNvPr id="78851" name="Text Box 3"/>
          <p:cNvSpPr txBox="1">
            <a:spLocks noChangeArrowheads="1"/>
          </p:cNvSpPr>
          <p:nvPr/>
        </p:nvSpPr>
        <p:spPr bwMode="auto">
          <a:xfrm>
            <a:off x="1476375" y="2439988"/>
            <a:ext cx="542925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672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8360" tIns="63360" rIns="108360" bIns="6336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defTabSz="457200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defTabSz="457200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defTabSz="457200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defTabSz="457200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GB">
                <a:effectLst/>
              </a:rPr>
              <a:t>t=0</a:t>
            </a:r>
          </a:p>
        </p:txBody>
      </p:sp>
      <p:sp>
        <p:nvSpPr>
          <p:cNvPr id="78852" name="Text Box 4"/>
          <p:cNvSpPr txBox="1">
            <a:spLocks noChangeArrowheads="1"/>
          </p:cNvSpPr>
          <p:nvPr/>
        </p:nvSpPr>
        <p:spPr bwMode="auto">
          <a:xfrm>
            <a:off x="6307138" y="2474913"/>
            <a:ext cx="720725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672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8360" tIns="63360" rIns="108360" bIns="6336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defTabSz="457200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defTabSz="457200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defTabSz="457200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defTabSz="457200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GB">
                <a:effectLst/>
              </a:rPr>
              <a:t>t=L/v</a:t>
            </a:r>
          </a:p>
        </p:txBody>
      </p:sp>
      <p:sp>
        <p:nvSpPr>
          <p:cNvPr id="78853" name="Line 5"/>
          <p:cNvSpPr>
            <a:spLocks noChangeShapeType="1"/>
          </p:cNvSpPr>
          <p:nvPr/>
        </p:nvSpPr>
        <p:spPr bwMode="auto">
          <a:xfrm>
            <a:off x="914400" y="2971800"/>
            <a:ext cx="928688" cy="1588"/>
          </a:xfrm>
          <a:prstGeom prst="line">
            <a:avLst/>
          </a:prstGeom>
          <a:noFill/>
          <a:ln w="36720">
            <a:solidFill>
              <a:srgbClr val="000000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8854" name="Line 6"/>
          <p:cNvSpPr>
            <a:spLocks noChangeShapeType="1"/>
          </p:cNvSpPr>
          <p:nvPr/>
        </p:nvSpPr>
        <p:spPr bwMode="auto">
          <a:xfrm>
            <a:off x="2522538" y="3189288"/>
            <a:ext cx="928687" cy="1587"/>
          </a:xfrm>
          <a:prstGeom prst="line">
            <a:avLst/>
          </a:prstGeom>
          <a:noFill/>
          <a:ln w="36720">
            <a:solidFill>
              <a:srgbClr val="000000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8855" name="Line 7"/>
          <p:cNvSpPr>
            <a:spLocks noChangeShapeType="1"/>
          </p:cNvSpPr>
          <p:nvPr/>
        </p:nvSpPr>
        <p:spPr bwMode="auto">
          <a:xfrm flipV="1">
            <a:off x="1828800" y="3429000"/>
            <a:ext cx="392113" cy="14288"/>
          </a:xfrm>
          <a:prstGeom prst="line">
            <a:avLst/>
          </a:prstGeom>
          <a:noFill/>
          <a:ln w="3672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8856" name="Line 8"/>
          <p:cNvSpPr>
            <a:spLocks noChangeShapeType="1"/>
          </p:cNvSpPr>
          <p:nvPr/>
        </p:nvSpPr>
        <p:spPr bwMode="auto">
          <a:xfrm flipH="1" flipV="1">
            <a:off x="3028950" y="3443288"/>
            <a:ext cx="400050" cy="0"/>
          </a:xfrm>
          <a:prstGeom prst="line">
            <a:avLst/>
          </a:prstGeom>
          <a:noFill/>
          <a:ln w="3672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8857" name="Line 9"/>
          <p:cNvSpPr>
            <a:spLocks noChangeShapeType="1"/>
          </p:cNvSpPr>
          <p:nvPr/>
        </p:nvSpPr>
        <p:spPr bwMode="auto">
          <a:xfrm>
            <a:off x="904875" y="3652838"/>
            <a:ext cx="1344613" cy="1587"/>
          </a:xfrm>
          <a:prstGeom prst="line">
            <a:avLst/>
          </a:prstGeom>
          <a:noFill/>
          <a:ln w="3672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8858" name="Line 10"/>
          <p:cNvSpPr>
            <a:spLocks noChangeShapeType="1"/>
          </p:cNvSpPr>
          <p:nvPr/>
        </p:nvSpPr>
        <p:spPr bwMode="auto">
          <a:xfrm>
            <a:off x="6413500" y="2973388"/>
            <a:ext cx="1344613" cy="1587"/>
          </a:xfrm>
          <a:prstGeom prst="line">
            <a:avLst/>
          </a:prstGeom>
          <a:noFill/>
          <a:ln w="36720">
            <a:solidFill>
              <a:srgbClr val="0000FF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8859" name="Line 11"/>
          <p:cNvSpPr>
            <a:spLocks noChangeShapeType="1"/>
          </p:cNvSpPr>
          <p:nvPr/>
        </p:nvSpPr>
        <p:spPr bwMode="auto">
          <a:xfrm>
            <a:off x="2593975" y="3641725"/>
            <a:ext cx="452438" cy="1588"/>
          </a:xfrm>
          <a:prstGeom prst="line">
            <a:avLst/>
          </a:prstGeom>
          <a:noFill/>
          <a:ln w="3672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8860" name="Line 12"/>
          <p:cNvSpPr>
            <a:spLocks noChangeShapeType="1"/>
          </p:cNvSpPr>
          <p:nvPr/>
        </p:nvSpPr>
        <p:spPr bwMode="auto">
          <a:xfrm>
            <a:off x="6400800" y="3200400"/>
            <a:ext cx="558800" cy="1588"/>
          </a:xfrm>
          <a:prstGeom prst="line">
            <a:avLst/>
          </a:prstGeom>
          <a:noFill/>
          <a:ln w="36720">
            <a:solidFill>
              <a:srgbClr val="FF0000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78861" name="Picture 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40163"/>
            <a:ext cx="1751013" cy="52228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8862" name="Picture 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92375" y="3840163"/>
            <a:ext cx="4024313" cy="52228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8863" name="Picture 1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07150" y="3841750"/>
            <a:ext cx="739775" cy="52228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8864" name="Line 16"/>
          <p:cNvSpPr>
            <a:spLocks noChangeShapeType="1"/>
          </p:cNvSpPr>
          <p:nvPr/>
        </p:nvSpPr>
        <p:spPr bwMode="auto">
          <a:xfrm flipV="1">
            <a:off x="922338" y="5026025"/>
            <a:ext cx="1000125" cy="4763"/>
          </a:xfrm>
          <a:prstGeom prst="line">
            <a:avLst/>
          </a:prstGeom>
          <a:noFill/>
          <a:ln w="36720">
            <a:solidFill>
              <a:srgbClr val="0000FF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8865" name="Line 17"/>
          <p:cNvSpPr>
            <a:spLocks noChangeShapeType="1"/>
          </p:cNvSpPr>
          <p:nvPr/>
        </p:nvSpPr>
        <p:spPr bwMode="auto">
          <a:xfrm flipV="1">
            <a:off x="922338" y="5208588"/>
            <a:ext cx="847725" cy="4762"/>
          </a:xfrm>
          <a:prstGeom prst="line">
            <a:avLst/>
          </a:prstGeom>
          <a:noFill/>
          <a:ln w="36720">
            <a:solidFill>
              <a:srgbClr val="FF0000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8866" name="Line 18"/>
          <p:cNvSpPr>
            <a:spLocks noChangeShapeType="1"/>
          </p:cNvSpPr>
          <p:nvPr/>
        </p:nvSpPr>
        <p:spPr bwMode="auto">
          <a:xfrm flipV="1">
            <a:off x="7100888" y="5030788"/>
            <a:ext cx="971550" cy="0"/>
          </a:xfrm>
          <a:prstGeom prst="line">
            <a:avLst/>
          </a:prstGeom>
          <a:noFill/>
          <a:ln w="36720">
            <a:solidFill>
              <a:srgbClr val="0000FF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8867" name="Line 19"/>
          <p:cNvSpPr>
            <a:spLocks noChangeShapeType="1"/>
          </p:cNvSpPr>
          <p:nvPr/>
        </p:nvSpPr>
        <p:spPr bwMode="auto">
          <a:xfrm>
            <a:off x="6486525" y="5259388"/>
            <a:ext cx="828675" cy="0"/>
          </a:xfrm>
          <a:prstGeom prst="line">
            <a:avLst/>
          </a:prstGeom>
          <a:noFill/>
          <a:ln w="36720">
            <a:solidFill>
              <a:srgbClr val="FF0000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8868" name="Line 20"/>
          <p:cNvSpPr>
            <a:spLocks noChangeShapeType="1"/>
          </p:cNvSpPr>
          <p:nvPr/>
        </p:nvSpPr>
        <p:spPr bwMode="auto">
          <a:xfrm>
            <a:off x="6462713" y="4298950"/>
            <a:ext cx="1587" cy="890588"/>
          </a:xfrm>
          <a:prstGeom prst="line">
            <a:avLst/>
          </a:prstGeom>
          <a:noFill/>
          <a:ln w="18360">
            <a:solidFill>
              <a:srgbClr val="999999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8869" name="Line 21"/>
          <p:cNvSpPr>
            <a:spLocks noChangeShapeType="1"/>
          </p:cNvSpPr>
          <p:nvPr/>
        </p:nvSpPr>
        <p:spPr bwMode="auto">
          <a:xfrm>
            <a:off x="7089775" y="4248150"/>
            <a:ext cx="1588" cy="849313"/>
          </a:xfrm>
          <a:prstGeom prst="line">
            <a:avLst/>
          </a:prstGeom>
          <a:noFill/>
          <a:ln w="18360">
            <a:solidFill>
              <a:srgbClr val="999999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78870" name="Picture 2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58138" y="3032125"/>
            <a:ext cx="469900" cy="34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8871" name="Picture 2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6175" y="4632325"/>
            <a:ext cx="436563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8872" name="Picture 2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84313" y="4113213"/>
            <a:ext cx="388937" cy="16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8873" name="Picture 2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56375" y="4114800"/>
            <a:ext cx="460375" cy="227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8874" name="Picture 2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78788" y="4618038"/>
            <a:ext cx="250825" cy="29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8875" name="Text Box 27"/>
          <p:cNvSpPr txBox="1">
            <a:spLocks noChangeArrowheads="1"/>
          </p:cNvSpPr>
          <p:nvPr/>
        </p:nvSpPr>
        <p:spPr bwMode="auto">
          <a:xfrm>
            <a:off x="4329113" y="4044950"/>
            <a:ext cx="325437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000" tIns="54000" rIns="99000" bIns="540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defTabSz="457200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defTabSz="457200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defTabSz="457200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defTabSz="457200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GB">
                <a:effectLst/>
              </a:rPr>
              <a:t>L</a:t>
            </a:r>
          </a:p>
        </p:txBody>
      </p:sp>
      <p:pic>
        <p:nvPicPr>
          <p:cNvPr id="78876" name="Picture 2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9650" y="5838825"/>
            <a:ext cx="1698625" cy="62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8877" name="Picture 29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21450" y="4351338"/>
            <a:ext cx="577850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8878" name="Line 30"/>
          <p:cNvSpPr>
            <a:spLocks noChangeShapeType="1"/>
          </p:cNvSpPr>
          <p:nvPr/>
        </p:nvSpPr>
        <p:spPr bwMode="auto">
          <a:xfrm>
            <a:off x="1828800" y="3433763"/>
            <a:ext cx="385763" cy="3175"/>
          </a:xfrm>
          <a:prstGeom prst="line">
            <a:avLst/>
          </a:prstGeom>
          <a:noFill/>
          <a:ln w="3672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8879" name="Line 31"/>
          <p:cNvSpPr>
            <a:spLocks noChangeShapeType="1"/>
          </p:cNvSpPr>
          <p:nvPr/>
        </p:nvSpPr>
        <p:spPr bwMode="auto">
          <a:xfrm>
            <a:off x="6413500" y="3197225"/>
            <a:ext cx="533400" cy="0"/>
          </a:xfrm>
          <a:prstGeom prst="line">
            <a:avLst/>
          </a:prstGeom>
          <a:noFill/>
          <a:ln w="36720">
            <a:solidFill>
              <a:srgbClr val="FF0000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22688" y="306388"/>
            <a:ext cx="1698625" cy="62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65338" y="1820863"/>
            <a:ext cx="5299075" cy="4954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71825" y="1341438"/>
            <a:ext cx="250825" cy="29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33838" y="1284288"/>
            <a:ext cx="550862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60950" y="1298575"/>
            <a:ext cx="1123950" cy="47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6" name="Line 6"/>
          <p:cNvSpPr>
            <a:spLocks noChangeShapeType="1"/>
          </p:cNvSpPr>
          <p:nvPr/>
        </p:nvSpPr>
        <p:spPr bwMode="auto">
          <a:xfrm flipV="1">
            <a:off x="3327400" y="768350"/>
            <a:ext cx="506413" cy="508000"/>
          </a:xfrm>
          <a:prstGeom prst="line">
            <a:avLst/>
          </a:prstGeom>
          <a:noFill/>
          <a:ln w="36720">
            <a:solidFill>
              <a:srgbClr val="9999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247" name="Line 7"/>
          <p:cNvSpPr>
            <a:spLocks noChangeShapeType="1"/>
          </p:cNvSpPr>
          <p:nvPr/>
        </p:nvSpPr>
        <p:spPr bwMode="auto">
          <a:xfrm flipV="1">
            <a:off x="4329113" y="917575"/>
            <a:ext cx="1587" cy="347663"/>
          </a:xfrm>
          <a:prstGeom prst="line">
            <a:avLst/>
          </a:prstGeom>
          <a:noFill/>
          <a:ln w="36720">
            <a:solidFill>
              <a:srgbClr val="9999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248" name="Line 8"/>
          <p:cNvSpPr>
            <a:spLocks noChangeShapeType="1"/>
          </p:cNvSpPr>
          <p:nvPr/>
        </p:nvSpPr>
        <p:spPr bwMode="auto">
          <a:xfrm flipH="1" flipV="1">
            <a:off x="4943475" y="919163"/>
            <a:ext cx="398463" cy="336550"/>
          </a:xfrm>
          <a:prstGeom prst="line">
            <a:avLst/>
          </a:prstGeom>
          <a:noFill/>
          <a:ln w="36720">
            <a:solidFill>
              <a:srgbClr val="9999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48500" y="1612900"/>
            <a:ext cx="13192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21088" y="225425"/>
            <a:ext cx="1698625" cy="62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4325" y="1423988"/>
            <a:ext cx="179705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5588" y="1408113"/>
            <a:ext cx="2500312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0900" y="887413"/>
            <a:ext cx="250825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69" name="Line 5"/>
          <p:cNvSpPr>
            <a:spLocks noChangeShapeType="1"/>
          </p:cNvSpPr>
          <p:nvPr/>
        </p:nvSpPr>
        <p:spPr bwMode="auto">
          <a:xfrm flipV="1">
            <a:off x="2478088" y="615950"/>
            <a:ext cx="1052512" cy="285750"/>
          </a:xfrm>
          <a:prstGeom prst="line">
            <a:avLst/>
          </a:prstGeom>
          <a:noFill/>
          <a:ln w="36720">
            <a:solidFill>
              <a:srgbClr val="9999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1270" name="Line 6"/>
          <p:cNvSpPr>
            <a:spLocks noChangeShapeType="1"/>
          </p:cNvSpPr>
          <p:nvPr/>
        </p:nvSpPr>
        <p:spPr bwMode="auto">
          <a:xfrm flipV="1">
            <a:off x="3600450" y="817563"/>
            <a:ext cx="587375" cy="549275"/>
          </a:xfrm>
          <a:prstGeom prst="line">
            <a:avLst/>
          </a:prstGeom>
          <a:noFill/>
          <a:ln w="36720">
            <a:solidFill>
              <a:srgbClr val="9999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1271" name="Line 7"/>
          <p:cNvSpPr>
            <a:spLocks noChangeShapeType="1"/>
          </p:cNvSpPr>
          <p:nvPr/>
        </p:nvSpPr>
        <p:spPr bwMode="auto">
          <a:xfrm flipH="1" flipV="1">
            <a:off x="4954588" y="858838"/>
            <a:ext cx="1368425" cy="438150"/>
          </a:xfrm>
          <a:prstGeom prst="line">
            <a:avLst/>
          </a:prstGeom>
          <a:noFill/>
          <a:ln w="36720">
            <a:solidFill>
              <a:srgbClr val="9999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708275"/>
            <a:ext cx="2354263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0625" y="2711450"/>
            <a:ext cx="841375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74" name="Text Box 10"/>
          <p:cNvSpPr txBox="1">
            <a:spLocks noChangeArrowheads="1"/>
          </p:cNvSpPr>
          <p:nvPr/>
        </p:nvSpPr>
        <p:spPr bwMode="auto">
          <a:xfrm>
            <a:off x="4289425" y="2711450"/>
            <a:ext cx="619125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672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8360" tIns="63360" rIns="108360" bIns="6336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defTabSz="457200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defTabSz="457200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defTabSz="457200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defTabSz="457200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GB">
                <a:effectLst/>
              </a:rPr>
              <a:t>with</a:t>
            </a:r>
          </a:p>
        </p:txBody>
      </p:sp>
      <p:sp>
        <p:nvSpPr>
          <p:cNvPr id="11275" name="Text Box 11"/>
          <p:cNvSpPr txBox="1">
            <a:spLocks noChangeArrowheads="1"/>
          </p:cNvSpPr>
          <p:nvPr/>
        </p:nvSpPr>
        <p:spPr bwMode="auto">
          <a:xfrm>
            <a:off x="6219825" y="2732088"/>
            <a:ext cx="2400300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672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8360" tIns="63360" rIns="108360" bIns="6336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defTabSz="457200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defTabSz="457200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defTabSz="457200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defTabSz="457200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GB">
                <a:effectLst/>
              </a:rPr>
              <a:t>factor of compression</a:t>
            </a:r>
          </a:p>
        </p:txBody>
      </p:sp>
      <p:sp>
        <p:nvSpPr>
          <p:cNvPr id="11276" name="Text Box 12"/>
          <p:cNvSpPr txBox="1">
            <a:spLocks noChangeArrowheads="1"/>
          </p:cNvSpPr>
          <p:nvPr/>
        </p:nvSpPr>
        <p:spPr bwMode="auto">
          <a:xfrm>
            <a:off x="1323975" y="3246438"/>
            <a:ext cx="3086100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672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8360" tIns="63360" rIns="108360" bIns="6336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defTabSz="457200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defTabSz="457200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defTabSz="457200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defTabSz="457200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GB">
                <a:effectLst/>
              </a:rPr>
              <a:t>This is due to </a:t>
            </a:r>
            <a:r>
              <a:rPr lang="en-GB">
                <a:solidFill>
                  <a:srgbClr val="FF0000"/>
                </a:solidFill>
                <a:effectLst/>
              </a:rPr>
              <a:t>Liouville's law</a:t>
            </a:r>
            <a:r>
              <a:rPr lang="en-GB">
                <a:effectLst/>
              </a:rPr>
              <a:t>:</a:t>
            </a:r>
          </a:p>
        </p:txBody>
      </p:sp>
      <p:sp>
        <p:nvSpPr>
          <p:cNvPr id="11277" name="Text Box 13"/>
          <p:cNvSpPr txBox="1">
            <a:spLocks noChangeArrowheads="1"/>
          </p:cNvSpPr>
          <p:nvPr/>
        </p:nvSpPr>
        <p:spPr bwMode="auto">
          <a:xfrm>
            <a:off x="1658938" y="3662363"/>
            <a:ext cx="927100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672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8360" tIns="63360" rIns="108360" bIns="6336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defTabSz="457200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defTabSz="457200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defTabSz="457200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defTabSz="457200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GB">
                <a:effectLst/>
              </a:rPr>
              <a:t>solving</a:t>
            </a:r>
          </a:p>
        </p:txBody>
      </p:sp>
      <p:pic>
        <p:nvPicPr>
          <p:cNvPr id="11278" name="Picture 1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14613" y="3557588"/>
            <a:ext cx="1828800" cy="65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79" name="Text Box 15"/>
          <p:cNvSpPr txBox="1">
            <a:spLocks noChangeArrowheads="1"/>
          </p:cNvSpPr>
          <p:nvPr/>
        </p:nvSpPr>
        <p:spPr bwMode="auto">
          <a:xfrm>
            <a:off x="4935538" y="3681413"/>
            <a:ext cx="2474912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672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8360" tIns="63360" rIns="108360" bIns="6336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defTabSz="457200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defTabSz="457200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defTabSz="457200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defTabSz="457200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GB">
                <a:effectLst/>
              </a:rPr>
              <a:t>for L and inserting into</a:t>
            </a:r>
          </a:p>
        </p:txBody>
      </p:sp>
      <p:pic>
        <p:nvPicPr>
          <p:cNvPr id="11280" name="Picture 1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86038" y="4276725"/>
            <a:ext cx="3851275" cy="712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81" name="Text Box 17"/>
          <p:cNvSpPr txBox="1">
            <a:spLocks noChangeArrowheads="1"/>
          </p:cNvSpPr>
          <p:nvPr/>
        </p:nvSpPr>
        <p:spPr bwMode="auto">
          <a:xfrm>
            <a:off x="6989763" y="4419600"/>
            <a:ext cx="860425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672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8360" tIns="63360" rIns="108360" bIns="6336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defTabSz="457200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defTabSz="457200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defTabSz="457200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defTabSz="457200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GB">
                <a:effectLst/>
              </a:rPr>
              <a:t>yields:</a:t>
            </a:r>
          </a:p>
        </p:txBody>
      </p:sp>
      <p:pic>
        <p:nvPicPr>
          <p:cNvPr id="11282" name="Picture 1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01963" y="5067300"/>
            <a:ext cx="3665537" cy="728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83" name="Text Box 19"/>
          <p:cNvSpPr txBox="1">
            <a:spLocks noChangeArrowheads="1"/>
          </p:cNvSpPr>
          <p:nvPr/>
        </p:nvSpPr>
        <p:spPr bwMode="auto">
          <a:xfrm>
            <a:off x="6999288" y="5238750"/>
            <a:ext cx="1304925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672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8360" tIns="63360" rIns="108360" bIns="6336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defTabSz="457200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defTabSz="457200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defTabSz="457200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defTabSz="457200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GB">
                <a:effectLst/>
              </a:rPr>
              <a:t>and finally:</a:t>
            </a:r>
          </a:p>
        </p:txBody>
      </p:sp>
      <p:pic>
        <p:nvPicPr>
          <p:cNvPr id="11284" name="Picture 20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3300" y="5943600"/>
            <a:ext cx="288925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85" name="Picture 2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62400" y="5943600"/>
            <a:ext cx="2516188" cy="331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86" name="Picture 2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54788" y="5976938"/>
            <a:ext cx="1901825" cy="38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412416"/>
            <a:ext cx="4010000" cy="4256944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54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Rechteck 1"/>
          <p:cNvSpPr/>
          <p:nvPr/>
        </p:nvSpPr>
        <p:spPr bwMode="auto">
          <a:xfrm>
            <a:off x="2226308" y="3284326"/>
            <a:ext cx="648072" cy="864096"/>
          </a:xfrm>
          <a:prstGeom prst="rect">
            <a:avLst/>
          </a:prstGeom>
          <a:solidFill>
            <a:schemeClr val="bg1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mbol" pitchFamily="18" charset="2"/>
              <a:cs typeface="Arial" charset="0"/>
            </a:endParaRPr>
          </a:p>
        </p:txBody>
      </p:sp>
      <p:sp>
        <p:nvSpPr>
          <p:cNvPr id="6" name="Rechteck 5"/>
          <p:cNvSpPr/>
          <p:nvPr/>
        </p:nvSpPr>
        <p:spPr bwMode="auto">
          <a:xfrm>
            <a:off x="4302100" y="4428640"/>
            <a:ext cx="648072" cy="864096"/>
          </a:xfrm>
          <a:prstGeom prst="rect">
            <a:avLst/>
          </a:prstGeom>
          <a:solidFill>
            <a:schemeClr val="bg1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mbol" pitchFamily="18" charset="2"/>
              <a:cs typeface="Arial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671513" y="332656"/>
            <a:ext cx="7808912" cy="2381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431800" indent="-32385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StarSymbol" charset="0"/>
              <a:buAutoNum type="arabicParenR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863600" indent="-287338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100000"/>
              <a:buFont typeface="StarSymbol" charset="0"/>
              <a:buAutoNum type="arabicParenR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295400" indent="-2159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100000"/>
              <a:buFont typeface="StarSymbol" charset="0"/>
              <a:buAutoNum type="arabicParenR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727200" indent="-2159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StarSymbol" charset="0"/>
              <a:buAutoNum type="arabicParenR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159000" indent="-2159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StarSymbol" charset="0"/>
              <a:buAutoNum type="arabicParenR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616200" indent="-2159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StarSymbol" charset="0"/>
              <a:buAutoNum type="arabicParenR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3073400" indent="-2159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StarSymbol" charset="0"/>
              <a:buAutoNum type="arabicParenR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530600" indent="-2159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StarSymbol" charset="0"/>
              <a:buAutoNum type="arabicParenR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987800" indent="-2159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StarSymbol" charset="0"/>
              <a:buAutoNum type="arabicParenR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4775" indent="0">
              <a:buFont typeface="StarSymbol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dirty="0" smtClean="0">
                <a:effectLst/>
              </a:rPr>
              <a:t>Propagating waves:</a:t>
            </a:r>
          </a:p>
          <a:p>
            <a:pPr marL="1103313" lvl="1" indent="-533400">
              <a:buFont typeface="Wingdings" pitchFamily="2" charset="2"/>
              <a:buChar char="Ø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dirty="0" smtClean="0">
                <a:effectLst/>
              </a:rPr>
              <a:t>Optimum phase condition moves with phase velocity</a:t>
            </a:r>
          </a:p>
          <a:p>
            <a:pPr marL="1103313" lvl="1" indent="-533400">
              <a:buClr>
                <a:srgbClr val="FF0000"/>
              </a:buClr>
              <a:buFont typeface="Wingdings" pitchFamily="2" charset="2"/>
              <a:buChar char="Ø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dirty="0" smtClean="0">
                <a:effectLst/>
              </a:rPr>
              <a:t>Idea: move point of entrance with point of optimum phase condition!</a:t>
            </a:r>
            <a:endParaRPr lang="en-GB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082703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512" y="0"/>
            <a:ext cx="5167586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Excursion</a:t>
            </a:r>
            <a:r>
              <a:rPr lang="de-DE" dirty="0" smtClean="0"/>
              <a:t>: The </a:t>
            </a:r>
            <a:r>
              <a:rPr lang="de-DE" dirty="0" err="1" smtClean="0"/>
              <a:t>cubic</a:t>
            </a:r>
            <a:r>
              <a:rPr lang="de-DE" dirty="0" smtClean="0"/>
              <a:t> </a:t>
            </a:r>
            <a:r>
              <a:rPr lang="de-DE" dirty="0" err="1" smtClean="0"/>
              <a:t>resonator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004048" y="2842692"/>
            <a:ext cx="3474790" cy="2026468"/>
          </a:xfrm>
        </p:spPr>
        <p:txBody>
          <a:bodyPr/>
          <a:lstStyle/>
          <a:p>
            <a:pPr marL="107950" indent="0">
              <a:buNone/>
            </a:pPr>
            <a:r>
              <a:rPr lang="de-DE" dirty="0" err="1" smtClean="0"/>
              <a:t>Cubic</a:t>
            </a:r>
            <a:r>
              <a:rPr lang="de-DE" dirty="0" smtClean="0"/>
              <a:t> </a:t>
            </a:r>
            <a:r>
              <a:rPr lang="de-DE" dirty="0" err="1" smtClean="0"/>
              <a:t>resonator</a:t>
            </a:r>
            <a:r>
              <a:rPr lang="de-DE" dirty="0" smtClean="0"/>
              <a:t>: TE</a:t>
            </a:r>
            <a:r>
              <a:rPr lang="de-DE" baseline="-25000" dirty="0" smtClean="0"/>
              <a:t>10</a:t>
            </a:r>
            <a:r>
              <a:rPr lang="de-DE" dirty="0" smtClean="0"/>
              <a:t>-mode </a:t>
            </a:r>
            <a:r>
              <a:rPr lang="de-DE" dirty="0" err="1" smtClean="0"/>
              <a:t>standing</a:t>
            </a:r>
            <a:r>
              <a:rPr lang="de-DE" dirty="0" smtClean="0"/>
              <a:t> </a:t>
            </a:r>
            <a:r>
              <a:rPr lang="de-DE" dirty="0" err="1" smtClean="0"/>
              <a:t>wave</a:t>
            </a:r>
            <a:r>
              <a:rPr lang="de-DE" dirty="0" smtClean="0"/>
              <a:t> x-</a:t>
            </a:r>
            <a:r>
              <a:rPr lang="de-DE" dirty="0" err="1" smtClean="0"/>
              <a:t>direction</a:t>
            </a:r>
            <a:endParaRPr lang="de-DE" dirty="0"/>
          </a:p>
        </p:txBody>
      </p:sp>
      <p:cxnSp>
        <p:nvCxnSpPr>
          <p:cNvPr id="7" name="Gerade Verbindung mit Pfeil 6"/>
          <p:cNvCxnSpPr/>
          <p:nvPr/>
        </p:nvCxnSpPr>
        <p:spPr bwMode="auto">
          <a:xfrm flipV="1">
            <a:off x="1475656" y="4725144"/>
            <a:ext cx="648072" cy="288032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Gerade Verbindung mit Pfeil 5"/>
          <p:cNvCxnSpPr/>
          <p:nvPr/>
        </p:nvCxnSpPr>
        <p:spPr bwMode="auto">
          <a:xfrm>
            <a:off x="1415950" y="5061656"/>
            <a:ext cx="648072" cy="144016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extfeld 11"/>
          <p:cNvSpPr txBox="1"/>
          <p:nvPr/>
        </p:nvSpPr>
        <p:spPr>
          <a:xfrm>
            <a:off x="1985902" y="5143544"/>
            <a:ext cx="312906" cy="36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accent6"/>
                </a:solidFill>
                <a:latin typeface="+mn-lt"/>
              </a:rPr>
              <a:t>y</a:t>
            </a:r>
            <a:endParaRPr lang="de-DE" dirty="0">
              <a:solidFill>
                <a:schemeClr val="accent6"/>
              </a:solidFill>
              <a:latin typeface="+mn-lt"/>
            </a:endParaRPr>
          </a:p>
        </p:txBody>
      </p:sp>
      <p:cxnSp>
        <p:nvCxnSpPr>
          <p:cNvPr id="9" name="Gerade Verbindung mit Pfeil 8"/>
          <p:cNvCxnSpPr/>
          <p:nvPr/>
        </p:nvCxnSpPr>
        <p:spPr bwMode="auto">
          <a:xfrm flipV="1">
            <a:off x="1413528" y="4293096"/>
            <a:ext cx="0" cy="792088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extfeld 12"/>
          <p:cNvSpPr txBox="1"/>
          <p:nvPr/>
        </p:nvSpPr>
        <p:spPr>
          <a:xfrm>
            <a:off x="1094510" y="4165013"/>
            <a:ext cx="298480" cy="36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tx1"/>
                </a:solidFill>
                <a:latin typeface="+mn-lt"/>
              </a:rPr>
              <a:t>z</a:t>
            </a:r>
            <a:endParaRPr lang="de-DE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1733711" y="4293096"/>
            <a:ext cx="312906" cy="36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rgbClr val="FF0000"/>
                </a:solidFill>
                <a:latin typeface="+mn-lt"/>
              </a:rPr>
              <a:t>x</a:t>
            </a:r>
            <a:endParaRPr lang="de-DE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8835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512" y="0"/>
            <a:ext cx="5167586" cy="685799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Excursion</a:t>
            </a:r>
            <a:r>
              <a:rPr lang="de-DE" dirty="0" smtClean="0"/>
              <a:t>: The </a:t>
            </a:r>
            <a:r>
              <a:rPr lang="de-DE" dirty="0" err="1" smtClean="0"/>
              <a:t>cubic</a:t>
            </a:r>
            <a:r>
              <a:rPr lang="de-DE" dirty="0" smtClean="0"/>
              <a:t> </a:t>
            </a:r>
            <a:r>
              <a:rPr lang="de-DE" dirty="0" err="1" smtClean="0"/>
              <a:t>resonator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004048" y="2842692"/>
            <a:ext cx="3474790" cy="2026468"/>
          </a:xfrm>
        </p:spPr>
        <p:txBody>
          <a:bodyPr/>
          <a:lstStyle/>
          <a:p>
            <a:pPr marL="107950" indent="0">
              <a:buNone/>
            </a:pPr>
            <a:r>
              <a:rPr lang="de-DE" dirty="0" err="1" smtClean="0"/>
              <a:t>Cubic</a:t>
            </a:r>
            <a:r>
              <a:rPr lang="de-DE" dirty="0" smtClean="0"/>
              <a:t> </a:t>
            </a:r>
            <a:r>
              <a:rPr lang="de-DE" dirty="0" err="1" smtClean="0"/>
              <a:t>resonator</a:t>
            </a:r>
            <a:r>
              <a:rPr lang="de-DE" dirty="0" smtClean="0"/>
              <a:t>: TE</a:t>
            </a:r>
            <a:r>
              <a:rPr lang="de-DE" baseline="-25000" dirty="0" smtClean="0"/>
              <a:t>10</a:t>
            </a:r>
            <a:r>
              <a:rPr lang="de-DE" dirty="0" smtClean="0"/>
              <a:t>-mode </a:t>
            </a:r>
            <a:r>
              <a:rPr lang="de-DE" dirty="0" err="1" smtClean="0"/>
              <a:t>standing</a:t>
            </a:r>
            <a:r>
              <a:rPr lang="de-DE" dirty="0" smtClean="0"/>
              <a:t> </a:t>
            </a:r>
            <a:r>
              <a:rPr lang="de-DE" dirty="0" err="1" smtClean="0"/>
              <a:t>wave</a:t>
            </a:r>
            <a:r>
              <a:rPr lang="de-DE" dirty="0" smtClean="0"/>
              <a:t> y-</a:t>
            </a:r>
            <a:r>
              <a:rPr lang="de-DE" dirty="0" err="1" smtClean="0"/>
              <a:t>direction</a:t>
            </a:r>
            <a:endParaRPr lang="de-DE" dirty="0"/>
          </a:p>
        </p:txBody>
      </p:sp>
      <p:cxnSp>
        <p:nvCxnSpPr>
          <p:cNvPr id="7" name="Gerade Verbindung mit Pfeil 6"/>
          <p:cNvCxnSpPr/>
          <p:nvPr/>
        </p:nvCxnSpPr>
        <p:spPr bwMode="auto">
          <a:xfrm flipV="1">
            <a:off x="1475656" y="4725144"/>
            <a:ext cx="648072" cy="288032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Gerade Verbindung mit Pfeil 5"/>
          <p:cNvCxnSpPr/>
          <p:nvPr/>
        </p:nvCxnSpPr>
        <p:spPr bwMode="auto">
          <a:xfrm>
            <a:off x="1415950" y="5061656"/>
            <a:ext cx="648072" cy="144016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extfeld 11"/>
          <p:cNvSpPr txBox="1"/>
          <p:nvPr/>
        </p:nvSpPr>
        <p:spPr>
          <a:xfrm>
            <a:off x="1985902" y="5143544"/>
            <a:ext cx="312906" cy="36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accent6"/>
                </a:solidFill>
                <a:latin typeface="+mn-lt"/>
              </a:rPr>
              <a:t>y</a:t>
            </a:r>
            <a:endParaRPr lang="de-DE" dirty="0">
              <a:solidFill>
                <a:schemeClr val="accent6"/>
              </a:solidFill>
              <a:latin typeface="+mn-lt"/>
            </a:endParaRPr>
          </a:p>
        </p:txBody>
      </p:sp>
      <p:cxnSp>
        <p:nvCxnSpPr>
          <p:cNvPr id="9" name="Gerade Verbindung mit Pfeil 8"/>
          <p:cNvCxnSpPr/>
          <p:nvPr/>
        </p:nvCxnSpPr>
        <p:spPr bwMode="auto">
          <a:xfrm flipV="1">
            <a:off x="1413528" y="4293096"/>
            <a:ext cx="0" cy="792088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extfeld 12"/>
          <p:cNvSpPr txBox="1"/>
          <p:nvPr/>
        </p:nvSpPr>
        <p:spPr>
          <a:xfrm>
            <a:off x="1094510" y="4165013"/>
            <a:ext cx="298480" cy="36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tx1"/>
                </a:solidFill>
                <a:latin typeface="+mn-lt"/>
              </a:rPr>
              <a:t>z</a:t>
            </a:r>
            <a:endParaRPr lang="de-DE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1733711" y="4293096"/>
            <a:ext cx="312906" cy="36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rgbClr val="FF0000"/>
                </a:solidFill>
                <a:latin typeface="+mn-lt"/>
              </a:rPr>
              <a:t>x</a:t>
            </a:r>
            <a:endParaRPr lang="de-DE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1003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512" y="0"/>
            <a:ext cx="5167585" cy="685799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Excursion</a:t>
            </a:r>
            <a:r>
              <a:rPr lang="de-DE" dirty="0" smtClean="0"/>
              <a:t>: The </a:t>
            </a:r>
            <a:r>
              <a:rPr lang="de-DE" dirty="0" err="1" smtClean="0"/>
              <a:t>cubic</a:t>
            </a:r>
            <a:r>
              <a:rPr lang="de-DE" dirty="0" smtClean="0"/>
              <a:t> </a:t>
            </a:r>
            <a:r>
              <a:rPr lang="de-DE" dirty="0" err="1" smtClean="0"/>
              <a:t>resonator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004048" y="2842692"/>
            <a:ext cx="3474790" cy="2026468"/>
          </a:xfrm>
        </p:spPr>
        <p:txBody>
          <a:bodyPr/>
          <a:lstStyle/>
          <a:p>
            <a:pPr marL="107950" indent="0">
              <a:buNone/>
            </a:pPr>
            <a:r>
              <a:rPr lang="de-DE" dirty="0" err="1" smtClean="0"/>
              <a:t>Cubic</a:t>
            </a:r>
            <a:r>
              <a:rPr lang="de-DE" dirty="0" smtClean="0"/>
              <a:t> </a:t>
            </a:r>
            <a:r>
              <a:rPr lang="de-DE" dirty="0" err="1" smtClean="0"/>
              <a:t>resonator</a:t>
            </a:r>
            <a:r>
              <a:rPr lang="de-DE" dirty="0" smtClean="0"/>
              <a:t>: TE</a:t>
            </a:r>
            <a:r>
              <a:rPr lang="de-DE" baseline="-25000" dirty="0" smtClean="0"/>
              <a:t>10</a:t>
            </a:r>
            <a:r>
              <a:rPr lang="de-DE" dirty="0" smtClean="0"/>
              <a:t>-mode </a:t>
            </a:r>
            <a:r>
              <a:rPr lang="de-DE" dirty="0" err="1" smtClean="0"/>
              <a:t>standing</a:t>
            </a:r>
            <a:r>
              <a:rPr lang="de-DE" dirty="0" smtClean="0"/>
              <a:t> </a:t>
            </a:r>
            <a:r>
              <a:rPr lang="de-DE" dirty="0" err="1" smtClean="0"/>
              <a:t>waves</a:t>
            </a:r>
            <a:r>
              <a:rPr lang="de-DE" dirty="0" smtClean="0"/>
              <a:t> in x- </a:t>
            </a:r>
            <a:r>
              <a:rPr lang="de-DE" dirty="0" err="1" smtClean="0"/>
              <a:t>and</a:t>
            </a:r>
            <a:r>
              <a:rPr lang="de-DE" dirty="0" smtClean="0"/>
              <a:t> y-</a:t>
            </a:r>
            <a:r>
              <a:rPr lang="de-DE" dirty="0" err="1" smtClean="0"/>
              <a:t>direction</a:t>
            </a:r>
            <a:endParaRPr lang="de-DE" dirty="0"/>
          </a:p>
        </p:txBody>
      </p:sp>
      <p:cxnSp>
        <p:nvCxnSpPr>
          <p:cNvPr id="7" name="Gerade Verbindung mit Pfeil 6"/>
          <p:cNvCxnSpPr/>
          <p:nvPr/>
        </p:nvCxnSpPr>
        <p:spPr bwMode="auto">
          <a:xfrm flipV="1">
            <a:off x="1475656" y="4725144"/>
            <a:ext cx="648072" cy="288032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Gerade Verbindung mit Pfeil 5"/>
          <p:cNvCxnSpPr/>
          <p:nvPr/>
        </p:nvCxnSpPr>
        <p:spPr bwMode="auto">
          <a:xfrm>
            <a:off x="1415950" y="5061656"/>
            <a:ext cx="648072" cy="144016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extfeld 11"/>
          <p:cNvSpPr txBox="1"/>
          <p:nvPr/>
        </p:nvSpPr>
        <p:spPr>
          <a:xfrm>
            <a:off x="1985902" y="5143544"/>
            <a:ext cx="312906" cy="36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accent6"/>
                </a:solidFill>
                <a:latin typeface="+mn-lt"/>
              </a:rPr>
              <a:t>y</a:t>
            </a:r>
            <a:endParaRPr lang="de-DE" dirty="0">
              <a:solidFill>
                <a:schemeClr val="accent6"/>
              </a:solidFill>
              <a:latin typeface="+mn-lt"/>
            </a:endParaRPr>
          </a:p>
        </p:txBody>
      </p:sp>
      <p:cxnSp>
        <p:nvCxnSpPr>
          <p:cNvPr id="9" name="Gerade Verbindung mit Pfeil 8"/>
          <p:cNvCxnSpPr/>
          <p:nvPr/>
        </p:nvCxnSpPr>
        <p:spPr bwMode="auto">
          <a:xfrm flipV="1">
            <a:off x="1413528" y="4293096"/>
            <a:ext cx="0" cy="792088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extfeld 12"/>
          <p:cNvSpPr txBox="1"/>
          <p:nvPr/>
        </p:nvSpPr>
        <p:spPr>
          <a:xfrm>
            <a:off x="1094510" y="4165013"/>
            <a:ext cx="298480" cy="36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tx1"/>
                </a:solidFill>
                <a:latin typeface="+mn-lt"/>
              </a:rPr>
              <a:t>z</a:t>
            </a:r>
            <a:endParaRPr lang="de-DE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1733711" y="4293096"/>
            <a:ext cx="312906" cy="36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rgbClr val="FF0000"/>
                </a:solidFill>
                <a:latin typeface="+mn-lt"/>
              </a:rPr>
              <a:t>x</a:t>
            </a:r>
            <a:endParaRPr lang="de-DE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7164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512" y="0"/>
            <a:ext cx="5167585" cy="685799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Excursion</a:t>
            </a:r>
            <a:r>
              <a:rPr lang="de-DE" dirty="0" smtClean="0"/>
              <a:t>: The </a:t>
            </a:r>
            <a:r>
              <a:rPr lang="de-DE" dirty="0" err="1" smtClean="0"/>
              <a:t>cubic</a:t>
            </a:r>
            <a:r>
              <a:rPr lang="de-DE" dirty="0" smtClean="0"/>
              <a:t> </a:t>
            </a:r>
            <a:r>
              <a:rPr lang="de-DE" dirty="0" err="1" smtClean="0"/>
              <a:t>resonator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004048" y="2842692"/>
            <a:ext cx="3474790" cy="2026468"/>
          </a:xfrm>
        </p:spPr>
        <p:txBody>
          <a:bodyPr/>
          <a:lstStyle/>
          <a:p>
            <a:pPr marL="107950" indent="0">
              <a:buNone/>
            </a:pPr>
            <a:r>
              <a:rPr lang="de-DE" dirty="0" err="1" smtClean="0"/>
              <a:t>Cubic</a:t>
            </a:r>
            <a:r>
              <a:rPr lang="de-DE" dirty="0" smtClean="0"/>
              <a:t> </a:t>
            </a:r>
            <a:r>
              <a:rPr lang="de-DE" dirty="0" err="1" smtClean="0"/>
              <a:t>resonator</a:t>
            </a:r>
            <a:r>
              <a:rPr lang="de-DE" dirty="0" smtClean="0"/>
              <a:t>: TE</a:t>
            </a:r>
            <a:r>
              <a:rPr lang="de-DE" baseline="-25000" dirty="0" smtClean="0"/>
              <a:t>10</a:t>
            </a:r>
            <a:r>
              <a:rPr lang="de-DE" dirty="0" smtClean="0"/>
              <a:t>-mode </a:t>
            </a:r>
            <a:r>
              <a:rPr lang="de-DE" dirty="0" err="1" smtClean="0"/>
              <a:t>standing</a:t>
            </a:r>
            <a:r>
              <a:rPr lang="de-DE" dirty="0" smtClean="0"/>
              <a:t> </a:t>
            </a:r>
            <a:r>
              <a:rPr lang="de-DE" dirty="0" err="1" smtClean="0"/>
              <a:t>wave</a:t>
            </a:r>
            <a:r>
              <a:rPr lang="de-DE" dirty="0" smtClean="0"/>
              <a:t> </a:t>
            </a:r>
            <a:r>
              <a:rPr lang="de-DE" dirty="0" err="1" smtClean="0"/>
              <a:t>circularly</a:t>
            </a:r>
            <a:r>
              <a:rPr lang="de-DE" dirty="0" smtClean="0"/>
              <a:t> </a:t>
            </a:r>
            <a:r>
              <a:rPr lang="de-DE" dirty="0" err="1" smtClean="0"/>
              <a:t>polarized</a:t>
            </a:r>
            <a:endParaRPr lang="de-DE" dirty="0"/>
          </a:p>
        </p:txBody>
      </p:sp>
      <p:cxnSp>
        <p:nvCxnSpPr>
          <p:cNvPr id="7" name="Gerade Verbindung mit Pfeil 6"/>
          <p:cNvCxnSpPr/>
          <p:nvPr/>
        </p:nvCxnSpPr>
        <p:spPr bwMode="auto">
          <a:xfrm flipV="1">
            <a:off x="1475656" y="4725144"/>
            <a:ext cx="648072" cy="288032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Gerade Verbindung mit Pfeil 5"/>
          <p:cNvCxnSpPr/>
          <p:nvPr/>
        </p:nvCxnSpPr>
        <p:spPr bwMode="auto">
          <a:xfrm>
            <a:off x="1415950" y="5061656"/>
            <a:ext cx="648072" cy="144016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extfeld 11"/>
          <p:cNvSpPr txBox="1"/>
          <p:nvPr/>
        </p:nvSpPr>
        <p:spPr>
          <a:xfrm>
            <a:off x="1985902" y="5143544"/>
            <a:ext cx="312906" cy="36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accent6"/>
                </a:solidFill>
                <a:latin typeface="+mn-lt"/>
              </a:rPr>
              <a:t>y</a:t>
            </a:r>
            <a:endParaRPr lang="de-DE" dirty="0">
              <a:solidFill>
                <a:schemeClr val="accent6"/>
              </a:solidFill>
              <a:latin typeface="+mn-lt"/>
            </a:endParaRPr>
          </a:p>
        </p:txBody>
      </p:sp>
      <p:cxnSp>
        <p:nvCxnSpPr>
          <p:cNvPr id="9" name="Gerade Verbindung mit Pfeil 8"/>
          <p:cNvCxnSpPr/>
          <p:nvPr/>
        </p:nvCxnSpPr>
        <p:spPr bwMode="auto">
          <a:xfrm flipV="1">
            <a:off x="1413528" y="4293096"/>
            <a:ext cx="0" cy="792088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extfeld 12"/>
          <p:cNvSpPr txBox="1"/>
          <p:nvPr/>
        </p:nvSpPr>
        <p:spPr>
          <a:xfrm>
            <a:off x="1094510" y="4165013"/>
            <a:ext cx="298480" cy="36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tx1"/>
                </a:solidFill>
                <a:latin typeface="+mn-lt"/>
              </a:rPr>
              <a:t>z</a:t>
            </a:r>
            <a:endParaRPr lang="de-DE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1733711" y="4293096"/>
            <a:ext cx="312906" cy="36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rgbClr val="FF0000"/>
                </a:solidFill>
                <a:latin typeface="+mn-lt"/>
              </a:rPr>
              <a:t>x</a:t>
            </a:r>
            <a:endParaRPr lang="de-DE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52229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79712" y="247762"/>
            <a:ext cx="7056784" cy="1224136"/>
          </a:xfrm>
        </p:spPr>
        <p:txBody>
          <a:bodyPr/>
          <a:lstStyle/>
          <a:p>
            <a:pPr algn="ctr"/>
            <a:r>
              <a:rPr lang="de-DE" sz="3200" dirty="0" err="1" smtClean="0"/>
              <a:t>Circular</a:t>
            </a:r>
            <a:r>
              <a:rPr lang="de-DE" sz="3200" dirty="0" smtClean="0"/>
              <a:t> </a:t>
            </a:r>
            <a:r>
              <a:rPr lang="de-DE" sz="3200" dirty="0" err="1" smtClean="0"/>
              <a:t>deflection</a:t>
            </a:r>
            <a:r>
              <a:rPr lang="de-DE" sz="3200" dirty="0" smtClean="0"/>
              <a:t>: </a:t>
            </a:r>
            <a:r>
              <a:rPr lang="de-DE" sz="3200" dirty="0" err="1" smtClean="0"/>
              <a:t>the</a:t>
            </a:r>
            <a:r>
              <a:rPr lang="de-DE" sz="3200" dirty="0" smtClean="0"/>
              <a:t> </a:t>
            </a:r>
            <a:r>
              <a:rPr lang="de-DE" sz="3200" dirty="0" err="1" smtClean="0"/>
              <a:t>concept</a:t>
            </a:r>
            <a:endParaRPr lang="de-DE" sz="32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55776" y="1556792"/>
            <a:ext cx="3257550" cy="493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88517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476672"/>
            <a:ext cx="7808913" cy="629724"/>
          </a:xfrm>
          <a:ln/>
        </p:spPr>
        <p:txBody>
          <a:bodyPr>
            <a:spAutoFit/>
          </a:bodyPr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87537" y="1484784"/>
            <a:ext cx="7140847" cy="4920321"/>
          </a:xfrm>
          <a:ln/>
        </p:spPr>
        <p:txBody>
          <a:bodyPr wrap="square">
            <a:spAutoFit/>
          </a:bodyPr>
          <a:lstStyle/>
          <a:p>
            <a:pPr>
              <a:buFont typeface="Arial" charset="0"/>
              <a:buAutoNum type="arabicParenR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GB" dirty="0" smtClean="0"/>
              <a:t> </a:t>
            </a:r>
            <a:r>
              <a:rPr lang="en-GB" dirty="0"/>
              <a:t>M</a:t>
            </a:r>
            <a:r>
              <a:rPr lang="en-GB" dirty="0" smtClean="0"/>
              <a:t>otivation </a:t>
            </a:r>
          </a:p>
          <a:p>
            <a:pPr>
              <a:buFont typeface="Arial" charset="0"/>
              <a:buAutoNum type="arabicParenR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GB" dirty="0" smtClean="0"/>
              <a:t> Dynamic fields as ‘wizards’</a:t>
            </a:r>
          </a:p>
          <a:p>
            <a:pPr>
              <a:buFont typeface="Arial" charset="0"/>
              <a:buAutoNum type="arabicParenR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GB" dirty="0" smtClean="0"/>
              <a:t> The cubic resonator</a:t>
            </a:r>
          </a:p>
          <a:p>
            <a:pPr>
              <a:buFont typeface="Arial" charset="0"/>
              <a:buAutoNum type="arabicParenR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GB" dirty="0"/>
              <a:t> Circular deflection: </a:t>
            </a:r>
            <a:r>
              <a:rPr lang="en-GB" dirty="0" smtClean="0"/>
              <a:t>The concept</a:t>
            </a:r>
          </a:p>
          <a:p>
            <a:pPr>
              <a:buFont typeface="Arial" charset="0"/>
              <a:buAutoNum type="arabicParenR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GB" dirty="0"/>
              <a:t> </a:t>
            </a:r>
            <a:r>
              <a:rPr lang="en-GB" dirty="0" smtClean="0"/>
              <a:t>Designing a CD based </a:t>
            </a:r>
            <a:r>
              <a:rPr lang="en-GB" dirty="0" err="1" smtClean="0"/>
              <a:t>monochromator</a:t>
            </a:r>
            <a:endParaRPr lang="en-GB" dirty="0" smtClean="0"/>
          </a:p>
          <a:p>
            <a:pPr>
              <a:buFont typeface="Arial" charset="0"/>
              <a:buAutoNum type="arabicParenR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GB" dirty="0"/>
              <a:t> </a:t>
            </a:r>
            <a:r>
              <a:rPr lang="en-GB" dirty="0" smtClean="0"/>
              <a:t>vision: steady beam accelerator</a:t>
            </a:r>
          </a:p>
          <a:p>
            <a:pPr>
              <a:buFont typeface="Arial" charset="0"/>
              <a:buAutoNum type="arabicParenR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GB" dirty="0"/>
              <a:t> </a:t>
            </a:r>
            <a:r>
              <a:rPr lang="en-GB" dirty="0" smtClean="0"/>
              <a:t>vision: equidistant one-electron pulses</a:t>
            </a:r>
          </a:p>
          <a:p>
            <a:pPr>
              <a:buFont typeface="Arial" charset="0"/>
              <a:buAutoNum type="arabicParenR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GB" dirty="0"/>
              <a:t> </a:t>
            </a:r>
            <a:r>
              <a:rPr lang="en-GB" dirty="0" smtClean="0"/>
              <a:t>summary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6699133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968552" y="1844824"/>
            <a:ext cx="3563888" cy="2232248"/>
          </a:xfrm>
        </p:spPr>
        <p:txBody>
          <a:bodyPr/>
          <a:lstStyle/>
          <a:p>
            <a:r>
              <a:rPr lang="de-DE" sz="2800" dirty="0" err="1" smtClean="0"/>
              <a:t>Circular</a:t>
            </a:r>
            <a:r>
              <a:rPr lang="de-DE" sz="2800" dirty="0" smtClean="0"/>
              <a:t> </a:t>
            </a:r>
            <a:r>
              <a:rPr lang="de-DE" sz="2800" dirty="0" err="1" smtClean="0"/>
              <a:t>deflection</a:t>
            </a:r>
            <a:r>
              <a:rPr lang="de-DE" sz="2800" dirty="0" smtClean="0"/>
              <a:t> </a:t>
            </a:r>
            <a:r>
              <a:rPr lang="de-DE" sz="2800" dirty="0" err="1" smtClean="0"/>
              <a:t>enables</a:t>
            </a:r>
            <a:r>
              <a:rPr lang="de-DE" sz="2800" dirty="0" smtClean="0"/>
              <a:t> </a:t>
            </a:r>
            <a:r>
              <a:rPr lang="de-DE" sz="2800" dirty="0" err="1" smtClean="0"/>
              <a:t>phase</a:t>
            </a:r>
            <a:r>
              <a:rPr lang="de-DE" sz="2800" dirty="0" smtClean="0"/>
              <a:t> </a:t>
            </a:r>
            <a:r>
              <a:rPr lang="de-DE" sz="2800" dirty="0" err="1" smtClean="0"/>
              <a:t>locked</a:t>
            </a:r>
            <a:r>
              <a:rPr lang="de-DE" sz="2800" dirty="0" smtClean="0"/>
              <a:t> </a:t>
            </a:r>
            <a:r>
              <a:rPr lang="de-DE" sz="2800" dirty="0" err="1" smtClean="0"/>
              <a:t>entrance</a:t>
            </a:r>
            <a:r>
              <a:rPr lang="de-DE" sz="2800" dirty="0" smtClean="0"/>
              <a:t> </a:t>
            </a:r>
            <a:r>
              <a:rPr lang="de-DE" sz="2800" dirty="0" err="1" smtClean="0"/>
              <a:t>into</a:t>
            </a:r>
            <a:r>
              <a:rPr lang="de-DE" sz="2800" dirty="0" smtClean="0"/>
              <a:t> </a:t>
            </a:r>
            <a:r>
              <a:rPr lang="de-DE" sz="2800" dirty="0" err="1" smtClean="0"/>
              <a:t>circulating</a:t>
            </a:r>
            <a:r>
              <a:rPr lang="de-DE" sz="2800" dirty="0" smtClean="0"/>
              <a:t> </a:t>
            </a:r>
            <a:r>
              <a:rPr lang="de-DE" sz="2800" dirty="0" err="1" smtClean="0"/>
              <a:t>wave</a:t>
            </a:r>
            <a:endParaRPr lang="de-DE" sz="280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257175"/>
            <a:ext cx="4000500" cy="634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52378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968552" y="1844824"/>
            <a:ext cx="3563888" cy="792088"/>
          </a:xfrm>
        </p:spPr>
        <p:txBody>
          <a:bodyPr/>
          <a:lstStyle/>
          <a:p>
            <a:pPr marL="457200" indent="-457200">
              <a:buFont typeface="Wingdings" pitchFamily="2" charset="2"/>
              <a:buChar char="Ø"/>
            </a:pPr>
            <a:r>
              <a:rPr lang="de-DE" sz="2800" dirty="0" err="1" smtClean="0"/>
              <a:t>Rotating</a:t>
            </a:r>
            <a:r>
              <a:rPr lang="de-DE" sz="2800" dirty="0" smtClean="0"/>
              <a:t> orbital</a:t>
            </a:r>
            <a:endParaRPr lang="de-DE" sz="2800" dirty="0"/>
          </a:p>
        </p:txBody>
      </p:sp>
      <p:sp>
        <p:nvSpPr>
          <p:cNvPr id="5" name="Textplatzhalter 3"/>
          <p:cNvSpPr txBox="1">
            <a:spLocks/>
          </p:cNvSpPr>
          <p:nvPr/>
        </p:nvSpPr>
        <p:spPr bwMode="auto">
          <a:xfrm>
            <a:off x="4968552" y="2564904"/>
            <a:ext cx="3563888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StarSymbol" charset="0"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100000"/>
              <a:buFont typeface="StarSymbol" charset="0"/>
              <a:buNone/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100000"/>
              <a:buFont typeface="StarSymbol" charset="0"/>
              <a:buNone/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StarSymbol" charset="0"/>
              <a:buNone/>
              <a:defRPr sz="9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StarSymbol" charset="0"/>
              <a:buNone/>
              <a:defRPr sz="9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StarSymbol" charset="0"/>
              <a:buNone/>
              <a:defRPr sz="9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StarSymbol" charset="0"/>
              <a:buNone/>
              <a:defRPr sz="9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StarSymbol" charset="0"/>
              <a:buNone/>
              <a:defRPr sz="9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StarSymbol" charset="0"/>
              <a:buNone/>
              <a:defRPr sz="9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itchFamily="2" charset="2"/>
              <a:buChar char="Ø"/>
            </a:pPr>
            <a:r>
              <a:rPr lang="de-DE" sz="2800" dirty="0" smtClean="0">
                <a:solidFill>
                  <a:srgbClr val="FF0000"/>
                </a:solidFill>
                <a:effectLst/>
              </a:rPr>
              <a:t>But:</a:t>
            </a:r>
            <a:r>
              <a:rPr lang="de-DE" sz="2800" dirty="0" smtClean="0">
                <a:effectLst/>
              </a:rPr>
              <a:t> </a:t>
            </a:r>
            <a:r>
              <a:rPr lang="de-DE" sz="2800" dirty="0" err="1" smtClean="0">
                <a:effectLst/>
              </a:rPr>
              <a:t>no</a:t>
            </a:r>
            <a:r>
              <a:rPr lang="de-DE" sz="2800" dirty="0" smtClean="0">
                <a:effectLst/>
              </a:rPr>
              <a:t> </a:t>
            </a:r>
            <a:r>
              <a:rPr lang="de-DE" sz="2800" dirty="0" err="1" smtClean="0">
                <a:effectLst/>
              </a:rPr>
              <a:t>azimuthal</a:t>
            </a:r>
            <a:r>
              <a:rPr lang="de-DE" sz="2800" dirty="0" smtClean="0">
                <a:effectLst/>
              </a:rPr>
              <a:t> </a:t>
            </a:r>
            <a:r>
              <a:rPr lang="de-DE" sz="2800" dirty="0" err="1" smtClean="0">
                <a:effectLst/>
              </a:rPr>
              <a:t>motion</a:t>
            </a:r>
            <a:r>
              <a:rPr lang="de-DE" sz="2800" dirty="0" smtClean="0">
                <a:effectLst/>
              </a:rPr>
              <a:t> </a:t>
            </a:r>
            <a:r>
              <a:rPr lang="de-DE" sz="2800" dirty="0" err="1" smtClean="0">
                <a:effectLst/>
              </a:rPr>
              <a:t>of</a:t>
            </a:r>
            <a:r>
              <a:rPr lang="de-DE" sz="2800" dirty="0" smtClean="0">
                <a:effectLst/>
              </a:rPr>
              <a:t> </a:t>
            </a:r>
            <a:r>
              <a:rPr lang="de-DE" sz="2800" dirty="0" err="1" smtClean="0">
                <a:effectLst/>
              </a:rPr>
              <a:t>the</a:t>
            </a:r>
            <a:r>
              <a:rPr lang="de-DE" sz="2800" dirty="0" smtClean="0">
                <a:effectLst/>
              </a:rPr>
              <a:t> </a:t>
            </a:r>
            <a:r>
              <a:rPr lang="de-DE" sz="2800" dirty="0" err="1" smtClean="0">
                <a:effectLst/>
              </a:rPr>
              <a:t>electrons</a:t>
            </a:r>
            <a:r>
              <a:rPr lang="de-DE" sz="2800" dirty="0" smtClean="0">
                <a:effectLst/>
              </a:rPr>
              <a:t>!</a:t>
            </a:r>
            <a:endParaRPr lang="de-DE" sz="2800" dirty="0">
              <a:effectLst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257175"/>
            <a:ext cx="4000500" cy="634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10383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968552" y="908720"/>
            <a:ext cx="3563888" cy="792088"/>
          </a:xfrm>
        </p:spPr>
        <p:txBody>
          <a:bodyPr/>
          <a:lstStyle/>
          <a:p>
            <a:pPr marL="457200" indent="-457200">
              <a:buFont typeface="Wingdings" pitchFamily="2" charset="2"/>
              <a:buChar char="Ø"/>
            </a:pPr>
            <a:r>
              <a:rPr lang="de-DE" sz="2800" dirty="0" err="1"/>
              <a:t>I</a:t>
            </a:r>
            <a:r>
              <a:rPr lang="de-DE" sz="2800" dirty="0" err="1" smtClean="0"/>
              <a:t>dea</a:t>
            </a:r>
            <a:r>
              <a:rPr lang="de-DE" sz="2800" dirty="0" smtClean="0"/>
              <a:t>: </a:t>
            </a:r>
            <a:r>
              <a:rPr lang="de-DE" sz="2800" dirty="0" err="1" smtClean="0"/>
              <a:t>monochromator</a:t>
            </a:r>
            <a:r>
              <a:rPr lang="de-DE" sz="2800" dirty="0" smtClean="0"/>
              <a:t> </a:t>
            </a:r>
            <a:r>
              <a:rPr lang="de-DE" sz="2800" dirty="0" err="1" smtClean="0"/>
              <a:t>based</a:t>
            </a:r>
            <a:r>
              <a:rPr lang="de-DE" sz="2800" dirty="0" smtClean="0"/>
              <a:t> on CD</a:t>
            </a:r>
            <a:endParaRPr lang="de-DE" sz="2800" dirty="0"/>
          </a:p>
        </p:txBody>
      </p:sp>
      <p:sp>
        <p:nvSpPr>
          <p:cNvPr id="5" name="Textplatzhalter 3"/>
          <p:cNvSpPr txBox="1">
            <a:spLocks/>
          </p:cNvSpPr>
          <p:nvPr/>
        </p:nvSpPr>
        <p:spPr bwMode="auto">
          <a:xfrm>
            <a:off x="4968552" y="2420888"/>
            <a:ext cx="3995936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StarSymbol" charset="0"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100000"/>
              <a:buFont typeface="StarSymbol" charset="0"/>
              <a:buNone/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100000"/>
              <a:buFont typeface="StarSymbol" charset="0"/>
              <a:buNone/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StarSymbol" charset="0"/>
              <a:buNone/>
              <a:defRPr sz="9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StarSymbol" charset="0"/>
              <a:buNone/>
              <a:defRPr sz="9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StarSymbol" charset="0"/>
              <a:buNone/>
              <a:defRPr sz="9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StarSymbol" charset="0"/>
              <a:buNone/>
              <a:defRPr sz="9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StarSymbol" charset="0"/>
              <a:buNone/>
              <a:defRPr sz="9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StarSymbol" charset="0"/>
              <a:buNone/>
              <a:defRPr sz="9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itchFamily="2" charset="2"/>
              <a:buChar char="Ø"/>
            </a:pPr>
            <a:r>
              <a:rPr lang="de-DE" sz="2800" dirty="0" smtClean="0">
                <a:effectLst/>
              </a:rPr>
              <a:t>But</a:t>
            </a:r>
            <a:r>
              <a:rPr lang="de-DE" sz="2800" dirty="0">
                <a:effectLst/>
              </a:rPr>
              <a:t>: </a:t>
            </a:r>
            <a:r>
              <a:rPr lang="de-DE" sz="2800" dirty="0" err="1">
                <a:effectLst/>
              </a:rPr>
              <a:t>electrons</a:t>
            </a:r>
            <a:r>
              <a:rPr lang="de-DE" sz="2800" dirty="0">
                <a:effectLst/>
              </a:rPr>
              <a:t> </a:t>
            </a:r>
            <a:r>
              <a:rPr lang="de-DE" sz="2800" dirty="0" err="1">
                <a:effectLst/>
              </a:rPr>
              <a:t>are</a:t>
            </a:r>
            <a:r>
              <a:rPr lang="de-DE" sz="2800" dirty="0">
                <a:effectLst/>
              </a:rPr>
              <a:t> off  </a:t>
            </a:r>
            <a:r>
              <a:rPr lang="de-DE" sz="2800" dirty="0" err="1" smtClean="0">
                <a:effectLst/>
              </a:rPr>
              <a:t>axis</a:t>
            </a:r>
            <a:r>
              <a:rPr lang="de-DE" sz="2800" dirty="0" smtClean="0">
                <a:effectLst/>
              </a:rPr>
              <a:t> </a:t>
            </a:r>
            <a:r>
              <a:rPr lang="de-DE" sz="2800" dirty="0">
                <a:effectLst/>
              </a:rPr>
              <a:t>after </a:t>
            </a:r>
            <a:r>
              <a:rPr lang="de-DE" sz="2800" dirty="0" err="1" smtClean="0">
                <a:effectLst/>
              </a:rPr>
              <a:t>monochromatization</a:t>
            </a:r>
            <a:endParaRPr lang="de-DE" sz="2800" dirty="0">
              <a:effectLst/>
            </a:endParaRPr>
          </a:p>
        </p:txBody>
      </p:sp>
      <p:sp>
        <p:nvSpPr>
          <p:cNvPr id="6" name="Textplatzhalter 3"/>
          <p:cNvSpPr txBox="1">
            <a:spLocks/>
          </p:cNvSpPr>
          <p:nvPr/>
        </p:nvSpPr>
        <p:spPr bwMode="auto">
          <a:xfrm>
            <a:off x="4970140" y="4509120"/>
            <a:ext cx="3563888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StarSymbol" charset="0"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100000"/>
              <a:buFont typeface="StarSymbol" charset="0"/>
              <a:buNone/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100000"/>
              <a:buFont typeface="StarSymbol" charset="0"/>
              <a:buNone/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StarSymbol" charset="0"/>
              <a:buNone/>
              <a:defRPr sz="9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StarSymbol" charset="0"/>
              <a:buNone/>
              <a:defRPr sz="9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StarSymbol" charset="0"/>
              <a:buNone/>
              <a:defRPr sz="9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StarSymbol" charset="0"/>
              <a:buNone/>
              <a:defRPr sz="9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StarSymbol" charset="0"/>
              <a:buNone/>
              <a:defRPr sz="9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StarSymbol" charset="0"/>
              <a:buNone/>
              <a:defRPr sz="9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itchFamily="2" charset="2"/>
              <a:buChar char="Ø"/>
            </a:pPr>
            <a:r>
              <a:rPr lang="de-DE" sz="2800" dirty="0" err="1" smtClean="0">
                <a:effectLst/>
              </a:rPr>
              <a:t>Commonly</a:t>
            </a:r>
            <a:r>
              <a:rPr lang="de-DE" sz="2800" dirty="0" smtClean="0">
                <a:effectLst/>
              </a:rPr>
              <a:t> </a:t>
            </a:r>
            <a:r>
              <a:rPr lang="de-DE" sz="2800" dirty="0" err="1" smtClean="0">
                <a:effectLst/>
              </a:rPr>
              <a:t>used</a:t>
            </a:r>
            <a:r>
              <a:rPr lang="de-DE" sz="2800" dirty="0" smtClean="0">
                <a:effectLst/>
              </a:rPr>
              <a:t> </a:t>
            </a:r>
            <a:r>
              <a:rPr lang="de-DE" sz="2800" dirty="0" err="1" smtClean="0">
                <a:effectLst/>
              </a:rPr>
              <a:t>strategy</a:t>
            </a:r>
            <a:r>
              <a:rPr lang="de-DE" sz="2800" dirty="0" smtClean="0">
                <a:effectLst/>
              </a:rPr>
              <a:t> in </a:t>
            </a:r>
            <a:r>
              <a:rPr lang="de-DE" sz="2800" dirty="0" err="1" smtClean="0">
                <a:effectLst/>
              </a:rPr>
              <a:t>electron</a:t>
            </a:r>
            <a:r>
              <a:rPr lang="de-DE" sz="2800" dirty="0" smtClean="0">
                <a:effectLst/>
              </a:rPr>
              <a:t> </a:t>
            </a:r>
            <a:r>
              <a:rPr lang="de-DE" sz="2800" dirty="0" err="1" smtClean="0">
                <a:effectLst/>
              </a:rPr>
              <a:t>optics</a:t>
            </a:r>
            <a:r>
              <a:rPr lang="de-DE" sz="2800" dirty="0" smtClean="0">
                <a:effectLst/>
              </a:rPr>
              <a:t>: </a:t>
            </a:r>
            <a:r>
              <a:rPr lang="de-DE" sz="2800" dirty="0" err="1" smtClean="0">
                <a:effectLst/>
              </a:rPr>
              <a:t>mirror</a:t>
            </a:r>
            <a:r>
              <a:rPr lang="de-DE" sz="2800" dirty="0" smtClean="0">
                <a:effectLst/>
              </a:rPr>
              <a:t> </a:t>
            </a:r>
            <a:r>
              <a:rPr lang="de-DE" sz="2800" dirty="0" err="1" smtClean="0">
                <a:effectLst/>
              </a:rPr>
              <a:t>entire</a:t>
            </a:r>
            <a:r>
              <a:rPr lang="de-DE" sz="2800" dirty="0" smtClean="0">
                <a:effectLst/>
              </a:rPr>
              <a:t> </a:t>
            </a:r>
            <a:r>
              <a:rPr lang="de-DE" sz="2800" dirty="0" err="1" smtClean="0">
                <a:effectLst/>
              </a:rPr>
              <a:t>assembly</a:t>
            </a:r>
            <a:endParaRPr lang="de-DE" sz="2800" dirty="0">
              <a:effectLst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257175"/>
            <a:ext cx="4219575" cy="634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61149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  <p:bldP spid="6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139952" y="908720"/>
            <a:ext cx="4248472" cy="1368152"/>
          </a:xfrm>
        </p:spPr>
        <p:txBody>
          <a:bodyPr/>
          <a:lstStyle/>
          <a:p>
            <a:pPr marL="457200" indent="-457200">
              <a:buFont typeface="Wingdings" pitchFamily="2" charset="2"/>
              <a:buChar char="Ø"/>
            </a:pPr>
            <a:r>
              <a:rPr lang="de-DE" sz="2800" dirty="0" smtClean="0"/>
              <a:t>Second </a:t>
            </a:r>
            <a:r>
              <a:rPr lang="de-DE" sz="2800" dirty="0" err="1" smtClean="0"/>
              <a:t>annular</a:t>
            </a:r>
            <a:r>
              <a:rPr lang="de-DE" sz="2800" dirty="0" smtClean="0"/>
              <a:t> </a:t>
            </a:r>
            <a:r>
              <a:rPr lang="de-DE" sz="2800" dirty="0" err="1" smtClean="0"/>
              <a:t>dipole</a:t>
            </a:r>
            <a:r>
              <a:rPr lang="de-DE" sz="2800" dirty="0" smtClean="0"/>
              <a:t> </a:t>
            </a:r>
            <a:r>
              <a:rPr lang="de-DE" sz="2800" dirty="0" err="1" smtClean="0"/>
              <a:t>or</a:t>
            </a:r>
            <a:r>
              <a:rPr lang="de-DE" sz="2800" dirty="0"/>
              <a:t> </a:t>
            </a:r>
            <a:r>
              <a:rPr lang="de-DE" sz="2800" dirty="0" err="1" smtClean="0"/>
              <a:t>lens</a:t>
            </a:r>
            <a:r>
              <a:rPr lang="de-DE" sz="2800" dirty="0" smtClean="0"/>
              <a:t> </a:t>
            </a:r>
            <a:r>
              <a:rPr lang="de-DE" sz="2800" dirty="0" err="1" smtClean="0"/>
              <a:t>bends</a:t>
            </a:r>
            <a:r>
              <a:rPr lang="de-DE" sz="2800" dirty="0" smtClean="0"/>
              <a:t> spiral orbital  back </a:t>
            </a:r>
            <a:r>
              <a:rPr lang="de-DE" sz="2800" dirty="0" err="1" smtClean="0"/>
              <a:t>to</a:t>
            </a:r>
            <a:r>
              <a:rPr lang="de-DE" sz="2800" dirty="0" smtClean="0"/>
              <a:t> </a:t>
            </a:r>
            <a:r>
              <a:rPr lang="de-DE" sz="2800" dirty="0" err="1" smtClean="0"/>
              <a:t>cone</a:t>
            </a:r>
            <a:endParaRPr lang="de-DE" sz="2800" dirty="0"/>
          </a:p>
        </p:txBody>
      </p:sp>
      <p:sp>
        <p:nvSpPr>
          <p:cNvPr id="5" name="Textplatzhalter 3"/>
          <p:cNvSpPr txBox="1">
            <a:spLocks/>
          </p:cNvSpPr>
          <p:nvPr/>
        </p:nvSpPr>
        <p:spPr bwMode="auto">
          <a:xfrm>
            <a:off x="4139952" y="2420888"/>
            <a:ext cx="4591832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StarSymbol" charset="0"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100000"/>
              <a:buFont typeface="StarSymbol" charset="0"/>
              <a:buNone/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100000"/>
              <a:buFont typeface="StarSymbol" charset="0"/>
              <a:buNone/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StarSymbol" charset="0"/>
              <a:buNone/>
              <a:defRPr sz="9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StarSymbol" charset="0"/>
              <a:buNone/>
              <a:defRPr sz="9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StarSymbol" charset="0"/>
              <a:buNone/>
              <a:defRPr sz="9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StarSymbol" charset="0"/>
              <a:buNone/>
              <a:defRPr sz="9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StarSymbol" charset="0"/>
              <a:buNone/>
              <a:defRPr sz="9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StarSymbol" charset="0"/>
              <a:buNone/>
              <a:defRPr sz="9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itchFamily="2" charset="2"/>
              <a:buChar char="Ø"/>
            </a:pPr>
            <a:r>
              <a:rPr lang="de-DE" sz="2800" dirty="0" smtClean="0">
                <a:effectLst/>
              </a:rPr>
              <a:t>Second </a:t>
            </a:r>
            <a:r>
              <a:rPr lang="de-DE" sz="2800" dirty="0" err="1" smtClean="0">
                <a:effectLst/>
              </a:rPr>
              <a:t>circular</a:t>
            </a:r>
            <a:r>
              <a:rPr lang="de-DE" sz="2800" dirty="0" smtClean="0">
                <a:effectLst/>
              </a:rPr>
              <a:t> </a:t>
            </a:r>
            <a:r>
              <a:rPr lang="de-DE" sz="2800" dirty="0" err="1" smtClean="0">
                <a:effectLst/>
              </a:rPr>
              <a:t>deflector</a:t>
            </a:r>
            <a:r>
              <a:rPr lang="de-DE" sz="2800" dirty="0" smtClean="0">
                <a:effectLst/>
              </a:rPr>
              <a:t> </a:t>
            </a:r>
            <a:r>
              <a:rPr lang="de-DE" sz="2800" dirty="0" err="1" smtClean="0">
                <a:effectLst/>
              </a:rPr>
              <a:t>performs</a:t>
            </a:r>
            <a:r>
              <a:rPr lang="de-DE" sz="2800" dirty="0" smtClean="0">
                <a:effectLst/>
              </a:rPr>
              <a:t> a </a:t>
            </a:r>
            <a:r>
              <a:rPr lang="de-DE" sz="2800" dirty="0" err="1" smtClean="0">
                <a:effectLst/>
              </a:rPr>
              <a:t>circular</a:t>
            </a:r>
            <a:r>
              <a:rPr lang="de-DE" sz="2800" dirty="0" smtClean="0">
                <a:effectLst/>
              </a:rPr>
              <a:t> ‚</a:t>
            </a:r>
            <a:r>
              <a:rPr lang="de-DE" sz="2800" dirty="0" err="1" smtClean="0">
                <a:effectLst/>
              </a:rPr>
              <a:t>undo</a:t>
            </a:r>
            <a:r>
              <a:rPr lang="de-DE" sz="2800" dirty="0" smtClean="0">
                <a:effectLst/>
              </a:rPr>
              <a:t>‘-</a:t>
            </a:r>
            <a:r>
              <a:rPr lang="de-DE" sz="2800" dirty="0" err="1" smtClean="0">
                <a:effectLst/>
              </a:rPr>
              <a:t>deflection</a:t>
            </a:r>
            <a:endParaRPr lang="de-DE" sz="2800" dirty="0">
              <a:effectLst/>
            </a:endParaRPr>
          </a:p>
        </p:txBody>
      </p:sp>
      <p:sp>
        <p:nvSpPr>
          <p:cNvPr id="6" name="Textplatzhalter 3"/>
          <p:cNvSpPr txBox="1">
            <a:spLocks/>
          </p:cNvSpPr>
          <p:nvPr/>
        </p:nvSpPr>
        <p:spPr bwMode="auto">
          <a:xfrm>
            <a:off x="4141539" y="4509120"/>
            <a:ext cx="4589939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StarSymbol" charset="0"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100000"/>
              <a:buFont typeface="StarSymbol" charset="0"/>
              <a:buNone/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100000"/>
              <a:buFont typeface="StarSymbol" charset="0"/>
              <a:buNone/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StarSymbol" charset="0"/>
              <a:buNone/>
              <a:defRPr sz="9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StarSymbol" charset="0"/>
              <a:buNone/>
              <a:defRPr sz="9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StarSymbol" charset="0"/>
              <a:buNone/>
              <a:defRPr sz="9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StarSymbol" charset="0"/>
              <a:buNone/>
              <a:defRPr sz="9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StarSymbol" charset="0"/>
              <a:buNone/>
              <a:defRPr sz="9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StarSymbol" charset="0"/>
              <a:buNone/>
              <a:defRPr sz="9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itchFamily="2" charset="2"/>
              <a:buChar char="Ø"/>
            </a:pPr>
            <a:r>
              <a:rPr lang="de-DE" sz="2800" dirty="0" err="1" smtClean="0">
                <a:effectLst/>
              </a:rPr>
              <a:t>Anything</a:t>
            </a:r>
            <a:r>
              <a:rPr lang="de-DE" sz="2800" dirty="0" smtClean="0">
                <a:effectLst/>
              </a:rPr>
              <a:t> </a:t>
            </a:r>
            <a:r>
              <a:rPr lang="de-DE" sz="2800" dirty="0" err="1" smtClean="0">
                <a:effectLst/>
              </a:rPr>
              <a:t>seems</a:t>
            </a:r>
            <a:r>
              <a:rPr lang="de-DE" sz="2800" dirty="0" smtClean="0">
                <a:effectLst/>
              </a:rPr>
              <a:t> </a:t>
            </a:r>
            <a:r>
              <a:rPr lang="de-DE" sz="2800" dirty="0" err="1" smtClean="0">
                <a:effectLst/>
              </a:rPr>
              <a:t>fine</a:t>
            </a:r>
            <a:r>
              <a:rPr lang="de-DE" sz="2800" dirty="0" smtClean="0">
                <a:effectLst/>
              </a:rPr>
              <a:t> </a:t>
            </a:r>
            <a:r>
              <a:rPr lang="de-DE" sz="2800" dirty="0" err="1" smtClean="0">
                <a:effectLst/>
              </a:rPr>
              <a:t>if</a:t>
            </a:r>
            <a:r>
              <a:rPr lang="de-DE" sz="2800" dirty="0" smtClean="0">
                <a:effectLst/>
              </a:rPr>
              <a:t> </a:t>
            </a:r>
            <a:r>
              <a:rPr lang="de-DE" sz="2800" dirty="0" err="1" smtClean="0">
                <a:effectLst/>
              </a:rPr>
              <a:t>amplitudes</a:t>
            </a:r>
            <a:r>
              <a:rPr lang="de-DE" sz="2800" dirty="0" smtClean="0">
                <a:effectLst/>
              </a:rPr>
              <a:t> </a:t>
            </a:r>
            <a:r>
              <a:rPr lang="de-DE" sz="2800" dirty="0" err="1" smtClean="0">
                <a:effectLst/>
              </a:rPr>
              <a:t>match</a:t>
            </a:r>
            <a:r>
              <a:rPr lang="de-DE" sz="2800" dirty="0" smtClean="0">
                <a:effectLst/>
              </a:rPr>
              <a:t> </a:t>
            </a:r>
            <a:r>
              <a:rPr lang="de-DE" sz="2800" dirty="0" err="1" smtClean="0">
                <a:effectLst/>
              </a:rPr>
              <a:t>and</a:t>
            </a:r>
            <a:r>
              <a:rPr lang="de-DE" sz="2800" dirty="0" smtClean="0">
                <a:effectLst/>
              </a:rPr>
              <a:t> all </a:t>
            </a:r>
            <a:r>
              <a:rPr lang="de-DE" sz="2800" dirty="0" err="1" smtClean="0">
                <a:effectLst/>
              </a:rPr>
              <a:t>waves</a:t>
            </a:r>
            <a:r>
              <a:rPr lang="de-DE" sz="2800" dirty="0" smtClean="0">
                <a:effectLst/>
              </a:rPr>
              <a:t> </a:t>
            </a:r>
            <a:r>
              <a:rPr lang="de-DE" sz="2800" dirty="0" err="1" smtClean="0">
                <a:effectLst/>
              </a:rPr>
              <a:t>are</a:t>
            </a:r>
            <a:r>
              <a:rPr lang="de-DE" sz="2800" dirty="0" smtClean="0">
                <a:effectLst/>
              </a:rPr>
              <a:t> </a:t>
            </a:r>
            <a:r>
              <a:rPr lang="de-DE" sz="2800" dirty="0" err="1" smtClean="0">
                <a:effectLst/>
              </a:rPr>
              <a:t>perfectly</a:t>
            </a:r>
            <a:r>
              <a:rPr lang="de-DE" sz="2800" dirty="0" smtClean="0">
                <a:effectLst/>
              </a:rPr>
              <a:t> </a:t>
            </a:r>
            <a:r>
              <a:rPr lang="de-DE" sz="2800" dirty="0" err="1" smtClean="0">
                <a:effectLst/>
              </a:rPr>
              <a:t>synchronized</a:t>
            </a:r>
            <a:endParaRPr lang="de-DE" sz="2800" dirty="0">
              <a:effectLst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5616" y="257175"/>
            <a:ext cx="2219325" cy="634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60371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build="p"/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3349452" y="116632"/>
            <a:ext cx="5110980" cy="1944216"/>
          </a:xfrm>
        </p:spPr>
        <p:txBody>
          <a:bodyPr/>
          <a:lstStyle/>
          <a:p>
            <a:pPr marL="457200" indent="-457200">
              <a:buFont typeface="Wingdings" pitchFamily="2" charset="2"/>
              <a:buChar char="Ø"/>
            </a:pPr>
            <a:r>
              <a:rPr lang="de-DE" sz="2800" dirty="0" smtClean="0"/>
              <a:t>Time </a:t>
            </a:r>
            <a:r>
              <a:rPr lang="de-DE" sz="2800" dirty="0" err="1" smtClean="0"/>
              <a:t>of</a:t>
            </a:r>
            <a:r>
              <a:rPr lang="de-DE" sz="2800" dirty="0" smtClean="0"/>
              <a:t> </a:t>
            </a:r>
            <a:r>
              <a:rPr lang="de-DE" sz="2800" dirty="0" err="1" smtClean="0"/>
              <a:t>flight</a:t>
            </a:r>
            <a:r>
              <a:rPr lang="de-DE" sz="2800" dirty="0" smtClean="0"/>
              <a:t> </a:t>
            </a:r>
            <a:r>
              <a:rPr lang="de-DE" sz="2800" dirty="0" err="1" smtClean="0"/>
              <a:t>effects</a:t>
            </a:r>
            <a:r>
              <a:rPr lang="de-DE" sz="2800" dirty="0" smtClean="0"/>
              <a:t>:</a:t>
            </a:r>
          </a:p>
          <a:p>
            <a:pPr marL="914400" lvl="1" indent="-457200">
              <a:lnSpc>
                <a:spcPct val="70000"/>
              </a:lnSpc>
              <a:buFont typeface="Wingdings" pitchFamily="2" charset="2"/>
              <a:buChar char="Ø"/>
            </a:pPr>
            <a:r>
              <a:rPr lang="de-DE" sz="2600" dirty="0" err="1" smtClean="0"/>
              <a:t>Formerly</a:t>
            </a:r>
            <a:r>
              <a:rPr lang="de-DE" sz="2600" dirty="0"/>
              <a:t> </a:t>
            </a:r>
            <a:r>
              <a:rPr lang="de-DE" sz="2600" dirty="0" smtClean="0"/>
              <a:t>fast </a:t>
            </a:r>
            <a:r>
              <a:rPr lang="de-DE" sz="2600" dirty="0" err="1" smtClean="0"/>
              <a:t>particles</a:t>
            </a:r>
            <a:r>
              <a:rPr lang="de-DE" sz="2600" dirty="0" smtClean="0"/>
              <a:t> </a:t>
            </a:r>
            <a:r>
              <a:rPr lang="de-DE" sz="2600" dirty="0" err="1" smtClean="0"/>
              <a:t>come</a:t>
            </a:r>
            <a:r>
              <a:rPr lang="de-DE" sz="2600" dirty="0" smtClean="0"/>
              <a:t> </a:t>
            </a:r>
            <a:r>
              <a:rPr lang="de-DE" sz="2600" dirty="0" err="1" smtClean="0"/>
              <a:t>early</a:t>
            </a:r>
            <a:r>
              <a:rPr lang="de-DE" sz="2600" dirty="0" smtClean="0"/>
              <a:t> </a:t>
            </a:r>
          </a:p>
          <a:p>
            <a:pPr marL="914400" lvl="1" indent="-457200">
              <a:lnSpc>
                <a:spcPct val="70000"/>
              </a:lnSpc>
              <a:buFont typeface="Wingdings" pitchFamily="2" charset="2"/>
              <a:buChar char="Ø"/>
            </a:pPr>
            <a:r>
              <a:rPr lang="de-DE" sz="2600" dirty="0" err="1"/>
              <a:t>F</a:t>
            </a:r>
            <a:r>
              <a:rPr lang="de-DE" sz="2600" dirty="0" err="1" smtClean="0"/>
              <a:t>ormerly</a:t>
            </a:r>
            <a:r>
              <a:rPr lang="de-DE" sz="2600" dirty="0" smtClean="0"/>
              <a:t> </a:t>
            </a:r>
            <a:r>
              <a:rPr lang="de-DE" sz="2600" dirty="0" err="1" smtClean="0"/>
              <a:t>slow</a:t>
            </a:r>
            <a:r>
              <a:rPr lang="de-DE" sz="2600" dirty="0" smtClean="0"/>
              <a:t> </a:t>
            </a:r>
            <a:r>
              <a:rPr lang="de-DE" sz="2600" dirty="0" err="1" smtClean="0"/>
              <a:t>ones</a:t>
            </a:r>
            <a:r>
              <a:rPr lang="de-DE" sz="2600" dirty="0" smtClean="0"/>
              <a:t> </a:t>
            </a:r>
            <a:r>
              <a:rPr lang="de-DE" sz="2600" dirty="0" err="1" smtClean="0"/>
              <a:t>come</a:t>
            </a:r>
            <a:r>
              <a:rPr lang="de-DE" sz="2600" dirty="0" smtClean="0"/>
              <a:t> </a:t>
            </a:r>
            <a:r>
              <a:rPr lang="de-DE" sz="2600" dirty="0" err="1" smtClean="0"/>
              <a:t>late</a:t>
            </a:r>
            <a:endParaRPr lang="de-DE" sz="2600" dirty="0"/>
          </a:p>
        </p:txBody>
      </p:sp>
      <p:sp>
        <p:nvSpPr>
          <p:cNvPr id="5" name="Textplatzhalter 3"/>
          <p:cNvSpPr txBox="1">
            <a:spLocks/>
          </p:cNvSpPr>
          <p:nvPr/>
        </p:nvSpPr>
        <p:spPr bwMode="auto">
          <a:xfrm>
            <a:off x="3347864" y="2132856"/>
            <a:ext cx="5328592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StarSymbol" charset="0"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100000"/>
              <a:buFont typeface="StarSymbol" charset="0"/>
              <a:buNone/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100000"/>
              <a:buFont typeface="StarSymbol" charset="0"/>
              <a:buNone/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StarSymbol" charset="0"/>
              <a:buNone/>
              <a:defRPr sz="9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StarSymbol" charset="0"/>
              <a:buNone/>
              <a:defRPr sz="9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StarSymbol" charset="0"/>
              <a:buNone/>
              <a:defRPr sz="9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StarSymbol" charset="0"/>
              <a:buNone/>
              <a:defRPr sz="9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StarSymbol" charset="0"/>
              <a:buNone/>
              <a:defRPr sz="9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StarSymbol" charset="0"/>
              <a:buNone/>
              <a:defRPr sz="9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itchFamily="2" charset="2"/>
              <a:buChar char="Ø"/>
            </a:pPr>
            <a:r>
              <a:rPr lang="de-DE" sz="2800" dirty="0" smtClean="0">
                <a:effectLst/>
                <a:sym typeface="Wingdings" pitchFamily="2" charset="2"/>
              </a:rPr>
              <a:t> angle </a:t>
            </a:r>
            <a:r>
              <a:rPr lang="de-DE" sz="2800" dirty="0" err="1" smtClean="0">
                <a:effectLst/>
                <a:sym typeface="Wingdings" pitchFamily="2" charset="2"/>
              </a:rPr>
              <a:t>between</a:t>
            </a:r>
            <a:r>
              <a:rPr lang="de-DE" sz="2800" dirty="0" smtClean="0">
                <a:effectLst/>
                <a:sym typeface="Wingdings" pitchFamily="2" charset="2"/>
              </a:rPr>
              <a:t> </a:t>
            </a:r>
            <a:r>
              <a:rPr lang="de-DE" sz="2800" dirty="0" err="1" smtClean="0">
                <a:effectLst/>
                <a:sym typeface="Wingdings" pitchFamily="2" charset="2"/>
              </a:rPr>
              <a:t>vector</a:t>
            </a:r>
            <a:r>
              <a:rPr lang="de-DE" sz="2800" dirty="0" smtClean="0">
                <a:effectLst/>
                <a:sym typeface="Wingdings" pitchFamily="2" charset="2"/>
              </a:rPr>
              <a:t> </a:t>
            </a:r>
            <a:r>
              <a:rPr lang="de-DE" sz="2800" dirty="0" err="1" smtClean="0">
                <a:effectLst/>
                <a:sym typeface="Wingdings" pitchFamily="2" charset="2"/>
              </a:rPr>
              <a:t>of</a:t>
            </a:r>
            <a:r>
              <a:rPr lang="de-DE" sz="2800" dirty="0" smtClean="0">
                <a:effectLst/>
                <a:sym typeface="Wingdings" pitchFamily="2" charset="2"/>
              </a:rPr>
              <a:t> </a:t>
            </a:r>
            <a:r>
              <a:rPr lang="de-DE" sz="2800" dirty="0" err="1" smtClean="0">
                <a:effectLst/>
                <a:sym typeface="Wingdings" pitchFamily="2" charset="2"/>
              </a:rPr>
              <a:t>undo</a:t>
            </a:r>
            <a:r>
              <a:rPr lang="de-DE" sz="2800" dirty="0" smtClean="0">
                <a:effectLst/>
                <a:sym typeface="Wingdings" pitchFamily="2" charset="2"/>
              </a:rPr>
              <a:t> </a:t>
            </a:r>
            <a:r>
              <a:rPr lang="de-DE" sz="2800" dirty="0" err="1" smtClean="0">
                <a:effectLst/>
                <a:sym typeface="Wingdings" pitchFamily="2" charset="2"/>
              </a:rPr>
              <a:t>deflection</a:t>
            </a:r>
            <a:r>
              <a:rPr lang="de-DE" sz="2800" dirty="0" smtClean="0">
                <a:effectLst/>
                <a:sym typeface="Wingdings" pitchFamily="2" charset="2"/>
              </a:rPr>
              <a:t> </a:t>
            </a:r>
            <a:r>
              <a:rPr lang="de-DE" sz="2800" dirty="0" err="1" smtClean="0">
                <a:effectLst/>
                <a:sym typeface="Wingdings" pitchFamily="2" charset="2"/>
              </a:rPr>
              <a:t>and</a:t>
            </a:r>
            <a:r>
              <a:rPr lang="de-DE" sz="2800" dirty="0" smtClean="0">
                <a:effectLst/>
                <a:sym typeface="Wingdings" pitchFamily="2" charset="2"/>
              </a:rPr>
              <a:t> </a:t>
            </a:r>
            <a:r>
              <a:rPr lang="de-DE" sz="2800" dirty="0" err="1" smtClean="0">
                <a:effectLst/>
                <a:sym typeface="Wingdings" pitchFamily="2" charset="2"/>
              </a:rPr>
              <a:t>direction</a:t>
            </a:r>
            <a:r>
              <a:rPr lang="de-DE" sz="2800" dirty="0" smtClean="0">
                <a:effectLst/>
                <a:sym typeface="Wingdings" pitchFamily="2" charset="2"/>
              </a:rPr>
              <a:t> </a:t>
            </a:r>
            <a:r>
              <a:rPr lang="de-DE" sz="2800" dirty="0" err="1" smtClean="0">
                <a:effectLst/>
                <a:sym typeface="Wingdings" pitchFamily="2" charset="2"/>
              </a:rPr>
              <a:t>of</a:t>
            </a:r>
            <a:r>
              <a:rPr lang="de-DE" sz="2800" dirty="0" smtClean="0">
                <a:effectLst/>
                <a:sym typeface="Wingdings" pitchFamily="2" charset="2"/>
              </a:rPr>
              <a:t> </a:t>
            </a:r>
            <a:r>
              <a:rPr lang="de-DE" sz="2800" dirty="0" err="1" smtClean="0">
                <a:effectLst/>
                <a:sym typeface="Wingdings" pitchFamily="2" charset="2"/>
              </a:rPr>
              <a:t>motion</a:t>
            </a:r>
            <a:endParaRPr lang="de-DE" sz="2800" dirty="0">
              <a:effectLst/>
            </a:endParaRPr>
          </a:p>
        </p:txBody>
      </p:sp>
      <p:sp>
        <p:nvSpPr>
          <p:cNvPr id="6" name="Textplatzhalter 3"/>
          <p:cNvSpPr txBox="1">
            <a:spLocks/>
          </p:cNvSpPr>
          <p:nvPr/>
        </p:nvSpPr>
        <p:spPr bwMode="auto">
          <a:xfrm>
            <a:off x="3349451" y="5661248"/>
            <a:ext cx="5108873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StarSymbol" charset="0"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100000"/>
              <a:buFont typeface="StarSymbol" charset="0"/>
              <a:buNone/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100000"/>
              <a:buFont typeface="StarSymbol" charset="0"/>
              <a:buNone/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StarSymbol" charset="0"/>
              <a:buNone/>
              <a:defRPr sz="9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StarSymbol" charset="0"/>
              <a:buNone/>
              <a:defRPr sz="9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StarSymbol" charset="0"/>
              <a:buNone/>
              <a:defRPr sz="9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StarSymbol" charset="0"/>
              <a:buNone/>
              <a:defRPr sz="9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StarSymbol" charset="0"/>
              <a:buNone/>
              <a:defRPr sz="9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StarSymbol" charset="0"/>
              <a:buNone/>
              <a:defRPr sz="9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itchFamily="2" charset="2"/>
              <a:buChar char="Ø"/>
            </a:pPr>
            <a:r>
              <a:rPr lang="de-DE" sz="2800" dirty="0" err="1" smtClean="0">
                <a:effectLst/>
              </a:rPr>
              <a:t>Formerly</a:t>
            </a:r>
            <a:r>
              <a:rPr lang="de-DE" sz="2800" dirty="0" smtClean="0">
                <a:effectLst/>
              </a:rPr>
              <a:t> </a:t>
            </a:r>
            <a:r>
              <a:rPr lang="de-DE" sz="2800" dirty="0" err="1" smtClean="0">
                <a:effectLst/>
              </a:rPr>
              <a:t>energy</a:t>
            </a:r>
            <a:r>
              <a:rPr lang="de-DE" sz="2800" dirty="0" smtClean="0">
                <a:effectLst/>
              </a:rPr>
              <a:t> </a:t>
            </a:r>
            <a:r>
              <a:rPr lang="de-DE" sz="2800" dirty="0" err="1" smtClean="0">
                <a:effectLst/>
              </a:rPr>
              <a:t>spread</a:t>
            </a:r>
            <a:r>
              <a:rPr lang="de-DE" sz="2800" dirty="0" smtClean="0">
                <a:effectLst/>
              </a:rPr>
              <a:t> </a:t>
            </a:r>
            <a:r>
              <a:rPr lang="de-DE" sz="2800" dirty="0" err="1" smtClean="0">
                <a:effectLst/>
              </a:rPr>
              <a:t>transforms</a:t>
            </a:r>
            <a:r>
              <a:rPr lang="de-DE" sz="2800" dirty="0" smtClean="0">
                <a:effectLst/>
              </a:rPr>
              <a:t> </a:t>
            </a:r>
            <a:r>
              <a:rPr lang="de-DE" sz="2800" dirty="0" err="1" smtClean="0">
                <a:effectLst/>
              </a:rPr>
              <a:t>into</a:t>
            </a:r>
            <a:r>
              <a:rPr lang="de-DE" sz="2800" dirty="0" smtClean="0">
                <a:effectLst/>
              </a:rPr>
              <a:t> angular </a:t>
            </a:r>
            <a:r>
              <a:rPr lang="de-DE" sz="2800" dirty="0" err="1" smtClean="0">
                <a:effectLst/>
              </a:rPr>
              <a:t>spread</a:t>
            </a:r>
            <a:endParaRPr lang="de-DE" sz="2800" dirty="0">
              <a:effectLst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576" y="257175"/>
            <a:ext cx="2057400" cy="6343650"/>
          </a:xfrm>
          <a:prstGeom prst="rect">
            <a:avLst/>
          </a:prstGeom>
        </p:spPr>
      </p:pic>
      <p:grpSp>
        <p:nvGrpSpPr>
          <p:cNvPr id="7" name="Gruppieren 6"/>
          <p:cNvGrpSpPr/>
          <p:nvPr/>
        </p:nvGrpSpPr>
        <p:grpSpPr>
          <a:xfrm>
            <a:off x="3896737" y="3501008"/>
            <a:ext cx="4707711" cy="1676400"/>
            <a:chOff x="3896737" y="3501008"/>
            <a:chExt cx="4707711" cy="1676400"/>
          </a:xfrm>
        </p:grpSpPr>
        <p:sp>
          <p:nvSpPr>
            <p:cNvPr id="13" name="Textfeld 12"/>
            <p:cNvSpPr txBox="1"/>
            <p:nvPr/>
          </p:nvSpPr>
          <p:spPr>
            <a:xfrm>
              <a:off x="3896737" y="3573016"/>
              <a:ext cx="1834861" cy="57426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de-DE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u</a:t>
              </a:r>
              <a:r>
                <a:rPr lang="de-DE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ndo</a:t>
              </a:r>
              <a:r>
                <a:rPr lang="de-DE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de-DE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defl</a:t>
              </a:r>
              <a:r>
                <a:rPr lang="de-DE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de-DE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Vector</a:t>
              </a:r>
              <a:r>
                <a:rPr lang="de-DE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/>
              <a:r>
                <a:rPr lang="de-DE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de-DE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or</a:t>
              </a:r>
              <a:r>
                <a:rPr lang="de-DE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‚</a:t>
              </a:r>
              <a:r>
                <a:rPr lang="de-DE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slows</a:t>
              </a:r>
              <a:r>
                <a:rPr lang="de-DE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‘</a:t>
              </a:r>
              <a:endParaRPr lang="de-DE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Textfeld 13"/>
            <p:cNvSpPr txBox="1"/>
            <p:nvPr/>
          </p:nvSpPr>
          <p:spPr>
            <a:xfrm>
              <a:off x="3896737" y="4510924"/>
              <a:ext cx="1834861" cy="57426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de-DE" dirty="0" err="1">
                  <a:solidFill>
                    <a:schemeClr val="accent6"/>
                  </a:solidFill>
                  <a:latin typeface="Times New Roman" pitchFamily="18" charset="0"/>
                  <a:cs typeface="Times New Roman" pitchFamily="18" charset="0"/>
                </a:rPr>
                <a:t>u</a:t>
              </a:r>
              <a:r>
                <a:rPr lang="de-DE" dirty="0" err="1" smtClean="0">
                  <a:solidFill>
                    <a:schemeClr val="accent6"/>
                  </a:solidFill>
                  <a:latin typeface="Times New Roman" pitchFamily="18" charset="0"/>
                  <a:cs typeface="Times New Roman" pitchFamily="18" charset="0"/>
                </a:rPr>
                <a:t>ndo</a:t>
              </a:r>
              <a:r>
                <a:rPr lang="de-DE" dirty="0" smtClean="0">
                  <a:solidFill>
                    <a:schemeClr val="accent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de-DE" dirty="0" err="1" smtClean="0">
                  <a:solidFill>
                    <a:schemeClr val="accent6"/>
                  </a:solidFill>
                  <a:latin typeface="Times New Roman" pitchFamily="18" charset="0"/>
                  <a:cs typeface="Times New Roman" pitchFamily="18" charset="0"/>
                </a:rPr>
                <a:t>defl</a:t>
              </a:r>
              <a:r>
                <a:rPr lang="de-DE" dirty="0" smtClean="0">
                  <a:solidFill>
                    <a:schemeClr val="accent6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de-DE" dirty="0" err="1" smtClean="0">
                  <a:solidFill>
                    <a:schemeClr val="accent6"/>
                  </a:solidFill>
                  <a:latin typeface="Times New Roman" pitchFamily="18" charset="0"/>
                  <a:cs typeface="Times New Roman" pitchFamily="18" charset="0"/>
                </a:rPr>
                <a:t>Vector</a:t>
              </a:r>
              <a:r>
                <a:rPr lang="de-DE" dirty="0" smtClean="0">
                  <a:solidFill>
                    <a:schemeClr val="accent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/>
              <a:r>
                <a:rPr lang="de-DE" dirty="0" err="1">
                  <a:solidFill>
                    <a:schemeClr val="accent6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de-DE" dirty="0" err="1" smtClean="0">
                  <a:solidFill>
                    <a:schemeClr val="accent6"/>
                  </a:solidFill>
                  <a:latin typeface="Times New Roman" pitchFamily="18" charset="0"/>
                  <a:cs typeface="Times New Roman" pitchFamily="18" charset="0"/>
                </a:rPr>
                <a:t>or</a:t>
              </a:r>
              <a:r>
                <a:rPr lang="de-DE" dirty="0" smtClean="0">
                  <a:solidFill>
                    <a:schemeClr val="accent6"/>
                  </a:solidFill>
                  <a:latin typeface="Times New Roman" pitchFamily="18" charset="0"/>
                  <a:cs typeface="Times New Roman" pitchFamily="18" charset="0"/>
                </a:rPr>
                <a:t> ‚</a:t>
              </a:r>
              <a:r>
                <a:rPr lang="de-DE" dirty="0" err="1" smtClean="0">
                  <a:solidFill>
                    <a:schemeClr val="accent6"/>
                  </a:solidFill>
                  <a:latin typeface="Times New Roman" pitchFamily="18" charset="0"/>
                  <a:cs typeface="Times New Roman" pitchFamily="18" charset="0"/>
                </a:rPr>
                <a:t>fasts</a:t>
              </a:r>
              <a:r>
                <a:rPr lang="de-DE" dirty="0" smtClean="0">
                  <a:solidFill>
                    <a:schemeClr val="accent6"/>
                  </a:solidFill>
                  <a:latin typeface="Times New Roman" pitchFamily="18" charset="0"/>
                  <a:cs typeface="Times New Roman" pitchFamily="18" charset="0"/>
                </a:rPr>
                <a:t>‘</a:t>
              </a:r>
              <a:endParaRPr lang="de-DE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7291268" y="4078876"/>
              <a:ext cx="1313180" cy="57426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de-DE" dirty="0" err="1">
                  <a:solidFill>
                    <a:srgbClr val="00FF00"/>
                  </a:solidFill>
                  <a:latin typeface="Times New Roman" pitchFamily="18" charset="0"/>
                  <a:cs typeface="Times New Roman" pitchFamily="18" charset="0"/>
                </a:rPr>
                <a:t>d</a:t>
              </a:r>
              <a:r>
                <a:rPr lang="de-DE" dirty="0" err="1" smtClean="0">
                  <a:solidFill>
                    <a:srgbClr val="00FF00"/>
                  </a:solidFill>
                  <a:latin typeface="Times New Roman" pitchFamily="18" charset="0"/>
                  <a:cs typeface="Times New Roman" pitchFamily="18" charset="0"/>
                </a:rPr>
                <a:t>irection</a:t>
              </a:r>
              <a:r>
                <a:rPr lang="de-DE" dirty="0" smtClean="0">
                  <a:solidFill>
                    <a:srgbClr val="00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de-DE" dirty="0" err="1" smtClean="0">
                  <a:solidFill>
                    <a:srgbClr val="00FF00"/>
                  </a:solidFill>
                  <a:latin typeface="Times New Roman" pitchFamily="18" charset="0"/>
                  <a:cs typeface="Times New Roman" pitchFamily="18" charset="0"/>
                </a:rPr>
                <a:t>of</a:t>
              </a:r>
              <a:r>
                <a:rPr lang="de-DE" dirty="0" smtClean="0">
                  <a:solidFill>
                    <a:srgbClr val="00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/>
              <a:r>
                <a:rPr lang="de-DE" dirty="0" err="1" smtClean="0">
                  <a:solidFill>
                    <a:srgbClr val="00FF00"/>
                  </a:solidFill>
                  <a:latin typeface="Times New Roman" pitchFamily="18" charset="0"/>
                  <a:cs typeface="Times New Roman" pitchFamily="18" charset="0"/>
                </a:rPr>
                <a:t>motion</a:t>
              </a:r>
              <a:endParaRPr lang="de-DE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3" name="Gruppieren 2"/>
            <p:cNvGrpSpPr/>
            <p:nvPr/>
          </p:nvGrpSpPr>
          <p:grpSpPr>
            <a:xfrm>
              <a:off x="5604713" y="3501008"/>
              <a:ext cx="1676400" cy="1676400"/>
              <a:chOff x="5604713" y="3501008"/>
              <a:chExt cx="1676400" cy="1676400"/>
            </a:xfrm>
          </p:grpSpPr>
          <p:sp>
            <p:nvSpPr>
              <p:cNvPr id="9" name="Oval 4"/>
              <p:cNvSpPr>
                <a:spLocks noChangeArrowheads="1"/>
              </p:cNvSpPr>
              <p:nvPr/>
            </p:nvSpPr>
            <p:spPr bwMode="auto">
              <a:xfrm>
                <a:off x="5604713" y="3501008"/>
                <a:ext cx="1676400" cy="1676400"/>
              </a:xfrm>
              <a:prstGeom prst="ellipse">
                <a:avLst/>
              </a:prstGeom>
              <a:noFill/>
              <a:ln w="38100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0" name="Line 5"/>
              <p:cNvSpPr>
                <a:spLocks noChangeShapeType="1"/>
              </p:cNvSpPr>
              <p:nvPr/>
            </p:nvSpPr>
            <p:spPr bwMode="auto">
              <a:xfrm flipH="1" flipV="1">
                <a:off x="5796135" y="3789040"/>
                <a:ext cx="646776" cy="550168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" name="Line 6"/>
              <p:cNvSpPr>
                <a:spLocks noChangeShapeType="1"/>
              </p:cNvSpPr>
              <p:nvPr/>
            </p:nvSpPr>
            <p:spPr bwMode="auto">
              <a:xfrm flipH="1">
                <a:off x="5744298" y="4351908"/>
                <a:ext cx="711315" cy="458846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" name="Line 6"/>
              <p:cNvSpPr>
                <a:spLocks noChangeShapeType="1"/>
              </p:cNvSpPr>
              <p:nvPr/>
            </p:nvSpPr>
            <p:spPr bwMode="auto">
              <a:xfrm>
                <a:off x="6454745" y="4348336"/>
                <a:ext cx="826368" cy="0"/>
              </a:xfrm>
              <a:prstGeom prst="line">
                <a:avLst/>
              </a:prstGeom>
              <a:noFill/>
              <a:ln w="25400">
                <a:solidFill>
                  <a:srgbClr val="00FF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7" name="Line 6"/>
              <p:cNvSpPr>
                <a:spLocks noChangeShapeType="1"/>
              </p:cNvSpPr>
              <p:nvPr/>
            </p:nvSpPr>
            <p:spPr bwMode="auto">
              <a:xfrm flipH="1">
                <a:off x="5604713" y="4343837"/>
                <a:ext cx="828862" cy="4498"/>
              </a:xfrm>
              <a:prstGeom prst="line">
                <a:avLst/>
              </a:prstGeom>
              <a:noFill/>
              <a:ln w="25400">
                <a:solidFill>
                  <a:srgbClr val="00FF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2999272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5" grpId="0" build="p"/>
      <p:bldP spid="6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3133428" y="260648"/>
            <a:ext cx="5687044" cy="2808312"/>
          </a:xfrm>
        </p:spPr>
        <p:txBody>
          <a:bodyPr/>
          <a:lstStyle/>
          <a:p>
            <a:pPr marL="457200" indent="-457200">
              <a:buFont typeface="Wingdings" pitchFamily="2" charset="2"/>
              <a:buChar char="Ø"/>
            </a:pPr>
            <a:r>
              <a:rPr lang="de-DE" sz="2800" dirty="0" err="1" smtClean="0"/>
              <a:t>solution</a:t>
            </a:r>
            <a:r>
              <a:rPr lang="de-DE" sz="2800" dirty="0" smtClean="0"/>
              <a:t>:</a:t>
            </a:r>
          </a:p>
          <a:p>
            <a:pPr marL="914400" lvl="1" indent="-457200">
              <a:lnSpc>
                <a:spcPct val="100000"/>
              </a:lnSpc>
              <a:buFont typeface="Wingdings" pitchFamily="2" charset="2"/>
              <a:buChar char="Ø"/>
            </a:pPr>
            <a:r>
              <a:rPr lang="de-DE" sz="2600" dirty="0" err="1" smtClean="0"/>
              <a:t>insert</a:t>
            </a:r>
            <a:r>
              <a:rPr lang="de-DE" sz="2600" dirty="0" smtClean="0"/>
              <a:t> </a:t>
            </a:r>
            <a:r>
              <a:rPr lang="de-DE" sz="2600" dirty="0" err="1" smtClean="0"/>
              <a:t>another</a:t>
            </a:r>
            <a:r>
              <a:rPr lang="de-DE" sz="2600" dirty="0" smtClean="0"/>
              <a:t> </a:t>
            </a:r>
            <a:r>
              <a:rPr lang="de-DE" sz="2600" dirty="0" err="1" smtClean="0"/>
              <a:t>circulating</a:t>
            </a:r>
            <a:r>
              <a:rPr lang="de-DE" sz="2600" dirty="0" smtClean="0"/>
              <a:t> </a:t>
            </a:r>
            <a:r>
              <a:rPr lang="de-DE" sz="2600" dirty="0" err="1" smtClean="0"/>
              <a:t>wave</a:t>
            </a:r>
            <a:r>
              <a:rPr lang="de-DE" sz="2600" dirty="0" smtClean="0"/>
              <a:t> in front </a:t>
            </a:r>
            <a:r>
              <a:rPr lang="de-DE" sz="2600" dirty="0" err="1" smtClean="0"/>
              <a:t>of</a:t>
            </a:r>
            <a:r>
              <a:rPr lang="de-DE" sz="2600" dirty="0" smtClean="0"/>
              <a:t> </a:t>
            </a:r>
            <a:r>
              <a:rPr lang="de-DE" sz="2600" dirty="0" err="1" smtClean="0"/>
              <a:t>monochromator</a:t>
            </a:r>
            <a:r>
              <a:rPr lang="de-DE" sz="2600" dirty="0" smtClean="0"/>
              <a:t>,</a:t>
            </a:r>
          </a:p>
          <a:p>
            <a:pPr marL="914400" lvl="1" indent="-457200">
              <a:lnSpc>
                <a:spcPct val="70000"/>
              </a:lnSpc>
              <a:buFont typeface="Wingdings" pitchFamily="2" charset="2"/>
              <a:buChar char="Ø"/>
            </a:pPr>
            <a:r>
              <a:rPr lang="de-DE" sz="2600" dirty="0" err="1"/>
              <a:t>p</a:t>
            </a:r>
            <a:r>
              <a:rPr lang="de-DE" sz="2600" dirty="0" err="1" smtClean="0"/>
              <a:t>erforming</a:t>
            </a:r>
            <a:r>
              <a:rPr lang="de-DE" sz="2600" dirty="0" smtClean="0"/>
              <a:t> a </a:t>
            </a:r>
            <a:r>
              <a:rPr lang="de-DE" sz="2600" dirty="0" err="1" smtClean="0"/>
              <a:t>spread</a:t>
            </a:r>
            <a:r>
              <a:rPr lang="de-DE" sz="2600" dirty="0" smtClean="0"/>
              <a:t> </a:t>
            </a:r>
            <a:r>
              <a:rPr lang="de-DE" sz="2600" dirty="0" err="1" smtClean="0"/>
              <a:t>inversion</a:t>
            </a:r>
            <a:endParaRPr lang="de-DE" sz="2600" dirty="0"/>
          </a:p>
        </p:txBody>
      </p:sp>
      <p:sp>
        <p:nvSpPr>
          <p:cNvPr id="5" name="Textplatzhalter 3"/>
          <p:cNvSpPr txBox="1">
            <a:spLocks/>
          </p:cNvSpPr>
          <p:nvPr/>
        </p:nvSpPr>
        <p:spPr bwMode="auto">
          <a:xfrm>
            <a:off x="3131839" y="2780928"/>
            <a:ext cx="5688633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StarSymbol" charset="0"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100000"/>
              <a:buFont typeface="StarSymbol" charset="0"/>
              <a:buNone/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100000"/>
              <a:buFont typeface="StarSymbol" charset="0"/>
              <a:buNone/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StarSymbol" charset="0"/>
              <a:buNone/>
              <a:defRPr sz="9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StarSymbol" charset="0"/>
              <a:buNone/>
              <a:defRPr sz="9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StarSymbol" charset="0"/>
              <a:buNone/>
              <a:defRPr sz="9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StarSymbol" charset="0"/>
              <a:buNone/>
              <a:defRPr sz="9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StarSymbol" charset="0"/>
              <a:buNone/>
              <a:defRPr sz="9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StarSymbol" charset="0"/>
              <a:buNone/>
              <a:defRPr sz="9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itchFamily="2" charset="2"/>
              <a:buChar char="Ø"/>
            </a:pPr>
            <a:r>
              <a:rPr lang="de-DE" sz="2800" dirty="0" smtClean="0">
                <a:effectLst/>
                <a:sym typeface="Wingdings" pitchFamily="2" charset="2"/>
              </a:rPr>
              <a:t> </a:t>
            </a:r>
            <a:r>
              <a:rPr lang="de-DE" sz="2800" dirty="0" err="1" smtClean="0">
                <a:effectLst/>
                <a:sym typeface="Wingdings" pitchFamily="2" charset="2"/>
              </a:rPr>
              <a:t>formerly</a:t>
            </a:r>
            <a:r>
              <a:rPr lang="de-DE" sz="2800" dirty="0" smtClean="0">
                <a:effectLst/>
                <a:sym typeface="Wingdings" pitchFamily="2" charset="2"/>
              </a:rPr>
              <a:t> ‚</a:t>
            </a:r>
            <a:r>
              <a:rPr lang="de-DE" sz="2800" dirty="0" err="1" smtClean="0">
                <a:effectLst/>
                <a:sym typeface="Wingdings" pitchFamily="2" charset="2"/>
              </a:rPr>
              <a:t>fasts</a:t>
            </a:r>
            <a:r>
              <a:rPr lang="de-DE" sz="2800" dirty="0" smtClean="0">
                <a:effectLst/>
                <a:sym typeface="Wingdings" pitchFamily="2" charset="2"/>
              </a:rPr>
              <a:t>‘ </a:t>
            </a:r>
            <a:r>
              <a:rPr lang="de-DE" sz="2800" dirty="0" err="1" smtClean="0">
                <a:effectLst/>
                <a:sym typeface="Wingdings" pitchFamily="2" charset="2"/>
              </a:rPr>
              <a:t>become</a:t>
            </a:r>
            <a:r>
              <a:rPr lang="de-DE" sz="2800" dirty="0" smtClean="0">
                <a:effectLst/>
                <a:sym typeface="Wingdings" pitchFamily="2" charset="2"/>
              </a:rPr>
              <a:t> ‚</a:t>
            </a:r>
            <a:r>
              <a:rPr lang="de-DE" sz="2800" dirty="0" err="1" smtClean="0">
                <a:effectLst/>
                <a:sym typeface="Wingdings" pitchFamily="2" charset="2"/>
              </a:rPr>
              <a:t>slows</a:t>
            </a:r>
            <a:r>
              <a:rPr lang="de-DE" sz="2800" dirty="0" smtClean="0">
                <a:effectLst/>
                <a:sym typeface="Wingdings" pitchFamily="2" charset="2"/>
              </a:rPr>
              <a:t>‘ 	</a:t>
            </a:r>
            <a:r>
              <a:rPr lang="de-DE" sz="2800" dirty="0" err="1" smtClean="0">
                <a:effectLst/>
                <a:sym typeface="Wingdings" pitchFamily="2" charset="2"/>
              </a:rPr>
              <a:t>and</a:t>
            </a:r>
            <a:r>
              <a:rPr lang="de-DE" sz="2800" dirty="0" smtClean="0">
                <a:effectLst/>
                <a:sym typeface="Wingdings" pitchFamily="2" charset="2"/>
              </a:rPr>
              <a:t> </a:t>
            </a:r>
            <a:r>
              <a:rPr lang="de-DE" sz="2800" dirty="0" err="1" smtClean="0">
                <a:effectLst/>
                <a:sym typeface="Wingdings" pitchFamily="2" charset="2"/>
              </a:rPr>
              <a:t>vice</a:t>
            </a:r>
            <a:r>
              <a:rPr lang="de-DE" sz="2800" dirty="0" smtClean="0">
                <a:effectLst/>
                <a:sym typeface="Wingdings" pitchFamily="2" charset="2"/>
              </a:rPr>
              <a:t> </a:t>
            </a:r>
            <a:r>
              <a:rPr lang="de-DE" sz="2800" dirty="0" err="1" smtClean="0">
                <a:effectLst/>
                <a:sym typeface="Wingdings" pitchFamily="2" charset="2"/>
              </a:rPr>
              <a:t>versa</a:t>
            </a:r>
            <a:r>
              <a:rPr lang="de-DE" sz="2800" dirty="0" smtClean="0">
                <a:effectLst/>
                <a:sym typeface="Wingdings" pitchFamily="2" charset="2"/>
              </a:rPr>
              <a:t> </a:t>
            </a:r>
            <a:r>
              <a:rPr lang="de-DE" sz="2800" dirty="0" smtClean="0">
                <a:sym typeface="Wingdings" pitchFamily="2" charset="2"/>
              </a:rPr>
              <a:t>	</a:t>
            </a:r>
            <a:endParaRPr lang="de-DE" sz="2800" dirty="0"/>
          </a:p>
        </p:txBody>
      </p:sp>
      <p:sp>
        <p:nvSpPr>
          <p:cNvPr id="6" name="Textplatzhalter 3"/>
          <p:cNvSpPr txBox="1">
            <a:spLocks/>
          </p:cNvSpPr>
          <p:nvPr/>
        </p:nvSpPr>
        <p:spPr bwMode="auto">
          <a:xfrm>
            <a:off x="3133428" y="4293096"/>
            <a:ext cx="5593780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StarSymbol" charset="0"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100000"/>
              <a:buFont typeface="StarSymbol" charset="0"/>
              <a:buNone/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100000"/>
              <a:buFont typeface="StarSymbol" charset="0"/>
              <a:buNone/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StarSymbol" charset="0"/>
              <a:buNone/>
              <a:defRPr sz="9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StarSymbol" charset="0"/>
              <a:buNone/>
              <a:defRPr sz="9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StarSymbol" charset="0"/>
              <a:buNone/>
              <a:defRPr sz="9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StarSymbol" charset="0"/>
              <a:buNone/>
              <a:defRPr sz="9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StarSymbol" charset="0"/>
              <a:buNone/>
              <a:defRPr sz="9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StarSymbol" charset="0"/>
              <a:buNone/>
              <a:defRPr sz="9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itchFamily="2" charset="2"/>
              <a:buChar char="Ø"/>
            </a:pPr>
            <a:r>
              <a:rPr lang="de-DE" sz="2800" dirty="0" smtClean="0">
                <a:effectLst/>
              </a:rPr>
              <a:t>Optimum </a:t>
            </a:r>
            <a:r>
              <a:rPr lang="de-DE" sz="2800" dirty="0" err="1" smtClean="0">
                <a:effectLst/>
              </a:rPr>
              <a:t>adjustment</a:t>
            </a:r>
            <a:r>
              <a:rPr lang="de-DE" sz="2800" dirty="0" smtClean="0">
                <a:effectLst/>
              </a:rPr>
              <a:t>: </a:t>
            </a:r>
            <a:r>
              <a:rPr lang="de-DE" sz="2800" dirty="0" err="1" smtClean="0">
                <a:effectLst/>
              </a:rPr>
              <a:t>formerly</a:t>
            </a:r>
            <a:r>
              <a:rPr lang="de-DE" sz="2800" dirty="0" smtClean="0">
                <a:effectLst/>
                <a:sym typeface="Wingdings" pitchFamily="2" charset="2"/>
              </a:rPr>
              <a:t> </a:t>
            </a:r>
            <a:r>
              <a:rPr lang="de-DE" sz="2800" dirty="0">
                <a:effectLst/>
                <a:sym typeface="Wingdings" pitchFamily="2" charset="2"/>
              </a:rPr>
              <a:t>‚</a:t>
            </a:r>
            <a:r>
              <a:rPr lang="de-DE" sz="2800" dirty="0" err="1">
                <a:effectLst/>
                <a:sym typeface="Wingdings" pitchFamily="2" charset="2"/>
              </a:rPr>
              <a:t>fasts</a:t>
            </a:r>
            <a:r>
              <a:rPr lang="de-DE" sz="2800" dirty="0">
                <a:effectLst/>
                <a:sym typeface="Wingdings" pitchFamily="2" charset="2"/>
              </a:rPr>
              <a:t>‘ </a:t>
            </a:r>
            <a:r>
              <a:rPr lang="de-DE" sz="2800" dirty="0" err="1" smtClean="0">
                <a:effectLst/>
                <a:sym typeface="Wingdings" pitchFamily="2" charset="2"/>
              </a:rPr>
              <a:t>and</a:t>
            </a:r>
            <a:r>
              <a:rPr lang="de-DE" sz="2800" dirty="0" smtClean="0">
                <a:effectLst/>
                <a:sym typeface="Wingdings" pitchFamily="2" charset="2"/>
              </a:rPr>
              <a:t> </a:t>
            </a:r>
            <a:r>
              <a:rPr lang="de-DE" sz="2800" dirty="0" err="1" smtClean="0">
                <a:effectLst/>
                <a:sym typeface="Wingdings" pitchFamily="2" charset="2"/>
              </a:rPr>
              <a:t>formerly</a:t>
            </a:r>
            <a:r>
              <a:rPr lang="de-DE" sz="2800" dirty="0" smtClean="0">
                <a:effectLst/>
                <a:sym typeface="Wingdings" pitchFamily="2" charset="2"/>
              </a:rPr>
              <a:t> ‚</a:t>
            </a:r>
            <a:r>
              <a:rPr lang="de-DE" sz="2800" dirty="0" err="1">
                <a:effectLst/>
                <a:sym typeface="Wingdings" pitchFamily="2" charset="2"/>
              </a:rPr>
              <a:t>slows</a:t>
            </a:r>
            <a:r>
              <a:rPr lang="de-DE" sz="2800" dirty="0" smtClean="0">
                <a:effectLst/>
                <a:sym typeface="Wingdings" pitchFamily="2" charset="2"/>
              </a:rPr>
              <a:t>‘ </a:t>
            </a:r>
            <a:r>
              <a:rPr lang="de-DE" sz="2800" dirty="0" err="1" smtClean="0">
                <a:effectLst/>
                <a:sym typeface="Wingdings" pitchFamily="2" charset="2"/>
              </a:rPr>
              <a:t>join</a:t>
            </a:r>
            <a:r>
              <a:rPr lang="de-DE" sz="2800" dirty="0" smtClean="0">
                <a:effectLst/>
                <a:sym typeface="Wingdings" pitchFamily="2" charset="2"/>
              </a:rPr>
              <a:t> </a:t>
            </a:r>
            <a:r>
              <a:rPr lang="de-DE" sz="2800" dirty="0" err="1" smtClean="0">
                <a:effectLst/>
                <a:sym typeface="Wingdings" pitchFamily="2" charset="2"/>
              </a:rPr>
              <a:t>at</a:t>
            </a:r>
            <a:r>
              <a:rPr lang="de-DE" sz="2800" dirty="0" smtClean="0">
                <a:effectLst/>
                <a:sym typeface="Wingdings" pitchFamily="2" charset="2"/>
              </a:rPr>
              <a:t> </a:t>
            </a:r>
            <a:r>
              <a:rPr lang="de-DE" sz="2800" dirty="0" err="1" smtClean="0">
                <a:effectLst/>
                <a:sym typeface="Wingdings" pitchFamily="2" charset="2"/>
              </a:rPr>
              <a:t>entrance</a:t>
            </a:r>
            <a:r>
              <a:rPr lang="de-DE" sz="2800" dirty="0" smtClean="0">
                <a:effectLst/>
                <a:sym typeface="Wingdings" pitchFamily="2" charset="2"/>
              </a:rPr>
              <a:t> </a:t>
            </a:r>
            <a:r>
              <a:rPr lang="de-DE" sz="2800" dirty="0" err="1" smtClean="0">
                <a:effectLst/>
                <a:sym typeface="Wingdings" pitchFamily="2" charset="2"/>
              </a:rPr>
              <a:t>of</a:t>
            </a:r>
            <a:r>
              <a:rPr lang="de-DE" sz="2800" dirty="0" smtClean="0">
                <a:effectLst/>
                <a:sym typeface="Wingdings" pitchFamily="2" charset="2"/>
              </a:rPr>
              <a:t> </a:t>
            </a:r>
            <a:r>
              <a:rPr lang="de-DE" sz="2800" dirty="0" err="1" smtClean="0">
                <a:effectLst/>
                <a:sym typeface="Wingdings" pitchFamily="2" charset="2"/>
              </a:rPr>
              <a:t>monochromating</a:t>
            </a:r>
            <a:r>
              <a:rPr lang="de-DE" sz="2800" dirty="0" smtClean="0">
                <a:effectLst/>
                <a:sym typeface="Wingdings" pitchFamily="2" charset="2"/>
              </a:rPr>
              <a:t> </a:t>
            </a:r>
            <a:r>
              <a:rPr lang="de-DE" sz="2800" dirty="0" err="1" smtClean="0">
                <a:effectLst/>
                <a:sym typeface="Wingdings" pitchFamily="2" charset="2"/>
              </a:rPr>
              <a:t>wave</a:t>
            </a:r>
            <a:endParaRPr lang="de-DE" sz="2800" dirty="0">
              <a:effectLst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257175"/>
            <a:ext cx="1695450" cy="634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46116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  <p:bldP spid="6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671513" y="828138"/>
            <a:ext cx="7808912" cy="629724"/>
          </a:xfrm>
          <a:ln/>
        </p:spPr>
        <p:txBody>
          <a:bodyPr>
            <a:sp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 smtClean="0"/>
              <a:t>recapitulation</a:t>
            </a:r>
            <a:endParaRPr lang="en-GB" dirty="0"/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1513" y="1906588"/>
            <a:ext cx="7808912" cy="3052762"/>
          </a:xfrm>
          <a:ln/>
        </p:spPr>
        <p:txBody>
          <a:bodyPr>
            <a:spAutoFit/>
          </a:bodyPr>
          <a:lstStyle/>
          <a:p>
            <a:pPr marL="104775" indent="0"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dirty="0"/>
              <a:t>New </a:t>
            </a:r>
            <a:r>
              <a:rPr lang="en-GB" dirty="0" err="1"/>
              <a:t>ansatz</a:t>
            </a:r>
            <a:r>
              <a:rPr lang="en-GB" dirty="0"/>
              <a:t>: circular deflection</a:t>
            </a:r>
          </a:p>
          <a:p>
            <a:pPr marL="1103313" lvl="1" indent="-533400">
              <a:buFont typeface="Wingdings" pitchFamily="2" charset="2"/>
              <a:buChar char="Ø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dirty="0"/>
              <a:t>supplies time coding</a:t>
            </a:r>
          </a:p>
          <a:p>
            <a:pPr marL="1103313" lvl="1" indent="-533400">
              <a:buClr>
                <a:srgbClr val="FF0000"/>
              </a:buClr>
              <a:buFont typeface="Wingdings" pitchFamily="2" charset="2"/>
              <a:buChar char="Ø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dirty="0"/>
              <a:t>uncertainty in time (theoretically) vanishes!</a:t>
            </a:r>
          </a:p>
          <a:p>
            <a:pPr marL="1103313" lvl="1" indent="-533400">
              <a:buClr>
                <a:srgbClr val="FF0000"/>
              </a:buClr>
              <a:buFont typeface="Wingdings" pitchFamily="2" charset="2"/>
              <a:buChar char="Ø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dirty="0"/>
              <a:t>synchronizing waves yields exact </a:t>
            </a:r>
            <a:r>
              <a:rPr lang="en-GB" dirty="0" smtClean="0"/>
              <a:t>phase-locked </a:t>
            </a:r>
            <a:r>
              <a:rPr lang="en-GB" dirty="0"/>
              <a:t>entrance conditions</a:t>
            </a:r>
          </a:p>
          <a:p>
            <a:pPr marL="1103313" lvl="1" indent="-533400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dirty="0"/>
          </a:p>
        </p:txBody>
      </p:sp>
      <p:grpSp>
        <p:nvGrpSpPr>
          <p:cNvPr id="2" name="Gruppieren 1"/>
          <p:cNvGrpSpPr/>
          <p:nvPr/>
        </p:nvGrpSpPr>
        <p:grpSpPr>
          <a:xfrm>
            <a:off x="3581400" y="4648200"/>
            <a:ext cx="1676400" cy="1676400"/>
            <a:chOff x="3581400" y="4648200"/>
            <a:chExt cx="1676400" cy="1676400"/>
          </a:xfrm>
        </p:grpSpPr>
        <p:sp>
          <p:nvSpPr>
            <p:cNvPr id="70660" name="Oval 4"/>
            <p:cNvSpPr>
              <a:spLocks noChangeArrowheads="1"/>
            </p:cNvSpPr>
            <p:nvPr/>
          </p:nvSpPr>
          <p:spPr bwMode="auto">
            <a:xfrm>
              <a:off x="3581400" y="4648200"/>
              <a:ext cx="1676400" cy="1676400"/>
            </a:xfrm>
            <a:prstGeom prst="ellipse">
              <a:avLst/>
            </a:prstGeom>
            <a:noFill/>
            <a:ln w="38100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0661" name="Line 5"/>
            <p:cNvSpPr>
              <a:spLocks noChangeShapeType="1"/>
            </p:cNvSpPr>
            <p:nvPr/>
          </p:nvSpPr>
          <p:spPr bwMode="auto">
            <a:xfrm flipH="1" flipV="1">
              <a:off x="3810000" y="4953000"/>
              <a:ext cx="609600" cy="53340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662" name="Line 6"/>
            <p:cNvSpPr>
              <a:spLocks noChangeShapeType="1"/>
            </p:cNvSpPr>
            <p:nvPr/>
          </p:nvSpPr>
          <p:spPr bwMode="auto">
            <a:xfrm flipH="1">
              <a:off x="3733800" y="5486400"/>
              <a:ext cx="685800" cy="30480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70663" name="Text Box 7"/>
          <p:cNvSpPr txBox="1">
            <a:spLocks noChangeArrowheads="1"/>
          </p:cNvSpPr>
          <p:nvPr/>
        </p:nvSpPr>
        <p:spPr bwMode="auto">
          <a:xfrm>
            <a:off x="3429000" y="4648200"/>
            <a:ext cx="331788" cy="331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FF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dirty="0">
                <a:solidFill>
                  <a:srgbClr val="FF0000"/>
                </a:solidFill>
                <a:effectLst/>
                <a:latin typeface="Arial" charset="0"/>
              </a:rPr>
              <a:t>t</a:t>
            </a:r>
            <a:r>
              <a:rPr lang="de-DE" baseline="-25000" dirty="0">
                <a:solidFill>
                  <a:srgbClr val="FF0000"/>
                </a:solidFill>
                <a:effectLst/>
                <a:latin typeface="Arial" charset="0"/>
              </a:rPr>
              <a:t>1</a:t>
            </a:r>
          </a:p>
        </p:txBody>
      </p:sp>
      <p:sp>
        <p:nvSpPr>
          <p:cNvPr id="70665" name="Text Box 9"/>
          <p:cNvSpPr txBox="1">
            <a:spLocks noChangeArrowheads="1"/>
          </p:cNvSpPr>
          <p:nvPr/>
        </p:nvSpPr>
        <p:spPr bwMode="auto">
          <a:xfrm>
            <a:off x="3352800" y="5791200"/>
            <a:ext cx="381000" cy="331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FF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>
                <a:solidFill>
                  <a:schemeClr val="accent2"/>
                </a:solidFill>
                <a:effectLst/>
                <a:latin typeface="Arial" charset="0"/>
              </a:rPr>
              <a:t>t</a:t>
            </a:r>
            <a:r>
              <a:rPr lang="de-DE" baseline="-25000">
                <a:solidFill>
                  <a:schemeClr val="accent2"/>
                </a:solidFill>
                <a:effectLst/>
                <a:latin typeface="Arial" charset="0"/>
              </a:rPr>
              <a:t>2</a:t>
            </a:r>
          </a:p>
        </p:txBody>
      </p:sp>
      <p:sp>
        <p:nvSpPr>
          <p:cNvPr id="70666" name="Text Box 10"/>
          <p:cNvSpPr txBox="1">
            <a:spLocks noChangeArrowheads="1"/>
          </p:cNvSpPr>
          <p:nvPr/>
        </p:nvSpPr>
        <p:spPr bwMode="auto">
          <a:xfrm>
            <a:off x="5562600" y="5257800"/>
            <a:ext cx="2660650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>
                <a:solidFill>
                  <a:schemeClr val="tx1"/>
                </a:solidFill>
                <a:effectLst/>
                <a:latin typeface="Arial" charset="0"/>
              </a:rPr>
              <a:t>azimuthal position yields</a:t>
            </a:r>
          </a:p>
          <a:p>
            <a:r>
              <a:rPr lang="de-DE">
                <a:solidFill>
                  <a:schemeClr val="tx1"/>
                </a:solidFill>
                <a:effectLst/>
                <a:latin typeface="Arial" charset="0"/>
              </a:rPr>
              <a:t>clock for time coding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2"/>
          <p:cNvSpPr txBox="1">
            <a:spLocks noChangeArrowheads="1"/>
          </p:cNvSpPr>
          <p:nvPr/>
        </p:nvSpPr>
        <p:spPr bwMode="auto">
          <a:xfrm>
            <a:off x="515938" y="327025"/>
            <a:ext cx="8115300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marL="1135063" indent="-280988" defTabSz="414338">
              <a:tabLst>
                <a:tab pos="1135063" algn="l"/>
                <a:tab pos="1963738" algn="l"/>
                <a:tab pos="2794000" algn="l"/>
                <a:tab pos="3624263" algn="l"/>
                <a:tab pos="4452938" algn="l"/>
                <a:tab pos="5283200" algn="l"/>
                <a:tab pos="6111875" algn="l"/>
                <a:tab pos="6942138" algn="l"/>
                <a:tab pos="7770813" algn="l"/>
                <a:tab pos="8601075" algn="l"/>
                <a:tab pos="9429750" algn="l"/>
                <a:tab pos="102600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 marL="414338" defTabSz="414338">
              <a:tabLst>
                <a:tab pos="1135063" algn="l"/>
                <a:tab pos="1963738" algn="l"/>
                <a:tab pos="2794000" algn="l"/>
                <a:tab pos="3624263" algn="l"/>
                <a:tab pos="4452938" algn="l"/>
                <a:tab pos="5283200" algn="l"/>
                <a:tab pos="6111875" algn="l"/>
                <a:tab pos="6942138" algn="l"/>
                <a:tab pos="7770813" algn="l"/>
                <a:tab pos="8601075" algn="l"/>
                <a:tab pos="9429750" algn="l"/>
                <a:tab pos="102600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marL="830263" defTabSz="414338">
              <a:tabLst>
                <a:tab pos="1135063" algn="l"/>
                <a:tab pos="1963738" algn="l"/>
                <a:tab pos="2794000" algn="l"/>
                <a:tab pos="3624263" algn="l"/>
                <a:tab pos="4452938" algn="l"/>
                <a:tab pos="5283200" algn="l"/>
                <a:tab pos="6111875" algn="l"/>
                <a:tab pos="6942138" algn="l"/>
                <a:tab pos="7770813" algn="l"/>
                <a:tab pos="8601075" algn="l"/>
                <a:tab pos="9429750" algn="l"/>
                <a:tab pos="102600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marL="1377950" indent="-190500" defTabSz="414338">
              <a:tabLst>
                <a:tab pos="1135063" algn="l"/>
                <a:tab pos="1963738" algn="l"/>
                <a:tab pos="2794000" algn="l"/>
                <a:tab pos="3624263" algn="l"/>
                <a:tab pos="4452938" algn="l"/>
                <a:tab pos="5283200" algn="l"/>
                <a:tab pos="6111875" algn="l"/>
                <a:tab pos="6942138" algn="l"/>
                <a:tab pos="7770813" algn="l"/>
                <a:tab pos="8601075" algn="l"/>
                <a:tab pos="9429750" algn="l"/>
                <a:tab pos="102600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marL="1658938" defTabSz="414338">
              <a:tabLst>
                <a:tab pos="1135063" algn="l"/>
                <a:tab pos="1963738" algn="l"/>
                <a:tab pos="2794000" algn="l"/>
                <a:tab pos="3624263" algn="l"/>
                <a:tab pos="4452938" algn="l"/>
                <a:tab pos="5283200" algn="l"/>
                <a:tab pos="6111875" algn="l"/>
                <a:tab pos="6942138" algn="l"/>
                <a:tab pos="7770813" algn="l"/>
                <a:tab pos="8601075" algn="l"/>
                <a:tab pos="9429750" algn="l"/>
                <a:tab pos="102600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116138" defTabSz="414338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1135063" algn="l"/>
                <a:tab pos="1963738" algn="l"/>
                <a:tab pos="2794000" algn="l"/>
                <a:tab pos="3624263" algn="l"/>
                <a:tab pos="4452938" algn="l"/>
                <a:tab pos="5283200" algn="l"/>
                <a:tab pos="6111875" algn="l"/>
                <a:tab pos="6942138" algn="l"/>
                <a:tab pos="7770813" algn="l"/>
                <a:tab pos="8601075" algn="l"/>
                <a:tab pos="9429750" algn="l"/>
                <a:tab pos="102600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573338" defTabSz="414338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1135063" algn="l"/>
                <a:tab pos="1963738" algn="l"/>
                <a:tab pos="2794000" algn="l"/>
                <a:tab pos="3624263" algn="l"/>
                <a:tab pos="4452938" algn="l"/>
                <a:tab pos="5283200" algn="l"/>
                <a:tab pos="6111875" algn="l"/>
                <a:tab pos="6942138" algn="l"/>
                <a:tab pos="7770813" algn="l"/>
                <a:tab pos="8601075" algn="l"/>
                <a:tab pos="9429750" algn="l"/>
                <a:tab pos="102600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030538" defTabSz="414338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1135063" algn="l"/>
                <a:tab pos="1963738" algn="l"/>
                <a:tab pos="2794000" algn="l"/>
                <a:tab pos="3624263" algn="l"/>
                <a:tab pos="4452938" algn="l"/>
                <a:tab pos="5283200" algn="l"/>
                <a:tab pos="6111875" algn="l"/>
                <a:tab pos="6942138" algn="l"/>
                <a:tab pos="7770813" algn="l"/>
                <a:tab pos="8601075" algn="l"/>
                <a:tab pos="9429750" algn="l"/>
                <a:tab pos="102600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487738" defTabSz="414338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1135063" algn="l"/>
                <a:tab pos="1963738" algn="l"/>
                <a:tab pos="2794000" algn="l"/>
                <a:tab pos="3624263" algn="l"/>
                <a:tab pos="4452938" algn="l"/>
                <a:tab pos="5283200" algn="l"/>
                <a:tab pos="6111875" algn="l"/>
                <a:tab pos="6942138" algn="l"/>
                <a:tab pos="7770813" algn="l"/>
                <a:tab pos="8601075" algn="l"/>
                <a:tab pos="9429750" algn="l"/>
                <a:tab pos="102600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hangingPunct="0">
              <a:lnSpc>
                <a:spcPct val="93000"/>
              </a:lnSpc>
              <a:spcAft>
                <a:spcPts val="1288"/>
              </a:spcAft>
              <a:buFont typeface="Times New Roman" pitchFamily="18" charset="0"/>
              <a:buNone/>
            </a:pPr>
            <a:r>
              <a:rPr lang="en-GB" sz="2200">
                <a:effectLst/>
                <a:latin typeface="Times New Roman" pitchFamily="18" charset="0"/>
              </a:rPr>
              <a:t> </a:t>
            </a:r>
            <a:r>
              <a:rPr lang="en-GB" sz="2400">
                <a:effectLst/>
                <a:latin typeface="Times New Roman" pitchFamily="18" charset="0"/>
              </a:rPr>
              <a:t>Note that CD can work without dispersion!</a:t>
            </a:r>
            <a:r>
              <a:rPr lang="en-GB" sz="2200">
                <a:effectLst/>
                <a:latin typeface="Times New Roman" pitchFamily="18" charset="0"/>
              </a:rPr>
              <a:t> </a:t>
            </a:r>
          </a:p>
        </p:txBody>
      </p:sp>
      <p:pic>
        <p:nvPicPr>
          <p:cNvPr id="5632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22438" y="2039938"/>
            <a:ext cx="5895975" cy="367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528638" y="962025"/>
            <a:ext cx="8115300" cy="30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marL="1435100" indent="-279400" defTabSz="414338">
              <a:tabLst>
                <a:tab pos="1435100" algn="l"/>
                <a:tab pos="2265363" algn="l"/>
                <a:tab pos="3095625" algn="l"/>
                <a:tab pos="3924300" algn="l"/>
                <a:tab pos="4754563" algn="l"/>
                <a:tab pos="5583238" algn="l"/>
                <a:tab pos="6413500" algn="l"/>
                <a:tab pos="7242175" algn="l"/>
                <a:tab pos="8072438" algn="l"/>
                <a:tab pos="8901113" algn="l"/>
                <a:tab pos="9731375" algn="l"/>
                <a:tab pos="1056005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 marL="414338" defTabSz="414338">
              <a:tabLst>
                <a:tab pos="1435100" algn="l"/>
                <a:tab pos="2265363" algn="l"/>
                <a:tab pos="3095625" algn="l"/>
                <a:tab pos="3924300" algn="l"/>
                <a:tab pos="4754563" algn="l"/>
                <a:tab pos="5583238" algn="l"/>
                <a:tab pos="6413500" algn="l"/>
                <a:tab pos="7242175" algn="l"/>
                <a:tab pos="8072438" algn="l"/>
                <a:tab pos="8901113" algn="l"/>
                <a:tab pos="9731375" algn="l"/>
                <a:tab pos="1056005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marL="830263" defTabSz="414338">
              <a:tabLst>
                <a:tab pos="1435100" algn="l"/>
                <a:tab pos="2265363" algn="l"/>
                <a:tab pos="3095625" algn="l"/>
                <a:tab pos="3924300" algn="l"/>
                <a:tab pos="4754563" algn="l"/>
                <a:tab pos="5583238" algn="l"/>
                <a:tab pos="6413500" algn="l"/>
                <a:tab pos="7242175" algn="l"/>
                <a:tab pos="8072438" algn="l"/>
                <a:tab pos="8901113" algn="l"/>
                <a:tab pos="9731375" algn="l"/>
                <a:tab pos="1056005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marL="1244600" defTabSz="414338">
              <a:tabLst>
                <a:tab pos="1435100" algn="l"/>
                <a:tab pos="2265363" algn="l"/>
                <a:tab pos="3095625" algn="l"/>
                <a:tab pos="3924300" algn="l"/>
                <a:tab pos="4754563" algn="l"/>
                <a:tab pos="5583238" algn="l"/>
                <a:tab pos="6413500" algn="l"/>
                <a:tab pos="7242175" algn="l"/>
                <a:tab pos="8072438" algn="l"/>
                <a:tab pos="8901113" algn="l"/>
                <a:tab pos="9731375" algn="l"/>
                <a:tab pos="1056005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marL="1658938" defTabSz="414338">
              <a:tabLst>
                <a:tab pos="1435100" algn="l"/>
                <a:tab pos="2265363" algn="l"/>
                <a:tab pos="3095625" algn="l"/>
                <a:tab pos="3924300" algn="l"/>
                <a:tab pos="4754563" algn="l"/>
                <a:tab pos="5583238" algn="l"/>
                <a:tab pos="6413500" algn="l"/>
                <a:tab pos="7242175" algn="l"/>
                <a:tab pos="8072438" algn="l"/>
                <a:tab pos="8901113" algn="l"/>
                <a:tab pos="9731375" algn="l"/>
                <a:tab pos="1056005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116138" defTabSz="414338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1435100" algn="l"/>
                <a:tab pos="2265363" algn="l"/>
                <a:tab pos="3095625" algn="l"/>
                <a:tab pos="3924300" algn="l"/>
                <a:tab pos="4754563" algn="l"/>
                <a:tab pos="5583238" algn="l"/>
                <a:tab pos="6413500" algn="l"/>
                <a:tab pos="7242175" algn="l"/>
                <a:tab pos="8072438" algn="l"/>
                <a:tab pos="8901113" algn="l"/>
                <a:tab pos="9731375" algn="l"/>
                <a:tab pos="1056005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573338" defTabSz="414338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1435100" algn="l"/>
                <a:tab pos="2265363" algn="l"/>
                <a:tab pos="3095625" algn="l"/>
                <a:tab pos="3924300" algn="l"/>
                <a:tab pos="4754563" algn="l"/>
                <a:tab pos="5583238" algn="l"/>
                <a:tab pos="6413500" algn="l"/>
                <a:tab pos="7242175" algn="l"/>
                <a:tab pos="8072438" algn="l"/>
                <a:tab pos="8901113" algn="l"/>
                <a:tab pos="9731375" algn="l"/>
                <a:tab pos="1056005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030538" defTabSz="414338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1435100" algn="l"/>
                <a:tab pos="2265363" algn="l"/>
                <a:tab pos="3095625" algn="l"/>
                <a:tab pos="3924300" algn="l"/>
                <a:tab pos="4754563" algn="l"/>
                <a:tab pos="5583238" algn="l"/>
                <a:tab pos="6413500" algn="l"/>
                <a:tab pos="7242175" algn="l"/>
                <a:tab pos="8072438" algn="l"/>
                <a:tab pos="8901113" algn="l"/>
                <a:tab pos="9731375" algn="l"/>
                <a:tab pos="1056005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487738" defTabSz="414338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1435100" algn="l"/>
                <a:tab pos="2265363" algn="l"/>
                <a:tab pos="3095625" algn="l"/>
                <a:tab pos="3924300" algn="l"/>
                <a:tab pos="4754563" algn="l"/>
                <a:tab pos="5583238" algn="l"/>
                <a:tab pos="6413500" algn="l"/>
                <a:tab pos="7242175" algn="l"/>
                <a:tab pos="8072438" algn="l"/>
                <a:tab pos="8901113" algn="l"/>
                <a:tab pos="9731375" algn="l"/>
                <a:tab pos="1056005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hangingPunct="0">
              <a:lnSpc>
                <a:spcPct val="93000"/>
              </a:lnSpc>
              <a:spcAft>
                <a:spcPts val="1288"/>
              </a:spcAft>
              <a:buFont typeface="Times New Roman" pitchFamily="18" charset="0"/>
              <a:buNone/>
            </a:pPr>
            <a:r>
              <a:rPr lang="en-GB" sz="2200">
                <a:effectLst/>
                <a:latin typeface="Times New Roman" pitchFamily="18" charset="0"/>
              </a:rPr>
              <a:t> - setup for CD based monochromator</a:t>
            </a:r>
          </a:p>
        </p:txBody>
      </p:sp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388938" y="3900488"/>
            <a:ext cx="8115300" cy="2389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marL="319088" defTabSz="414338">
              <a:tabLst>
                <a:tab pos="319088" algn="l"/>
                <a:tab pos="1149350" algn="l"/>
                <a:tab pos="1978025" algn="l"/>
                <a:tab pos="2808288" algn="l"/>
                <a:tab pos="3638550" algn="l"/>
                <a:tab pos="4467225" algn="l"/>
                <a:tab pos="5297488" algn="l"/>
                <a:tab pos="6126163" algn="l"/>
                <a:tab pos="6956425" algn="l"/>
                <a:tab pos="7785100" algn="l"/>
                <a:tab pos="8615363" algn="l"/>
                <a:tab pos="94440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 marL="774700" indent="-257175" defTabSz="414338">
              <a:tabLst>
                <a:tab pos="319088" algn="l"/>
                <a:tab pos="1149350" algn="l"/>
                <a:tab pos="1978025" algn="l"/>
                <a:tab pos="2808288" algn="l"/>
                <a:tab pos="3638550" algn="l"/>
                <a:tab pos="4467225" algn="l"/>
                <a:tab pos="5297488" algn="l"/>
                <a:tab pos="6126163" algn="l"/>
                <a:tab pos="6956425" algn="l"/>
                <a:tab pos="7785100" algn="l"/>
                <a:tab pos="8615363" algn="l"/>
                <a:tab pos="94440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marL="830263" defTabSz="414338">
              <a:tabLst>
                <a:tab pos="319088" algn="l"/>
                <a:tab pos="1149350" algn="l"/>
                <a:tab pos="1978025" algn="l"/>
                <a:tab pos="2808288" algn="l"/>
                <a:tab pos="3638550" algn="l"/>
                <a:tab pos="4467225" algn="l"/>
                <a:tab pos="5297488" algn="l"/>
                <a:tab pos="6126163" algn="l"/>
                <a:tab pos="6956425" algn="l"/>
                <a:tab pos="7785100" algn="l"/>
                <a:tab pos="8615363" algn="l"/>
                <a:tab pos="94440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marL="1244600" defTabSz="414338">
              <a:tabLst>
                <a:tab pos="319088" algn="l"/>
                <a:tab pos="1149350" algn="l"/>
                <a:tab pos="1978025" algn="l"/>
                <a:tab pos="2808288" algn="l"/>
                <a:tab pos="3638550" algn="l"/>
                <a:tab pos="4467225" algn="l"/>
                <a:tab pos="5297488" algn="l"/>
                <a:tab pos="6126163" algn="l"/>
                <a:tab pos="6956425" algn="l"/>
                <a:tab pos="7785100" algn="l"/>
                <a:tab pos="8615363" algn="l"/>
                <a:tab pos="94440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marL="1658938" defTabSz="414338">
              <a:tabLst>
                <a:tab pos="319088" algn="l"/>
                <a:tab pos="1149350" algn="l"/>
                <a:tab pos="1978025" algn="l"/>
                <a:tab pos="2808288" algn="l"/>
                <a:tab pos="3638550" algn="l"/>
                <a:tab pos="4467225" algn="l"/>
                <a:tab pos="5297488" algn="l"/>
                <a:tab pos="6126163" algn="l"/>
                <a:tab pos="6956425" algn="l"/>
                <a:tab pos="7785100" algn="l"/>
                <a:tab pos="8615363" algn="l"/>
                <a:tab pos="94440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116138" defTabSz="414338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319088" algn="l"/>
                <a:tab pos="1149350" algn="l"/>
                <a:tab pos="1978025" algn="l"/>
                <a:tab pos="2808288" algn="l"/>
                <a:tab pos="3638550" algn="l"/>
                <a:tab pos="4467225" algn="l"/>
                <a:tab pos="5297488" algn="l"/>
                <a:tab pos="6126163" algn="l"/>
                <a:tab pos="6956425" algn="l"/>
                <a:tab pos="7785100" algn="l"/>
                <a:tab pos="8615363" algn="l"/>
                <a:tab pos="94440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573338" defTabSz="414338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319088" algn="l"/>
                <a:tab pos="1149350" algn="l"/>
                <a:tab pos="1978025" algn="l"/>
                <a:tab pos="2808288" algn="l"/>
                <a:tab pos="3638550" algn="l"/>
                <a:tab pos="4467225" algn="l"/>
                <a:tab pos="5297488" algn="l"/>
                <a:tab pos="6126163" algn="l"/>
                <a:tab pos="6956425" algn="l"/>
                <a:tab pos="7785100" algn="l"/>
                <a:tab pos="8615363" algn="l"/>
                <a:tab pos="94440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030538" defTabSz="414338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319088" algn="l"/>
                <a:tab pos="1149350" algn="l"/>
                <a:tab pos="1978025" algn="l"/>
                <a:tab pos="2808288" algn="l"/>
                <a:tab pos="3638550" algn="l"/>
                <a:tab pos="4467225" algn="l"/>
                <a:tab pos="5297488" algn="l"/>
                <a:tab pos="6126163" algn="l"/>
                <a:tab pos="6956425" algn="l"/>
                <a:tab pos="7785100" algn="l"/>
                <a:tab pos="8615363" algn="l"/>
                <a:tab pos="94440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487738" defTabSz="414338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319088" algn="l"/>
                <a:tab pos="1149350" algn="l"/>
                <a:tab pos="1978025" algn="l"/>
                <a:tab pos="2808288" algn="l"/>
                <a:tab pos="3638550" algn="l"/>
                <a:tab pos="4467225" algn="l"/>
                <a:tab pos="5297488" algn="l"/>
                <a:tab pos="6126163" algn="l"/>
                <a:tab pos="6956425" algn="l"/>
                <a:tab pos="7785100" algn="l"/>
                <a:tab pos="8615363" algn="l"/>
                <a:tab pos="94440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hangingPunct="0">
              <a:lnSpc>
                <a:spcPct val="93000"/>
              </a:lnSpc>
              <a:spcAft>
                <a:spcPts val="1288"/>
              </a:spcAft>
              <a:buFont typeface="Times New Roman" pitchFamily="18" charset="0"/>
              <a:buNone/>
            </a:pPr>
            <a:r>
              <a:rPr lang="en-GB" sz="2200" dirty="0" err="1" smtClean="0">
                <a:effectLst/>
                <a:latin typeface="Times New Roman" pitchFamily="18" charset="0"/>
              </a:rPr>
              <a:t>Spead</a:t>
            </a:r>
            <a:r>
              <a:rPr lang="en-GB" sz="2200" dirty="0" smtClean="0">
                <a:effectLst/>
                <a:latin typeface="Times New Roman" pitchFamily="18" charset="0"/>
              </a:rPr>
              <a:t> inverter eliminates </a:t>
            </a:r>
            <a:r>
              <a:rPr lang="en-GB" sz="2200" dirty="0">
                <a:effectLst/>
                <a:latin typeface="Times New Roman" pitchFamily="18" charset="0"/>
              </a:rPr>
              <a:t>phase dispersion </a:t>
            </a:r>
            <a:r>
              <a:rPr lang="en-GB" sz="2200" dirty="0" smtClean="0">
                <a:effectLst/>
                <a:latin typeface="Times New Roman" pitchFamily="18" charset="0"/>
              </a:rPr>
              <a:t>(TOF differences) at </a:t>
            </a:r>
            <a:r>
              <a:rPr lang="en-GB" sz="2200" dirty="0">
                <a:effectLst/>
                <a:latin typeface="Times New Roman" pitchFamily="18" charset="0"/>
              </a:rPr>
              <a:t>the end of ‘M’</a:t>
            </a:r>
          </a:p>
          <a:p>
            <a:pPr hangingPunct="0">
              <a:lnSpc>
                <a:spcPct val="93000"/>
              </a:lnSpc>
              <a:spcAft>
                <a:spcPts val="1288"/>
              </a:spcAft>
              <a:buFont typeface="Times New Roman" pitchFamily="18" charset="0"/>
              <a:buNone/>
            </a:pPr>
            <a:r>
              <a:rPr lang="en-GB" sz="2200" dirty="0">
                <a:effectLst/>
                <a:latin typeface="Times New Roman" pitchFamily="18" charset="0"/>
              </a:rPr>
              <a:t>M eliminates </a:t>
            </a:r>
            <a:r>
              <a:rPr lang="en-GB" sz="2200" dirty="0">
                <a:effectLst/>
                <a:latin typeface="Symbol" pitchFamily="18" charset="2"/>
              </a:rPr>
              <a:t> </a:t>
            </a:r>
            <a:r>
              <a:rPr lang="en-GB" sz="2200" dirty="0">
                <a:effectLst/>
                <a:latin typeface="Times New Roman" pitchFamily="18" charset="0"/>
              </a:rPr>
              <a:t>E</a:t>
            </a:r>
          </a:p>
          <a:p>
            <a:pPr hangingPunct="0">
              <a:lnSpc>
                <a:spcPct val="93000"/>
              </a:lnSpc>
              <a:spcAft>
                <a:spcPts val="1288"/>
              </a:spcAft>
              <a:buFont typeface="Times New Roman" pitchFamily="18" charset="0"/>
              <a:buNone/>
            </a:pPr>
            <a:r>
              <a:rPr lang="en-GB" sz="2200" dirty="0">
                <a:effectLst/>
                <a:latin typeface="Times New Roman" pitchFamily="18" charset="0"/>
              </a:rPr>
              <a:t>If correctly adjusted, computer simulation shows that both,  </a:t>
            </a:r>
            <a:r>
              <a:rPr lang="en-GB" sz="2200" dirty="0">
                <a:effectLst/>
                <a:latin typeface="Symbol" pitchFamily="18" charset="2"/>
              </a:rPr>
              <a:t></a:t>
            </a:r>
            <a:r>
              <a:rPr lang="en-GB" sz="2200" dirty="0">
                <a:effectLst/>
                <a:latin typeface="Times New Roman" pitchFamily="18" charset="0"/>
              </a:rPr>
              <a:t>t and </a:t>
            </a:r>
            <a:r>
              <a:rPr lang="en-GB" sz="2200" dirty="0">
                <a:effectLst/>
                <a:latin typeface="Symbol" pitchFamily="18" charset="2"/>
              </a:rPr>
              <a:t></a:t>
            </a:r>
            <a:r>
              <a:rPr lang="en-GB" sz="2200" dirty="0">
                <a:effectLst/>
                <a:latin typeface="Times New Roman" pitchFamily="18" charset="0"/>
              </a:rPr>
              <a:t>E vanish behind ‘M’! </a:t>
            </a:r>
          </a:p>
          <a:p>
            <a:pPr lvl="1" hangingPunct="0">
              <a:lnSpc>
                <a:spcPct val="93000"/>
              </a:lnSpc>
              <a:spcAft>
                <a:spcPts val="1038"/>
              </a:spcAft>
              <a:buFont typeface="Times New Roman" pitchFamily="18" charset="0"/>
              <a:buNone/>
            </a:pPr>
            <a:endParaRPr lang="en-GB" sz="2200" dirty="0">
              <a:effectLst/>
              <a:latin typeface="Times New Roman" pitchFamily="18" charset="0"/>
            </a:endParaRPr>
          </a:p>
        </p:txBody>
      </p:sp>
      <p:sp>
        <p:nvSpPr>
          <p:cNvPr id="58373" name="Line 5"/>
          <p:cNvSpPr>
            <a:spLocks noChangeShapeType="1"/>
          </p:cNvSpPr>
          <p:nvPr/>
        </p:nvSpPr>
        <p:spPr bwMode="auto">
          <a:xfrm>
            <a:off x="2890838" y="1535113"/>
            <a:ext cx="1587" cy="234950"/>
          </a:xfrm>
          <a:prstGeom prst="line">
            <a:avLst/>
          </a:prstGeom>
          <a:noFill/>
          <a:ln w="3672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8374" name="Text Box 6"/>
          <p:cNvSpPr txBox="1">
            <a:spLocks noChangeArrowheads="1"/>
          </p:cNvSpPr>
          <p:nvPr/>
        </p:nvSpPr>
        <p:spPr bwMode="auto">
          <a:xfrm>
            <a:off x="2290763" y="3194050"/>
            <a:ext cx="404812" cy="37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414338">
              <a:tabLst>
                <a:tab pos="0" algn="l"/>
                <a:tab pos="830263" algn="l"/>
                <a:tab pos="1658938" algn="l"/>
                <a:tab pos="2489200" algn="l"/>
                <a:tab pos="3317875" algn="l"/>
                <a:tab pos="4148138" algn="l"/>
                <a:tab pos="4976813" algn="l"/>
                <a:tab pos="5807075" algn="l"/>
                <a:tab pos="6635750" algn="l"/>
                <a:tab pos="7466013" algn="l"/>
                <a:tab pos="8294688" algn="l"/>
                <a:tab pos="912495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 marL="414338" defTabSz="414338">
              <a:tabLst>
                <a:tab pos="0" algn="l"/>
                <a:tab pos="830263" algn="l"/>
                <a:tab pos="1658938" algn="l"/>
                <a:tab pos="2489200" algn="l"/>
                <a:tab pos="3317875" algn="l"/>
                <a:tab pos="4148138" algn="l"/>
                <a:tab pos="4976813" algn="l"/>
                <a:tab pos="5807075" algn="l"/>
                <a:tab pos="6635750" algn="l"/>
                <a:tab pos="7466013" algn="l"/>
                <a:tab pos="8294688" algn="l"/>
                <a:tab pos="912495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marL="830263" defTabSz="414338">
              <a:tabLst>
                <a:tab pos="0" algn="l"/>
                <a:tab pos="830263" algn="l"/>
                <a:tab pos="1658938" algn="l"/>
                <a:tab pos="2489200" algn="l"/>
                <a:tab pos="3317875" algn="l"/>
                <a:tab pos="4148138" algn="l"/>
                <a:tab pos="4976813" algn="l"/>
                <a:tab pos="5807075" algn="l"/>
                <a:tab pos="6635750" algn="l"/>
                <a:tab pos="7466013" algn="l"/>
                <a:tab pos="8294688" algn="l"/>
                <a:tab pos="912495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marL="1244600" defTabSz="414338">
              <a:tabLst>
                <a:tab pos="0" algn="l"/>
                <a:tab pos="830263" algn="l"/>
                <a:tab pos="1658938" algn="l"/>
                <a:tab pos="2489200" algn="l"/>
                <a:tab pos="3317875" algn="l"/>
                <a:tab pos="4148138" algn="l"/>
                <a:tab pos="4976813" algn="l"/>
                <a:tab pos="5807075" algn="l"/>
                <a:tab pos="6635750" algn="l"/>
                <a:tab pos="7466013" algn="l"/>
                <a:tab pos="8294688" algn="l"/>
                <a:tab pos="912495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marL="1658938" defTabSz="414338">
              <a:tabLst>
                <a:tab pos="0" algn="l"/>
                <a:tab pos="830263" algn="l"/>
                <a:tab pos="1658938" algn="l"/>
                <a:tab pos="2489200" algn="l"/>
                <a:tab pos="3317875" algn="l"/>
                <a:tab pos="4148138" algn="l"/>
                <a:tab pos="4976813" algn="l"/>
                <a:tab pos="5807075" algn="l"/>
                <a:tab pos="6635750" algn="l"/>
                <a:tab pos="7466013" algn="l"/>
                <a:tab pos="8294688" algn="l"/>
                <a:tab pos="912495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116138" defTabSz="414338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830263" algn="l"/>
                <a:tab pos="1658938" algn="l"/>
                <a:tab pos="2489200" algn="l"/>
                <a:tab pos="3317875" algn="l"/>
                <a:tab pos="4148138" algn="l"/>
                <a:tab pos="4976813" algn="l"/>
                <a:tab pos="5807075" algn="l"/>
                <a:tab pos="6635750" algn="l"/>
                <a:tab pos="7466013" algn="l"/>
                <a:tab pos="8294688" algn="l"/>
                <a:tab pos="912495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573338" defTabSz="414338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830263" algn="l"/>
                <a:tab pos="1658938" algn="l"/>
                <a:tab pos="2489200" algn="l"/>
                <a:tab pos="3317875" algn="l"/>
                <a:tab pos="4148138" algn="l"/>
                <a:tab pos="4976813" algn="l"/>
                <a:tab pos="5807075" algn="l"/>
                <a:tab pos="6635750" algn="l"/>
                <a:tab pos="7466013" algn="l"/>
                <a:tab pos="8294688" algn="l"/>
                <a:tab pos="912495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030538" defTabSz="414338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830263" algn="l"/>
                <a:tab pos="1658938" algn="l"/>
                <a:tab pos="2489200" algn="l"/>
                <a:tab pos="3317875" algn="l"/>
                <a:tab pos="4148138" algn="l"/>
                <a:tab pos="4976813" algn="l"/>
                <a:tab pos="5807075" algn="l"/>
                <a:tab pos="6635750" algn="l"/>
                <a:tab pos="7466013" algn="l"/>
                <a:tab pos="8294688" algn="l"/>
                <a:tab pos="912495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487738" defTabSz="414338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830263" algn="l"/>
                <a:tab pos="1658938" algn="l"/>
                <a:tab pos="2489200" algn="l"/>
                <a:tab pos="3317875" algn="l"/>
                <a:tab pos="4148138" algn="l"/>
                <a:tab pos="4976813" algn="l"/>
                <a:tab pos="5807075" algn="l"/>
                <a:tab pos="6635750" algn="l"/>
                <a:tab pos="7466013" algn="l"/>
                <a:tab pos="8294688" algn="l"/>
                <a:tab pos="912495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hangingPunct="0">
              <a:lnSpc>
                <a:spcPct val="93000"/>
              </a:lnSpc>
              <a:buSzPct val="45000"/>
              <a:buFont typeface="Wingdings" pitchFamily="2" charset="2"/>
              <a:buNone/>
            </a:pPr>
            <a:r>
              <a:rPr lang="en-GB" sz="2200">
                <a:effectLst/>
                <a:latin typeface="Times New Roman" pitchFamily="18" charset="0"/>
              </a:rPr>
              <a:t>K</a:t>
            </a:r>
            <a:r>
              <a:rPr lang="en-GB" sz="2200" baseline="-33000">
                <a:effectLst/>
                <a:latin typeface="Times New Roman" pitchFamily="18" charset="0"/>
              </a:rPr>
              <a:t>1</a:t>
            </a:r>
          </a:p>
        </p:txBody>
      </p:sp>
      <p:sp>
        <p:nvSpPr>
          <p:cNvPr id="58375" name="Freeform 7"/>
          <p:cNvSpPr>
            <a:spLocks noChangeArrowheads="1"/>
          </p:cNvSpPr>
          <p:nvPr/>
        </p:nvSpPr>
        <p:spPr bwMode="auto">
          <a:xfrm>
            <a:off x="1181100" y="1851025"/>
            <a:ext cx="2219325" cy="481013"/>
          </a:xfrm>
          <a:custGeom>
            <a:avLst/>
            <a:gdLst>
              <a:gd name="T0" fmla="*/ 0 w 6791"/>
              <a:gd name="T1" fmla="*/ 1472 h 1473"/>
              <a:gd name="T2" fmla="*/ 1808 w 6791"/>
              <a:gd name="T3" fmla="*/ 1472 h 1473"/>
              <a:gd name="T4" fmla="*/ 3648 w 6791"/>
              <a:gd name="T5" fmla="*/ 1151 h 1473"/>
              <a:gd name="T6" fmla="*/ 5267 w 6791"/>
              <a:gd name="T7" fmla="*/ 0 h 1473"/>
              <a:gd name="T8" fmla="*/ 6790 w 6791"/>
              <a:gd name="T9" fmla="*/ 0 h 14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791" h="1473">
                <a:moveTo>
                  <a:pt x="0" y="1472"/>
                </a:moveTo>
                <a:lnTo>
                  <a:pt x="1808" y="1472"/>
                </a:lnTo>
                <a:lnTo>
                  <a:pt x="3648" y="1151"/>
                </a:lnTo>
                <a:lnTo>
                  <a:pt x="5267" y="0"/>
                </a:lnTo>
                <a:lnTo>
                  <a:pt x="6790" y="0"/>
                </a:lnTo>
              </a:path>
            </a:pathLst>
          </a:custGeom>
          <a:noFill/>
          <a:ln w="3672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8376" name="Line 8"/>
          <p:cNvSpPr>
            <a:spLocks noChangeShapeType="1"/>
          </p:cNvSpPr>
          <p:nvPr/>
        </p:nvSpPr>
        <p:spPr bwMode="auto">
          <a:xfrm>
            <a:off x="2362200" y="2270125"/>
            <a:ext cx="1588" cy="139700"/>
          </a:xfrm>
          <a:prstGeom prst="line">
            <a:avLst/>
          </a:prstGeom>
          <a:noFill/>
          <a:ln w="3672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8377" name="Line 9"/>
          <p:cNvSpPr>
            <a:spLocks noChangeShapeType="1"/>
          </p:cNvSpPr>
          <p:nvPr/>
        </p:nvSpPr>
        <p:spPr bwMode="auto">
          <a:xfrm>
            <a:off x="2352675" y="1552575"/>
            <a:ext cx="1588" cy="595313"/>
          </a:xfrm>
          <a:prstGeom prst="line">
            <a:avLst/>
          </a:prstGeom>
          <a:noFill/>
          <a:ln w="3672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8378" name="Line 10"/>
          <p:cNvSpPr>
            <a:spLocks noChangeShapeType="1"/>
          </p:cNvSpPr>
          <p:nvPr/>
        </p:nvSpPr>
        <p:spPr bwMode="auto">
          <a:xfrm>
            <a:off x="2890838" y="1955800"/>
            <a:ext cx="1587" cy="752475"/>
          </a:xfrm>
          <a:prstGeom prst="line">
            <a:avLst/>
          </a:prstGeom>
          <a:noFill/>
          <a:ln w="3672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8379" name="Line 11"/>
          <p:cNvSpPr>
            <a:spLocks noChangeShapeType="1"/>
          </p:cNvSpPr>
          <p:nvPr/>
        </p:nvSpPr>
        <p:spPr bwMode="auto">
          <a:xfrm flipV="1">
            <a:off x="2362200" y="2243138"/>
            <a:ext cx="1588" cy="158750"/>
          </a:xfrm>
          <a:prstGeom prst="line">
            <a:avLst/>
          </a:prstGeom>
          <a:noFill/>
          <a:ln w="3672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8380" name="Line 12"/>
          <p:cNvSpPr>
            <a:spLocks noChangeShapeType="1"/>
          </p:cNvSpPr>
          <p:nvPr/>
        </p:nvSpPr>
        <p:spPr bwMode="auto">
          <a:xfrm flipV="1">
            <a:off x="2352675" y="2506663"/>
            <a:ext cx="1588" cy="614362"/>
          </a:xfrm>
          <a:prstGeom prst="line">
            <a:avLst/>
          </a:prstGeom>
          <a:noFill/>
          <a:ln w="3672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8381" name="Line 13"/>
          <p:cNvSpPr>
            <a:spLocks noChangeShapeType="1"/>
          </p:cNvSpPr>
          <p:nvPr/>
        </p:nvSpPr>
        <p:spPr bwMode="auto">
          <a:xfrm flipV="1">
            <a:off x="2892425" y="1946275"/>
            <a:ext cx="1588" cy="771525"/>
          </a:xfrm>
          <a:prstGeom prst="line">
            <a:avLst/>
          </a:prstGeom>
          <a:noFill/>
          <a:ln w="3672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8382" name="Line 14"/>
          <p:cNvSpPr>
            <a:spLocks noChangeShapeType="1"/>
          </p:cNvSpPr>
          <p:nvPr/>
        </p:nvSpPr>
        <p:spPr bwMode="auto">
          <a:xfrm flipV="1">
            <a:off x="2892425" y="2871788"/>
            <a:ext cx="1588" cy="255587"/>
          </a:xfrm>
          <a:prstGeom prst="line">
            <a:avLst/>
          </a:prstGeom>
          <a:noFill/>
          <a:ln w="3672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8383" name="Freeform 15"/>
          <p:cNvSpPr>
            <a:spLocks noChangeArrowheads="1"/>
          </p:cNvSpPr>
          <p:nvPr/>
        </p:nvSpPr>
        <p:spPr bwMode="auto">
          <a:xfrm>
            <a:off x="1571625" y="2382838"/>
            <a:ext cx="374650" cy="144462"/>
          </a:xfrm>
          <a:custGeom>
            <a:avLst/>
            <a:gdLst>
              <a:gd name="T0" fmla="*/ 0 w 1146"/>
              <a:gd name="T1" fmla="*/ 16 h 444"/>
              <a:gd name="T2" fmla="*/ 0 w 1146"/>
              <a:gd name="T3" fmla="*/ 443 h 444"/>
              <a:gd name="T4" fmla="*/ 1145 w 1146"/>
              <a:gd name="T5" fmla="*/ 443 h 444"/>
              <a:gd name="T6" fmla="*/ 1145 w 1146"/>
              <a:gd name="T7" fmla="*/ 0 h 4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146" h="444">
                <a:moveTo>
                  <a:pt x="0" y="16"/>
                </a:moveTo>
                <a:lnTo>
                  <a:pt x="0" y="443"/>
                </a:lnTo>
                <a:lnTo>
                  <a:pt x="1145" y="443"/>
                </a:lnTo>
                <a:lnTo>
                  <a:pt x="1145" y="0"/>
                </a:lnTo>
              </a:path>
            </a:pathLst>
          </a:custGeom>
          <a:noFill/>
          <a:ln w="1836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8384" name="Freeform 16"/>
          <p:cNvSpPr>
            <a:spLocks noChangeArrowheads="1"/>
          </p:cNvSpPr>
          <p:nvPr/>
        </p:nvSpPr>
        <p:spPr bwMode="auto">
          <a:xfrm>
            <a:off x="1568450" y="2116138"/>
            <a:ext cx="379413" cy="165100"/>
          </a:xfrm>
          <a:custGeom>
            <a:avLst/>
            <a:gdLst>
              <a:gd name="T0" fmla="*/ 1158 w 1159"/>
              <a:gd name="T1" fmla="*/ 489 h 506"/>
              <a:gd name="T2" fmla="*/ 1158 w 1159"/>
              <a:gd name="T3" fmla="*/ 0 h 506"/>
              <a:gd name="T4" fmla="*/ 0 w 1159"/>
              <a:gd name="T5" fmla="*/ 0 h 506"/>
              <a:gd name="T6" fmla="*/ 0 w 1159"/>
              <a:gd name="T7" fmla="*/ 505 h 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159" h="506">
                <a:moveTo>
                  <a:pt x="1158" y="489"/>
                </a:moveTo>
                <a:lnTo>
                  <a:pt x="1158" y="0"/>
                </a:lnTo>
                <a:lnTo>
                  <a:pt x="0" y="0"/>
                </a:lnTo>
                <a:lnTo>
                  <a:pt x="0" y="505"/>
                </a:lnTo>
              </a:path>
            </a:pathLst>
          </a:custGeom>
          <a:noFill/>
          <a:ln w="1836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8385" name="Text Box 17"/>
          <p:cNvSpPr txBox="1">
            <a:spLocks noChangeArrowheads="1"/>
          </p:cNvSpPr>
          <p:nvPr/>
        </p:nvSpPr>
        <p:spPr bwMode="auto">
          <a:xfrm>
            <a:off x="1670050" y="2638425"/>
            <a:ext cx="404813" cy="30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414338">
              <a:tabLst>
                <a:tab pos="0" algn="l"/>
                <a:tab pos="830263" algn="l"/>
                <a:tab pos="1658938" algn="l"/>
                <a:tab pos="2489200" algn="l"/>
                <a:tab pos="3317875" algn="l"/>
                <a:tab pos="4148138" algn="l"/>
                <a:tab pos="4976813" algn="l"/>
                <a:tab pos="5807075" algn="l"/>
                <a:tab pos="6635750" algn="l"/>
                <a:tab pos="7466013" algn="l"/>
                <a:tab pos="8294688" algn="l"/>
                <a:tab pos="912495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 marL="414338" defTabSz="414338">
              <a:tabLst>
                <a:tab pos="0" algn="l"/>
                <a:tab pos="830263" algn="l"/>
                <a:tab pos="1658938" algn="l"/>
                <a:tab pos="2489200" algn="l"/>
                <a:tab pos="3317875" algn="l"/>
                <a:tab pos="4148138" algn="l"/>
                <a:tab pos="4976813" algn="l"/>
                <a:tab pos="5807075" algn="l"/>
                <a:tab pos="6635750" algn="l"/>
                <a:tab pos="7466013" algn="l"/>
                <a:tab pos="8294688" algn="l"/>
                <a:tab pos="912495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marL="830263" defTabSz="414338">
              <a:tabLst>
                <a:tab pos="0" algn="l"/>
                <a:tab pos="830263" algn="l"/>
                <a:tab pos="1658938" algn="l"/>
                <a:tab pos="2489200" algn="l"/>
                <a:tab pos="3317875" algn="l"/>
                <a:tab pos="4148138" algn="l"/>
                <a:tab pos="4976813" algn="l"/>
                <a:tab pos="5807075" algn="l"/>
                <a:tab pos="6635750" algn="l"/>
                <a:tab pos="7466013" algn="l"/>
                <a:tab pos="8294688" algn="l"/>
                <a:tab pos="912495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marL="1244600" defTabSz="414338">
              <a:tabLst>
                <a:tab pos="0" algn="l"/>
                <a:tab pos="830263" algn="l"/>
                <a:tab pos="1658938" algn="l"/>
                <a:tab pos="2489200" algn="l"/>
                <a:tab pos="3317875" algn="l"/>
                <a:tab pos="4148138" algn="l"/>
                <a:tab pos="4976813" algn="l"/>
                <a:tab pos="5807075" algn="l"/>
                <a:tab pos="6635750" algn="l"/>
                <a:tab pos="7466013" algn="l"/>
                <a:tab pos="8294688" algn="l"/>
                <a:tab pos="912495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marL="1658938" defTabSz="414338">
              <a:tabLst>
                <a:tab pos="0" algn="l"/>
                <a:tab pos="830263" algn="l"/>
                <a:tab pos="1658938" algn="l"/>
                <a:tab pos="2489200" algn="l"/>
                <a:tab pos="3317875" algn="l"/>
                <a:tab pos="4148138" algn="l"/>
                <a:tab pos="4976813" algn="l"/>
                <a:tab pos="5807075" algn="l"/>
                <a:tab pos="6635750" algn="l"/>
                <a:tab pos="7466013" algn="l"/>
                <a:tab pos="8294688" algn="l"/>
                <a:tab pos="912495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116138" defTabSz="414338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830263" algn="l"/>
                <a:tab pos="1658938" algn="l"/>
                <a:tab pos="2489200" algn="l"/>
                <a:tab pos="3317875" algn="l"/>
                <a:tab pos="4148138" algn="l"/>
                <a:tab pos="4976813" algn="l"/>
                <a:tab pos="5807075" algn="l"/>
                <a:tab pos="6635750" algn="l"/>
                <a:tab pos="7466013" algn="l"/>
                <a:tab pos="8294688" algn="l"/>
                <a:tab pos="912495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573338" defTabSz="414338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830263" algn="l"/>
                <a:tab pos="1658938" algn="l"/>
                <a:tab pos="2489200" algn="l"/>
                <a:tab pos="3317875" algn="l"/>
                <a:tab pos="4148138" algn="l"/>
                <a:tab pos="4976813" algn="l"/>
                <a:tab pos="5807075" algn="l"/>
                <a:tab pos="6635750" algn="l"/>
                <a:tab pos="7466013" algn="l"/>
                <a:tab pos="8294688" algn="l"/>
                <a:tab pos="912495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030538" defTabSz="414338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830263" algn="l"/>
                <a:tab pos="1658938" algn="l"/>
                <a:tab pos="2489200" algn="l"/>
                <a:tab pos="3317875" algn="l"/>
                <a:tab pos="4148138" algn="l"/>
                <a:tab pos="4976813" algn="l"/>
                <a:tab pos="5807075" algn="l"/>
                <a:tab pos="6635750" algn="l"/>
                <a:tab pos="7466013" algn="l"/>
                <a:tab pos="8294688" algn="l"/>
                <a:tab pos="912495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487738" defTabSz="414338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830263" algn="l"/>
                <a:tab pos="1658938" algn="l"/>
                <a:tab pos="2489200" algn="l"/>
                <a:tab pos="3317875" algn="l"/>
                <a:tab pos="4148138" algn="l"/>
                <a:tab pos="4976813" algn="l"/>
                <a:tab pos="5807075" algn="l"/>
                <a:tab pos="6635750" algn="l"/>
                <a:tab pos="7466013" algn="l"/>
                <a:tab pos="8294688" algn="l"/>
                <a:tab pos="912495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hangingPunct="0">
              <a:lnSpc>
                <a:spcPct val="93000"/>
              </a:lnSpc>
              <a:buSzPct val="45000"/>
              <a:buFont typeface="Wingdings" pitchFamily="2" charset="2"/>
              <a:buNone/>
            </a:pPr>
            <a:r>
              <a:rPr lang="en-GB" sz="2200">
                <a:effectLst/>
                <a:latin typeface="Times New Roman" pitchFamily="18" charset="0"/>
              </a:rPr>
              <a:t>CD</a:t>
            </a:r>
          </a:p>
        </p:txBody>
      </p:sp>
      <p:sp>
        <p:nvSpPr>
          <p:cNvPr id="58386" name="Text Box 18"/>
          <p:cNvSpPr txBox="1">
            <a:spLocks noChangeArrowheads="1"/>
          </p:cNvSpPr>
          <p:nvPr/>
        </p:nvSpPr>
        <p:spPr bwMode="auto">
          <a:xfrm>
            <a:off x="2819400" y="3197225"/>
            <a:ext cx="404813" cy="30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414338">
              <a:tabLst>
                <a:tab pos="0" algn="l"/>
                <a:tab pos="830263" algn="l"/>
                <a:tab pos="1658938" algn="l"/>
                <a:tab pos="2489200" algn="l"/>
                <a:tab pos="3317875" algn="l"/>
                <a:tab pos="4148138" algn="l"/>
                <a:tab pos="4976813" algn="l"/>
                <a:tab pos="5807075" algn="l"/>
                <a:tab pos="6635750" algn="l"/>
                <a:tab pos="7466013" algn="l"/>
                <a:tab pos="8294688" algn="l"/>
                <a:tab pos="912495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 marL="414338" defTabSz="414338">
              <a:tabLst>
                <a:tab pos="0" algn="l"/>
                <a:tab pos="830263" algn="l"/>
                <a:tab pos="1658938" algn="l"/>
                <a:tab pos="2489200" algn="l"/>
                <a:tab pos="3317875" algn="l"/>
                <a:tab pos="4148138" algn="l"/>
                <a:tab pos="4976813" algn="l"/>
                <a:tab pos="5807075" algn="l"/>
                <a:tab pos="6635750" algn="l"/>
                <a:tab pos="7466013" algn="l"/>
                <a:tab pos="8294688" algn="l"/>
                <a:tab pos="912495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marL="830263" defTabSz="414338">
              <a:tabLst>
                <a:tab pos="0" algn="l"/>
                <a:tab pos="830263" algn="l"/>
                <a:tab pos="1658938" algn="l"/>
                <a:tab pos="2489200" algn="l"/>
                <a:tab pos="3317875" algn="l"/>
                <a:tab pos="4148138" algn="l"/>
                <a:tab pos="4976813" algn="l"/>
                <a:tab pos="5807075" algn="l"/>
                <a:tab pos="6635750" algn="l"/>
                <a:tab pos="7466013" algn="l"/>
                <a:tab pos="8294688" algn="l"/>
                <a:tab pos="912495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marL="1244600" defTabSz="414338">
              <a:tabLst>
                <a:tab pos="0" algn="l"/>
                <a:tab pos="830263" algn="l"/>
                <a:tab pos="1658938" algn="l"/>
                <a:tab pos="2489200" algn="l"/>
                <a:tab pos="3317875" algn="l"/>
                <a:tab pos="4148138" algn="l"/>
                <a:tab pos="4976813" algn="l"/>
                <a:tab pos="5807075" algn="l"/>
                <a:tab pos="6635750" algn="l"/>
                <a:tab pos="7466013" algn="l"/>
                <a:tab pos="8294688" algn="l"/>
                <a:tab pos="912495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marL="1658938" defTabSz="414338">
              <a:tabLst>
                <a:tab pos="0" algn="l"/>
                <a:tab pos="830263" algn="l"/>
                <a:tab pos="1658938" algn="l"/>
                <a:tab pos="2489200" algn="l"/>
                <a:tab pos="3317875" algn="l"/>
                <a:tab pos="4148138" algn="l"/>
                <a:tab pos="4976813" algn="l"/>
                <a:tab pos="5807075" algn="l"/>
                <a:tab pos="6635750" algn="l"/>
                <a:tab pos="7466013" algn="l"/>
                <a:tab pos="8294688" algn="l"/>
                <a:tab pos="912495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116138" defTabSz="414338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830263" algn="l"/>
                <a:tab pos="1658938" algn="l"/>
                <a:tab pos="2489200" algn="l"/>
                <a:tab pos="3317875" algn="l"/>
                <a:tab pos="4148138" algn="l"/>
                <a:tab pos="4976813" algn="l"/>
                <a:tab pos="5807075" algn="l"/>
                <a:tab pos="6635750" algn="l"/>
                <a:tab pos="7466013" algn="l"/>
                <a:tab pos="8294688" algn="l"/>
                <a:tab pos="912495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573338" defTabSz="414338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830263" algn="l"/>
                <a:tab pos="1658938" algn="l"/>
                <a:tab pos="2489200" algn="l"/>
                <a:tab pos="3317875" algn="l"/>
                <a:tab pos="4148138" algn="l"/>
                <a:tab pos="4976813" algn="l"/>
                <a:tab pos="5807075" algn="l"/>
                <a:tab pos="6635750" algn="l"/>
                <a:tab pos="7466013" algn="l"/>
                <a:tab pos="8294688" algn="l"/>
                <a:tab pos="912495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030538" defTabSz="414338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830263" algn="l"/>
                <a:tab pos="1658938" algn="l"/>
                <a:tab pos="2489200" algn="l"/>
                <a:tab pos="3317875" algn="l"/>
                <a:tab pos="4148138" algn="l"/>
                <a:tab pos="4976813" algn="l"/>
                <a:tab pos="5807075" algn="l"/>
                <a:tab pos="6635750" algn="l"/>
                <a:tab pos="7466013" algn="l"/>
                <a:tab pos="8294688" algn="l"/>
                <a:tab pos="912495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487738" defTabSz="414338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830263" algn="l"/>
                <a:tab pos="1658938" algn="l"/>
                <a:tab pos="2489200" algn="l"/>
                <a:tab pos="3317875" algn="l"/>
                <a:tab pos="4148138" algn="l"/>
                <a:tab pos="4976813" algn="l"/>
                <a:tab pos="5807075" algn="l"/>
                <a:tab pos="6635750" algn="l"/>
                <a:tab pos="7466013" algn="l"/>
                <a:tab pos="8294688" algn="l"/>
                <a:tab pos="912495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hangingPunct="0">
              <a:lnSpc>
                <a:spcPct val="93000"/>
              </a:lnSpc>
              <a:buSzPct val="45000"/>
              <a:buFont typeface="Wingdings" pitchFamily="2" charset="2"/>
              <a:buNone/>
            </a:pPr>
            <a:r>
              <a:rPr lang="en-GB" sz="2200">
                <a:effectLst/>
                <a:latin typeface="Times New Roman" pitchFamily="18" charset="0"/>
              </a:rPr>
              <a:t>K2</a:t>
            </a:r>
          </a:p>
        </p:txBody>
      </p:sp>
      <p:sp>
        <p:nvSpPr>
          <p:cNvPr id="58387" name="AutoShape 19"/>
          <p:cNvSpPr>
            <a:spLocks/>
          </p:cNvSpPr>
          <p:nvPr/>
        </p:nvSpPr>
        <p:spPr bwMode="auto">
          <a:xfrm>
            <a:off x="3344863" y="1755775"/>
            <a:ext cx="104775" cy="201613"/>
          </a:xfrm>
          <a:prstGeom prst="roundRect">
            <a:avLst>
              <a:gd name="adj" fmla="val 1389"/>
            </a:avLst>
          </a:prstGeom>
          <a:noFill/>
          <a:ln w="36720">
            <a:solidFill>
              <a:srgbClr val="000000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8388" name="AutoShape 20"/>
          <p:cNvSpPr>
            <a:spLocks/>
          </p:cNvSpPr>
          <p:nvPr/>
        </p:nvSpPr>
        <p:spPr bwMode="auto">
          <a:xfrm>
            <a:off x="3346450" y="1755775"/>
            <a:ext cx="103188" cy="201613"/>
          </a:xfrm>
          <a:prstGeom prst="roundRect">
            <a:avLst>
              <a:gd name="adj" fmla="val 1389"/>
            </a:avLst>
          </a:prstGeom>
          <a:noFill/>
          <a:ln w="18360">
            <a:solidFill>
              <a:srgbClr val="000000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8389" name="Text Box 21"/>
          <p:cNvSpPr txBox="1">
            <a:spLocks noChangeArrowheads="1"/>
          </p:cNvSpPr>
          <p:nvPr/>
        </p:nvSpPr>
        <p:spPr bwMode="auto">
          <a:xfrm>
            <a:off x="5008563" y="2185988"/>
            <a:ext cx="404812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414338">
              <a:tabLst>
                <a:tab pos="0" algn="l"/>
                <a:tab pos="830263" algn="l"/>
                <a:tab pos="1658938" algn="l"/>
                <a:tab pos="2489200" algn="l"/>
                <a:tab pos="3317875" algn="l"/>
                <a:tab pos="4148138" algn="l"/>
                <a:tab pos="4976813" algn="l"/>
                <a:tab pos="5807075" algn="l"/>
                <a:tab pos="6635750" algn="l"/>
                <a:tab pos="7466013" algn="l"/>
                <a:tab pos="8294688" algn="l"/>
                <a:tab pos="912495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 marL="414338" defTabSz="414338">
              <a:tabLst>
                <a:tab pos="0" algn="l"/>
                <a:tab pos="830263" algn="l"/>
                <a:tab pos="1658938" algn="l"/>
                <a:tab pos="2489200" algn="l"/>
                <a:tab pos="3317875" algn="l"/>
                <a:tab pos="4148138" algn="l"/>
                <a:tab pos="4976813" algn="l"/>
                <a:tab pos="5807075" algn="l"/>
                <a:tab pos="6635750" algn="l"/>
                <a:tab pos="7466013" algn="l"/>
                <a:tab pos="8294688" algn="l"/>
                <a:tab pos="912495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marL="830263" defTabSz="414338">
              <a:tabLst>
                <a:tab pos="0" algn="l"/>
                <a:tab pos="830263" algn="l"/>
                <a:tab pos="1658938" algn="l"/>
                <a:tab pos="2489200" algn="l"/>
                <a:tab pos="3317875" algn="l"/>
                <a:tab pos="4148138" algn="l"/>
                <a:tab pos="4976813" algn="l"/>
                <a:tab pos="5807075" algn="l"/>
                <a:tab pos="6635750" algn="l"/>
                <a:tab pos="7466013" algn="l"/>
                <a:tab pos="8294688" algn="l"/>
                <a:tab pos="912495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marL="1244600" defTabSz="414338">
              <a:tabLst>
                <a:tab pos="0" algn="l"/>
                <a:tab pos="830263" algn="l"/>
                <a:tab pos="1658938" algn="l"/>
                <a:tab pos="2489200" algn="l"/>
                <a:tab pos="3317875" algn="l"/>
                <a:tab pos="4148138" algn="l"/>
                <a:tab pos="4976813" algn="l"/>
                <a:tab pos="5807075" algn="l"/>
                <a:tab pos="6635750" algn="l"/>
                <a:tab pos="7466013" algn="l"/>
                <a:tab pos="8294688" algn="l"/>
                <a:tab pos="912495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marL="1658938" defTabSz="414338">
              <a:tabLst>
                <a:tab pos="0" algn="l"/>
                <a:tab pos="830263" algn="l"/>
                <a:tab pos="1658938" algn="l"/>
                <a:tab pos="2489200" algn="l"/>
                <a:tab pos="3317875" algn="l"/>
                <a:tab pos="4148138" algn="l"/>
                <a:tab pos="4976813" algn="l"/>
                <a:tab pos="5807075" algn="l"/>
                <a:tab pos="6635750" algn="l"/>
                <a:tab pos="7466013" algn="l"/>
                <a:tab pos="8294688" algn="l"/>
                <a:tab pos="912495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116138" defTabSz="414338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830263" algn="l"/>
                <a:tab pos="1658938" algn="l"/>
                <a:tab pos="2489200" algn="l"/>
                <a:tab pos="3317875" algn="l"/>
                <a:tab pos="4148138" algn="l"/>
                <a:tab pos="4976813" algn="l"/>
                <a:tab pos="5807075" algn="l"/>
                <a:tab pos="6635750" algn="l"/>
                <a:tab pos="7466013" algn="l"/>
                <a:tab pos="8294688" algn="l"/>
                <a:tab pos="912495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573338" defTabSz="414338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830263" algn="l"/>
                <a:tab pos="1658938" algn="l"/>
                <a:tab pos="2489200" algn="l"/>
                <a:tab pos="3317875" algn="l"/>
                <a:tab pos="4148138" algn="l"/>
                <a:tab pos="4976813" algn="l"/>
                <a:tab pos="5807075" algn="l"/>
                <a:tab pos="6635750" algn="l"/>
                <a:tab pos="7466013" algn="l"/>
                <a:tab pos="8294688" algn="l"/>
                <a:tab pos="912495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030538" defTabSz="414338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830263" algn="l"/>
                <a:tab pos="1658938" algn="l"/>
                <a:tab pos="2489200" algn="l"/>
                <a:tab pos="3317875" algn="l"/>
                <a:tab pos="4148138" algn="l"/>
                <a:tab pos="4976813" algn="l"/>
                <a:tab pos="5807075" algn="l"/>
                <a:tab pos="6635750" algn="l"/>
                <a:tab pos="7466013" algn="l"/>
                <a:tab pos="8294688" algn="l"/>
                <a:tab pos="912495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487738" defTabSz="414338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830263" algn="l"/>
                <a:tab pos="1658938" algn="l"/>
                <a:tab pos="2489200" algn="l"/>
                <a:tab pos="3317875" algn="l"/>
                <a:tab pos="4148138" algn="l"/>
                <a:tab pos="4976813" algn="l"/>
                <a:tab pos="5807075" algn="l"/>
                <a:tab pos="6635750" algn="l"/>
                <a:tab pos="7466013" algn="l"/>
                <a:tab pos="8294688" algn="l"/>
                <a:tab pos="912495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hangingPunct="0">
              <a:lnSpc>
                <a:spcPct val="93000"/>
              </a:lnSpc>
              <a:buSzPct val="45000"/>
              <a:buFont typeface="Wingdings" pitchFamily="2" charset="2"/>
              <a:buNone/>
            </a:pPr>
            <a:r>
              <a:rPr lang="en-GB" sz="2200">
                <a:effectLst/>
                <a:latin typeface="Times New Roman" pitchFamily="18" charset="0"/>
              </a:rPr>
              <a:t>M</a:t>
            </a:r>
          </a:p>
        </p:txBody>
      </p:sp>
      <p:sp>
        <p:nvSpPr>
          <p:cNvPr id="58390" name="AutoShape 22"/>
          <p:cNvSpPr>
            <a:spLocks/>
          </p:cNvSpPr>
          <p:nvPr/>
        </p:nvSpPr>
        <p:spPr bwMode="auto">
          <a:xfrm>
            <a:off x="5038725" y="1744663"/>
            <a:ext cx="104775" cy="201612"/>
          </a:xfrm>
          <a:prstGeom prst="roundRect">
            <a:avLst>
              <a:gd name="adj" fmla="val 1389"/>
            </a:avLst>
          </a:prstGeom>
          <a:noFill/>
          <a:ln w="36720">
            <a:solidFill>
              <a:srgbClr val="000000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8391" name="AutoShape 23"/>
          <p:cNvSpPr>
            <a:spLocks/>
          </p:cNvSpPr>
          <p:nvPr/>
        </p:nvSpPr>
        <p:spPr bwMode="auto">
          <a:xfrm rot="10800000">
            <a:off x="5038725" y="2725738"/>
            <a:ext cx="104775" cy="201612"/>
          </a:xfrm>
          <a:prstGeom prst="roundRect">
            <a:avLst>
              <a:gd name="adj" fmla="val 1389"/>
            </a:avLst>
          </a:prstGeom>
          <a:noFill/>
          <a:ln w="36720">
            <a:solidFill>
              <a:srgbClr val="000000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8392" name="Freeform 24"/>
          <p:cNvSpPr>
            <a:spLocks noChangeArrowheads="1"/>
          </p:cNvSpPr>
          <p:nvPr/>
        </p:nvSpPr>
        <p:spPr bwMode="auto">
          <a:xfrm>
            <a:off x="5091113" y="1849438"/>
            <a:ext cx="2219325" cy="481012"/>
          </a:xfrm>
          <a:custGeom>
            <a:avLst/>
            <a:gdLst>
              <a:gd name="T0" fmla="*/ 6790 w 6791"/>
              <a:gd name="T1" fmla="*/ 1472 h 1473"/>
              <a:gd name="T2" fmla="*/ 4982 w 6791"/>
              <a:gd name="T3" fmla="*/ 1472 h 1473"/>
              <a:gd name="T4" fmla="*/ 3142 w 6791"/>
              <a:gd name="T5" fmla="*/ 1151 h 1473"/>
              <a:gd name="T6" fmla="*/ 1523 w 6791"/>
              <a:gd name="T7" fmla="*/ 0 h 1473"/>
              <a:gd name="T8" fmla="*/ 0 w 6791"/>
              <a:gd name="T9" fmla="*/ 0 h 14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791" h="1473">
                <a:moveTo>
                  <a:pt x="6790" y="1472"/>
                </a:moveTo>
                <a:lnTo>
                  <a:pt x="4982" y="1472"/>
                </a:lnTo>
                <a:lnTo>
                  <a:pt x="3142" y="1151"/>
                </a:lnTo>
                <a:lnTo>
                  <a:pt x="1523" y="0"/>
                </a:lnTo>
                <a:lnTo>
                  <a:pt x="0" y="0"/>
                </a:lnTo>
              </a:path>
            </a:pathLst>
          </a:custGeom>
          <a:noFill/>
          <a:ln w="3672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8393" name="Line 25"/>
          <p:cNvSpPr>
            <a:spLocks noChangeShapeType="1"/>
          </p:cNvSpPr>
          <p:nvPr/>
        </p:nvSpPr>
        <p:spPr bwMode="auto">
          <a:xfrm>
            <a:off x="6127750" y="2270125"/>
            <a:ext cx="1588" cy="139700"/>
          </a:xfrm>
          <a:prstGeom prst="line">
            <a:avLst/>
          </a:prstGeom>
          <a:noFill/>
          <a:ln w="3672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8394" name="Line 26"/>
          <p:cNvSpPr>
            <a:spLocks noChangeShapeType="1"/>
          </p:cNvSpPr>
          <p:nvPr/>
        </p:nvSpPr>
        <p:spPr bwMode="auto">
          <a:xfrm>
            <a:off x="6137275" y="1552575"/>
            <a:ext cx="1588" cy="595313"/>
          </a:xfrm>
          <a:prstGeom prst="line">
            <a:avLst/>
          </a:prstGeom>
          <a:noFill/>
          <a:ln w="3672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8395" name="Line 27"/>
          <p:cNvSpPr>
            <a:spLocks noChangeShapeType="1"/>
          </p:cNvSpPr>
          <p:nvPr/>
        </p:nvSpPr>
        <p:spPr bwMode="auto">
          <a:xfrm>
            <a:off x="5600700" y="1954213"/>
            <a:ext cx="0" cy="752475"/>
          </a:xfrm>
          <a:prstGeom prst="line">
            <a:avLst/>
          </a:prstGeom>
          <a:noFill/>
          <a:ln w="3672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8396" name="Line 28"/>
          <p:cNvSpPr>
            <a:spLocks noChangeShapeType="1"/>
          </p:cNvSpPr>
          <p:nvPr/>
        </p:nvSpPr>
        <p:spPr bwMode="auto">
          <a:xfrm>
            <a:off x="5600700" y="1543050"/>
            <a:ext cx="0" cy="236538"/>
          </a:xfrm>
          <a:prstGeom prst="line">
            <a:avLst/>
          </a:prstGeom>
          <a:noFill/>
          <a:ln w="3672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8397" name="AutoShape 29"/>
          <p:cNvSpPr>
            <a:spLocks/>
          </p:cNvSpPr>
          <p:nvPr/>
        </p:nvSpPr>
        <p:spPr bwMode="auto">
          <a:xfrm>
            <a:off x="5038725" y="1744663"/>
            <a:ext cx="104775" cy="201612"/>
          </a:xfrm>
          <a:prstGeom prst="roundRect">
            <a:avLst>
              <a:gd name="adj" fmla="val 1389"/>
            </a:avLst>
          </a:prstGeom>
          <a:noFill/>
          <a:ln w="18360">
            <a:solidFill>
              <a:srgbClr val="000000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8398" name="Line 30"/>
          <p:cNvSpPr>
            <a:spLocks noChangeShapeType="1"/>
          </p:cNvSpPr>
          <p:nvPr/>
        </p:nvSpPr>
        <p:spPr bwMode="auto">
          <a:xfrm flipV="1">
            <a:off x="6127750" y="2241550"/>
            <a:ext cx="1588" cy="160338"/>
          </a:xfrm>
          <a:prstGeom prst="line">
            <a:avLst/>
          </a:prstGeom>
          <a:noFill/>
          <a:ln w="3672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8399" name="Line 31"/>
          <p:cNvSpPr>
            <a:spLocks noChangeShapeType="1"/>
          </p:cNvSpPr>
          <p:nvPr/>
        </p:nvSpPr>
        <p:spPr bwMode="auto">
          <a:xfrm flipV="1">
            <a:off x="6137275" y="2505075"/>
            <a:ext cx="1588" cy="614363"/>
          </a:xfrm>
          <a:prstGeom prst="line">
            <a:avLst/>
          </a:prstGeom>
          <a:noFill/>
          <a:ln w="3672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8400" name="Line 32"/>
          <p:cNvSpPr>
            <a:spLocks noChangeShapeType="1"/>
          </p:cNvSpPr>
          <p:nvPr/>
        </p:nvSpPr>
        <p:spPr bwMode="auto">
          <a:xfrm flipV="1">
            <a:off x="5600700" y="1944688"/>
            <a:ext cx="0" cy="771525"/>
          </a:xfrm>
          <a:prstGeom prst="line">
            <a:avLst/>
          </a:prstGeom>
          <a:noFill/>
          <a:ln w="3672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8401" name="Line 33"/>
          <p:cNvSpPr>
            <a:spLocks noChangeShapeType="1"/>
          </p:cNvSpPr>
          <p:nvPr/>
        </p:nvSpPr>
        <p:spPr bwMode="auto">
          <a:xfrm flipV="1">
            <a:off x="5600700" y="2870200"/>
            <a:ext cx="0" cy="257175"/>
          </a:xfrm>
          <a:prstGeom prst="line">
            <a:avLst/>
          </a:prstGeom>
          <a:noFill/>
          <a:ln w="3672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8402" name="AutoShape 34"/>
          <p:cNvSpPr>
            <a:spLocks/>
          </p:cNvSpPr>
          <p:nvPr/>
        </p:nvSpPr>
        <p:spPr bwMode="auto">
          <a:xfrm rot="10800000">
            <a:off x="5038725" y="2725738"/>
            <a:ext cx="104775" cy="201612"/>
          </a:xfrm>
          <a:prstGeom prst="roundRect">
            <a:avLst>
              <a:gd name="adj" fmla="val 1389"/>
            </a:avLst>
          </a:prstGeom>
          <a:noFill/>
          <a:ln w="18360">
            <a:solidFill>
              <a:srgbClr val="000000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8403" name="Freeform 35"/>
          <p:cNvSpPr>
            <a:spLocks noChangeArrowheads="1"/>
          </p:cNvSpPr>
          <p:nvPr/>
        </p:nvSpPr>
        <p:spPr bwMode="auto">
          <a:xfrm>
            <a:off x="6523038" y="2378075"/>
            <a:ext cx="403225" cy="161925"/>
          </a:xfrm>
          <a:custGeom>
            <a:avLst/>
            <a:gdLst>
              <a:gd name="T0" fmla="*/ 1233 w 1234"/>
              <a:gd name="T1" fmla="*/ 18 h 493"/>
              <a:gd name="T2" fmla="*/ 1233 w 1234"/>
              <a:gd name="T3" fmla="*/ 492 h 493"/>
              <a:gd name="T4" fmla="*/ 0 w 1234"/>
              <a:gd name="T5" fmla="*/ 492 h 493"/>
              <a:gd name="T6" fmla="*/ 0 w 1234"/>
              <a:gd name="T7" fmla="*/ 0 h 4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34" h="493">
                <a:moveTo>
                  <a:pt x="1233" y="18"/>
                </a:moveTo>
                <a:lnTo>
                  <a:pt x="1233" y="492"/>
                </a:lnTo>
                <a:lnTo>
                  <a:pt x="0" y="492"/>
                </a:lnTo>
                <a:lnTo>
                  <a:pt x="0" y="0"/>
                </a:lnTo>
              </a:path>
            </a:pathLst>
          </a:custGeom>
          <a:noFill/>
          <a:ln w="3672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8404" name="Freeform 36"/>
          <p:cNvSpPr>
            <a:spLocks noChangeArrowheads="1"/>
          </p:cNvSpPr>
          <p:nvPr/>
        </p:nvSpPr>
        <p:spPr bwMode="auto">
          <a:xfrm>
            <a:off x="6523038" y="2081213"/>
            <a:ext cx="403225" cy="184150"/>
          </a:xfrm>
          <a:custGeom>
            <a:avLst/>
            <a:gdLst>
              <a:gd name="T0" fmla="*/ 0 w 1234"/>
              <a:gd name="T1" fmla="*/ 545 h 564"/>
              <a:gd name="T2" fmla="*/ 0 w 1234"/>
              <a:gd name="T3" fmla="*/ 0 h 564"/>
              <a:gd name="T4" fmla="*/ 1233 w 1234"/>
              <a:gd name="T5" fmla="*/ 0 h 564"/>
              <a:gd name="T6" fmla="*/ 1233 w 1234"/>
              <a:gd name="T7" fmla="*/ 563 h 5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34" h="564">
                <a:moveTo>
                  <a:pt x="0" y="545"/>
                </a:moveTo>
                <a:lnTo>
                  <a:pt x="0" y="0"/>
                </a:lnTo>
                <a:lnTo>
                  <a:pt x="1233" y="0"/>
                </a:lnTo>
                <a:lnTo>
                  <a:pt x="1233" y="563"/>
                </a:lnTo>
              </a:path>
            </a:pathLst>
          </a:custGeom>
          <a:noFill/>
          <a:ln w="3672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8405" name="Text Box 37"/>
          <p:cNvSpPr txBox="1">
            <a:spLocks noChangeArrowheads="1"/>
          </p:cNvSpPr>
          <p:nvPr/>
        </p:nvSpPr>
        <p:spPr bwMode="auto">
          <a:xfrm>
            <a:off x="5537200" y="3205163"/>
            <a:ext cx="404813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414338">
              <a:tabLst>
                <a:tab pos="0" algn="l"/>
                <a:tab pos="830263" algn="l"/>
                <a:tab pos="1658938" algn="l"/>
                <a:tab pos="2489200" algn="l"/>
                <a:tab pos="3317875" algn="l"/>
                <a:tab pos="4148138" algn="l"/>
                <a:tab pos="4976813" algn="l"/>
                <a:tab pos="5807075" algn="l"/>
                <a:tab pos="6635750" algn="l"/>
                <a:tab pos="7466013" algn="l"/>
                <a:tab pos="8294688" algn="l"/>
                <a:tab pos="912495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 marL="414338" defTabSz="414338">
              <a:tabLst>
                <a:tab pos="0" algn="l"/>
                <a:tab pos="830263" algn="l"/>
                <a:tab pos="1658938" algn="l"/>
                <a:tab pos="2489200" algn="l"/>
                <a:tab pos="3317875" algn="l"/>
                <a:tab pos="4148138" algn="l"/>
                <a:tab pos="4976813" algn="l"/>
                <a:tab pos="5807075" algn="l"/>
                <a:tab pos="6635750" algn="l"/>
                <a:tab pos="7466013" algn="l"/>
                <a:tab pos="8294688" algn="l"/>
                <a:tab pos="912495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marL="830263" defTabSz="414338">
              <a:tabLst>
                <a:tab pos="0" algn="l"/>
                <a:tab pos="830263" algn="l"/>
                <a:tab pos="1658938" algn="l"/>
                <a:tab pos="2489200" algn="l"/>
                <a:tab pos="3317875" algn="l"/>
                <a:tab pos="4148138" algn="l"/>
                <a:tab pos="4976813" algn="l"/>
                <a:tab pos="5807075" algn="l"/>
                <a:tab pos="6635750" algn="l"/>
                <a:tab pos="7466013" algn="l"/>
                <a:tab pos="8294688" algn="l"/>
                <a:tab pos="912495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marL="1244600" defTabSz="414338">
              <a:tabLst>
                <a:tab pos="0" algn="l"/>
                <a:tab pos="830263" algn="l"/>
                <a:tab pos="1658938" algn="l"/>
                <a:tab pos="2489200" algn="l"/>
                <a:tab pos="3317875" algn="l"/>
                <a:tab pos="4148138" algn="l"/>
                <a:tab pos="4976813" algn="l"/>
                <a:tab pos="5807075" algn="l"/>
                <a:tab pos="6635750" algn="l"/>
                <a:tab pos="7466013" algn="l"/>
                <a:tab pos="8294688" algn="l"/>
                <a:tab pos="912495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marL="1658938" defTabSz="414338">
              <a:tabLst>
                <a:tab pos="0" algn="l"/>
                <a:tab pos="830263" algn="l"/>
                <a:tab pos="1658938" algn="l"/>
                <a:tab pos="2489200" algn="l"/>
                <a:tab pos="3317875" algn="l"/>
                <a:tab pos="4148138" algn="l"/>
                <a:tab pos="4976813" algn="l"/>
                <a:tab pos="5807075" algn="l"/>
                <a:tab pos="6635750" algn="l"/>
                <a:tab pos="7466013" algn="l"/>
                <a:tab pos="8294688" algn="l"/>
                <a:tab pos="912495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116138" defTabSz="414338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830263" algn="l"/>
                <a:tab pos="1658938" algn="l"/>
                <a:tab pos="2489200" algn="l"/>
                <a:tab pos="3317875" algn="l"/>
                <a:tab pos="4148138" algn="l"/>
                <a:tab pos="4976813" algn="l"/>
                <a:tab pos="5807075" algn="l"/>
                <a:tab pos="6635750" algn="l"/>
                <a:tab pos="7466013" algn="l"/>
                <a:tab pos="8294688" algn="l"/>
                <a:tab pos="912495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573338" defTabSz="414338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830263" algn="l"/>
                <a:tab pos="1658938" algn="l"/>
                <a:tab pos="2489200" algn="l"/>
                <a:tab pos="3317875" algn="l"/>
                <a:tab pos="4148138" algn="l"/>
                <a:tab pos="4976813" algn="l"/>
                <a:tab pos="5807075" algn="l"/>
                <a:tab pos="6635750" algn="l"/>
                <a:tab pos="7466013" algn="l"/>
                <a:tab pos="8294688" algn="l"/>
                <a:tab pos="912495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030538" defTabSz="414338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830263" algn="l"/>
                <a:tab pos="1658938" algn="l"/>
                <a:tab pos="2489200" algn="l"/>
                <a:tab pos="3317875" algn="l"/>
                <a:tab pos="4148138" algn="l"/>
                <a:tab pos="4976813" algn="l"/>
                <a:tab pos="5807075" algn="l"/>
                <a:tab pos="6635750" algn="l"/>
                <a:tab pos="7466013" algn="l"/>
                <a:tab pos="8294688" algn="l"/>
                <a:tab pos="912495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487738" defTabSz="414338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830263" algn="l"/>
                <a:tab pos="1658938" algn="l"/>
                <a:tab pos="2489200" algn="l"/>
                <a:tab pos="3317875" algn="l"/>
                <a:tab pos="4148138" algn="l"/>
                <a:tab pos="4976813" algn="l"/>
                <a:tab pos="5807075" algn="l"/>
                <a:tab pos="6635750" algn="l"/>
                <a:tab pos="7466013" algn="l"/>
                <a:tab pos="8294688" algn="l"/>
                <a:tab pos="912495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hangingPunct="0">
              <a:lnSpc>
                <a:spcPct val="93000"/>
              </a:lnSpc>
              <a:buSzPct val="45000"/>
              <a:buFont typeface="Wingdings" pitchFamily="2" charset="2"/>
              <a:buNone/>
            </a:pPr>
            <a:r>
              <a:rPr lang="en-GB" sz="2200">
                <a:effectLst/>
                <a:latin typeface="Times New Roman" pitchFamily="18" charset="0"/>
              </a:rPr>
              <a:t>K</a:t>
            </a:r>
            <a:r>
              <a:rPr lang="en-GB" sz="2200" baseline="-33000">
                <a:effectLst/>
                <a:latin typeface="Times New Roman" pitchFamily="18" charset="0"/>
              </a:rPr>
              <a:t>2</a:t>
            </a:r>
          </a:p>
        </p:txBody>
      </p:sp>
      <p:sp>
        <p:nvSpPr>
          <p:cNvPr id="58406" name="Text Box 38"/>
          <p:cNvSpPr txBox="1">
            <a:spLocks noChangeArrowheads="1"/>
          </p:cNvSpPr>
          <p:nvPr/>
        </p:nvSpPr>
        <p:spPr bwMode="auto">
          <a:xfrm>
            <a:off x="6084888" y="3205163"/>
            <a:ext cx="404812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414338">
              <a:tabLst>
                <a:tab pos="0" algn="l"/>
                <a:tab pos="830263" algn="l"/>
                <a:tab pos="1658938" algn="l"/>
                <a:tab pos="2489200" algn="l"/>
                <a:tab pos="3317875" algn="l"/>
                <a:tab pos="4148138" algn="l"/>
                <a:tab pos="4976813" algn="l"/>
                <a:tab pos="5807075" algn="l"/>
                <a:tab pos="6635750" algn="l"/>
                <a:tab pos="7466013" algn="l"/>
                <a:tab pos="8294688" algn="l"/>
                <a:tab pos="912495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 marL="414338" defTabSz="414338">
              <a:tabLst>
                <a:tab pos="0" algn="l"/>
                <a:tab pos="830263" algn="l"/>
                <a:tab pos="1658938" algn="l"/>
                <a:tab pos="2489200" algn="l"/>
                <a:tab pos="3317875" algn="l"/>
                <a:tab pos="4148138" algn="l"/>
                <a:tab pos="4976813" algn="l"/>
                <a:tab pos="5807075" algn="l"/>
                <a:tab pos="6635750" algn="l"/>
                <a:tab pos="7466013" algn="l"/>
                <a:tab pos="8294688" algn="l"/>
                <a:tab pos="912495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marL="830263" defTabSz="414338">
              <a:tabLst>
                <a:tab pos="0" algn="l"/>
                <a:tab pos="830263" algn="l"/>
                <a:tab pos="1658938" algn="l"/>
                <a:tab pos="2489200" algn="l"/>
                <a:tab pos="3317875" algn="l"/>
                <a:tab pos="4148138" algn="l"/>
                <a:tab pos="4976813" algn="l"/>
                <a:tab pos="5807075" algn="l"/>
                <a:tab pos="6635750" algn="l"/>
                <a:tab pos="7466013" algn="l"/>
                <a:tab pos="8294688" algn="l"/>
                <a:tab pos="912495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marL="1244600" defTabSz="414338">
              <a:tabLst>
                <a:tab pos="0" algn="l"/>
                <a:tab pos="830263" algn="l"/>
                <a:tab pos="1658938" algn="l"/>
                <a:tab pos="2489200" algn="l"/>
                <a:tab pos="3317875" algn="l"/>
                <a:tab pos="4148138" algn="l"/>
                <a:tab pos="4976813" algn="l"/>
                <a:tab pos="5807075" algn="l"/>
                <a:tab pos="6635750" algn="l"/>
                <a:tab pos="7466013" algn="l"/>
                <a:tab pos="8294688" algn="l"/>
                <a:tab pos="912495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marL="1658938" defTabSz="414338">
              <a:tabLst>
                <a:tab pos="0" algn="l"/>
                <a:tab pos="830263" algn="l"/>
                <a:tab pos="1658938" algn="l"/>
                <a:tab pos="2489200" algn="l"/>
                <a:tab pos="3317875" algn="l"/>
                <a:tab pos="4148138" algn="l"/>
                <a:tab pos="4976813" algn="l"/>
                <a:tab pos="5807075" algn="l"/>
                <a:tab pos="6635750" algn="l"/>
                <a:tab pos="7466013" algn="l"/>
                <a:tab pos="8294688" algn="l"/>
                <a:tab pos="912495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116138" defTabSz="414338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830263" algn="l"/>
                <a:tab pos="1658938" algn="l"/>
                <a:tab pos="2489200" algn="l"/>
                <a:tab pos="3317875" algn="l"/>
                <a:tab pos="4148138" algn="l"/>
                <a:tab pos="4976813" algn="l"/>
                <a:tab pos="5807075" algn="l"/>
                <a:tab pos="6635750" algn="l"/>
                <a:tab pos="7466013" algn="l"/>
                <a:tab pos="8294688" algn="l"/>
                <a:tab pos="912495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573338" defTabSz="414338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830263" algn="l"/>
                <a:tab pos="1658938" algn="l"/>
                <a:tab pos="2489200" algn="l"/>
                <a:tab pos="3317875" algn="l"/>
                <a:tab pos="4148138" algn="l"/>
                <a:tab pos="4976813" algn="l"/>
                <a:tab pos="5807075" algn="l"/>
                <a:tab pos="6635750" algn="l"/>
                <a:tab pos="7466013" algn="l"/>
                <a:tab pos="8294688" algn="l"/>
                <a:tab pos="912495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030538" defTabSz="414338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830263" algn="l"/>
                <a:tab pos="1658938" algn="l"/>
                <a:tab pos="2489200" algn="l"/>
                <a:tab pos="3317875" algn="l"/>
                <a:tab pos="4148138" algn="l"/>
                <a:tab pos="4976813" algn="l"/>
                <a:tab pos="5807075" algn="l"/>
                <a:tab pos="6635750" algn="l"/>
                <a:tab pos="7466013" algn="l"/>
                <a:tab pos="8294688" algn="l"/>
                <a:tab pos="912495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487738" defTabSz="414338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830263" algn="l"/>
                <a:tab pos="1658938" algn="l"/>
                <a:tab pos="2489200" algn="l"/>
                <a:tab pos="3317875" algn="l"/>
                <a:tab pos="4148138" algn="l"/>
                <a:tab pos="4976813" algn="l"/>
                <a:tab pos="5807075" algn="l"/>
                <a:tab pos="6635750" algn="l"/>
                <a:tab pos="7466013" algn="l"/>
                <a:tab pos="8294688" algn="l"/>
                <a:tab pos="912495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hangingPunct="0">
              <a:lnSpc>
                <a:spcPct val="93000"/>
              </a:lnSpc>
              <a:buSzPct val="45000"/>
              <a:buFont typeface="Wingdings" pitchFamily="2" charset="2"/>
              <a:buNone/>
            </a:pPr>
            <a:r>
              <a:rPr lang="en-GB" sz="2200">
                <a:effectLst/>
                <a:latin typeface="Times New Roman" pitchFamily="18" charset="0"/>
              </a:rPr>
              <a:t>K</a:t>
            </a:r>
            <a:r>
              <a:rPr lang="en-GB" sz="2200" baseline="-33000">
                <a:effectLst/>
                <a:latin typeface="Times New Roman" pitchFamily="18" charset="0"/>
              </a:rPr>
              <a:t>1</a:t>
            </a:r>
          </a:p>
        </p:txBody>
      </p:sp>
      <p:sp>
        <p:nvSpPr>
          <p:cNvPr id="58407" name="Text Box 39"/>
          <p:cNvSpPr txBox="1">
            <a:spLocks noChangeArrowheads="1"/>
          </p:cNvSpPr>
          <p:nvPr/>
        </p:nvSpPr>
        <p:spPr bwMode="auto">
          <a:xfrm>
            <a:off x="6613525" y="2609850"/>
            <a:ext cx="404813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414338">
              <a:tabLst>
                <a:tab pos="0" algn="l"/>
                <a:tab pos="830263" algn="l"/>
                <a:tab pos="1658938" algn="l"/>
                <a:tab pos="2489200" algn="l"/>
                <a:tab pos="3317875" algn="l"/>
                <a:tab pos="4148138" algn="l"/>
                <a:tab pos="4976813" algn="l"/>
                <a:tab pos="5807075" algn="l"/>
                <a:tab pos="6635750" algn="l"/>
                <a:tab pos="7466013" algn="l"/>
                <a:tab pos="8294688" algn="l"/>
                <a:tab pos="912495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 marL="414338" defTabSz="414338">
              <a:tabLst>
                <a:tab pos="0" algn="l"/>
                <a:tab pos="830263" algn="l"/>
                <a:tab pos="1658938" algn="l"/>
                <a:tab pos="2489200" algn="l"/>
                <a:tab pos="3317875" algn="l"/>
                <a:tab pos="4148138" algn="l"/>
                <a:tab pos="4976813" algn="l"/>
                <a:tab pos="5807075" algn="l"/>
                <a:tab pos="6635750" algn="l"/>
                <a:tab pos="7466013" algn="l"/>
                <a:tab pos="8294688" algn="l"/>
                <a:tab pos="912495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marL="830263" defTabSz="414338">
              <a:tabLst>
                <a:tab pos="0" algn="l"/>
                <a:tab pos="830263" algn="l"/>
                <a:tab pos="1658938" algn="l"/>
                <a:tab pos="2489200" algn="l"/>
                <a:tab pos="3317875" algn="l"/>
                <a:tab pos="4148138" algn="l"/>
                <a:tab pos="4976813" algn="l"/>
                <a:tab pos="5807075" algn="l"/>
                <a:tab pos="6635750" algn="l"/>
                <a:tab pos="7466013" algn="l"/>
                <a:tab pos="8294688" algn="l"/>
                <a:tab pos="912495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marL="1244600" defTabSz="414338">
              <a:tabLst>
                <a:tab pos="0" algn="l"/>
                <a:tab pos="830263" algn="l"/>
                <a:tab pos="1658938" algn="l"/>
                <a:tab pos="2489200" algn="l"/>
                <a:tab pos="3317875" algn="l"/>
                <a:tab pos="4148138" algn="l"/>
                <a:tab pos="4976813" algn="l"/>
                <a:tab pos="5807075" algn="l"/>
                <a:tab pos="6635750" algn="l"/>
                <a:tab pos="7466013" algn="l"/>
                <a:tab pos="8294688" algn="l"/>
                <a:tab pos="912495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marL="1658938" defTabSz="414338">
              <a:tabLst>
                <a:tab pos="0" algn="l"/>
                <a:tab pos="830263" algn="l"/>
                <a:tab pos="1658938" algn="l"/>
                <a:tab pos="2489200" algn="l"/>
                <a:tab pos="3317875" algn="l"/>
                <a:tab pos="4148138" algn="l"/>
                <a:tab pos="4976813" algn="l"/>
                <a:tab pos="5807075" algn="l"/>
                <a:tab pos="6635750" algn="l"/>
                <a:tab pos="7466013" algn="l"/>
                <a:tab pos="8294688" algn="l"/>
                <a:tab pos="912495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116138" defTabSz="414338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830263" algn="l"/>
                <a:tab pos="1658938" algn="l"/>
                <a:tab pos="2489200" algn="l"/>
                <a:tab pos="3317875" algn="l"/>
                <a:tab pos="4148138" algn="l"/>
                <a:tab pos="4976813" algn="l"/>
                <a:tab pos="5807075" algn="l"/>
                <a:tab pos="6635750" algn="l"/>
                <a:tab pos="7466013" algn="l"/>
                <a:tab pos="8294688" algn="l"/>
                <a:tab pos="912495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573338" defTabSz="414338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830263" algn="l"/>
                <a:tab pos="1658938" algn="l"/>
                <a:tab pos="2489200" algn="l"/>
                <a:tab pos="3317875" algn="l"/>
                <a:tab pos="4148138" algn="l"/>
                <a:tab pos="4976813" algn="l"/>
                <a:tab pos="5807075" algn="l"/>
                <a:tab pos="6635750" algn="l"/>
                <a:tab pos="7466013" algn="l"/>
                <a:tab pos="8294688" algn="l"/>
                <a:tab pos="912495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030538" defTabSz="414338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830263" algn="l"/>
                <a:tab pos="1658938" algn="l"/>
                <a:tab pos="2489200" algn="l"/>
                <a:tab pos="3317875" algn="l"/>
                <a:tab pos="4148138" algn="l"/>
                <a:tab pos="4976813" algn="l"/>
                <a:tab pos="5807075" algn="l"/>
                <a:tab pos="6635750" algn="l"/>
                <a:tab pos="7466013" algn="l"/>
                <a:tab pos="8294688" algn="l"/>
                <a:tab pos="912495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487738" defTabSz="414338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830263" algn="l"/>
                <a:tab pos="1658938" algn="l"/>
                <a:tab pos="2489200" algn="l"/>
                <a:tab pos="3317875" algn="l"/>
                <a:tab pos="4148138" algn="l"/>
                <a:tab pos="4976813" algn="l"/>
                <a:tab pos="5807075" algn="l"/>
                <a:tab pos="6635750" algn="l"/>
                <a:tab pos="7466013" algn="l"/>
                <a:tab pos="8294688" algn="l"/>
                <a:tab pos="912495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hangingPunct="0">
              <a:lnSpc>
                <a:spcPct val="93000"/>
              </a:lnSpc>
              <a:buSzPct val="45000"/>
              <a:buFont typeface="Wingdings" pitchFamily="2" charset="2"/>
              <a:buNone/>
            </a:pPr>
            <a:r>
              <a:rPr lang="en-GB" sz="2200">
                <a:effectLst/>
                <a:latin typeface="Times New Roman" pitchFamily="18" charset="0"/>
              </a:rPr>
              <a:t>CD</a:t>
            </a:r>
          </a:p>
        </p:txBody>
      </p:sp>
      <p:sp>
        <p:nvSpPr>
          <p:cNvPr id="58408" name="Line 40"/>
          <p:cNvSpPr>
            <a:spLocks noChangeShapeType="1"/>
          </p:cNvSpPr>
          <p:nvPr/>
        </p:nvSpPr>
        <p:spPr bwMode="auto">
          <a:xfrm>
            <a:off x="3398838" y="1851025"/>
            <a:ext cx="1690687" cy="1588"/>
          </a:xfrm>
          <a:prstGeom prst="line">
            <a:avLst/>
          </a:prstGeom>
          <a:noFill/>
          <a:ln w="3672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8409" name="AutoShape 41"/>
          <p:cNvSpPr>
            <a:spLocks/>
          </p:cNvSpPr>
          <p:nvPr/>
        </p:nvSpPr>
        <p:spPr bwMode="auto">
          <a:xfrm rot="10800000">
            <a:off x="3351213" y="2708275"/>
            <a:ext cx="103187" cy="201613"/>
          </a:xfrm>
          <a:prstGeom prst="roundRect">
            <a:avLst>
              <a:gd name="adj" fmla="val 1389"/>
            </a:avLst>
          </a:prstGeom>
          <a:noFill/>
          <a:ln w="36720">
            <a:solidFill>
              <a:srgbClr val="000000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8410" name="AutoShape 42"/>
          <p:cNvSpPr>
            <a:spLocks/>
          </p:cNvSpPr>
          <p:nvPr/>
        </p:nvSpPr>
        <p:spPr bwMode="auto">
          <a:xfrm rot="10800000">
            <a:off x="3351213" y="2708275"/>
            <a:ext cx="103187" cy="201613"/>
          </a:xfrm>
          <a:prstGeom prst="roundRect">
            <a:avLst>
              <a:gd name="adj" fmla="val 1389"/>
            </a:avLst>
          </a:prstGeom>
          <a:noFill/>
          <a:ln w="18360">
            <a:solidFill>
              <a:srgbClr val="000000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8411" name="Text Box 43"/>
          <p:cNvSpPr txBox="1">
            <a:spLocks noChangeArrowheads="1"/>
          </p:cNvSpPr>
          <p:nvPr/>
        </p:nvSpPr>
        <p:spPr bwMode="auto">
          <a:xfrm>
            <a:off x="2890243" y="2060848"/>
            <a:ext cx="1105693" cy="62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414338">
              <a:tabLst>
                <a:tab pos="0" algn="l"/>
                <a:tab pos="830263" algn="l"/>
                <a:tab pos="1658938" algn="l"/>
                <a:tab pos="2489200" algn="l"/>
                <a:tab pos="3317875" algn="l"/>
                <a:tab pos="4148138" algn="l"/>
                <a:tab pos="4976813" algn="l"/>
                <a:tab pos="5807075" algn="l"/>
                <a:tab pos="6635750" algn="l"/>
                <a:tab pos="7466013" algn="l"/>
                <a:tab pos="8294688" algn="l"/>
                <a:tab pos="912495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 marL="414338" defTabSz="414338">
              <a:tabLst>
                <a:tab pos="0" algn="l"/>
                <a:tab pos="830263" algn="l"/>
                <a:tab pos="1658938" algn="l"/>
                <a:tab pos="2489200" algn="l"/>
                <a:tab pos="3317875" algn="l"/>
                <a:tab pos="4148138" algn="l"/>
                <a:tab pos="4976813" algn="l"/>
                <a:tab pos="5807075" algn="l"/>
                <a:tab pos="6635750" algn="l"/>
                <a:tab pos="7466013" algn="l"/>
                <a:tab pos="8294688" algn="l"/>
                <a:tab pos="912495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marL="830263" defTabSz="414338">
              <a:tabLst>
                <a:tab pos="0" algn="l"/>
                <a:tab pos="830263" algn="l"/>
                <a:tab pos="1658938" algn="l"/>
                <a:tab pos="2489200" algn="l"/>
                <a:tab pos="3317875" algn="l"/>
                <a:tab pos="4148138" algn="l"/>
                <a:tab pos="4976813" algn="l"/>
                <a:tab pos="5807075" algn="l"/>
                <a:tab pos="6635750" algn="l"/>
                <a:tab pos="7466013" algn="l"/>
                <a:tab pos="8294688" algn="l"/>
                <a:tab pos="912495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marL="1244600" defTabSz="414338">
              <a:tabLst>
                <a:tab pos="0" algn="l"/>
                <a:tab pos="830263" algn="l"/>
                <a:tab pos="1658938" algn="l"/>
                <a:tab pos="2489200" algn="l"/>
                <a:tab pos="3317875" algn="l"/>
                <a:tab pos="4148138" algn="l"/>
                <a:tab pos="4976813" algn="l"/>
                <a:tab pos="5807075" algn="l"/>
                <a:tab pos="6635750" algn="l"/>
                <a:tab pos="7466013" algn="l"/>
                <a:tab pos="8294688" algn="l"/>
                <a:tab pos="912495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marL="1658938" defTabSz="414338">
              <a:tabLst>
                <a:tab pos="0" algn="l"/>
                <a:tab pos="830263" algn="l"/>
                <a:tab pos="1658938" algn="l"/>
                <a:tab pos="2489200" algn="l"/>
                <a:tab pos="3317875" algn="l"/>
                <a:tab pos="4148138" algn="l"/>
                <a:tab pos="4976813" algn="l"/>
                <a:tab pos="5807075" algn="l"/>
                <a:tab pos="6635750" algn="l"/>
                <a:tab pos="7466013" algn="l"/>
                <a:tab pos="8294688" algn="l"/>
                <a:tab pos="912495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116138" defTabSz="414338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830263" algn="l"/>
                <a:tab pos="1658938" algn="l"/>
                <a:tab pos="2489200" algn="l"/>
                <a:tab pos="3317875" algn="l"/>
                <a:tab pos="4148138" algn="l"/>
                <a:tab pos="4976813" algn="l"/>
                <a:tab pos="5807075" algn="l"/>
                <a:tab pos="6635750" algn="l"/>
                <a:tab pos="7466013" algn="l"/>
                <a:tab pos="8294688" algn="l"/>
                <a:tab pos="912495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573338" defTabSz="414338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830263" algn="l"/>
                <a:tab pos="1658938" algn="l"/>
                <a:tab pos="2489200" algn="l"/>
                <a:tab pos="3317875" algn="l"/>
                <a:tab pos="4148138" algn="l"/>
                <a:tab pos="4976813" algn="l"/>
                <a:tab pos="5807075" algn="l"/>
                <a:tab pos="6635750" algn="l"/>
                <a:tab pos="7466013" algn="l"/>
                <a:tab pos="8294688" algn="l"/>
                <a:tab pos="912495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030538" defTabSz="414338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830263" algn="l"/>
                <a:tab pos="1658938" algn="l"/>
                <a:tab pos="2489200" algn="l"/>
                <a:tab pos="3317875" algn="l"/>
                <a:tab pos="4148138" algn="l"/>
                <a:tab pos="4976813" algn="l"/>
                <a:tab pos="5807075" algn="l"/>
                <a:tab pos="6635750" algn="l"/>
                <a:tab pos="7466013" algn="l"/>
                <a:tab pos="8294688" algn="l"/>
                <a:tab pos="912495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487738" defTabSz="414338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830263" algn="l"/>
                <a:tab pos="1658938" algn="l"/>
                <a:tab pos="2489200" algn="l"/>
                <a:tab pos="3317875" algn="l"/>
                <a:tab pos="4148138" algn="l"/>
                <a:tab pos="4976813" algn="l"/>
                <a:tab pos="5807075" algn="l"/>
                <a:tab pos="6635750" algn="l"/>
                <a:tab pos="7466013" algn="l"/>
                <a:tab pos="8294688" algn="l"/>
                <a:tab pos="912495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 hangingPunct="0">
              <a:lnSpc>
                <a:spcPct val="93000"/>
              </a:lnSpc>
              <a:buSzPct val="45000"/>
              <a:buFont typeface="Wingdings" pitchFamily="2" charset="2"/>
              <a:buNone/>
            </a:pPr>
            <a:r>
              <a:rPr lang="en-GB" sz="2200" dirty="0" smtClean="0">
                <a:effectLst/>
                <a:latin typeface="Times New Roman" pitchFamily="18" charset="0"/>
              </a:rPr>
              <a:t>Spread inverter</a:t>
            </a:r>
            <a:endParaRPr lang="en-GB" sz="2200" dirty="0">
              <a:effectLst/>
              <a:latin typeface="Times New Roman" pitchFamily="18" charset="0"/>
            </a:endParaRPr>
          </a:p>
        </p:txBody>
      </p:sp>
      <p:sp>
        <p:nvSpPr>
          <p:cNvPr id="58413" name="Line 45"/>
          <p:cNvSpPr>
            <a:spLocks noChangeShapeType="1"/>
          </p:cNvSpPr>
          <p:nvPr/>
        </p:nvSpPr>
        <p:spPr bwMode="auto">
          <a:xfrm>
            <a:off x="5551488" y="3198813"/>
            <a:ext cx="206375" cy="1587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8414" name="Line 46"/>
          <p:cNvSpPr>
            <a:spLocks noChangeShapeType="1"/>
          </p:cNvSpPr>
          <p:nvPr/>
        </p:nvSpPr>
        <p:spPr bwMode="auto">
          <a:xfrm>
            <a:off x="6626225" y="2614613"/>
            <a:ext cx="303213" cy="1587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8415" name="Line 47"/>
          <p:cNvSpPr>
            <a:spLocks noChangeShapeType="1"/>
          </p:cNvSpPr>
          <p:nvPr/>
        </p:nvSpPr>
        <p:spPr bwMode="auto">
          <a:xfrm>
            <a:off x="6097588" y="3198813"/>
            <a:ext cx="204787" cy="1587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623888" y="283505"/>
            <a:ext cx="7808912" cy="582339"/>
          </a:xfrm>
          <a:ln/>
        </p:spPr>
        <p:txBody>
          <a:bodyPr>
            <a:spAutoFit/>
          </a:bodyPr>
          <a:lstStyle/>
          <a:p>
            <a:pPr>
              <a:lnSpc>
                <a:spcPct val="86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 smtClean="0"/>
              <a:t>Vision: Steady </a:t>
            </a:r>
            <a:r>
              <a:rPr lang="en-GB" dirty="0"/>
              <a:t>beam accelerator</a:t>
            </a:r>
          </a:p>
        </p:txBody>
      </p:sp>
      <p:sp>
        <p:nvSpPr>
          <p:cNvPr id="62468" name="Freeform 4"/>
          <p:cNvSpPr>
            <a:spLocks noChangeArrowheads="1"/>
          </p:cNvSpPr>
          <p:nvPr/>
        </p:nvSpPr>
        <p:spPr bwMode="auto">
          <a:xfrm>
            <a:off x="409575" y="2571750"/>
            <a:ext cx="8470900" cy="627063"/>
          </a:xfrm>
          <a:custGeom>
            <a:avLst/>
            <a:gdLst>
              <a:gd name="T0" fmla="*/ 0 w 25925"/>
              <a:gd name="T1" fmla="*/ 1269 h 1923"/>
              <a:gd name="T2" fmla="*/ 1885 w 25925"/>
              <a:gd name="T3" fmla="*/ 1269 h 1923"/>
              <a:gd name="T4" fmla="*/ 4858 w 25925"/>
              <a:gd name="T5" fmla="*/ 0 h 1923"/>
              <a:gd name="T6" fmla="*/ 11892 w 25925"/>
              <a:gd name="T7" fmla="*/ 0 h 1923"/>
              <a:gd name="T8" fmla="*/ 15192 w 25925"/>
              <a:gd name="T9" fmla="*/ 1305 h 1923"/>
              <a:gd name="T10" fmla="*/ 17767 w 25925"/>
              <a:gd name="T11" fmla="*/ 1922 h 1923"/>
              <a:gd name="T12" fmla="*/ 20341 w 25925"/>
              <a:gd name="T13" fmla="*/ 1269 h 1923"/>
              <a:gd name="T14" fmla="*/ 22951 w 25925"/>
              <a:gd name="T15" fmla="*/ 1015 h 1923"/>
              <a:gd name="T16" fmla="*/ 25924 w 25925"/>
              <a:gd name="T17" fmla="*/ 1341 h 1923"/>
              <a:gd name="T18" fmla="*/ 25852 w 25925"/>
              <a:gd name="T19" fmla="*/ 1269 h 1923"/>
              <a:gd name="T20" fmla="*/ 0 w 25925"/>
              <a:gd name="T21" fmla="*/ 1269 h 19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5925" h="1923">
                <a:moveTo>
                  <a:pt x="0" y="1269"/>
                </a:moveTo>
                <a:lnTo>
                  <a:pt x="1885" y="1269"/>
                </a:lnTo>
                <a:lnTo>
                  <a:pt x="4858" y="0"/>
                </a:lnTo>
                <a:lnTo>
                  <a:pt x="11892" y="0"/>
                </a:lnTo>
                <a:lnTo>
                  <a:pt x="15192" y="1305"/>
                </a:lnTo>
                <a:lnTo>
                  <a:pt x="17767" y="1922"/>
                </a:lnTo>
                <a:lnTo>
                  <a:pt x="20341" y="1269"/>
                </a:lnTo>
                <a:lnTo>
                  <a:pt x="22951" y="1015"/>
                </a:lnTo>
                <a:lnTo>
                  <a:pt x="25924" y="1341"/>
                </a:lnTo>
                <a:lnTo>
                  <a:pt x="25852" y="1269"/>
                </a:lnTo>
                <a:lnTo>
                  <a:pt x="0" y="1269"/>
                </a:lnTo>
              </a:path>
            </a:pathLst>
          </a:custGeom>
          <a:solidFill>
            <a:srgbClr val="FFFFFF"/>
          </a:solidFill>
          <a:ln w="36720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62469" name="Oval 5"/>
          <p:cNvSpPr>
            <a:spLocks noChangeArrowheads="1"/>
          </p:cNvSpPr>
          <p:nvPr/>
        </p:nvSpPr>
        <p:spPr bwMode="auto">
          <a:xfrm>
            <a:off x="1949450" y="2287588"/>
            <a:ext cx="119063" cy="1431925"/>
          </a:xfrm>
          <a:prstGeom prst="ellipse">
            <a:avLst/>
          </a:prstGeom>
          <a:solidFill>
            <a:srgbClr val="99CC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62470" name="Oval 6"/>
          <p:cNvSpPr>
            <a:spLocks noChangeArrowheads="1"/>
          </p:cNvSpPr>
          <p:nvPr/>
        </p:nvSpPr>
        <p:spPr bwMode="auto">
          <a:xfrm>
            <a:off x="4235450" y="2265363"/>
            <a:ext cx="117475" cy="1431925"/>
          </a:xfrm>
          <a:prstGeom prst="ellipse">
            <a:avLst/>
          </a:prstGeom>
          <a:solidFill>
            <a:srgbClr val="99CC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62471" name="Oval 7"/>
          <p:cNvSpPr>
            <a:spLocks noChangeArrowheads="1"/>
          </p:cNvSpPr>
          <p:nvPr/>
        </p:nvSpPr>
        <p:spPr bwMode="auto">
          <a:xfrm>
            <a:off x="6154738" y="2265363"/>
            <a:ext cx="117475" cy="1431925"/>
          </a:xfrm>
          <a:prstGeom prst="ellipse">
            <a:avLst/>
          </a:prstGeom>
          <a:solidFill>
            <a:srgbClr val="99CC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62472" name="Oval 8"/>
          <p:cNvSpPr>
            <a:spLocks noChangeArrowheads="1"/>
          </p:cNvSpPr>
          <p:nvPr/>
        </p:nvSpPr>
        <p:spPr bwMode="auto">
          <a:xfrm>
            <a:off x="7859713" y="2276475"/>
            <a:ext cx="119062" cy="1431925"/>
          </a:xfrm>
          <a:prstGeom prst="ellipse">
            <a:avLst/>
          </a:prstGeom>
          <a:solidFill>
            <a:srgbClr val="99CC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62473" name="Freeform 9"/>
          <p:cNvSpPr>
            <a:spLocks noChangeArrowheads="1"/>
          </p:cNvSpPr>
          <p:nvPr/>
        </p:nvSpPr>
        <p:spPr bwMode="auto">
          <a:xfrm>
            <a:off x="752475" y="2430463"/>
            <a:ext cx="581025" cy="336550"/>
          </a:xfrm>
          <a:custGeom>
            <a:avLst/>
            <a:gdLst>
              <a:gd name="T0" fmla="*/ 1776 w 1778"/>
              <a:gd name="T1" fmla="*/ 1032 h 1033"/>
              <a:gd name="T2" fmla="*/ 1777 w 1778"/>
              <a:gd name="T3" fmla="*/ 0 h 1033"/>
              <a:gd name="T4" fmla="*/ 0 w 1778"/>
              <a:gd name="T5" fmla="*/ 0 h 1033"/>
              <a:gd name="T6" fmla="*/ 0 w 1778"/>
              <a:gd name="T7" fmla="*/ 1015 h 10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778" h="1033">
                <a:moveTo>
                  <a:pt x="1776" y="1032"/>
                </a:moveTo>
                <a:lnTo>
                  <a:pt x="1777" y="0"/>
                </a:lnTo>
                <a:lnTo>
                  <a:pt x="0" y="0"/>
                </a:lnTo>
                <a:lnTo>
                  <a:pt x="0" y="1015"/>
                </a:lnTo>
              </a:path>
            </a:pathLst>
          </a:custGeom>
          <a:noFill/>
          <a:ln w="5472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62474" name="Freeform 10"/>
          <p:cNvSpPr>
            <a:spLocks noChangeArrowheads="1"/>
          </p:cNvSpPr>
          <p:nvPr/>
        </p:nvSpPr>
        <p:spPr bwMode="auto">
          <a:xfrm>
            <a:off x="747713" y="3209925"/>
            <a:ext cx="579437" cy="338138"/>
          </a:xfrm>
          <a:custGeom>
            <a:avLst/>
            <a:gdLst>
              <a:gd name="T0" fmla="*/ 1 w 1778"/>
              <a:gd name="T1" fmla="*/ 0 h 1033"/>
              <a:gd name="T2" fmla="*/ 0 w 1778"/>
              <a:gd name="T3" fmla="*/ 1032 h 1033"/>
              <a:gd name="T4" fmla="*/ 1777 w 1778"/>
              <a:gd name="T5" fmla="*/ 1032 h 1033"/>
              <a:gd name="T6" fmla="*/ 1777 w 1778"/>
              <a:gd name="T7" fmla="*/ 17 h 10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778" h="1033">
                <a:moveTo>
                  <a:pt x="1" y="0"/>
                </a:moveTo>
                <a:lnTo>
                  <a:pt x="0" y="1032"/>
                </a:lnTo>
                <a:lnTo>
                  <a:pt x="1777" y="1032"/>
                </a:lnTo>
                <a:lnTo>
                  <a:pt x="1777" y="17"/>
                </a:lnTo>
              </a:path>
            </a:pathLst>
          </a:custGeom>
          <a:noFill/>
          <a:ln w="5472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62475" name="Freeform 11"/>
          <p:cNvSpPr>
            <a:spLocks noChangeArrowheads="1"/>
          </p:cNvSpPr>
          <p:nvPr/>
        </p:nvSpPr>
        <p:spPr bwMode="auto">
          <a:xfrm>
            <a:off x="5033963" y="2420938"/>
            <a:ext cx="581025" cy="336550"/>
          </a:xfrm>
          <a:custGeom>
            <a:avLst/>
            <a:gdLst>
              <a:gd name="T0" fmla="*/ 1776 w 1778"/>
              <a:gd name="T1" fmla="*/ 1032 h 1033"/>
              <a:gd name="T2" fmla="*/ 1777 w 1778"/>
              <a:gd name="T3" fmla="*/ 0 h 1033"/>
              <a:gd name="T4" fmla="*/ 0 w 1778"/>
              <a:gd name="T5" fmla="*/ 0 h 1033"/>
              <a:gd name="T6" fmla="*/ 0 w 1778"/>
              <a:gd name="T7" fmla="*/ 1015 h 10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778" h="1033">
                <a:moveTo>
                  <a:pt x="1776" y="1032"/>
                </a:moveTo>
                <a:lnTo>
                  <a:pt x="1777" y="0"/>
                </a:lnTo>
                <a:lnTo>
                  <a:pt x="0" y="0"/>
                </a:lnTo>
                <a:lnTo>
                  <a:pt x="0" y="1015"/>
                </a:lnTo>
              </a:path>
            </a:pathLst>
          </a:custGeom>
          <a:noFill/>
          <a:ln w="5472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62476" name="Freeform 12"/>
          <p:cNvSpPr>
            <a:spLocks noChangeArrowheads="1"/>
          </p:cNvSpPr>
          <p:nvPr/>
        </p:nvSpPr>
        <p:spPr bwMode="auto">
          <a:xfrm>
            <a:off x="5029200" y="3200400"/>
            <a:ext cx="581025" cy="336550"/>
          </a:xfrm>
          <a:custGeom>
            <a:avLst/>
            <a:gdLst>
              <a:gd name="T0" fmla="*/ 1 w 1778"/>
              <a:gd name="T1" fmla="*/ 0 h 1033"/>
              <a:gd name="T2" fmla="*/ 0 w 1778"/>
              <a:gd name="T3" fmla="*/ 1032 h 1033"/>
              <a:gd name="T4" fmla="*/ 1777 w 1778"/>
              <a:gd name="T5" fmla="*/ 1032 h 1033"/>
              <a:gd name="T6" fmla="*/ 1777 w 1778"/>
              <a:gd name="T7" fmla="*/ 17 h 10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778" h="1033">
                <a:moveTo>
                  <a:pt x="1" y="0"/>
                </a:moveTo>
                <a:lnTo>
                  <a:pt x="0" y="1032"/>
                </a:lnTo>
                <a:lnTo>
                  <a:pt x="1777" y="1032"/>
                </a:lnTo>
                <a:lnTo>
                  <a:pt x="1777" y="17"/>
                </a:lnTo>
              </a:path>
            </a:pathLst>
          </a:custGeom>
          <a:noFill/>
          <a:ln w="5472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62477" name="Freeform 13"/>
          <p:cNvSpPr>
            <a:spLocks noChangeArrowheads="1"/>
          </p:cNvSpPr>
          <p:nvPr/>
        </p:nvSpPr>
        <p:spPr bwMode="auto">
          <a:xfrm>
            <a:off x="6724650" y="2438400"/>
            <a:ext cx="581025" cy="338138"/>
          </a:xfrm>
          <a:custGeom>
            <a:avLst/>
            <a:gdLst>
              <a:gd name="T0" fmla="*/ 1776 w 1778"/>
              <a:gd name="T1" fmla="*/ 1031 h 1032"/>
              <a:gd name="T2" fmla="*/ 1777 w 1778"/>
              <a:gd name="T3" fmla="*/ 0 h 1032"/>
              <a:gd name="T4" fmla="*/ 0 w 1778"/>
              <a:gd name="T5" fmla="*/ 0 h 1032"/>
              <a:gd name="T6" fmla="*/ 0 w 1778"/>
              <a:gd name="T7" fmla="*/ 1014 h 10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778" h="1032">
                <a:moveTo>
                  <a:pt x="1776" y="1031"/>
                </a:moveTo>
                <a:lnTo>
                  <a:pt x="1777" y="0"/>
                </a:lnTo>
                <a:lnTo>
                  <a:pt x="0" y="0"/>
                </a:lnTo>
                <a:lnTo>
                  <a:pt x="0" y="1014"/>
                </a:lnTo>
              </a:path>
            </a:pathLst>
          </a:custGeom>
          <a:noFill/>
          <a:ln w="5472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62478" name="Freeform 14"/>
          <p:cNvSpPr>
            <a:spLocks noChangeArrowheads="1"/>
          </p:cNvSpPr>
          <p:nvPr/>
        </p:nvSpPr>
        <p:spPr bwMode="auto">
          <a:xfrm>
            <a:off x="6718300" y="3221038"/>
            <a:ext cx="581025" cy="336550"/>
          </a:xfrm>
          <a:custGeom>
            <a:avLst/>
            <a:gdLst>
              <a:gd name="T0" fmla="*/ 1 w 1778"/>
              <a:gd name="T1" fmla="*/ 0 h 1033"/>
              <a:gd name="T2" fmla="*/ 0 w 1778"/>
              <a:gd name="T3" fmla="*/ 1032 h 1033"/>
              <a:gd name="T4" fmla="*/ 1777 w 1778"/>
              <a:gd name="T5" fmla="*/ 1032 h 1033"/>
              <a:gd name="T6" fmla="*/ 1777 w 1778"/>
              <a:gd name="T7" fmla="*/ 17 h 10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778" h="1033">
                <a:moveTo>
                  <a:pt x="1" y="0"/>
                </a:moveTo>
                <a:lnTo>
                  <a:pt x="0" y="1032"/>
                </a:lnTo>
                <a:lnTo>
                  <a:pt x="1777" y="1032"/>
                </a:lnTo>
                <a:lnTo>
                  <a:pt x="1777" y="17"/>
                </a:lnTo>
              </a:path>
            </a:pathLst>
          </a:custGeom>
          <a:noFill/>
          <a:ln w="5472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62479" name="Freeform 15"/>
          <p:cNvSpPr>
            <a:spLocks noChangeArrowheads="1"/>
          </p:cNvSpPr>
          <p:nvPr/>
        </p:nvSpPr>
        <p:spPr bwMode="auto">
          <a:xfrm>
            <a:off x="2324100" y="2293938"/>
            <a:ext cx="203200" cy="203200"/>
          </a:xfrm>
          <a:custGeom>
            <a:avLst/>
            <a:gdLst>
              <a:gd name="T0" fmla="*/ 148 w 622"/>
              <a:gd name="T1" fmla="*/ 621 h 622"/>
              <a:gd name="T2" fmla="*/ 0 w 622"/>
              <a:gd name="T3" fmla="*/ 621 h 622"/>
              <a:gd name="T4" fmla="*/ 0 w 622"/>
              <a:gd name="T5" fmla="*/ 0 h 622"/>
              <a:gd name="T6" fmla="*/ 621 w 622"/>
              <a:gd name="T7" fmla="*/ 0 h 622"/>
              <a:gd name="T8" fmla="*/ 621 w 622"/>
              <a:gd name="T9" fmla="*/ 621 h 622"/>
              <a:gd name="T10" fmla="*/ 474 w 622"/>
              <a:gd name="T11" fmla="*/ 621 h 6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22" h="622">
                <a:moveTo>
                  <a:pt x="148" y="621"/>
                </a:moveTo>
                <a:lnTo>
                  <a:pt x="0" y="621"/>
                </a:lnTo>
                <a:lnTo>
                  <a:pt x="0" y="0"/>
                </a:lnTo>
                <a:lnTo>
                  <a:pt x="621" y="0"/>
                </a:lnTo>
                <a:lnTo>
                  <a:pt x="621" y="621"/>
                </a:lnTo>
                <a:lnTo>
                  <a:pt x="474" y="621"/>
                </a:lnTo>
              </a:path>
            </a:pathLst>
          </a:custGeom>
          <a:noFill/>
          <a:ln w="36720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62480" name="Freeform 16"/>
          <p:cNvSpPr>
            <a:spLocks noChangeArrowheads="1"/>
          </p:cNvSpPr>
          <p:nvPr/>
        </p:nvSpPr>
        <p:spPr bwMode="auto">
          <a:xfrm>
            <a:off x="2324100" y="3529013"/>
            <a:ext cx="203200" cy="203200"/>
          </a:xfrm>
          <a:custGeom>
            <a:avLst/>
            <a:gdLst>
              <a:gd name="T0" fmla="*/ 473 w 622"/>
              <a:gd name="T1" fmla="*/ 0 h 622"/>
              <a:gd name="T2" fmla="*/ 621 w 622"/>
              <a:gd name="T3" fmla="*/ 0 h 622"/>
              <a:gd name="T4" fmla="*/ 621 w 622"/>
              <a:gd name="T5" fmla="*/ 621 h 622"/>
              <a:gd name="T6" fmla="*/ 0 w 622"/>
              <a:gd name="T7" fmla="*/ 621 h 622"/>
              <a:gd name="T8" fmla="*/ 0 w 622"/>
              <a:gd name="T9" fmla="*/ 0 h 622"/>
              <a:gd name="T10" fmla="*/ 147 w 622"/>
              <a:gd name="T11" fmla="*/ 0 h 6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22" h="622">
                <a:moveTo>
                  <a:pt x="473" y="0"/>
                </a:moveTo>
                <a:lnTo>
                  <a:pt x="621" y="0"/>
                </a:lnTo>
                <a:lnTo>
                  <a:pt x="621" y="621"/>
                </a:lnTo>
                <a:lnTo>
                  <a:pt x="0" y="621"/>
                </a:lnTo>
                <a:lnTo>
                  <a:pt x="0" y="0"/>
                </a:lnTo>
                <a:lnTo>
                  <a:pt x="147" y="0"/>
                </a:lnTo>
              </a:path>
            </a:pathLst>
          </a:custGeom>
          <a:noFill/>
          <a:ln w="36720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62481" name="Freeform 17"/>
          <p:cNvSpPr>
            <a:spLocks noChangeArrowheads="1"/>
          </p:cNvSpPr>
          <p:nvPr/>
        </p:nvSpPr>
        <p:spPr bwMode="auto">
          <a:xfrm>
            <a:off x="2603500" y="2300288"/>
            <a:ext cx="203200" cy="203200"/>
          </a:xfrm>
          <a:custGeom>
            <a:avLst/>
            <a:gdLst>
              <a:gd name="T0" fmla="*/ 148 w 622"/>
              <a:gd name="T1" fmla="*/ 621 h 622"/>
              <a:gd name="T2" fmla="*/ 0 w 622"/>
              <a:gd name="T3" fmla="*/ 621 h 622"/>
              <a:gd name="T4" fmla="*/ 0 w 622"/>
              <a:gd name="T5" fmla="*/ 0 h 622"/>
              <a:gd name="T6" fmla="*/ 621 w 622"/>
              <a:gd name="T7" fmla="*/ 0 h 622"/>
              <a:gd name="T8" fmla="*/ 621 w 622"/>
              <a:gd name="T9" fmla="*/ 621 h 622"/>
              <a:gd name="T10" fmla="*/ 474 w 622"/>
              <a:gd name="T11" fmla="*/ 621 h 6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22" h="622">
                <a:moveTo>
                  <a:pt x="148" y="621"/>
                </a:moveTo>
                <a:lnTo>
                  <a:pt x="0" y="621"/>
                </a:lnTo>
                <a:lnTo>
                  <a:pt x="0" y="0"/>
                </a:lnTo>
                <a:lnTo>
                  <a:pt x="621" y="0"/>
                </a:lnTo>
                <a:lnTo>
                  <a:pt x="621" y="621"/>
                </a:lnTo>
                <a:lnTo>
                  <a:pt x="474" y="621"/>
                </a:lnTo>
              </a:path>
            </a:pathLst>
          </a:custGeom>
          <a:noFill/>
          <a:ln w="36720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62482" name="Freeform 18"/>
          <p:cNvSpPr>
            <a:spLocks noChangeArrowheads="1"/>
          </p:cNvSpPr>
          <p:nvPr/>
        </p:nvSpPr>
        <p:spPr bwMode="auto">
          <a:xfrm>
            <a:off x="2601913" y="3535363"/>
            <a:ext cx="203200" cy="203200"/>
          </a:xfrm>
          <a:custGeom>
            <a:avLst/>
            <a:gdLst>
              <a:gd name="T0" fmla="*/ 473 w 622"/>
              <a:gd name="T1" fmla="*/ 0 h 622"/>
              <a:gd name="T2" fmla="*/ 621 w 622"/>
              <a:gd name="T3" fmla="*/ 0 h 622"/>
              <a:gd name="T4" fmla="*/ 621 w 622"/>
              <a:gd name="T5" fmla="*/ 621 h 622"/>
              <a:gd name="T6" fmla="*/ 0 w 622"/>
              <a:gd name="T7" fmla="*/ 621 h 622"/>
              <a:gd name="T8" fmla="*/ 0 w 622"/>
              <a:gd name="T9" fmla="*/ 0 h 622"/>
              <a:gd name="T10" fmla="*/ 147 w 622"/>
              <a:gd name="T11" fmla="*/ 0 h 6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22" h="622">
                <a:moveTo>
                  <a:pt x="473" y="0"/>
                </a:moveTo>
                <a:lnTo>
                  <a:pt x="621" y="0"/>
                </a:lnTo>
                <a:lnTo>
                  <a:pt x="621" y="621"/>
                </a:lnTo>
                <a:lnTo>
                  <a:pt x="0" y="621"/>
                </a:lnTo>
                <a:lnTo>
                  <a:pt x="0" y="0"/>
                </a:lnTo>
                <a:lnTo>
                  <a:pt x="147" y="0"/>
                </a:lnTo>
              </a:path>
            </a:pathLst>
          </a:custGeom>
          <a:noFill/>
          <a:ln w="36720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62483" name="Freeform 19"/>
          <p:cNvSpPr>
            <a:spLocks noChangeArrowheads="1"/>
          </p:cNvSpPr>
          <p:nvPr/>
        </p:nvSpPr>
        <p:spPr bwMode="auto">
          <a:xfrm>
            <a:off x="2874963" y="2300288"/>
            <a:ext cx="203200" cy="203200"/>
          </a:xfrm>
          <a:custGeom>
            <a:avLst/>
            <a:gdLst>
              <a:gd name="T0" fmla="*/ 148 w 622"/>
              <a:gd name="T1" fmla="*/ 621 h 622"/>
              <a:gd name="T2" fmla="*/ 0 w 622"/>
              <a:gd name="T3" fmla="*/ 621 h 622"/>
              <a:gd name="T4" fmla="*/ 0 w 622"/>
              <a:gd name="T5" fmla="*/ 0 h 622"/>
              <a:gd name="T6" fmla="*/ 621 w 622"/>
              <a:gd name="T7" fmla="*/ 0 h 622"/>
              <a:gd name="T8" fmla="*/ 621 w 622"/>
              <a:gd name="T9" fmla="*/ 621 h 622"/>
              <a:gd name="T10" fmla="*/ 474 w 622"/>
              <a:gd name="T11" fmla="*/ 621 h 6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22" h="622">
                <a:moveTo>
                  <a:pt x="148" y="621"/>
                </a:moveTo>
                <a:lnTo>
                  <a:pt x="0" y="621"/>
                </a:lnTo>
                <a:lnTo>
                  <a:pt x="0" y="0"/>
                </a:lnTo>
                <a:lnTo>
                  <a:pt x="621" y="0"/>
                </a:lnTo>
                <a:lnTo>
                  <a:pt x="621" y="621"/>
                </a:lnTo>
                <a:lnTo>
                  <a:pt x="474" y="621"/>
                </a:lnTo>
              </a:path>
            </a:pathLst>
          </a:custGeom>
          <a:noFill/>
          <a:ln w="36720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62484" name="Freeform 20"/>
          <p:cNvSpPr>
            <a:spLocks noChangeArrowheads="1"/>
          </p:cNvSpPr>
          <p:nvPr/>
        </p:nvSpPr>
        <p:spPr bwMode="auto">
          <a:xfrm>
            <a:off x="2873375" y="3533775"/>
            <a:ext cx="203200" cy="203200"/>
          </a:xfrm>
          <a:custGeom>
            <a:avLst/>
            <a:gdLst>
              <a:gd name="T0" fmla="*/ 473 w 622"/>
              <a:gd name="T1" fmla="*/ 0 h 622"/>
              <a:gd name="T2" fmla="*/ 621 w 622"/>
              <a:gd name="T3" fmla="*/ 0 h 622"/>
              <a:gd name="T4" fmla="*/ 621 w 622"/>
              <a:gd name="T5" fmla="*/ 621 h 622"/>
              <a:gd name="T6" fmla="*/ 0 w 622"/>
              <a:gd name="T7" fmla="*/ 621 h 622"/>
              <a:gd name="T8" fmla="*/ 0 w 622"/>
              <a:gd name="T9" fmla="*/ 0 h 622"/>
              <a:gd name="T10" fmla="*/ 147 w 622"/>
              <a:gd name="T11" fmla="*/ 0 h 6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22" h="622">
                <a:moveTo>
                  <a:pt x="473" y="0"/>
                </a:moveTo>
                <a:lnTo>
                  <a:pt x="621" y="0"/>
                </a:lnTo>
                <a:lnTo>
                  <a:pt x="621" y="621"/>
                </a:lnTo>
                <a:lnTo>
                  <a:pt x="0" y="621"/>
                </a:lnTo>
                <a:lnTo>
                  <a:pt x="0" y="0"/>
                </a:lnTo>
                <a:lnTo>
                  <a:pt x="147" y="0"/>
                </a:lnTo>
              </a:path>
            </a:pathLst>
          </a:custGeom>
          <a:noFill/>
          <a:ln w="36720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62485" name="Freeform 21"/>
          <p:cNvSpPr>
            <a:spLocks noChangeArrowheads="1"/>
          </p:cNvSpPr>
          <p:nvPr/>
        </p:nvSpPr>
        <p:spPr bwMode="auto">
          <a:xfrm>
            <a:off x="3133725" y="2300288"/>
            <a:ext cx="203200" cy="203200"/>
          </a:xfrm>
          <a:custGeom>
            <a:avLst/>
            <a:gdLst>
              <a:gd name="T0" fmla="*/ 148 w 622"/>
              <a:gd name="T1" fmla="*/ 621 h 622"/>
              <a:gd name="T2" fmla="*/ 0 w 622"/>
              <a:gd name="T3" fmla="*/ 621 h 622"/>
              <a:gd name="T4" fmla="*/ 0 w 622"/>
              <a:gd name="T5" fmla="*/ 0 h 622"/>
              <a:gd name="T6" fmla="*/ 621 w 622"/>
              <a:gd name="T7" fmla="*/ 0 h 622"/>
              <a:gd name="T8" fmla="*/ 621 w 622"/>
              <a:gd name="T9" fmla="*/ 621 h 622"/>
              <a:gd name="T10" fmla="*/ 474 w 622"/>
              <a:gd name="T11" fmla="*/ 621 h 6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22" h="622">
                <a:moveTo>
                  <a:pt x="148" y="621"/>
                </a:moveTo>
                <a:lnTo>
                  <a:pt x="0" y="621"/>
                </a:lnTo>
                <a:lnTo>
                  <a:pt x="0" y="0"/>
                </a:lnTo>
                <a:lnTo>
                  <a:pt x="621" y="0"/>
                </a:lnTo>
                <a:lnTo>
                  <a:pt x="621" y="621"/>
                </a:lnTo>
                <a:lnTo>
                  <a:pt x="474" y="621"/>
                </a:lnTo>
              </a:path>
            </a:pathLst>
          </a:custGeom>
          <a:noFill/>
          <a:ln w="36720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62486" name="Freeform 22"/>
          <p:cNvSpPr>
            <a:spLocks noChangeArrowheads="1"/>
          </p:cNvSpPr>
          <p:nvPr/>
        </p:nvSpPr>
        <p:spPr bwMode="auto">
          <a:xfrm>
            <a:off x="3132138" y="3535363"/>
            <a:ext cx="203200" cy="203200"/>
          </a:xfrm>
          <a:custGeom>
            <a:avLst/>
            <a:gdLst>
              <a:gd name="T0" fmla="*/ 473 w 622"/>
              <a:gd name="T1" fmla="*/ 0 h 622"/>
              <a:gd name="T2" fmla="*/ 621 w 622"/>
              <a:gd name="T3" fmla="*/ 0 h 622"/>
              <a:gd name="T4" fmla="*/ 621 w 622"/>
              <a:gd name="T5" fmla="*/ 621 h 622"/>
              <a:gd name="T6" fmla="*/ 0 w 622"/>
              <a:gd name="T7" fmla="*/ 621 h 622"/>
              <a:gd name="T8" fmla="*/ 0 w 622"/>
              <a:gd name="T9" fmla="*/ 0 h 622"/>
              <a:gd name="T10" fmla="*/ 147 w 622"/>
              <a:gd name="T11" fmla="*/ 0 h 6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22" h="622">
                <a:moveTo>
                  <a:pt x="473" y="0"/>
                </a:moveTo>
                <a:lnTo>
                  <a:pt x="621" y="0"/>
                </a:lnTo>
                <a:lnTo>
                  <a:pt x="621" y="621"/>
                </a:lnTo>
                <a:lnTo>
                  <a:pt x="0" y="621"/>
                </a:lnTo>
                <a:lnTo>
                  <a:pt x="0" y="0"/>
                </a:lnTo>
                <a:lnTo>
                  <a:pt x="147" y="0"/>
                </a:lnTo>
              </a:path>
            </a:pathLst>
          </a:custGeom>
          <a:noFill/>
          <a:ln w="36720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62487" name="Freeform 23"/>
          <p:cNvSpPr>
            <a:spLocks noChangeArrowheads="1"/>
          </p:cNvSpPr>
          <p:nvPr/>
        </p:nvSpPr>
        <p:spPr bwMode="auto">
          <a:xfrm>
            <a:off x="3398838" y="2300288"/>
            <a:ext cx="203200" cy="203200"/>
          </a:xfrm>
          <a:custGeom>
            <a:avLst/>
            <a:gdLst>
              <a:gd name="T0" fmla="*/ 148 w 622"/>
              <a:gd name="T1" fmla="*/ 621 h 622"/>
              <a:gd name="T2" fmla="*/ 0 w 622"/>
              <a:gd name="T3" fmla="*/ 621 h 622"/>
              <a:gd name="T4" fmla="*/ 0 w 622"/>
              <a:gd name="T5" fmla="*/ 0 h 622"/>
              <a:gd name="T6" fmla="*/ 621 w 622"/>
              <a:gd name="T7" fmla="*/ 0 h 622"/>
              <a:gd name="T8" fmla="*/ 621 w 622"/>
              <a:gd name="T9" fmla="*/ 621 h 622"/>
              <a:gd name="T10" fmla="*/ 474 w 622"/>
              <a:gd name="T11" fmla="*/ 621 h 6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22" h="622">
                <a:moveTo>
                  <a:pt x="148" y="621"/>
                </a:moveTo>
                <a:lnTo>
                  <a:pt x="0" y="621"/>
                </a:lnTo>
                <a:lnTo>
                  <a:pt x="0" y="0"/>
                </a:lnTo>
                <a:lnTo>
                  <a:pt x="621" y="0"/>
                </a:lnTo>
                <a:lnTo>
                  <a:pt x="621" y="621"/>
                </a:lnTo>
                <a:lnTo>
                  <a:pt x="474" y="621"/>
                </a:lnTo>
              </a:path>
            </a:pathLst>
          </a:custGeom>
          <a:noFill/>
          <a:ln w="36720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62488" name="Freeform 24"/>
          <p:cNvSpPr>
            <a:spLocks noChangeArrowheads="1"/>
          </p:cNvSpPr>
          <p:nvPr/>
        </p:nvSpPr>
        <p:spPr bwMode="auto">
          <a:xfrm>
            <a:off x="3397250" y="3535363"/>
            <a:ext cx="203200" cy="203200"/>
          </a:xfrm>
          <a:custGeom>
            <a:avLst/>
            <a:gdLst>
              <a:gd name="T0" fmla="*/ 473 w 622"/>
              <a:gd name="T1" fmla="*/ 0 h 622"/>
              <a:gd name="T2" fmla="*/ 621 w 622"/>
              <a:gd name="T3" fmla="*/ 0 h 622"/>
              <a:gd name="T4" fmla="*/ 621 w 622"/>
              <a:gd name="T5" fmla="*/ 621 h 622"/>
              <a:gd name="T6" fmla="*/ 0 w 622"/>
              <a:gd name="T7" fmla="*/ 621 h 622"/>
              <a:gd name="T8" fmla="*/ 0 w 622"/>
              <a:gd name="T9" fmla="*/ 0 h 622"/>
              <a:gd name="T10" fmla="*/ 147 w 622"/>
              <a:gd name="T11" fmla="*/ 0 h 6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22" h="622">
                <a:moveTo>
                  <a:pt x="473" y="0"/>
                </a:moveTo>
                <a:lnTo>
                  <a:pt x="621" y="0"/>
                </a:lnTo>
                <a:lnTo>
                  <a:pt x="621" y="621"/>
                </a:lnTo>
                <a:lnTo>
                  <a:pt x="0" y="621"/>
                </a:lnTo>
                <a:lnTo>
                  <a:pt x="0" y="0"/>
                </a:lnTo>
                <a:lnTo>
                  <a:pt x="147" y="0"/>
                </a:lnTo>
              </a:path>
            </a:pathLst>
          </a:custGeom>
          <a:noFill/>
          <a:ln w="36720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62489" name="Freeform 25"/>
          <p:cNvSpPr>
            <a:spLocks noChangeArrowheads="1"/>
          </p:cNvSpPr>
          <p:nvPr/>
        </p:nvSpPr>
        <p:spPr bwMode="auto">
          <a:xfrm>
            <a:off x="3670300" y="2306638"/>
            <a:ext cx="203200" cy="203200"/>
          </a:xfrm>
          <a:custGeom>
            <a:avLst/>
            <a:gdLst>
              <a:gd name="T0" fmla="*/ 148 w 622"/>
              <a:gd name="T1" fmla="*/ 621 h 622"/>
              <a:gd name="T2" fmla="*/ 0 w 622"/>
              <a:gd name="T3" fmla="*/ 621 h 622"/>
              <a:gd name="T4" fmla="*/ 0 w 622"/>
              <a:gd name="T5" fmla="*/ 0 h 622"/>
              <a:gd name="T6" fmla="*/ 621 w 622"/>
              <a:gd name="T7" fmla="*/ 0 h 622"/>
              <a:gd name="T8" fmla="*/ 621 w 622"/>
              <a:gd name="T9" fmla="*/ 621 h 622"/>
              <a:gd name="T10" fmla="*/ 474 w 622"/>
              <a:gd name="T11" fmla="*/ 621 h 6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22" h="622">
                <a:moveTo>
                  <a:pt x="148" y="621"/>
                </a:moveTo>
                <a:lnTo>
                  <a:pt x="0" y="621"/>
                </a:lnTo>
                <a:lnTo>
                  <a:pt x="0" y="0"/>
                </a:lnTo>
                <a:lnTo>
                  <a:pt x="621" y="0"/>
                </a:lnTo>
                <a:lnTo>
                  <a:pt x="621" y="621"/>
                </a:lnTo>
                <a:lnTo>
                  <a:pt x="474" y="621"/>
                </a:lnTo>
              </a:path>
            </a:pathLst>
          </a:custGeom>
          <a:noFill/>
          <a:ln w="36720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62490" name="Freeform 26"/>
          <p:cNvSpPr>
            <a:spLocks noChangeArrowheads="1"/>
          </p:cNvSpPr>
          <p:nvPr/>
        </p:nvSpPr>
        <p:spPr bwMode="auto">
          <a:xfrm>
            <a:off x="3668713" y="3541713"/>
            <a:ext cx="203200" cy="203200"/>
          </a:xfrm>
          <a:custGeom>
            <a:avLst/>
            <a:gdLst>
              <a:gd name="T0" fmla="*/ 473 w 622"/>
              <a:gd name="T1" fmla="*/ 0 h 622"/>
              <a:gd name="T2" fmla="*/ 621 w 622"/>
              <a:gd name="T3" fmla="*/ 0 h 622"/>
              <a:gd name="T4" fmla="*/ 621 w 622"/>
              <a:gd name="T5" fmla="*/ 621 h 622"/>
              <a:gd name="T6" fmla="*/ 0 w 622"/>
              <a:gd name="T7" fmla="*/ 621 h 622"/>
              <a:gd name="T8" fmla="*/ 0 w 622"/>
              <a:gd name="T9" fmla="*/ 0 h 622"/>
              <a:gd name="T10" fmla="*/ 147 w 622"/>
              <a:gd name="T11" fmla="*/ 0 h 6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22" h="622">
                <a:moveTo>
                  <a:pt x="473" y="0"/>
                </a:moveTo>
                <a:lnTo>
                  <a:pt x="621" y="0"/>
                </a:lnTo>
                <a:lnTo>
                  <a:pt x="621" y="621"/>
                </a:lnTo>
                <a:lnTo>
                  <a:pt x="0" y="621"/>
                </a:lnTo>
                <a:lnTo>
                  <a:pt x="0" y="0"/>
                </a:lnTo>
                <a:lnTo>
                  <a:pt x="147" y="0"/>
                </a:lnTo>
              </a:path>
            </a:pathLst>
          </a:custGeom>
          <a:noFill/>
          <a:ln w="36720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pieren 16"/>
          <p:cNvGrpSpPr/>
          <p:nvPr/>
        </p:nvGrpSpPr>
        <p:grpSpPr>
          <a:xfrm>
            <a:off x="1384944" y="1563662"/>
            <a:ext cx="6571432" cy="4961682"/>
            <a:chOff x="1096912" y="1203622"/>
            <a:chExt cx="7075488" cy="5609754"/>
          </a:xfrm>
        </p:grpSpPr>
        <p:pic>
          <p:nvPicPr>
            <p:cNvPr id="2" name="Picture 6" descr="monochromator3DFürRos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96912" y="1632793"/>
              <a:ext cx="6084888" cy="5108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 Box 7"/>
            <p:cNvSpPr txBox="1">
              <a:spLocks noChangeArrowheads="1"/>
            </p:cNvSpPr>
            <p:nvPr/>
          </p:nvSpPr>
          <p:spPr bwMode="auto">
            <a:xfrm>
              <a:off x="2382440" y="6351413"/>
              <a:ext cx="338138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3737">
                <a:lnSpc>
                  <a:spcPct val="100000"/>
                </a:lnSpc>
                <a:buClrTx/>
                <a:buSzTx/>
              </a:pPr>
              <a:r>
                <a:rPr lang="en-US" sz="2400" i="1" dirty="0"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z</a:t>
              </a:r>
            </a:p>
          </p:txBody>
        </p:sp>
        <p:sp>
          <p:nvSpPr>
            <p:cNvPr id="10" name="Text Box 13"/>
            <p:cNvSpPr txBox="1">
              <a:spLocks noChangeArrowheads="1"/>
            </p:cNvSpPr>
            <p:nvPr/>
          </p:nvSpPr>
          <p:spPr bwMode="auto">
            <a:xfrm>
              <a:off x="1132904" y="1203622"/>
              <a:ext cx="2170113" cy="830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3737">
                <a:lnSpc>
                  <a:spcPct val="100000"/>
                </a:lnSpc>
                <a:buClrTx/>
                <a:buSzTx/>
              </a:pPr>
              <a:r>
                <a:rPr lang="en-US" sz="2400" dirty="0"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polychromatic</a:t>
              </a:r>
            </a:p>
            <a:p>
              <a:pPr defTabSz="913737">
                <a:lnSpc>
                  <a:spcPct val="100000"/>
                </a:lnSpc>
                <a:buClrTx/>
                <a:buSzTx/>
              </a:pPr>
              <a:r>
                <a:rPr lang="en-US" sz="2400" dirty="0"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    optic axis</a:t>
              </a:r>
            </a:p>
          </p:txBody>
        </p:sp>
        <p:sp>
          <p:nvSpPr>
            <p:cNvPr id="11" name="Text Box 14"/>
            <p:cNvSpPr txBox="1">
              <a:spLocks noChangeArrowheads="1"/>
            </p:cNvSpPr>
            <p:nvPr/>
          </p:nvSpPr>
          <p:spPr bwMode="auto">
            <a:xfrm>
              <a:off x="5160912" y="3748385"/>
              <a:ext cx="1249363" cy="646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3737">
                <a:lnSpc>
                  <a:spcPct val="100000"/>
                </a:lnSpc>
                <a:buClrTx/>
                <a:buSzTx/>
              </a:pPr>
              <a:r>
                <a:rPr lang="en-US" dirty="0" smtClean="0">
                  <a:solidFill>
                    <a:srgbClr val="00CC00"/>
                  </a:solidFill>
                  <a:effectLst/>
                  <a:latin typeface="Arial" pitchFamily="34" charset="0"/>
                  <a:cs typeface="Arial" pitchFamily="34" charset="0"/>
                </a:rPr>
                <a:t>positive</a:t>
              </a:r>
            </a:p>
            <a:p>
              <a:pPr defTabSz="913737">
                <a:lnSpc>
                  <a:spcPct val="100000"/>
                </a:lnSpc>
                <a:buClrTx/>
                <a:buSzTx/>
              </a:pPr>
              <a:r>
                <a:rPr lang="en-US" dirty="0" smtClean="0">
                  <a:solidFill>
                    <a:srgbClr val="00CC00"/>
                  </a:solidFill>
                  <a:effectLst/>
                  <a:latin typeface="Arial" pitchFamily="34" charset="0"/>
                  <a:cs typeface="Arial" pitchFamily="34" charset="0"/>
                </a:rPr>
                <a:t>electrodes</a:t>
              </a:r>
            </a:p>
          </p:txBody>
        </p:sp>
        <p:graphicFrame>
          <p:nvGraphicFramePr>
            <p:cNvPr id="12" name="Object 1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xmlns="" val="962097072"/>
                </p:ext>
              </p:extLst>
            </p:nvPr>
          </p:nvGraphicFramePr>
          <p:xfrm>
            <a:off x="4729112" y="3507085"/>
            <a:ext cx="523875" cy="762000"/>
          </p:xfrm>
          <a:graphic>
            <a:graphicData uri="http://schemas.openxmlformats.org/presentationml/2006/ole">
              <p:oleObj spid="_x0000_s2222" name="Equation" r:id="rId4" imgW="139639" imgH="203112" progId="Equation.3">
                <p:embed/>
              </p:oleObj>
            </a:graphicData>
          </a:graphic>
        </p:graphicFrame>
        <p:graphicFrame>
          <p:nvGraphicFramePr>
            <p:cNvPr id="13" name="Object 1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xmlns="" val="2414203909"/>
                </p:ext>
              </p:extLst>
            </p:nvPr>
          </p:nvGraphicFramePr>
          <p:xfrm>
            <a:off x="4749750" y="4099222"/>
            <a:ext cx="471488" cy="685800"/>
          </p:xfrm>
          <a:graphic>
            <a:graphicData uri="http://schemas.openxmlformats.org/presentationml/2006/ole">
              <p:oleObj spid="_x0000_s2223" name="Equation" r:id="rId5" imgW="139639" imgH="203112" progId="Equation.3">
                <p:embed/>
              </p:oleObj>
            </a:graphicData>
          </a:graphic>
        </p:graphicFrame>
        <p:sp>
          <p:nvSpPr>
            <p:cNvPr id="14" name="Text Box 19"/>
            <p:cNvSpPr txBox="1">
              <a:spLocks noChangeArrowheads="1"/>
            </p:cNvSpPr>
            <p:nvPr/>
          </p:nvSpPr>
          <p:spPr bwMode="auto">
            <a:xfrm>
              <a:off x="6410275" y="3610272"/>
              <a:ext cx="1762125" cy="923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3737">
                <a:lnSpc>
                  <a:spcPct val="100000"/>
                </a:lnSpc>
                <a:buClrTx/>
                <a:buSzTx/>
              </a:pPr>
              <a:r>
                <a:rPr lang="en-US" dirty="0" smtClean="0"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separated</a:t>
              </a:r>
            </a:p>
            <a:p>
              <a:pPr defTabSz="913737">
                <a:lnSpc>
                  <a:spcPct val="100000"/>
                </a:lnSpc>
                <a:buClrTx/>
                <a:buSzTx/>
              </a:pPr>
              <a:r>
                <a:rPr lang="en-US" dirty="0" smtClean="0"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monochromatic</a:t>
              </a:r>
            </a:p>
            <a:p>
              <a:pPr defTabSz="913737">
                <a:lnSpc>
                  <a:spcPct val="100000"/>
                </a:lnSpc>
                <a:buClrTx/>
                <a:buSzTx/>
              </a:pPr>
              <a:r>
                <a:rPr lang="en-US" dirty="0" smtClean="0"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optic axes</a:t>
              </a:r>
            </a:p>
          </p:txBody>
        </p:sp>
      </p:grpSp>
      <p:sp>
        <p:nvSpPr>
          <p:cNvPr id="16" name="Rechteck 15"/>
          <p:cNvSpPr/>
          <p:nvPr/>
        </p:nvSpPr>
        <p:spPr>
          <a:xfrm>
            <a:off x="1560582" y="188640"/>
            <a:ext cx="6107762" cy="10679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07950" lvl="0" hangingPunct="0">
              <a:lnSpc>
                <a:spcPct val="93000"/>
              </a:lnSpc>
              <a:spcAft>
                <a:spcPts val="1425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GB" sz="3600" b="1" kern="0" dirty="0" smtClean="0">
                <a:solidFill>
                  <a:srgbClr val="000000"/>
                </a:solidFill>
                <a:effectLst/>
                <a:latin typeface="Times New Roman"/>
              </a:rPr>
              <a:t>Motivation:</a:t>
            </a:r>
            <a:r>
              <a:rPr lang="en-GB" sz="3200" kern="0" dirty="0" smtClean="0">
                <a:solidFill>
                  <a:srgbClr val="000000"/>
                </a:solidFill>
                <a:effectLst/>
                <a:latin typeface="Times New Roman"/>
              </a:rPr>
              <a:t> State of the art: </a:t>
            </a:r>
            <a:endParaRPr lang="en-GB" sz="3200" kern="0" dirty="0">
              <a:solidFill>
                <a:srgbClr val="000000"/>
              </a:solidFill>
              <a:effectLst/>
              <a:latin typeface="Times New Roman"/>
            </a:endParaRPr>
          </a:p>
          <a:p>
            <a:pPr marL="107950" lvl="0" hangingPunct="0">
              <a:lnSpc>
                <a:spcPct val="50000"/>
              </a:lnSpc>
              <a:spcAft>
                <a:spcPts val="1425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GB" sz="3200" kern="0" dirty="0" err="1" smtClean="0">
                <a:solidFill>
                  <a:srgbClr val="000000"/>
                </a:solidFill>
                <a:effectLst/>
                <a:latin typeface="Times New Roman"/>
              </a:rPr>
              <a:t>Monochromators</a:t>
            </a:r>
            <a:r>
              <a:rPr lang="en-GB" sz="3200" kern="0" dirty="0" smtClean="0">
                <a:solidFill>
                  <a:srgbClr val="000000"/>
                </a:solidFill>
                <a:effectLst/>
                <a:latin typeface="Times New Roman"/>
              </a:rPr>
              <a:t> are energy filters </a:t>
            </a:r>
            <a:endParaRPr lang="en-GB" sz="3200" kern="0" dirty="0">
              <a:solidFill>
                <a:srgbClr val="000000"/>
              </a:solidFill>
              <a:effectLst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9517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3"/>
          <p:cNvSpPr txBox="1">
            <a:spLocks/>
          </p:cNvSpPr>
          <p:nvPr/>
        </p:nvSpPr>
        <p:spPr bwMode="auto">
          <a:xfrm>
            <a:off x="3491880" y="2492896"/>
            <a:ext cx="5112568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StarSymbol" charset="0"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100000"/>
              <a:buFont typeface="StarSymbol" charset="0"/>
              <a:buNone/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100000"/>
              <a:buFont typeface="StarSymbol" charset="0"/>
              <a:buNone/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StarSymbol" charset="0"/>
              <a:buNone/>
              <a:defRPr sz="9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StarSymbol" charset="0"/>
              <a:buNone/>
              <a:defRPr sz="9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StarSymbol" charset="0"/>
              <a:buNone/>
              <a:defRPr sz="9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StarSymbol" charset="0"/>
              <a:buNone/>
              <a:defRPr sz="9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StarSymbol" charset="0"/>
              <a:buNone/>
              <a:defRPr sz="9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StarSymbol" charset="0"/>
              <a:buNone/>
              <a:defRPr sz="9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50000"/>
              </a:lnSpc>
            </a:pPr>
            <a:r>
              <a:rPr lang="de-DE" sz="3200" dirty="0" smtClean="0">
                <a:effectLst/>
                <a:sym typeface="Wingdings" pitchFamily="2" charset="2"/>
              </a:rPr>
              <a:t>Roadmap:</a:t>
            </a:r>
          </a:p>
          <a:p>
            <a:pPr marL="914400" lvl="1" indent="-457200">
              <a:lnSpc>
                <a:spcPct val="100000"/>
              </a:lnSpc>
              <a:buFont typeface="Wingdings" pitchFamily="2" charset="2"/>
              <a:buChar char="Ø"/>
            </a:pPr>
            <a:r>
              <a:rPr lang="de-DE" sz="2800" dirty="0" smtClean="0">
                <a:effectLst/>
                <a:sym typeface="Wingdings" pitchFamily="2" charset="2"/>
              </a:rPr>
              <a:t>Feed a CD-</a:t>
            </a:r>
            <a:r>
              <a:rPr lang="de-DE" sz="2800" dirty="0" err="1" smtClean="0">
                <a:effectLst/>
                <a:sym typeface="Wingdings" pitchFamily="2" charset="2"/>
              </a:rPr>
              <a:t>based</a:t>
            </a:r>
            <a:r>
              <a:rPr lang="de-DE" sz="2800" dirty="0" smtClean="0">
                <a:effectLst/>
                <a:sym typeface="Wingdings" pitchFamily="2" charset="2"/>
              </a:rPr>
              <a:t> </a:t>
            </a:r>
            <a:r>
              <a:rPr lang="de-DE" sz="2800" dirty="0" err="1" smtClean="0">
                <a:effectLst/>
                <a:sym typeface="Wingdings" pitchFamily="2" charset="2"/>
              </a:rPr>
              <a:t>monochromator</a:t>
            </a:r>
            <a:r>
              <a:rPr lang="de-DE" sz="2800" dirty="0" smtClean="0">
                <a:effectLst/>
                <a:sym typeface="Wingdings" pitchFamily="2" charset="2"/>
              </a:rPr>
              <a:t> </a:t>
            </a:r>
            <a:r>
              <a:rPr lang="de-DE" sz="2800" dirty="0" err="1" smtClean="0">
                <a:effectLst/>
                <a:sym typeface="Wingdings" pitchFamily="2" charset="2"/>
              </a:rPr>
              <a:t>by</a:t>
            </a:r>
            <a:r>
              <a:rPr lang="de-DE" sz="2800" dirty="0" smtClean="0">
                <a:effectLst/>
                <a:sym typeface="Wingdings" pitchFamily="2" charset="2"/>
              </a:rPr>
              <a:t> a </a:t>
            </a:r>
            <a:r>
              <a:rPr lang="de-DE" sz="2800" dirty="0" err="1" smtClean="0">
                <a:effectLst/>
                <a:sym typeface="Wingdings" pitchFamily="2" charset="2"/>
              </a:rPr>
              <a:t>plasmonic</a:t>
            </a:r>
            <a:r>
              <a:rPr lang="de-DE" sz="2800" dirty="0" smtClean="0">
                <a:effectLst/>
                <a:sym typeface="Wingdings" pitchFamily="2" charset="2"/>
              </a:rPr>
              <a:t> </a:t>
            </a:r>
            <a:r>
              <a:rPr lang="de-DE" sz="2800" dirty="0" err="1" smtClean="0">
                <a:effectLst/>
                <a:sym typeface="Wingdings" pitchFamily="2" charset="2"/>
              </a:rPr>
              <a:t>field</a:t>
            </a:r>
            <a:r>
              <a:rPr lang="de-DE" sz="2800" dirty="0" smtClean="0">
                <a:effectLst/>
                <a:sym typeface="Wingdings" pitchFamily="2" charset="2"/>
              </a:rPr>
              <a:t> </a:t>
            </a:r>
            <a:r>
              <a:rPr lang="de-DE" sz="2800" dirty="0" err="1" smtClean="0">
                <a:effectLst/>
                <a:sym typeface="Wingdings" pitchFamily="2" charset="2"/>
              </a:rPr>
              <a:t>emitter</a:t>
            </a:r>
            <a:r>
              <a:rPr lang="de-DE" sz="2800" dirty="0" smtClean="0">
                <a:effectLst/>
                <a:sym typeface="Wingdings" pitchFamily="2" charset="2"/>
              </a:rPr>
              <a:t> </a:t>
            </a:r>
            <a:r>
              <a:rPr lang="de-DE" sz="2800" dirty="0" smtClean="0">
                <a:sym typeface="Wingdings" pitchFamily="2" charset="2"/>
              </a:rPr>
              <a:t>	</a:t>
            </a:r>
          </a:p>
          <a:p>
            <a:pPr marL="914400" lvl="1" indent="-457200">
              <a:lnSpc>
                <a:spcPct val="100000"/>
              </a:lnSpc>
              <a:buFont typeface="Wingdings" pitchFamily="2" charset="2"/>
              <a:buChar char="Ø"/>
            </a:pPr>
            <a:r>
              <a:rPr lang="de-DE" sz="2800" dirty="0" err="1" smtClean="0">
                <a:effectLst/>
              </a:rPr>
              <a:t>Synchronize</a:t>
            </a:r>
            <a:r>
              <a:rPr lang="de-DE" sz="2800" dirty="0" smtClean="0">
                <a:effectLst/>
              </a:rPr>
              <a:t> </a:t>
            </a:r>
            <a:r>
              <a:rPr lang="de-DE" sz="2800" dirty="0" err="1" smtClean="0">
                <a:effectLst/>
              </a:rPr>
              <a:t>trigger</a:t>
            </a:r>
            <a:r>
              <a:rPr lang="de-DE" sz="2800" dirty="0" smtClean="0">
                <a:effectLst/>
              </a:rPr>
              <a:t> pulse </a:t>
            </a:r>
            <a:r>
              <a:rPr lang="de-DE" sz="2800" dirty="0" err="1" smtClean="0">
                <a:effectLst/>
              </a:rPr>
              <a:t>with</a:t>
            </a:r>
            <a:r>
              <a:rPr lang="de-DE" sz="2800" dirty="0" smtClean="0">
                <a:effectLst/>
              </a:rPr>
              <a:t> </a:t>
            </a:r>
            <a:r>
              <a:rPr lang="de-DE" sz="2800" dirty="0" err="1" smtClean="0">
                <a:effectLst/>
              </a:rPr>
              <a:t>monochromator</a:t>
            </a:r>
            <a:r>
              <a:rPr lang="de-DE" sz="2800" dirty="0" smtClean="0">
                <a:effectLst/>
              </a:rPr>
              <a:t> </a:t>
            </a:r>
            <a:r>
              <a:rPr lang="de-DE" sz="2800" dirty="0" err="1" smtClean="0">
                <a:effectLst/>
              </a:rPr>
              <a:t>fields</a:t>
            </a:r>
            <a:endParaRPr lang="de-DE" sz="2800" dirty="0">
              <a:effectLst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0502" y="257175"/>
            <a:ext cx="1619250" cy="6343650"/>
          </a:xfrm>
          <a:prstGeom prst="rect">
            <a:avLst/>
          </a:prstGeom>
        </p:spPr>
      </p:pic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2727424" y="248098"/>
            <a:ext cx="5877024" cy="1164678"/>
          </a:xfrm>
          <a:ln/>
        </p:spPr>
        <p:txBody>
          <a:bodyPr wrap="square">
            <a:spAutoFit/>
          </a:bodyPr>
          <a:lstStyle/>
          <a:p>
            <a:pPr algn="ctr">
              <a:lnSpc>
                <a:spcPct val="86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4400" dirty="0"/>
              <a:t>Vision: equidistant one-electron pulses</a:t>
            </a:r>
          </a:p>
        </p:txBody>
      </p:sp>
    </p:spTree>
    <p:extLst>
      <p:ext uri="{BB962C8B-B14F-4D97-AF65-F5344CB8AC3E}">
        <p14:creationId xmlns:p14="http://schemas.microsoft.com/office/powerpoint/2010/main" xmlns="" val="510653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568" y="257175"/>
            <a:ext cx="1619250" cy="6343650"/>
          </a:xfrm>
          <a:prstGeom prst="rect">
            <a:avLst/>
          </a:prstGeom>
        </p:spPr>
      </p:pic>
      <p:sp>
        <p:nvSpPr>
          <p:cNvPr id="11" name="Textplatzhalter 3"/>
          <p:cNvSpPr txBox="1">
            <a:spLocks/>
          </p:cNvSpPr>
          <p:nvPr/>
        </p:nvSpPr>
        <p:spPr bwMode="auto">
          <a:xfrm>
            <a:off x="3059832" y="1728192"/>
            <a:ext cx="5688632" cy="5157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StarSymbol" charset="0"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100000"/>
              <a:buFont typeface="StarSymbol" charset="0"/>
              <a:buNone/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100000"/>
              <a:buFont typeface="StarSymbol" charset="0"/>
              <a:buNone/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StarSymbol" charset="0"/>
              <a:buNone/>
              <a:defRPr sz="9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StarSymbol" charset="0"/>
              <a:buNone/>
              <a:defRPr sz="9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StarSymbol" charset="0"/>
              <a:buNone/>
              <a:defRPr sz="9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StarSymbol" charset="0"/>
              <a:buNone/>
              <a:defRPr sz="9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StarSymbol" charset="0"/>
              <a:buNone/>
              <a:defRPr sz="9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StarSymbol" charset="0"/>
              <a:buNone/>
              <a:defRPr sz="9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50000"/>
              </a:lnSpc>
            </a:pPr>
            <a:r>
              <a:rPr lang="de-DE" sz="3200" dirty="0" smtClean="0">
                <a:effectLst/>
                <a:sym typeface="Wingdings" pitchFamily="2" charset="2"/>
              </a:rPr>
              <a:t>Roadmap:</a:t>
            </a:r>
          </a:p>
          <a:p>
            <a:pPr marL="914400" lvl="1" indent="-457200">
              <a:lnSpc>
                <a:spcPct val="100000"/>
              </a:lnSpc>
              <a:buFont typeface="Wingdings" pitchFamily="2" charset="2"/>
              <a:buChar char="Ø"/>
            </a:pPr>
            <a:r>
              <a:rPr lang="de-DE" sz="2800" dirty="0" smtClean="0">
                <a:effectLst/>
                <a:sym typeface="Wingdings" pitchFamily="2" charset="2"/>
              </a:rPr>
              <a:t>Feed a CD-</a:t>
            </a:r>
            <a:r>
              <a:rPr lang="de-DE" sz="2800" dirty="0" err="1" smtClean="0">
                <a:effectLst/>
                <a:sym typeface="Wingdings" pitchFamily="2" charset="2"/>
              </a:rPr>
              <a:t>based</a:t>
            </a:r>
            <a:r>
              <a:rPr lang="de-DE" sz="2800" dirty="0" smtClean="0">
                <a:effectLst/>
                <a:sym typeface="Wingdings" pitchFamily="2" charset="2"/>
              </a:rPr>
              <a:t> </a:t>
            </a:r>
            <a:r>
              <a:rPr lang="de-DE" sz="2800" dirty="0" err="1" smtClean="0">
                <a:effectLst/>
                <a:sym typeface="Wingdings" pitchFamily="2" charset="2"/>
              </a:rPr>
              <a:t>monochromator</a:t>
            </a:r>
            <a:r>
              <a:rPr lang="de-DE" sz="2800" dirty="0" smtClean="0">
                <a:effectLst/>
                <a:sym typeface="Wingdings" pitchFamily="2" charset="2"/>
              </a:rPr>
              <a:t> </a:t>
            </a:r>
            <a:r>
              <a:rPr lang="de-DE" sz="2800" dirty="0" err="1" smtClean="0">
                <a:effectLst/>
                <a:sym typeface="Wingdings" pitchFamily="2" charset="2"/>
              </a:rPr>
              <a:t>by</a:t>
            </a:r>
            <a:r>
              <a:rPr lang="de-DE" sz="2800" dirty="0" smtClean="0">
                <a:effectLst/>
                <a:sym typeface="Wingdings" pitchFamily="2" charset="2"/>
              </a:rPr>
              <a:t> a </a:t>
            </a:r>
            <a:r>
              <a:rPr lang="de-DE" sz="2800" dirty="0" err="1" smtClean="0">
                <a:effectLst/>
                <a:sym typeface="Wingdings" pitchFamily="2" charset="2"/>
              </a:rPr>
              <a:t>plasmonic</a:t>
            </a:r>
            <a:r>
              <a:rPr lang="de-DE" sz="2800" dirty="0" smtClean="0">
                <a:effectLst/>
                <a:sym typeface="Wingdings" pitchFamily="2" charset="2"/>
              </a:rPr>
              <a:t> </a:t>
            </a:r>
            <a:r>
              <a:rPr lang="de-DE" sz="2800" dirty="0" err="1" smtClean="0">
                <a:effectLst/>
                <a:sym typeface="Wingdings" pitchFamily="2" charset="2"/>
              </a:rPr>
              <a:t>field</a:t>
            </a:r>
            <a:r>
              <a:rPr lang="de-DE" sz="2800" dirty="0" smtClean="0">
                <a:effectLst/>
                <a:sym typeface="Wingdings" pitchFamily="2" charset="2"/>
              </a:rPr>
              <a:t> </a:t>
            </a:r>
            <a:r>
              <a:rPr lang="de-DE" sz="2800" dirty="0" err="1" smtClean="0">
                <a:effectLst/>
                <a:sym typeface="Wingdings" pitchFamily="2" charset="2"/>
              </a:rPr>
              <a:t>emitter</a:t>
            </a:r>
            <a:r>
              <a:rPr lang="de-DE" sz="2800" dirty="0" smtClean="0">
                <a:effectLst/>
                <a:sym typeface="Wingdings" pitchFamily="2" charset="2"/>
              </a:rPr>
              <a:t> </a:t>
            </a:r>
            <a:r>
              <a:rPr lang="de-DE" sz="2800" dirty="0" smtClean="0">
                <a:sym typeface="Wingdings" pitchFamily="2" charset="2"/>
              </a:rPr>
              <a:t>	</a:t>
            </a:r>
          </a:p>
          <a:p>
            <a:pPr marL="914400" lvl="1" indent="-457200">
              <a:lnSpc>
                <a:spcPct val="100000"/>
              </a:lnSpc>
              <a:buFont typeface="Wingdings" pitchFamily="2" charset="2"/>
              <a:buChar char="Ø"/>
            </a:pPr>
            <a:r>
              <a:rPr lang="de-DE" sz="2800" dirty="0" err="1" smtClean="0">
                <a:effectLst/>
              </a:rPr>
              <a:t>Synchronize</a:t>
            </a:r>
            <a:r>
              <a:rPr lang="de-DE" sz="2800" dirty="0" smtClean="0">
                <a:effectLst/>
              </a:rPr>
              <a:t> </a:t>
            </a:r>
            <a:r>
              <a:rPr lang="de-DE" sz="2800" dirty="0" err="1" smtClean="0">
                <a:effectLst/>
              </a:rPr>
              <a:t>trigger</a:t>
            </a:r>
            <a:r>
              <a:rPr lang="de-DE" sz="2800" dirty="0" smtClean="0">
                <a:effectLst/>
              </a:rPr>
              <a:t> pulse </a:t>
            </a:r>
            <a:r>
              <a:rPr lang="de-DE" sz="2800" dirty="0" err="1" smtClean="0">
                <a:effectLst/>
              </a:rPr>
              <a:t>with</a:t>
            </a:r>
            <a:r>
              <a:rPr lang="de-DE" sz="2800" dirty="0" smtClean="0">
                <a:effectLst/>
              </a:rPr>
              <a:t> </a:t>
            </a:r>
            <a:r>
              <a:rPr lang="de-DE" sz="2800" dirty="0" err="1" smtClean="0">
                <a:effectLst/>
              </a:rPr>
              <a:t>monochromator</a:t>
            </a:r>
            <a:r>
              <a:rPr lang="de-DE" sz="2800" dirty="0" smtClean="0">
                <a:effectLst/>
              </a:rPr>
              <a:t> </a:t>
            </a:r>
            <a:r>
              <a:rPr lang="de-DE" sz="2800" dirty="0" err="1" smtClean="0">
                <a:effectLst/>
              </a:rPr>
              <a:t>fields</a:t>
            </a:r>
            <a:endParaRPr lang="de-DE" sz="2800" dirty="0" smtClean="0">
              <a:effectLst/>
            </a:endParaRPr>
          </a:p>
          <a:p>
            <a:pPr marL="914400" lvl="1" indent="-457200">
              <a:lnSpc>
                <a:spcPct val="100000"/>
              </a:lnSpc>
              <a:buFont typeface="Wingdings" pitchFamily="2" charset="2"/>
              <a:buChar char="Ø"/>
            </a:pPr>
            <a:r>
              <a:rPr lang="de-DE" sz="2800" dirty="0" err="1">
                <a:effectLst/>
              </a:rPr>
              <a:t>Only</a:t>
            </a:r>
            <a:r>
              <a:rPr lang="de-DE" sz="2800" dirty="0">
                <a:effectLst/>
              </a:rPr>
              <a:t> </a:t>
            </a:r>
            <a:r>
              <a:rPr lang="de-DE" sz="2800" dirty="0" err="1">
                <a:effectLst/>
              </a:rPr>
              <a:t>sector</a:t>
            </a:r>
            <a:r>
              <a:rPr lang="de-DE" sz="2800" dirty="0">
                <a:effectLst/>
              </a:rPr>
              <a:t> </a:t>
            </a:r>
            <a:r>
              <a:rPr lang="de-DE" sz="2800" dirty="0" err="1">
                <a:effectLst/>
              </a:rPr>
              <a:t>of</a:t>
            </a:r>
            <a:r>
              <a:rPr lang="de-DE" sz="2800" dirty="0">
                <a:effectLst/>
              </a:rPr>
              <a:t> 2</a:t>
            </a:r>
            <a:r>
              <a:rPr lang="de-DE" sz="2800" dirty="0">
                <a:effectLst/>
                <a:cs typeface="Times New Roman" pitchFamily="18" charset="0"/>
              </a:rPr>
              <a:t>π τ/</a:t>
            </a:r>
            <a:r>
              <a:rPr lang="de-DE" sz="2800" dirty="0" err="1">
                <a:effectLst/>
                <a:cs typeface="Times New Roman" pitchFamily="18" charset="0"/>
              </a:rPr>
              <a:t>Δt</a:t>
            </a:r>
            <a:r>
              <a:rPr lang="de-DE" sz="2800" dirty="0">
                <a:effectLst/>
                <a:cs typeface="Times New Roman" pitchFamily="18" charset="0"/>
              </a:rPr>
              <a:t> </a:t>
            </a:r>
            <a:r>
              <a:rPr lang="de-DE" sz="2800" dirty="0" err="1">
                <a:effectLst/>
                <a:cs typeface="Times New Roman" pitchFamily="18" charset="0"/>
              </a:rPr>
              <a:t>of</a:t>
            </a:r>
            <a:r>
              <a:rPr lang="de-DE" sz="2800" dirty="0">
                <a:effectLst/>
                <a:cs typeface="Times New Roman" pitchFamily="18" charset="0"/>
              </a:rPr>
              <a:t> </a:t>
            </a:r>
            <a:r>
              <a:rPr lang="de-DE" sz="2800" dirty="0" err="1" smtClean="0">
                <a:effectLst/>
                <a:cs typeface="Times New Roman" pitchFamily="18" charset="0"/>
              </a:rPr>
              <a:t>the</a:t>
            </a:r>
            <a:r>
              <a:rPr lang="de-DE" sz="2800" dirty="0" smtClean="0">
                <a:effectLst/>
                <a:cs typeface="Times New Roman" pitchFamily="18" charset="0"/>
              </a:rPr>
              <a:t> </a:t>
            </a:r>
            <a:r>
              <a:rPr lang="de-DE" sz="2800" dirty="0" err="1" smtClean="0">
                <a:effectLst/>
                <a:cs typeface="Times New Roman" pitchFamily="18" charset="0"/>
              </a:rPr>
              <a:t>assembly</a:t>
            </a:r>
            <a:r>
              <a:rPr lang="de-DE" sz="2800" dirty="0" smtClean="0">
                <a:effectLst/>
                <a:cs typeface="Times New Roman" pitchFamily="18" charset="0"/>
              </a:rPr>
              <a:t> </a:t>
            </a:r>
            <a:r>
              <a:rPr lang="de-DE" sz="2800" dirty="0" err="1" smtClean="0">
                <a:effectLst/>
                <a:cs typeface="Times New Roman" pitchFamily="18" charset="0"/>
              </a:rPr>
              <a:t>is</a:t>
            </a:r>
            <a:r>
              <a:rPr lang="de-DE" sz="2800" dirty="0" smtClean="0">
                <a:effectLst/>
                <a:cs typeface="Times New Roman" pitchFamily="18" charset="0"/>
              </a:rPr>
              <a:t> ‚</a:t>
            </a:r>
            <a:r>
              <a:rPr lang="de-DE" sz="2800" dirty="0" err="1" smtClean="0">
                <a:effectLst/>
                <a:cs typeface="Times New Roman" pitchFamily="18" charset="0"/>
              </a:rPr>
              <a:t>used</a:t>
            </a:r>
            <a:r>
              <a:rPr lang="de-DE" sz="2800" dirty="0" smtClean="0">
                <a:effectLst/>
                <a:cs typeface="Times New Roman" pitchFamily="18" charset="0"/>
              </a:rPr>
              <a:t>‘</a:t>
            </a:r>
          </a:p>
          <a:p>
            <a:pPr lvl="2">
              <a:lnSpc>
                <a:spcPct val="100000"/>
              </a:lnSpc>
            </a:pPr>
            <a:r>
              <a:rPr lang="de-DE" sz="2400" dirty="0" err="1" smtClean="0">
                <a:effectLst/>
                <a:cs typeface="Times New Roman" pitchFamily="18" charset="0"/>
              </a:rPr>
              <a:t>Δt</a:t>
            </a:r>
            <a:r>
              <a:rPr lang="de-DE" sz="2400" dirty="0" smtClean="0">
                <a:effectLst/>
                <a:cs typeface="Times New Roman" pitchFamily="18" charset="0"/>
              </a:rPr>
              <a:t> : temporal </a:t>
            </a:r>
            <a:r>
              <a:rPr lang="de-DE" sz="2400" dirty="0" err="1" smtClean="0">
                <a:effectLst/>
                <a:cs typeface="Times New Roman" pitchFamily="18" charset="0"/>
              </a:rPr>
              <a:t>uncertainty</a:t>
            </a:r>
            <a:r>
              <a:rPr lang="de-DE" sz="2400" dirty="0" smtClean="0">
                <a:effectLst/>
                <a:cs typeface="Times New Roman" pitchFamily="18" charset="0"/>
              </a:rPr>
              <a:t> </a:t>
            </a:r>
            <a:r>
              <a:rPr lang="de-DE" sz="2400" dirty="0" err="1" smtClean="0">
                <a:effectLst/>
                <a:cs typeface="Times New Roman" pitchFamily="18" charset="0"/>
              </a:rPr>
              <a:t>of</a:t>
            </a:r>
            <a:r>
              <a:rPr lang="de-DE" sz="2400" dirty="0" smtClean="0">
                <a:effectLst/>
                <a:cs typeface="Times New Roman" pitchFamily="18" charset="0"/>
              </a:rPr>
              <a:t> </a:t>
            </a:r>
            <a:r>
              <a:rPr lang="de-DE" sz="2400" dirty="0" err="1" smtClean="0">
                <a:effectLst/>
                <a:cs typeface="Times New Roman" pitchFamily="18" charset="0"/>
              </a:rPr>
              <a:t>emission</a:t>
            </a:r>
            <a:endParaRPr lang="de-DE" sz="2400" dirty="0" smtClean="0">
              <a:effectLst/>
              <a:cs typeface="Times New Roman" pitchFamily="18" charset="0"/>
            </a:endParaRPr>
          </a:p>
          <a:p>
            <a:pPr lvl="2">
              <a:lnSpc>
                <a:spcPct val="100000"/>
              </a:lnSpc>
            </a:pPr>
            <a:r>
              <a:rPr lang="el-GR" sz="2400" dirty="0">
                <a:effectLst/>
                <a:cs typeface="Times New Roman" pitchFamily="18" charset="0"/>
              </a:rPr>
              <a:t>τ</a:t>
            </a:r>
            <a:r>
              <a:rPr lang="de-DE" sz="2400" dirty="0" smtClean="0">
                <a:effectLst/>
                <a:cs typeface="Times New Roman" pitchFamily="18" charset="0"/>
              </a:rPr>
              <a:t>: </a:t>
            </a:r>
            <a:r>
              <a:rPr lang="de-DE" sz="2400" dirty="0" err="1" smtClean="0">
                <a:effectLst/>
                <a:cs typeface="Times New Roman" pitchFamily="18" charset="0"/>
              </a:rPr>
              <a:t>period</a:t>
            </a:r>
            <a:r>
              <a:rPr lang="de-DE" sz="2400" dirty="0" smtClean="0">
                <a:effectLst/>
                <a:cs typeface="Times New Roman" pitchFamily="18" charset="0"/>
              </a:rPr>
              <a:t> </a:t>
            </a:r>
            <a:r>
              <a:rPr lang="de-DE" sz="2400" dirty="0" err="1" smtClean="0">
                <a:effectLst/>
                <a:cs typeface="Times New Roman" pitchFamily="18" charset="0"/>
              </a:rPr>
              <a:t>of</a:t>
            </a:r>
            <a:r>
              <a:rPr lang="de-DE" sz="2400" dirty="0" smtClean="0">
                <a:effectLst/>
                <a:cs typeface="Times New Roman" pitchFamily="18" charset="0"/>
              </a:rPr>
              <a:t> </a:t>
            </a:r>
            <a:r>
              <a:rPr lang="de-DE" sz="2400" dirty="0" err="1" smtClean="0">
                <a:effectLst/>
                <a:cs typeface="Times New Roman" pitchFamily="18" charset="0"/>
              </a:rPr>
              <a:t>oscillation</a:t>
            </a:r>
            <a:endParaRPr lang="de-DE" sz="2600" dirty="0">
              <a:effectLst/>
            </a:endParaRPr>
          </a:p>
        </p:txBody>
      </p:sp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2727424" y="248098"/>
            <a:ext cx="5877024" cy="1164678"/>
          </a:xfrm>
          <a:ln/>
        </p:spPr>
        <p:txBody>
          <a:bodyPr wrap="square">
            <a:spAutoFit/>
          </a:bodyPr>
          <a:lstStyle/>
          <a:p>
            <a:pPr algn="ctr">
              <a:lnSpc>
                <a:spcPct val="86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4400" dirty="0"/>
              <a:t>Vision: equidistant one-electron pulses</a:t>
            </a:r>
          </a:p>
        </p:txBody>
      </p:sp>
    </p:spTree>
    <p:extLst>
      <p:ext uri="{BB962C8B-B14F-4D97-AF65-F5344CB8AC3E}">
        <p14:creationId xmlns:p14="http://schemas.microsoft.com/office/powerpoint/2010/main" xmlns="" val="2502204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257175"/>
            <a:ext cx="2609850" cy="6343650"/>
          </a:xfrm>
          <a:prstGeom prst="rect">
            <a:avLst/>
          </a:prstGeom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3159472" y="248098"/>
            <a:ext cx="5877024" cy="1164678"/>
          </a:xfrm>
          <a:ln/>
        </p:spPr>
        <p:txBody>
          <a:bodyPr wrap="square">
            <a:spAutoFit/>
          </a:bodyPr>
          <a:lstStyle/>
          <a:p>
            <a:pPr algn="ctr">
              <a:lnSpc>
                <a:spcPct val="86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4400" dirty="0"/>
              <a:t>Vision: equidistant one-electron pulses</a:t>
            </a:r>
          </a:p>
        </p:txBody>
      </p:sp>
    </p:spTree>
    <p:extLst>
      <p:ext uri="{BB962C8B-B14F-4D97-AF65-F5344CB8AC3E}">
        <p14:creationId xmlns:p14="http://schemas.microsoft.com/office/powerpoint/2010/main" xmlns="" val="1549761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576" y="257175"/>
            <a:ext cx="1628775" cy="6343650"/>
          </a:xfrm>
          <a:prstGeom prst="rect">
            <a:avLst/>
          </a:prstGeom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2727424" y="248098"/>
            <a:ext cx="5877024" cy="1164678"/>
          </a:xfrm>
          <a:ln/>
        </p:spPr>
        <p:txBody>
          <a:bodyPr wrap="square">
            <a:spAutoFit/>
          </a:bodyPr>
          <a:lstStyle/>
          <a:p>
            <a:pPr algn="ctr">
              <a:lnSpc>
                <a:spcPct val="86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4400" dirty="0"/>
              <a:t>Vision: equidistant one-electron pulses</a:t>
            </a:r>
          </a:p>
        </p:txBody>
      </p:sp>
      <p:sp>
        <p:nvSpPr>
          <p:cNvPr id="13" name="Textplatzhalter 3"/>
          <p:cNvSpPr txBox="1">
            <a:spLocks/>
          </p:cNvSpPr>
          <p:nvPr/>
        </p:nvSpPr>
        <p:spPr bwMode="auto">
          <a:xfrm>
            <a:off x="3491880" y="1998762"/>
            <a:ext cx="5112568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StarSymbol" charset="0"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100000"/>
              <a:buFont typeface="StarSymbol" charset="0"/>
              <a:buNone/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100000"/>
              <a:buFont typeface="StarSymbol" charset="0"/>
              <a:buNone/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StarSymbol" charset="0"/>
              <a:buNone/>
              <a:defRPr sz="9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StarSymbol" charset="0"/>
              <a:buNone/>
              <a:defRPr sz="9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StarSymbol" charset="0"/>
              <a:buNone/>
              <a:defRPr sz="9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StarSymbol" charset="0"/>
              <a:buNone/>
              <a:defRPr sz="9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StarSymbol" charset="0"/>
              <a:buNone/>
              <a:defRPr sz="9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StarSymbol" charset="0"/>
              <a:buNone/>
              <a:defRPr sz="9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de-DE" sz="3200" dirty="0" err="1" smtClean="0">
                <a:effectLst/>
                <a:sym typeface="Wingdings" pitchFamily="2" charset="2"/>
              </a:rPr>
              <a:t>note</a:t>
            </a:r>
            <a:r>
              <a:rPr lang="de-DE" sz="3200" dirty="0" smtClean="0">
                <a:effectLst/>
                <a:sym typeface="Wingdings" pitchFamily="2" charset="2"/>
              </a:rPr>
              <a:t>: </a:t>
            </a:r>
          </a:p>
          <a:p>
            <a:pPr>
              <a:lnSpc>
                <a:spcPct val="100000"/>
              </a:lnSpc>
            </a:pPr>
            <a:r>
              <a:rPr lang="de-DE" sz="3200" dirty="0" err="1" smtClean="0">
                <a:effectLst/>
                <a:sym typeface="Wingdings" pitchFamily="2" charset="2"/>
              </a:rPr>
              <a:t>electrons</a:t>
            </a:r>
            <a:r>
              <a:rPr lang="de-DE" sz="3200" dirty="0" smtClean="0">
                <a:effectLst/>
                <a:sym typeface="Wingdings" pitchFamily="2" charset="2"/>
              </a:rPr>
              <a:t> </a:t>
            </a:r>
            <a:r>
              <a:rPr lang="de-DE" sz="3200" dirty="0" err="1" smtClean="0">
                <a:effectLst/>
                <a:sym typeface="Wingdings" pitchFamily="2" charset="2"/>
              </a:rPr>
              <a:t>are</a:t>
            </a:r>
            <a:r>
              <a:rPr lang="de-DE" sz="3200" dirty="0" smtClean="0">
                <a:effectLst/>
                <a:sym typeface="Wingdings" pitchFamily="2" charset="2"/>
              </a:rPr>
              <a:t> </a:t>
            </a:r>
            <a:r>
              <a:rPr lang="de-DE" sz="3200" dirty="0" err="1" smtClean="0">
                <a:effectLst/>
                <a:sym typeface="Wingdings" pitchFamily="2" charset="2"/>
              </a:rPr>
              <a:t>separated</a:t>
            </a:r>
            <a:r>
              <a:rPr lang="de-DE" sz="3200" dirty="0" smtClean="0">
                <a:effectLst/>
                <a:sym typeface="Wingdings" pitchFamily="2" charset="2"/>
              </a:rPr>
              <a:t> </a:t>
            </a:r>
            <a:r>
              <a:rPr lang="de-DE" sz="3200" dirty="0" err="1" smtClean="0">
                <a:effectLst/>
                <a:sym typeface="Wingdings" pitchFamily="2" charset="2"/>
              </a:rPr>
              <a:t>by</a:t>
            </a:r>
            <a:r>
              <a:rPr lang="de-DE" sz="3200" dirty="0" smtClean="0">
                <a:effectLst/>
                <a:sym typeface="Wingdings" pitchFamily="2" charset="2"/>
              </a:rPr>
              <a:t> </a:t>
            </a:r>
            <a:r>
              <a:rPr lang="de-DE" sz="3200" dirty="0" err="1" smtClean="0">
                <a:effectLst/>
                <a:sym typeface="Wingdings" pitchFamily="2" charset="2"/>
              </a:rPr>
              <a:t>means</a:t>
            </a:r>
            <a:r>
              <a:rPr lang="de-DE" sz="3200" dirty="0" smtClean="0">
                <a:effectLst/>
                <a:sym typeface="Wingdings" pitchFamily="2" charset="2"/>
              </a:rPr>
              <a:t> </a:t>
            </a:r>
            <a:r>
              <a:rPr lang="de-DE" sz="3200" dirty="0" err="1" smtClean="0">
                <a:effectLst/>
                <a:sym typeface="Wingdings" pitchFamily="2" charset="2"/>
              </a:rPr>
              <a:t>of</a:t>
            </a:r>
            <a:r>
              <a:rPr lang="de-DE" sz="3200" dirty="0" smtClean="0">
                <a:effectLst/>
                <a:sym typeface="Wingdings" pitchFamily="2" charset="2"/>
              </a:rPr>
              <a:t> </a:t>
            </a:r>
            <a:r>
              <a:rPr lang="de-DE" sz="3200" dirty="0" err="1" smtClean="0">
                <a:effectLst/>
                <a:sym typeface="Wingdings" pitchFamily="2" charset="2"/>
              </a:rPr>
              <a:t>their</a:t>
            </a:r>
            <a:r>
              <a:rPr lang="de-DE" sz="3200" dirty="0" smtClean="0">
                <a:effectLst/>
                <a:sym typeface="Wingdings" pitchFamily="2" charset="2"/>
              </a:rPr>
              <a:t> </a:t>
            </a:r>
            <a:r>
              <a:rPr lang="de-DE" sz="3200" dirty="0" err="1" smtClean="0">
                <a:effectLst/>
                <a:sym typeface="Wingdings" pitchFamily="2" charset="2"/>
              </a:rPr>
              <a:t>emission</a:t>
            </a:r>
            <a:r>
              <a:rPr lang="de-DE" sz="3200" dirty="0" smtClean="0">
                <a:effectLst/>
                <a:sym typeface="Wingdings" pitchFamily="2" charset="2"/>
              </a:rPr>
              <a:t> (</a:t>
            </a:r>
            <a:r>
              <a:rPr lang="de-DE" sz="3200" dirty="0" err="1" smtClean="0">
                <a:effectLst/>
                <a:sym typeface="Wingdings" pitchFamily="2" charset="2"/>
              </a:rPr>
              <a:t>point</a:t>
            </a:r>
            <a:r>
              <a:rPr lang="de-DE" sz="3200" dirty="0" smtClean="0">
                <a:effectLst/>
                <a:sym typeface="Wingdings" pitchFamily="2" charset="2"/>
              </a:rPr>
              <a:t> </a:t>
            </a:r>
            <a:r>
              <a:rPr lang="de-DE" sz="3200" dirty="0" err="1" smtClean="0">
                <a:effectLst/>
                <a:sym typeface="Wingdings" pitchFamily="2" charset="2"/>
              </a:rPr>
              <a:t>of</a:t>
            </a:r>
            <a:r>
              <a:rPr lang="de-DE" sz="3200" dirty="0" smtClean="0">
                <a:effectLst/>
                <a:sym typeface="Wingdings" pitchFamily="2" charset="2"/>
              </a:rPr>
              <a:t>) time</a:t>
            </a:r>
          </a:p>
        </p:txBody>
      </p:sp>
    </p:spTree>
    <p:extLst>
      <p:ext uri="{BB962C8B-B14F-4D97-AF65-F5344CB8AC3E}">
        <p14:creationId xmlns:p14="http://schemas.microsoft.com/office/powerpoint/2010/main" xmlns="" val="4220375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584" y="257175"/>
            <a:ext cx="1104900" cy="6343650"/>
          </a:xfrm>
          <a:prstGeom prst="rect">
            <a:avLst/>
          </a:prstGeom>
        </p:spPr>
      </p:pic>
      <p:sp>
        <p:nvSpPr>
          <p:cNvPr id="10" name="Textplatzhalter 3"/>
          <p:cNvSpPr txBox="1">
            <a:spLocks/>
          </p:cNvSpPr>
          <p:nvPr/>
        </p:nvSpPr>
        <p:spPr bwMode="auto">
          <a:xfrm>
            <a:off x="3491880" y="1988840"/>
            <a:ext cx="5112568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StarSymbol" charset="0"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100000"/>
              <a:buFont typeface="StarSymbol" charset="0"/>
              <a:buNone/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100000"/>
              <a:buFont typeface="StarSymbol" charset="0"/>
              <a:buNone/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StarSymbol" charset="0"/>
              <a:buNone/>
              <a:defRPr sz="9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StarSymbol" charset="0"/>
              <a:buNone/>
              <a:defRPr sz="9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StarSymbol" charset="0"/>
              <a:buNone/>
              <a:defRPr sz="9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StarSymbol" charset="0"/>
              <a:buNone/>
              <a:defRPr sz="9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StarSymbol" charset="0"/>
              <a:buNone/>
              <a:defRPr sz="9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StarSymbol" charset="0"/>
              <a:buNone/>
              <a:defRPr sz="9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50000"/>
              </a:lnSpc>
            </a:pPr>
            <a:r>
              <a:rPr lang="de-DE" sz="3200" dirty="0" smtClean="0">
                <a:effectLst/>
                <a:sym typeface="Wingdings" pitchFamily="2" charset="2"/>
              </a:rPr>
              <a:t>Roadmap </a:t>
            </a:r>
            <a:r>
              <a:rPr lang="de-DE" sz="3200" dirty="0" err="1" smtClean="0">
                <a:effectLst/>
                <a:sym typeface="Wingdings" pitchFamily="2" charset="2"/>
              </a:rPr>
              <a:t>continued</a:t>
            </a:r>
            <a:r>
              <a:rPr lang="de-DE" sz="3200" dirty="0" smtClean="0">
                <a:effectLst/>
                <a:sym typeface="Wingdings" pitchFamily="2" charset="2"/>
              </a:rPr>
              <a:t>:</a:t>
            </a:r>
          </a:p>
          <a:p>
            <a:pPr marL="914400" lvl="1" indent="-457200">
              <a:lnSpc>
                <a:spcPct val="100000"/>
              </a:lnSpc>
              <a:buFont typeface="Wingdings" pitchFamily="2" charset="2"/>
              <a:buChar char="Ø"/>
            </a:pPr>
            <a:r>
              <a:rPr lang="de-DE" sz="2800" dirty="0" err="1" smtClean="0">
                <a:effectLst/>
                <a:sym typeface="Wingdings" pitchFamily="2" charset="2"/>
              </a:rPr>
              <a:t>focus</a:t>
            </a:r>
            <a:r>
              <a:rPr lang="de-DE" sz="2800" dirty="0" smtClean="0">
                <a:effectLst/>
                <a:sym typeface="Wingdings" pitchFamily="2" charset="2"/>
              </a:rPr>
              <a:t> </a:t>
            </a:r>
            <a:r>
              <a:rPr lang="de-DE" sz="2800" dirty="0" err="1" smtClean="0">
                <a:effectLst/>
                <a:sym typeface="Wingdings" pitchFamily="2" charset="2"/>
              </a:rPr>
              <a:t>the</a:t>
            </a:r>
            <a:r>
              <a:rPr lang="de-DE" sz="2800" dirty="0" smtClean="0">
                <a:effectLst/>
                <a:sym typeface="Wingdings" pitchFamily="2" charset="2"/>
              </a:rPr>
              <a:t> </a:t>
            </a:r>
            <a:r>
              <a:rPr lang="de-DE" sz="2800" dirty="0" err="1" smtClean="0">
                <a:effectLst/>
                <a:sym typeface="Wingdings" pitchFamily="2" charset="2"/>
              </a:rPr>
              <a:t>bundle</a:t>
            </a:r>
            <a:r>
              <a:rPr lang="de-DE" sz="2800" dirty="0" smtClean="0">
                <a:effectLst/>
                <a:sym typeface="Wingdings" pitchFamily="2" charset="2"/>
              </a:rPr>
              <a:t> </a:t>
            </a:r>
            <a:r>
              <a:rPr lang="de-DE" sz="2800" dirty="0" smtClean="0">
                <a:sym typeface="Wingdings" pitchFamily="2" charset="2"/>
              </a:rPr>
              <a:t>	</a:t>
            </a:r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2727424" y="248098"/>
            <a:ext cx="5877024" cy="1164678"/>
          </a:xfrm>
          <a:ln/>
        </p:spPr>
        <p:txBody>
          <a:bodyPr wrap="square">
            <a:spAutoFit/>
          </a:bodyPr>
          <a:lstStyle/>
          <a:p>
            <a:pPr algn="ctr">
              <a:lnSpc>
                <a:spcPct val="86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4400" dirty="0"/>
              <a:t>Vision: equidistant one-electron pulses</a:t>
            </a:r>
          </a:p>
        </p:txBody>
      </p:sp>
      <p:grpSp>
        <p:nvGrpSpPr>
          <p:cNvPr id="17" name="Gruppieren 16"/>
          <p:cNvGrpSpPr/>
          <p:nvPr/>
        </p:nvGrpSpPr>
        <p:grpSpPr>
          <a:xfrm>
            <a:off x="1547664" y="1556792"/>
            <a:ext cx="7056784" cy="4680520"/>
            <a:chOff x="1547664" y="1556792"/>
            <a:chExt cx="7056784" cy="4680520"/>
          </a:xfrm>
        </p:grpSpPr>
        <p:cxnSp>
          <p:nvCxnSpPr>
            <p:cNvPr id="12" name="Gerade Verbindung mit Pfeil 11"/>
            <p:cNvCxnSpPr/>
            <p:nvPr/>
          </p:nvCxnSpPr>
          <p:spPr bwMode="auto">
            <a:xfrm flipH="1" flipV="1">
              <a:off x="1547664" y="1556792"/>
              <a:ext cx="2304256" cy="1584176"/>
            </a:xfrm>
            <a:prstGeom prst="straightConnector1">
              <a:avLst/>
            </a:prstGeom>
            <a:solidFill>
              <a:srgbClr val="00B8FF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3" name="Textplatzhalter 3"/>
            <p:cNvSpPr txBox="1">
              <a:spLocks/>
            </p:cNvSpPr>
            <p:nvPr/>
          </p:nvSpPr>
          <p:spPr bwMode="auto">
            <a:xfrm>
              <a:off x="3491880" y="3068960"/>
              <a:ext cx="5112568" cy="31683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>
              <a:lvl1pPr marL="0" indent="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1425"/>
                </a:spcAft>
                <a:buClr>
                  <a:srgbClr val="000000"/>
                </a:buClr>
                <a:buSzPct val="100000"/>
                <a:buFont typeface="StarSymbol" charset="0"/>
                <a:buNone/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1138"/>
                </a:spcAft>
                <a:buClr>
                  <a:srgbClr val="000000"/>
                </a:buClr>
                <a:buSzPct val="100000"/>
                <a:buFont typeface="StarSymbol" charset="0"/>
                <a:buNone/>
                <a:defRPr sz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850"/>
                </a:spcAft>
                <a:buClr>
                  <a:srgbClr val="000000"/>
                </a:buClr>
                <a:buSzPct val="100000"/>
                <a:buFont typeface="StarSymbol" charset="0"/>
                <a:buNone/>
                <a:defRPr sz="10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575"/>
                </a:spcAft>
                <a:buClr>
                  <a:srgbClr val="000000"/>
                </a:buClr>
                <a:buSzPct val="100000"/>
                <a:buFont typeface="StarSymbol" charset="0"/>
                <a:buNone/>
                <a:defRPr sz="9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StarSymbol" charset="0"/>
                <a:buNone/>
                <a:defRPr sz="9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StarSymbol" charset="0"/>
                <a:buNone/>
                <a:defRPr sz="9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StarSymbol" charset="0"/>
                <a:buNone/>
                <a:defRPr sz="9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StarSymbol" charset="0"/>
                <a:buNone/>
                <a:defRPr sz="9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StarSymbol" charset="0"/>
                <a:buNone/>
                <a:defRPr sz="9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914400" lvl="1" indent="-457200">
                <a:lnSpc>
                  <a:spcPct val="100000"/>
                </a:lnSpc>
                <a:buFont typeface="Wingdings" pitchFamily="2" charset="2"/>
                <a:buChar char="Ø"/>
              </a:pPr>
              <a:r>
                <a:rPr lang="de-DE" sz="2800" dirty="0" err="1" smtClean="0">
                  <a:effectLst/>
                </a:rPr>
                <a:t>focal</a:t>
              </a:r>
              <a:r>
                <a:rPr lang="de-DE" sz="2800" dirty="0" smtClean="0">
                  <a:effectLst/>
                </a:rPr>
                <a:t> </a:t>
              </a:r>
              <a:r>
                <a:rPr lang="de-DE" sz="2800" dirty="0" err="1" smtClean="0">
                  <a:effectLst/>
                </a:rPr>
                <a:t>point</a:t>
              </a:r>
              <a:r>
                <a:rPr lang="de-DE" sz="2800" dirty="0">
                  <a:effectLst/>
                </a:rPr>
                <a:t>:</a:t>
              </a:r>
              <a:r>
                <a:rPr lang="de-DE" sz="2800" dirty="0" smtClean="0">
                  <a:effectLst/>
                </a:rPr>
                <a:t> </a:t>
              </a:r>
              <a:r>
                <a:rPr lang="de-DE" sz="2800" dirty="0" err="1" smtClean="0">
                  <a:effectLst/>
                </a:rPr>
                <a:t>transversally</a:t>
              </a:r>
              <a:r>
                <a:rPr lang="de-DE" sz="2800" dirty="0" smtClean="0">
                  <a:effectLst/>
                </a:rPr>
                <a:t> </a:t>
              </a:r>
              <a:r>
                <a:rPr lang="de-DE" sz="2800" dirty="0" err="1" smtClean="0">
                  <a:effectLst/>
                </a:rPr>
                <a:t>oscillating</a:t>
              </a:r>
              <a:r>
                <a:rPr lang="de-DE" sz="2800" dirty="0" smtClean="0">
                  <a:effectLst/>
                </a:rPr>
                <a:t> </a:t>
              </a:r>
              <a:r>
                <a:rPr lang="de-DE" sz="2800" dirty="0" err="1" smtClean="0">
                  <a:effectLst/>
                </a:rPr>
                <a:t>field</a:t>
              </a:r>
              <a:r>
                <a:rPr lang="de-DE" sz="2800" dirty="0" smtClean="0">
                  <a:effectLst/>
                </a:rPr>
                <a:t> </a:t>
              </a:r>
              <a:r>
                <a:rPr lang="de-DE" sz="2800" dirty="0" err="1" smtClean="0">
                  <a:effectLst/>
                </a:rPr>
                <a:t>uses</a:t>
              </a:r>
              <a:r>
                <a:rPr lang="de-DE" sz="2800" dirty="0" smtClean="0">
                  <a:effectLst/>
                </a:rPr>
                <a:t> time-angle </a:t>
              </a:r>
              <a:r>
                <a:rPr lang="de-DE" sz="2800" dirty="0" err="1" smtClean="0">
                  <a:effectLst/>
                </a:rPr>
                <a:t>correlation</a:t>
              </a:r>
              <a:r>
                <a:rPr lang="de-DE" sz="2800" dirty="0" smtClean="0">
                  <a:effectLst/>
                </a:rPr>
                <a:t> </a:t>
              </a:r>
              <a:r>
                <a:rPr lang="de-DE" sz="2800" dirty="0" err="1" smtClean="0">
                  <a:effectLst/>
                </a:rPr>
                <a:t>to</a:t>
              </a:r>
              <a:r>
                <a:rPr lang="de-DE" sz="2800" dirty="0" smtClean="0">
                  <a:effectLst/>
                </a:rPr>
                <a:t> </a:t>
              </a:r>
              <a:r>
                <a:rPr lang="de-DE" sz="2800" dirty="0" err="1" smtClean="0">
                  <a:effectLst/>
                </a:rPr>
                <a:t>bend</a:t>
              </a:r>
              <a:r>
                <a:rPr lang="de-DE" sz="2800" dirty="0" smtClean="0">
                  <a:effectLst/>
                </a:rPr>
                <a:t> </a:t>
              </a:r>
              <a:r>
                <a:rPr lang="de-DE" sz="2800" dirty="0" err="1" smtClean="0">
                  <a:effectLst/>
                </a:rPr>
                <a:t>paths</a:t>
              </a:r>
              <a:r>
                <a:rPr lang="de-DE" sz="2800" dirty="0" smtClean="0">
                  <a:effectLst/>
                </a:rPr>
                <a:t> back </a:t>
              </a:r>
              <a:r>
                <a:rPr lang="de-DE" sz="2800" dirty="0" err="1" smtClean="0">
                  <a:effectLst/>
                </a:rPr>
                <a:t>to</a:t>
              </a:r>
              <a:r>
                <a:rPr lang="de-DE" sz="2800" dirty="0" smtClean="0">
                  <a:effectLst/>
                </a:rPr>
                <a:t> a </a:t>
              </a:r>
              <a:r>
                <a:rPr lang="de-DE" sz="2800" dirty="0" err="1" smtClean="0">
                  <a:effectLst/>
                </a:rPr>
                <a:t>new</a:t>
              </a:r>
              <a:r>
                <a:rPr lang="de-DE" sz="2800" dirty="0" smtClean="0">
                  <a:effectLst/>
                </a:rPr>
                <a:t> </a:t>
              </a:r>
              <a:r>
                <a:rPr lang="de-DE" sz="2800" dirty="0" err="1" smtClean="0">
                  <a:effectLst/>
                </a:rPr>
                <a:t>axis</a:t>
              </a:r>
              <a:endParaRPr lang="de-DE" sz="2800" dirty="0">
                <a:effectLst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547478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platzhalter 3"/>
          <p:cNvSpPr txBox="1">
            <a:spLocks/>
          </p:cNvSpPr>
          <p:nvPr/>
        </p:nvSpPr>
        <p:spPr bwMode="auto">
          <a:xfrm>
            <a:off x="3491880" y="3068960"/>
            <a:ext cx="5112568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StarSymbol" charset="0"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100000"/>
              <a:buFont typeface="StarSymbol" charset="0"/>
              <a:buNone/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100000"/>
              <a:buFont typeface="StarSymbol" charset="0"/>
              <a:buNone/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StarSymbol" charset="0"/>
              <a:buNone/>
              <a:defRPr sz="9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StarSymbol" charset="0"/>
              <a:buNone/>
              <a:defRPr sz="9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StarSymbol" charset="0"/>
              <a:buNone/>
              <a:defRPr sz="9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StarSymbol" charset="0"/>
              <a:buNone/>
              <a:defRPr sz="9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StarSymbol" charset="0"/>
              <a:buNone/>
              <a:defRPr sz="9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StarSymbol" charset="0"/>
              <a:buNone/>
              <a:defRPr sz="9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1" indent="-457200">
              <a:lnSpc>
                <a:spcPct val="100000"/>
              </a:lnSpc>
              <a:buFont typeface="Wingdings" pitchFamily="2" charset="2"/>
              <a:buChar char="Ø"/>
            </a:pPr>
            <a:r>
              <a:rPr lang="de-DE" sz="2800" dirty="0" err="1" smtClean="0">
                <a:effectLst/>
              </a:rPr>
              <a:t>focal</a:t>
            </a:r>
            <a:r>
              <a:rPr lang="de-DE" sz="2800" dirty="0" smtClean="0">
                <a:effectLst/>
              </a:rPr>
              <a:t> </a:t>
            </a:r>
            <a:r>
              <a:rPr lang="de-DE" sz="2800" dirty="0" err="1" smtClean="0">
                <a:effectLst/>
              </a:rPr>
              <a:t>point</a:t>
            </a:r>
            <a:r>
              <a:rPr lang="de-DE" sz="2800" dirty="0">
                <a:effectLst/>
              </a:rPr>
              <a:t>:</a:t>
            </a:r>
            <a:r>
              <a:rPr lang="de-DE" sz="2800" dirty="0" smtClean="0">
                <a:effectLst/>
              </a:rPr>
              <a:t> </a:t>
            </a:r>
            <a:r>
              <a:rPr lang="de-DE" sz="2800" dirty="0" err="1" smtClean="0">
                <a:effectLst/>
              </a:rPr>
              <a:t>transversally</a:t>
            </a:r>
            <a:r>
              <a:rPr lang="de-DE" sz="2800" dirty="0" smtClean="0">
                <a:effectLst/>
              </a:rPr>
              <a:t> </a:t>
            </a:r>
            <a:r>
              <a:rPr lang="de-DE" sz="2800" dirty="0" err="1" smtClean="0">
                <a:effectLst/>
              </a:rPr>
              <a:t>oscillating</a:t>
            </a:r>
            <a:r>
              <a:rPr lang="de-DE" sz="2800" dirty="0" smtClean="0">
                <a:effectLst/>
              </a:rPr>
              <a:t> </a:t>
            </a:r>
            <a:r>
              <a:rPr lang="de-DE" sz="2800" dirty="0" err="1" smtClean="0">
                <a:effectLst/>
              </a:rPr>
              <a:t>field</a:t>
            </a:r>
            <a:r>
              <a:rPr lang="de-DE" sz="2800" dirty="0" smtClean="0">
                <a:effectLst/>
              </a:rPr>
              <a:t> </a:t>
            </a:r>
            <a:r>
              <a:rPr lang="de-DE" sz="2800" dirty="0" err="1" smtClean="0">
                <a:effectLst/>
              </a:rPr>
              <a:t>uses</a:t>
            </a:r>
            <a:r>
              <a:rPr lang="de-DE" sz="2800" dirty="0" smtClean="0">
                <a:effectLst/>
              </a:rPr>
              <a:t> time-angle </a:t>
            </a:r>
            <a:r>
              <a:rPr lang="de-DE" sz="2800" dirty="0" err="1" smtClean="0">
                <a:effectLst/>
              </a:rPr>
              <a:t>correlation</a:t>
            </a:r>
            <a:r>
              <a:rPr lang="de-DE" sz="2800" dirty="0" smtClean="0">
                <a:effectLst/>
              </a:rPr>
              <a:t> </a:t>
            </a:r>
            <a:r>
              <a:rPr lang="de-DE" sz="2800" dirty="0" err="1" smtClean="0">
                <a:effectLst/>
              </a:rPr>
              <a:t>to</a:t>
            </a:r>
            <a:r>
              <a:rPr lang="de-DE" sz="2800" dirty="0" smtClean="0">
                <a:effectLst/>
              </a:rPr>
              <a:t> </a:t>
            </a:r>
            <a:r>
              <a:rPr lang="de-DE" sz="2800" dirty="0" err="1" smtClean="0">
                <a:effectLst/>
              </a:rPr>
              <a:t>bend</a:t>
            </a:r>
            <a:r>
              <a:rPr lang="de-DE" sz="2800" dirty="0" smtClean="0">
                <a:effectLst/>
              </a:rPr>
              <a:t> </a:t>
            </a:r>
            <a:r>
              <a:rPr lang="de-DE" sz="2800" dirty="0" err="1" smtClean="0">
                <a:effectLst/>
              </a:rPr>
              <a:t>paths</a:t>
            </a:r>
            <a:r>
              <a:rPr lang="de-DE" sz="2800" dirty="0" smtClean="0">
                <a:effectLst/>
              </a:rPr>
              <a:t> back </a:t>
            </a:r>
            <a:r>
              <a:rPr lang="de-DE" sz="2800" dirty="0" err="1" smtClean="0">
                <a:effectLst/>
              </a:rPr>
              <a:t>to</a:t>
            </a:r>
            <a:r>
              <a:rPr lang="de-DE" sz="2800" dirty="0" smtClean="0">
                <a:effectLst/>
              </a:rPr>
              <a:t> a </a:t>
            </a:r>
            <a:r>
              <a:rPr lang="de-DE" sz="2800" dirty="0" err="1" smtClean="0">
                <a:effectLst/>
              </a:rPr>
              <a:t>new</a:t>
            </a:r>
            <a:r>
              <a:rPr lang="de-DE" sz="2800" dirty="0" smtClean="0">
                <a:effectLst/>
              </a:rPr>
              <a:t> </a:t>
            </a:r>
            <a:r>
              <a:rPr lang="de-DE" sz="2800" dirty="0" err="1" smtClean="0">
                <a:effectLst/>
              </a:rPr>
              <a:t>axis</a:t>
            </a:r>
            <a:endParaRPr lang="de-DE" sz="2800" dirty="0">
              <a:effectLst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1600" y="257175"/>
            <a:ext cx="1057275" cy="6343650"/>
          </a:xfrm>
          <a:prstGeom prst="rect">
            <a:avLst/>
          </a:prstGeom>
        </p:spPr>
      </p:pic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2727424" y="248098"/>
            <a:ext cx="5877024" cy="1164678"/>
          </a:xfrm>
          <a:ln/>
        </p:spPr>
        <p:txBody>
          <a:bodyPr wrap="square">
            <a:spAutoFit/>
          </a:bodyPr>
          <a:lstStyle/>
          <a:p>
            <a:pPr algn="ctr">
              <a:lnSpc>
                <a:spcPct val="86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4400" dirty="0"/>
              <a:t>Vision: equidistant one-electron pulses</a:t>
            </a:r>
          </a:p>
        </p:txBody>
      </p:sp>
      <p:sp>
        <p:nvSpPr>
          <p:cNvPr id="12" name="Textplatzhalter 3"/>
          <p:cNvSpPr txBox="1">
            <a:spLocks/>
          </p:cNvSpPr>
          <p:nvPr/>
        </p:nvSpPr>
        <p:spPr bwMode="auto">
          <a:xfrm>
            <a:off x="3491880" y="4869160"/>
            <a:ext cx="5112568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StarSymbol" charset="0"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100000"/>
              <a:buFont typeface="StarSymbol" charset="0"/>
              <a:buNone/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100000"/>
              <a:buFont typeface="StarSymbol" charset="0"/>
              <a:buNone/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StarSymbol" charset="0"/>
              <a:buNone/>
              <a:defRPr sz="9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StarSymbol" charset="0"/>
              <a:buNone/>
              <a:defRPr sz="9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StarSymbol" charset="0"/>
              <a:buNone/>
              <a:defRPr sz="9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StarSymbol" charset="0"/>
              <a:buNone/>
              <a:defRPr sz="9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StarSymbol" charset="0"/>
              <a:buNone/>
              <a:defRPr sz="9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StarSymbol" charset="0"/>
              <a:buNone/>
              <a:defRPr sz="9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1" indent="-457200">
              <a:lnSpc>
                <a:spcPct val="100000"/>
              </a:lnSpc>
              <a:buFont typeface="Wingdings" pitchFamily="2" charset="2"/>
              <a:buChar char="Ø"/>
            </a:pPr>
            <a:r>
              <a:rPr lang="de-DE" sz="2800" dirty="0" err="1" smtClean="0">
                <a:effectLst/>
              </a:rPr>
              <a:t>unfortunately</a:t>
            </a:r>
            <a:r>
              <a:rPr lang="de-DE" sz="2800" dirty="0" smtClean="0">
                <a:effectLst/>
              </a:rPr>
              <a:t> time-phase </a:t>
            </a:r>
            <a:r>
              <a:rPr lang="de-DE" sz="2800" dirty="0" err="1" smtClean="0">
                <a:effectLst/>
              </a:rPr>
              <a:t>correlation</a:t>
            </a:r>
            <a:r>
              <a:rPr lang="de-DE" sz="2800" dirty="0" smtClean="0">
                <a:effectLst/>
              </a:rPr>
              <a:t> </a:t>
            </a:r>
            <a:r>
              <a:rPr lang="de-DE" sz="2800" dirty="0" err="1" smtClean="0">
                <a:effectLst/>
              </a:rPr>
              <a:t>is</a:t>
            </a:r>
            <a:r>
              <a:rPr lang="de-DE" sz="2800" dirty="0" smtClean="0">
                <a:effectLst/>
              </a:rPr>
              <a:t> </a:t>
            </a:r>
            <a:r>
              <a:rPr lang="de-DE" sz="2800" dirty="0" err="1" smtClean="0">
                <a:effectLst/>
              </a:rPr>
              <a:t>destroyed</a:t>
            </a:r>
            <a:r>
              <a:rPr lang="de-DE" sz="2800" dirty="0" smtClean="0">
                <a:effectLst/>
              </a:rPr>
              <a:t> </a:t>
            </a:r>
            <a:r>
              <a:rPr lang="de-DE" sz="2800" dirty="0" err="1" smtClean="0">
                <a:effectLst/>
              </a:rPr>
              <a:t>upstream</a:t>
            </a:r>
            <a:r>
              <a:rPr lang="de-DE" sz="2800" dirty="0" smtClean="0">
                <a:effectLst/>
              </a:rPr>
              <a:t> </a:t>
            </a:r>
            <a:r>
              <a:rPr lang="de-DE" sz="2800" dirty="0" err="1">
                <a:effectLst/>
              </a:rPr>
              <a:t>focal</a:t>
            </a:r>
            <a:r>
              <a:rPr lang="de-DE" sz="2800" dirty="0">
                <a:effectLst/>
              </a:rPr>
              <a:t> </a:t>
            </a:r>
            <a:r>
              <a:rPr lang="de-DE" sz="2800" dirty="0" err="1" smtClean="0">
                <a:effectLst/>
              </a:rPr>
              <a:t>point</a:t>
            </a:r>
            <a:endParaRPr lang="de-DE" sz="2800" dirty="0">
              <a:effectLst/>
            </a:endParaRPr>
          </a:p>
        </p:txBody>
      </p:sp>
      <p:cxnSp>
        <p:nvCxnSpPr>
          <p:cNvPr id="19" name="Gerade Verbindung mit Pfeil 18"/>
          <p:cNvCxnSpPr/>
          <p:nvPr/>
        </p:nvCxnSpPr>
        <p:spPr bwMode="auto">
          <a:xfrm flipH="1" flipV="1">
            <a:off x="1547664" y="1556792"/>
            <a:ext cx="2304256" cy="1584176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Textplatzhalter 3"/>
          <p:cNvSpPr txBox="1">
            <a:spLocks/>
          </p:cNvSpPr>
          <p:nvPr/>
        </p:nvSpPr>
        <p:spPr bwMode="auto">
          <a:xfrm>
            <a:off x="3491880" y="1988840"/>
            <a:ext cx="5112568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StarSymbol" charset="0"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100000"/>
              <a:buFont typeface="StarSymbol" charset="0"/>
              <a:buNone/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100000"/>
              <a:buFont typeface="StarSymbol" charset="0"/>
              <a:buNone/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StarSymbol" charset="0"/>
              <a:buNone/>
              <a:defRPr sz="9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StarSymbol" charset="0"/>
              <a:buNone/>
              <a:defRPr sz="9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StarSymbol" charset="0"/>
              <a:buNone/>
              <a:defRPr sz="9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StarSymbol" charset="0"/>
              <a:buNone/>
              <a:defRPr sz="9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StarSymbol" charset="0"/>
              <a:buNone/>
              <a:defRPr sz="9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StarSymbol" charset="0"/>
              <a:buNone/>
              <a:defRPr sz="9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50000"/>
              </a:lnSpc>
            </a:pPr>
            <a:r>
              <a:rPr lang="de-DE" sz="3200" dirty="0" smtClean="0">
                <a:effectLst/>
                <a:sym typeface="Wingdings" pitchFamily="2" charset="2"/>
              </a:rPr>
              <a:t>Roadmap </a:t>
            </a:r>
            <a:r>
              <a:rPr lang="de-DE" sz="3200" dirty="0" err="1" smtClean="0">
                <a:effectLst/>
                <a:sym typeface="Wingdings" pitchFamily="2" charset="2"/>
              </a:rPr>
              <a:t>continued</a:t>
            </a:r>
            <a:r>
              <a:rPr lang="de-DE" sz="3200" dirty="0" smtClean="0">
                <a:effectLst/>
                <a:sym typeface="Wingdings" pitchFamily="2" charset="2"/>
              </a:rPr>
              <a:t>:</a:t>
            </a:r>
          </a:p>
          <a:p>
            <a:pPr marL="914400" lvl="1" indent="-457200">
              <a:lnSpc>
                <a:spcPct val="100000"/>
              </a:lnSpc>
              <a:buFont typeface="Wingdings" pitchFamily="2" charset="2"/>
              <a:buChar char="Ø"/>
            </a:pPr>
            <a:r>
              <a:rPr lang="de-DE" sz="2800" dirty="0" err="1" smtClean="0">
                <a:effectLst/>
                <a:sym typeface="Wingdings" pitchFamily="2" charset="2"/>
              </a:rPr>
              <a:t>focus</a:t>
            </a:r>
            <a:r>
              <a:rPr lang="de-DE" sz="2800" dirty="0" smtClean="0">
                <a:effectLst/>
                <a:sym typeface="Wingdings" pitchFamily="2" charset="2"/>
              </a:rPr>
              <a:t> </a:t>
            </a:r>
            <a:r>
              <a:rPr lang="de-DE" sz="2800" dirty="0" err="1" smtClean="0">
                <a:effectLst/>
                <a:sym typeface="Wingdings" pitchFamily="2" charset="2"/>
              </a:rPr>
              <a:t>the</a:t>
            </a:r>
            <a:r>
              <a:rPr lang="de-DE" sz="2800" dirty="0" smtClean="0">
                <a:effectLst/>
                <a:sym typeface="Wingdings" pitchFamily="2" charset="2"/>
              </a:rPr>
              <a:t> </a:t>
            </a:r>
            <a:r>
              <a:rPr lang="de-DE" sz="2800" dirty="0" err="1" smtClean="0">
                <a:effectLst/>
                <a:sym typeface="Wingdings" pitchFamily="2" charset="2"/>
              </a:rPr>
              <a:t>bundle</a:t>
            </a:r>
            <a:r>
              <a:rPr lang="de-DE" sz="2800" dirty="0" smtClean="0">
                <a:effectLst/>
                <a:sym typeface="Wingdings" pitchFamily="2" charset="2"/>
              </a:rPr>
              <a:t> </a:t>
            </a:r>
            <a:r>
              <a:rPr lang="de-DE" sz="2800" dirty="0" smtClean="0">
                <a:sym typeface="Wingdings" pitchFamily="2" charset="2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xmlns="" val="3001433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59632" y="257175"/>
            <a:ext cx="933450" cy="6343650"/>
          </a:xfrm>
          <a:prstGeom prst="rect">
            <a:avLst/>
          </a:prstGeom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2727424" y="248098"/>
            <a:ext cx="5877024" cy="1164678"/>
          </a:xfrm>
          <a:ln/>
        </p:spPr>
        <p:txBody>
          <a:bodyPr wrap="square">
            <a:spAutoFit/>
          </a:bodyPr>
          <a:lstStyle/>
          <a:p>
            <a:pPr algn="ctr">
              <a:lnSpc>
                <a:spcPct val="86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4400" dirty="0"/>
              <a:t>Vision: equidistant one-electron pulses</a:t>
            </a:r>
          </a:p>
        </p:txBody>
      </p:sp>
      <p:sp>
        <p:nvSpPr>
          <p:cNvPr id="10" name="Textplatzhalter 3"/>
          <p:cNvSpPr txBox="1">
            <a:spLocks/>
          </p:cNvSpPr>
          <p:nvPr/>
        </p:nvSpPr>
        <p:spPr bwMode="auto">
          <a:xfrm>
            <a:off x="3491880" y="1700808"/>
            <a:ext cx="5112568" cy="36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StarSymbol" charset="0"/>
              <a:buNone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100000"/>
              <a:buFont typeface="StarSymbol" charset="0"/>
              <a:buNone/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100000"/>
              <a:buFont typeface="StarSymbol" charset="0"/>
              <a:buNone/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StarSymbol" charset="0"/>
              <a:buNone/>
              <a:defRPr sz="9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StarSymbol" charset="0"/>
              <a:buNone/>
              <a:defRPr sz="9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StarSymbol" charset="0"/>
              <a:buNone/>
              <a:defRPr sz="9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StarSymbol" charset="0"/>
              <a:buNone/>
              <a:defRPr sz="9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StarSymbol" charset="0"/>
              <a:buNone/>
              <a:defRPr sz="9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StarSymbol" charset="0"/>
              <a:buNone/>
              <a:defRPr sz="9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50000"/>
              </a:lnSpc>
            </a:pPr>
            <a:r>
              <a:rPr lang="de-DE" sz="3200" dirty="0" smtClean="0">
                <a:effectLst/>
                <a:sym typeface="Wingdings" pitchFamily="2" charset="2"/>
              </a:rPr>
              <a:t>Roadmap </a:t>
            </a:r>
            <a:r>
              <a:rPr lang="de-DE" sz="3200" dirty="0" err="1" smtClean="0">
                <a:effectLst/>
                <a:sym typeface="Wingdings" pitchFamily="2" charset="2"/>
              </a:rPr>
              <a:t>continued</a:t>
            </a:r>
            <a:r>
              <a:rPr lang="de-DE" sz="3200" dirty="0" smtClean="0">
                <a:effectLst/>
                <a:sym typeface="Wingdings" pitchFamily="2" charset="2"/>
              </a:rPr>
              <a:t>:</a:t>
            </a:r>
          </a:p>
        </p:txBody>
      </p:sp>
      <p:grpSp>
        <p:nvGrpSpPr>
          <p:cNvPr id="16" name="Gruppieren 15"/>
          <p:cNvGrpSpPr/>
          <p:nvPr/>
        </p:nvGrpSpPr>
        <p:grpSpPr>
          <a:xfrm>
            <a:off x="2193082" y="2564904"/>
            <a:ext cx="6411366" cy="4176464"/>
            <a:chOff x="2193082" y="2564904"/>
            <a:chExt cx="6411366" cy="4176464"/>
          </a:xfrm>
        </p:grpSpPr>
        <p:sp>
          <p:nvSpPr>
            <p:cNvPr id="9" name="Textplatzhalter 3"/>
            <p:cNvSpPr txBox="1">
              <a:spLocks/>
            </p:cNvSpPr>
            <p:nvPr/>
          </p:nvSpPr>
          <p:spPr bwMode="auto">
            <a:xfrm>
              <a:off x="3491880" y="3573016"/>
              <a:ext cx="5112568" cy="31683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>
              <a:lvl1pPr marL="0" indent="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1425"/>
                </a:spcAft>
                <a:buClr>
                  <a:srgbClr val="000000"/>
                </a:buClr>
                <a:buSzPct val="100000"/>
                <a:buFont typeface="StarSymbol" charset="0"/>
                <a:buNone/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1138"/>
                </a:spcAft>
                <a:buClr>
                  <a:srgbClr val="000000"/>
                </a:buClr>
                <a:buSzPct val="100000"/>
                <a:buFont typeface="StarSymbol" charset="0"/>
                <a:buNone/>
                <a:defRPr sz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850"/>
                </a:spcAft>
                <a:buClr>
                  <a:srgbClr val="000000"/>
                </a:buClr>
                <a:buSzPct val="100000"/>
                <a:buFont typeface="StarSymbol" charset="0"/>
                <a:buNone/>
                <a:defRPr sz="10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575"/>
                </a:spcAft>
                <a:buClr>
                  <a:srgbClr val="000000"/>
                </a:buClr>
                <a:buSzPct val="100000"/>
                <a:buFont typeface="StarSymbol" charset="0"/>
                <a:buNone/>
                <a:defRPr sz="9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StarSymbol" charset="0"/>
                <a:buNone/>
                <a:defRPr sz="9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StarSymbol" charset="0"/>
                <a:buNone/>
                <a:defRPr sz="9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StarSymbol" charset="0"/>
                <a:buNone/>
                <a:defRPr sz="9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StarSymbol" charset="0"/>
                <a:buNone/>
                <a:defRPr sz="9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StarSymbol" charset="0"/>
                <a:buNone/>
                <a:defRPr sz="9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914400" lvl="1" indent="-457200">
                <a:lnSpc>
                  <a:spcPct val="100000"/>
                </a:lnSpc>
                <a:buFont typeface="Wingdings" pitchFamily="2" charset="2"/>
                <a:buChar char="Ø"/>
              </a:pPr>
              <a:r>
                <a:rPr lang="de-DE" sz="2800" dirty="0" err="1" smtClean="0">
                  <a:effectLst/>
                </a:rPr>
                <a:t>add</a:t>
              </a:r>
              <a:r>
                <a:rPr lang="de-DE" sz="2800" dirty="0" smtClean="0">
                  <a:effectLst/>
                </a:rPr>
                <a:t> </a:t>
              </a:r>
              <a:r>
                <a:rPr lang="de-DE" sz="2800" dirty="0" err="1" smtClean="0">
                  <a:effectLst/>
                </a:rPr>
                <a:t>longitudinally</a:t>
              </a:r>
              <a:r>
                <a:rPr lang="de-DE" sz="2800" dirty="0" smtClean="0">
                  <a:effectLst/>
                </a:rPr>
                <a:t> </a:t>
              </a:r>
              <a:r>
                <a:rPr lang="de-DE" sz="2800" dirty="0" err="1" smtClean="0">
                  <a:effectLst/>
                </a:rPr>
                <a:t>oscillating</a:t>
              </a:r>
              <a:r>
                <a:rPr lang="de-DE" sz="2800" dirty="0" smtClean="0">
                  <a:effectLst/>
                </a:rPr>
                <a:t> </a:t>
              </a:r>
              <a:r>
                <a:rPr lang="de-DE" sz="2800" dirty="0" err="1" smtClean="0">
                  <a:effectLst/>
                </a:rPr>
                <a:t>field</a:t>
              </a:r>
              <a:r>
                <a:rPr lang="de-DE" sz="2800" dirty="0" smtClean="0">
                  <a:effectLst/>
                </a:rPr>
                <a:t> </a:t>
              </a:r>
              <a:r>
                <a:rPr lang="de-DE" sz="2800" dirty="0" err="1" smtClean="0">
                  <a:effectLst/>
                </a:rPr>
                <a:t>behind</a:t>
              </a:r>
              <a:r>
                <a:rPr lang="de-DE" sz="2800" dirty="0" smtClean="0">
                  <a:effectLst/>
                </a:rPr>
                <a:t> </a:t>
              </a:r>
              <a:r>
                <a:rPr lang="de-DE" sz="2800" dirty="0" err="1" smtClean="0">
                  <a:effectLst/>
                </a:rPr>
                <a:t>lens</a:t>
              </a:r>
              <a:r>
                <a:rPr lang="de-DE" sz="2800" dirty="0" smtClean="0">
                  <a:effectLst/>
                </a:rPr>
                <a:t>:</a:t>
              </a:r>
            </a:p>
            <a:p>
              <a:pPr marL="914400" lvl="1" indent="-457200">
                <a:lnSpc>
                  <a:spcPct val="100000"/>
                </a:lnSpc>
                <a:buFont typeface="Wingdings" pitchFamily="2" charset="2"/>
                <a:buChar char="Ø"/>
              </a:pPr>
              <a:r>
                <a:rPr lang="de-DE" sz="2800" dirty="0" smtClean="0">
                  <a:effectLst/>
                </a:rPr>
                <a:t>time-position </a:t>
              </a:r>
              <a:r>
                <a:rPr lang="de-DE" sz="2800" dirty="0" err="1" smtClean="0">
                  <a:effectLst/>
                </a:rPr>
                <a:t>correlation</a:t>
              </a:r>
              <a:r>
                <a:rPr lang="de-DE" sz="2800" dirty="0" smtClean="0">
                  <a:effectLst/>
                </a:rPr>
                <a:t> </a:t>
              </a:r>
              <a:r>
                <a:rPr lang="de-DE" sz="2800" dirty="0" err="1" smtClean="0">
                  <a:effectLst/>
                </a:rPr>
                <a:t>used</a:t>
              </a:r>
              <a:r>
                <a:rPr lang="de-DE" sz="2800" dirty="0" smtClean="0">
                  <a:effectLst/>
                </a:rPr>
                <a:t> </a:t>
              </a:r>
              <a:r>
                <a:rPr lang="de-DE" sz="2800" dirty="0" err="1" smtClean="0">
                  <a:effectLst/>
                </a:rPr>
                <a:t>to</a:t>
              </a:r>
              <a:endParaRPr lang="de-DE" sz="2800" dirty="0" smtClean="0">
                <a:effectLst/>
              </a:endParaRPr>
            </a:p>
            <a:p>
              <a:pPr marL="1371600" lvl="2" indent="-457200">
                <a:lnSpc>
                  <a:spcPct val="100000"/>
                </a:lnSpc>
                <a:buFont typeface="Wingdings" pitchFamily="2" charset="2"/>
                <a:buChar char="Ø"/>
              </a:pPr>
              <a:r>
                <a:rPr lang="de-DE" sz="2600" dirty="0" err="1" smtClean="0">
                  <a:effectLst/>
                </a:rPr>
                <a:t>accelerate</a:t>
              </a:r>
              <a:r>
                <a:rPr lang="de-DE" sz="2600" dirty="0" smtClean="0">
                  <a:effectLst/>
                </a:rPr>
                <a:t> </a:t>
              </a:r>
              <a:r>
                <a:rPr lang="de-DE" sz="2600" dirty="0" err="1" smtClean="0">
                  <a:effectLst/>
                </a:rPr>
                <a:t>late</a:t>
              </a:r>
              <a:r>
                <a:rPr lang="de-DE" sz="2600" dirty="0" smtClean="0">
                  <a:effectLst/>
                </a:rPr>
                <a:t> </a:t>
              </a:r>
              <a:r>
                <a:rPr lang="de-DE" sz="2600" dirty="0" err="1" smtClean="0">
                  <a:effectLst/>
                </a:rPr>
                <a:t>electrons</a:t>
              </a:r>
              <a:endParaRPr lang="de-DE" sz="2600" dirty="0" smtClean="0">
                <a:effectLst/>
              </a:endParaRPr>
            </a:p>
            <a:p>
              <a:pPr marL="1371600" lvl="2" indent="-457200">
                <a:lnSpc>
                  <a:spcPct val="100000"/>
                </a:lnSpc>
                <a:buFont typeface="Wingdings" pitchFamily="2" charset="2"/>
                <a:buChar char="Ø"/>
              </a:pPr>
              <a:r>
                <a:rPr lang="de-DE" sz="2600" dirty="0" err="1" smtClean="0">
                  <a:effectLst/>
                </a:rPr>
                <a:t>decelerate</a:t>
              </a:r>
              <a:r>
                <a:rPr lang="de-DE" sz="2600" dirty="0" smtClean="0">
                  <a:effectLst/>
                </a:rPr>
                <a:t> </a:t>
              </a:r>
              <a:r>
                <a:rPr lang="de-DE" sz="2600" dirty="0" err="1" smtClean="0">
                  <a:effectLst/>
                </a:rPr>
                <a:t>early</a:t>
              </a:r>
              <a:r>
                <a:rPr lang="de-DE" sz="2600" dirty="0" smtClean="0">
                  <a:effectLst/>
                </a:rPr>
                <a:t> </a:t>
              </a:r>
              <a:r>
                <a:rPr lang="de-DE" sz="2600" dirty="0" err="1" smtClean="0">
                  <a:effectLst/>
                </a:rPr>
                <a:t>electrons</a:t>
              </a:r>
              <a:endParaRPr lang="de-DE" sz="2600" dirty="0">
                <a:effectLst/>
              </a:endParaRPr>
            </a:p>
          </p:txBody>
        </p:sp>
        <p:cxnSp>
          <p:nvCxnSpPr>
            <p:cNvPr id="12" name="Gerade Verbindung mit Pfeil 11"/>
            <p:cNvCxnSpPr/>
            <p:nvPr/>
          </p:nvCxnSpPr>
          <p:spPr bwMode="auto">
            <a:xfrm flipH="1" flipV="1">
              <a:off x="2193082" y="2564904"/>
              <a:ext cx="1658838" cy="1440160"/>
            </a:xfrm>
            <a:prstGeom prst="straightConnector1">
              <a:avLst/>
            </a:prstGeom>
            <a:solidFill>
              <a:srgbClr val="00B8FF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7" name="Gruppieren 16"/>
          <p:cNvGrpSpPr/>
          <p:nvPr/>
        </p:nvGrpSpPr>
        <p:grpSpPr>
          <a:xfrm>
            <a:off x="2051720" y="1484784"/>
            <a:ext cx="6552728" cy="1728192"/>
            <a:chOff x="2051720" y="1484784"/>
            <a:chExt cx="6552728" cy="1728192"/>
          </a:xfrm>
        </p:grpSpPr>
        <p:sp>
          <p:nvSpPr>
            <p:cNvPr id="7" name="Textplatzhalter 3"/>
            <p:cNvSpPr txBox="1">
              <a:spLocks/>
            </p:cNvSpPr>
            <p:nvPr/>
          </p:nvSpPr>
          <p:spPr bwMode="auto">
            <a:xfrm>
              <a:off x="3491880" y="2132856"/>
              <a:ext cx="5112568" cy="10801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>
              <a:lvl1pPr marL="0" indent="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1425"/>
                </a:spcAft>
                <a:buClr>
                  <a:srgbClr val="000000"/>
                </a:buClr>
                <a:buSzPct val="100000"/>
                <a:buFont typeface="StarSymbol" charset="0"/>
                <a:buNone/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1138"/>
                </a:spcAft>
                <a:buClr>
                  <a:srgbClr val="000000"/>
                </a:buClr>
                <a:buSzPct val="100000"/>
                <a:buFont typeface="StarSymbol" charset="0"/>
                <a:buNone/>
                <a:defRPr sz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850"/>
                </a:spcAft>
                <a:buClr>
                  <a:srgbClr val="000000"/>
                </a:buClr>
                <a:buSzPct val="100000"/>
                <a:buFont typeface="StarSymbol" charset="0"/>
                <a:buNone/>
                <a:defRPr sz="10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575"/>
                </a:spcAft>
                <a:buClr>
                  <a:srgbClr val="000000"/>
                </a:buClr>
                <a:buSzPct val="100000"/>
                <a:buFont typeface="StarSymbol" charset="0"/>
                <a:buNone/>
                <a:defRPr sz="9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StarSymbol" charset="0"/>
                <a:buNone/>
                <a:defRPr sz="9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StarSymbol" charset="0"/>
                <a:buNone/>
                <a:defRPr sz="9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StarSymbol" charset="0"/>
                <a:buNone/>
                <a:defRPr sz="9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StarSymbol" charset="0"/>
                <a:buNone/>
                <a:defRPr sz="9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StarSymbol" charset="0"/>
                <a:buNone/>
                <a:defRPr sz="9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914400" lvl="1" indent="-457200">
                <a:lnSpc>
                  <a:spcPct val="100000"/>
                </a:lnSpc>
                <a:buFont typeface="Wingdings" pitchFamily="2" charset="2"/>
                <a:buChar char="Ø"/>
              </a:pPr>
              <a:r>
                <a:rPr lang="de-DE" sz="2800" dirty="0" err="1" smtClean="0">
                  <a:effectLst/>
                </a:rPr>
                <a:t>add</a:t>
              </a:r>
              <a:r>
                <a:rPr lang="de-DE" sz="2800" dirty="0" smtClean="0">
                  <a:effectLst/>
                </a:rPr>
                <a:t> </a:t>
              </a:r>
              <a:r>
                <a:rPr lang="de-DE" sz="2800" dirty="0" err="1" smtClean="0">
                  <a:effectLst/>
                </a:rPr>
                <a:t>another</a:t>
              </a:r>
              <a:r>
                <a:rPr lang="de-DE" sz="2800" dirty="0" smtClean="0">
                  <a:effectLst/>
                </a:rPr>
                <a:t> </a:t>
              </a:r>
              <a:r>
                <a:rPr lang="de-DE" sz="2800" dirty="0" err="1" smtClean="0">
                  <a:effectLst/>
                </a:rPr>
                <a:t>monochromating</a:t>
              </a:r>
              <a:r>
                <a:rPr lang="de-DE" sz="2800" dirty="0" smtClean="0">
                  <a:effectLst/>
                </a:rPr>
                <a:t> </a:t>
              </a:r>
              <a:r>
                <a:rPr lang="de-DE" sz="2800" dirty="0" err="1" smtClean="0">
                  <a:effectLst/>
                </a:rPr>
                <a:t>wave</a:t>
              </a:r>
              <a:r>
                <a:rPr lang="de-DE" sz="2800" dirty="0" smtClean="0">
                  <a:effectLst/>
                </a:rPr>
                <a:t> </a:t>
              </a:r>
              <a:r>
                <a:rPr lang="de-DE" sz="2800" dirty="0" err="1" smtClean="0">
                  <a:effectLst/>
                </a:rPr>
                <a:t>at</a:t>
              </a:r>
              <a:r>
                <a:rPr lang="de-DE" sz="2800" dirty="0" smtClean="0">
                  <a:effectLst/>
                </a:rPr>
                <a:t> temporal </a:t>
              </a:r>
              <a:r>
                <a:rPr lang="de-DE" sz="2800" dirty="0" err="1" smtClean="0">
                  <a:effectLst/>
                </a:rPr>
                <a:t>focal</a:t>
              </a:r>
              <a:r>
                <a:rPr lang="de-DE" sz="2800" dirty="0" smtClean="0">
                  <a:effectLst/>
                </a:rPr>
                <a:t> </a:t>
              </a:r>
              <a:r>
                <a:rPr lang="de-DE" sz="2800" dirty="0" err="1" smtClean="0">
                  <a:effectLst/>
                </a:rPr>
                <a:t>point</a:t>
              </a:r>
              <a:endParaRPr lang="de-DE" sz="2800" dirty="0">
                <a:effectLst/>
              </a:endParaRPr>
            </a:p>
          </p:txBody>
        </p:sp>
        <p:cxnSp>
          <p:nvCxnSpPr>
            <p:cNvPr id="13" name="Gerade Verbindung mit Pfeil 12"/>
            <p:cNvCxnSpPr/>
            <p:nvPr/>
          </p:nvCxnSpPr>
          <p:spPr bwMode="auto">
            <a:xfrm flipH="1" flipV="1">
              <a:off x="2051720" y="1484784"/>
              <a:ext cx="1800200" cy="1080120"/>
            </a:xfrm>
            <a:prstGeom prst="straightConnector1">
              <a:avLst/>
            </a:prstGeom>
            <a:solidFill>
              <a:srgbClr val="00B8FF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xmlns="" val="1314514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671513" y="828138"/>
            <a:ext cx="7808912" cy="629724"/>
          </a:xfrm>
          <a:ln/>
        </p:spPr>
        <p:txBody>
          <a:bodyPr>
            <a:spAutoFit/>
          </a:bodyPr>
          <a:lstStyle/>
          <a:p>
            <a:pPr marL="0" lvl="1" inden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 smtClean="0"/>
              <a:t>another keen idea:</a:t>
            </a:r>
            <a:endParaRPr lang="en-GB" dirty="0"/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1513" y="2142997"/>
            <a:ext cx="7808912" cy="4814395"/>
          </a:xfrm>
          <a:ln/>
        </p:spPr>
        <p:txBody>
          <a:bodyPr>
            <a:spAutoFit/>
          </a:bodyPr>
          <a:lstStyle/>
          <a:p>
            <a:pPr marL="1530350" lvl="2" indent="-457200">
              <a:buFontTx/>
              <a:buChar char="-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dirty="0" smtClean="0"/>
              <a:t>combining field emission and circular deflection</a:t>
            </a:r>
            <a:endParaRPr lang="en-GB" dirty="0"/>
          </a:p>
          <a:p>
            <a:pPr marL="1530350" lvl="2" indent="-457200">
              <a:buFontTx/>
              <a:buChar char="-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dirty="0" smtClean="0"/>
              <a:t>exciting a rotating surface </a:t>
            </a:r>
            <a:r>
              <a:rPr lang="en-GB" dirty="0" err="1" smtClean="0"/>
              <a:t>plasmon</a:t>
            </a:r>
            <a:r>
              <a:rPr lang="en-GB" dirty="0" smtClean="0"/>
              <a:t> </a:t>
            </a:r>
            <a:r>
              <a:rPr lang="en-GB" dirty="0" err="1" smtClean="0"/>
              <a:t>polariton</a:t>
            </a:r>
            <a:r>
              <a:rPr lang="en-GB" dirty="0" smtClean="0"/>
              <a:t> in the hole of the anode of a field emitter</a:t>
            </a:r>
            <a:endParaRPr lang="en-GB" dirty="0"/>
          </a:p>
          <a:p>
            <a:pPr marL="1530350" lvl="2" indent="-457200">
              <a:buFontTx/>
              <a:buChar char="-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dirty="0" smtClean="0">
                <a:sym typeface="Wingdings" pitchFamily="2" charset="2"/>
              </a:rPr>
              <a:t> </a:t>
            </a:r>
            <a:r>
              <a:rPr lang="en-GB" dirty="0" smtClean="0"/>
              <a:t>energy transfer to the (field emitted) electron might be quantized</a:t>
            </a:r>
          </a:p>
          <a:p>
            <a:pPr marL="1530350" lvl="2" indent="-457200">
              <a:buFontTx/>
              <a:buChar char="-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dirty="0" smtClean="0"/>
              <a:t>decrease static field strength such that field emission occurs solely in (or near) the maximum of the rotating (</a:t>
            </a:r>
            <a:r>
              <a:rPr lang="en-GB" dirty="0" err="1" smtClean="0"/>
              <a:t>plasmonic</a:t>
            </a:r>
            <a:r>
              <a:rPr lang="en-GB" dirty="0" smtClean="0"/>
              <a:t>) field</a:t>
            </a:r>
          </a:p>
          <a:p>
            <a:pPr marL="1530350" lvl="2" indent="-457200">
              <a:buFontTx/>
              <a:buChar char="-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dirty="0" smtClean="0"/>
              <a:t>radial component of the </a:t>
            </a:r>
            <a:r>
              <a:rPr lang="en-GB" dirty="0" err="1"/>
              <a:t>plasmonic</a:t>
            </a:r>
            <a:r>
              <a:rPr lang="en-GB" dirty="0"/>
              <a:t> </a:t>
            </a:r>
            <a:r>
              <a:rPr lang="en-GB" dirty="0" smtClean="0"/>
              <a:t>field does the circular deflection job  </a:t>
            </a:r>
            <a:endParaRPr lang="en-GB" dirty="0"/>
          </a:p>
          <a:p>
            <a:pPr marL="1530350" lvl="2" indent="-457200">
              <a:buClr>
                <a:srgbClr val="FF0000"/>
              </a:buClr>
              <a:buFont typeface="Wingdings" pitchFamily="2" charset="2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dirty="0"/>
          </a:p>
          <a:p>
            <a:pPr marL="1530350" lvl="2" indent="-457200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4968169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2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7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671513" y="828138"/>
            <a:ext cx="7808912" cy="629724"/>
          </a:xfrm>
          <a:ln/>
        </p:spPr>
        <p:txBody>
          <a:bodyPr>
            <a:spAutoFit/>
          </a:bodyPr>
          <a:lstStyle/>
          <a:p>
            <a:pPr marL="0" lvl="1" inden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 smtClean="0"/>
              <a:t>challenges</a:t>
            </a:r>
            <a:endParaRPr lang="en-GB" dirty="0"/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1513" y="2519162"/>
            <a:ext cx="7808912" cy="2638030"/>
          </a:xfrm>
          <a:ln/>
        </p:spPr>
        <p:txBody>
          <a:bodyPr>
            <a:spAutoFit/>
          </a:bodyPr>
          <a:lstStyle/>
          <a:p>
            <a:pPr marL="1530350" lvl="2" indent="-457200">
              <a:buFontTx/>
              <a:buChar char="-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dirty="0" smtClean="0"/>
              <a:t>synchronizing all </a:t>
            </a:r>
            <a:r>
              <a:rPr lang="en-GB" dirty="0"/>
              <a:t>waves</a:t>
            </a:r>
          </a:p>
          <a:p>
            <a:pPr marL="1530350" lvl="2" indent="-457200">
              <a:buFontTx/>
              <a:buChar char="-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dirty="0"/>
              <a:t>providing the necessary high field strengths</a:t>
            </a:r>
          </a:p>
          <a:p>
            <a:pPr marL="1530350" lvl="2" indent="-457200">
              <a:buFontTx/>
              <a:buChar char="-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dirty="0"/>
              <a:t>controlling the amplitudes</a:t>
            </a:r>
          </a:p>
          <a:p>
            <a:pPr marL="1530350" lvl="2" indent="-457200">
              <a:buFontTx/>
              <a:buChar char="-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dirty="0"/>
              <a:t>suppressing standing waves </a:t>
            </a:r>
          </a:p>
          <a:p>
            <a:pPr marL="1530350" lvl="2" indent="-457200">
              <a:buClr>
                <a:srgbClr val="FF0000"/>
              </a:buClr>
              <a:buFont typeface="Wingdings" pitchFamily="2" charset="2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dirty="0"/>
          </a:p>
          <a:p>
            <a:pPr marL="1530350" lvl="2" indent="-457200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7885081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Inhaltsplatzhalt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425674193"/>
              </p:ext>
            </p:extLst>
          </p:nvPr>
        </p:nvGraphicFramePr>
        <p:xfrm>
          <a:off x="7512274" y="1934248"/>
          <a:ext cx="8004942" cy="3660947"/>
        </p:xfrm>
        <a:graphic>
          <a:graphicData uri="http://schemas.openxmlformats.org/drawingml/2006/table">
            <a:tbl>
              <a:tblPr firstRow="1" firstCol="1" bandCol="1">
                <a:tableStyleId>{5C22544A-7EE6-4342-B048-85BDC9FD1C3A}</a:tableStyleId>
              </a:tblPr>
              <a:tblGrid>
                <a:gridCol w="1210355"/>
                <a:gridCol w="1210355"/>
                <a:gridCol w="1047728"/>
                <a:gridCol w="1080120"/>
                <a:gridCol w="1296144"/>
                <a:gridCol w="1080120"/>
                <a:gridCol w="1080120"/>
              </a:tblGrid>
              <a:tr h="1202432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tolerances</a:t>
                      </a:r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inter-action </a:t>
                      </a:r>
                      <a:r>
                        <a:rPr lang="de-DE" dirty="0" err="1" smtClean="0"/>
                        <a:t>strength</a:t>
                      </a:r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err="1" smtClean="0"/>
                        <a:t>synchro-nization</a:t>
                      </a:r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err="1" smtClean="0"/>
                        <a:t>standing</a:t>
                      </a:r>
                      <a:r>
                        <a:rPr lang="de-DE" dirty="0" smtClean="0"/>
                        <a:t>- </a:t>
                      </a:r>
                      <a:r>
                        <a:rPr lang="de-DE" dirty="0" err="1" smtClean="0"/>
                        <a:t>wave</a:t>
                      </a:r>
                      <a:r>
                        <a:rPr lang="de-DE" dirty="0" smtClean="0"/>
                        <a:t> </a:t>
                      </a:r>
                      <a:r>
                        <a:rPr lang="de-DE" dirty="0" err="1" smtClean="0"/>
                        <a:t>ratio</a:t>
                      </a:r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err="1" smtClean="0"/>
                        <a:t>handling</a:t>
                      </a:r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size</a:t>
                      </a:r>
                      <a:r>
                        <a:rPr lang="de-DE" dirty="0" smtClean="0"/>
                        <a:t> </a:t>
                      </a:r>
                      <a:r>
                        <a:rPr lang="de-DE" dirty="0" err="1" smtClean="0"/>
                        <a:t>of</a:t>
                      </a:r>
                      <a:r>
                        <a:rPr lang="de-DE" dirty="0" smtClean="0"/>
                        <a:t> </a:t>
                      </a:r>
                      <a:r>
                        <a:rPr lang="de-DE" dirty="0" err="1" smtClean="0"/>
                        <a:t>arrange-ment</a:t>
                      </a:r>
                      <a:endParaRPr lang="de-DE" dirty="0"/>
                    </a:p>
                  </a:txBody>
                  <a:tcPr anchor="ctr"/>
                </a:tc>
              </a:tr>
              <a:tr h="819505">
                <a:tc>
                  <a:txBody>
                    <a:bodyPr/>
                    <a:lstStyle/>
                    <a:p>
                      <a:pPr algn="ctr"/>
                      <a:r>
                        <a:rPr lang="de-DE" dirty="0" err="1" smtClean="0"/>
                        <a:t>micro-waves</a:t>
                      </a:r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++</a:t>
                      </a:r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++</a:t>
                      </a:r>
                      <a:endParaRPr lang="de-D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--</a:t>
                      </a:r>
                      <a:endParaRPr lang="de-D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de-D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--</a:t>
                      </a:r>
                      <a:endParaRPr lang="de-D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--</a:t>
                      </a:r>
                      <a:endParaRPr lang="de-D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819505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Laser </a:t>
                      </a:r>
                      <a:r>
                        <a:rPr lang="de-DE" dirty="0" err="1" smtClean="0"/>
                        <a:t>fields</a:t>
                      </a:r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++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+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++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++</a:t>
                      </a:r>
                      <a:endParaRPr lang="de-D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819505"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  <a:endParaRPr lang="de-D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?</a:t>
                      </a:r>
                      <a:endParaRPr lang="de-D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?</a:t>
                      </a:r>
                      <a:endParaRPr lang="de-D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?</a:t>
                      </a:r>
                      <a:endParaRPr lang="de-D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  <a:endParaRPr lang="de-D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671513" y="828138"/>
            <a:ext cx="7808912" cy="629724"/>
          </a:xfrm>
          <a:ln/>
        </p:spPr>
        <p:txBody>
          <a:bodyPr>
            <a:spAutoFit/>
          </a:bodyPr>
          <a:lstStyle/>
          <a:p>
            <a:pPr marL="0" lvl="1" inden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/>
              <a:t>F</a:t>
            </a:r>
            <a:r>
              <a:rPr lang="en-GB" dirty="0" smtClean="0"/>
              <a:t>ields</a:t>
            </a:r>
            <a:endParaRPr lang="en-GB" dirty="0"/>
          </a:p>
        </p:txBody>
      </p:sp>
      <p:graphicFrame>
        <p:nvGraphicFramePr>
          <p:cNvPr id="4" name="Inhaltsplatzhalt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924849190"/>
              </p:ext>
            </p:extLst>
          </p:nvPr>
        </p:nvGraphicFramePr>
        <p:xfrm>
          <a:off x="671514" y="1916833"/>
          <a:ext cx="8004942" cy="3660947"/>
        </p:xfrm>
        <a:graphic>
          <a:graphicData uri="http://schemas.openxmlformats.org/drawingml/2006/table">
            <a:tbl>
              <a:tblPr firstRow="1" firstCol="1" bandCol="1">
                <a:tableStyleId>{5C22544A-7EE6-4342-B048-85BDC9FD1C3A}</a:tableStyleId>
              </a:tblPr>
              <a:tblGrid>
                <a:gridCol w="1210355"/>
                <a:gridCol w="1210355"/>
                <a:gridCol w="1047728"/>
                <a:gridCol w="1080120"/>
                <a:gridCol w="1296144"/>
                <a:gridCol w="1080120"/>
                <a:gridCol w="1080120"/>
              </a:tblGrid>
              <a:tr h="1202432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tolerances</a:t>
                      </a:r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inter-action </a:t>
                      </a:r>
                      <a:r>
                        <a:rPr lang="de-DE" dirty="0" err="1" smtClean="0"/>
                        <a:t>strength</a:t>
                      </a:r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 anchor="ctr"/>
                </a:tc>
              </a:tr>
              <a:tr h="819505">
                <a:tc>
                  <a:txBody>
                    <a:bodyPr/>
                    <a:lstStyle/>
                    <a:p>
                      <a:pPr algn="ctr"/>
                      <a:r>
                        <a:rPr lang="de-DE" dirty="0" err="1" smtClean="0"/>
                        <a:t>micro-waves</a:t>
                      </a:r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++</a:t>
                      </a:r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de-D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de-D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de-D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de-D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de-D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819505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Laser </a:t>
                      </a:r>
                      <a:r>
                        <a:rPr lang="de-DE" dirty="0" err="1" smtClean="0"/>
                        <a:t>fields</a:t>
                      </a:r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de-D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819505"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de-D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de-D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de-D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de-D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de-D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71513" y="2519162"/>
            <a:ext cx="6780807" cy="43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431800" indent="-32385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StarSymbol" charset="0"/>
              <a:buAutoNum type="arabicParenR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863600" indent="-287338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100000"/>
              <a:buFont typeface="StarSymbol" charset="0"/>
              <a:buAutoNum type="arabicParenR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295400" indent="-2159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100000"/>
              <a:buFont typeface="StarSymbol" charset="0"/>
              <a:buAutoNum type="arabicParenR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727200" indent="-2159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StarSymbol" charset="0"/>
              <a:buAutoNum type="arabicParenR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159000" indent="-2159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StarSymbol" charset="0"/>
              <a:buAutoNum type="arabicParenR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616200" indent="-2159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StarSymbol" charset="0"/>
              <a:buAutoNum type="arabicParenR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3073400" indent="-2159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StarSymbol" charset="0"/>
              <a:buAutoNum type="arabicParenR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530600" indent="-2159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StarSymbol" charset="0"/>
              <a:buAutoNum type="arabicParenR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987800" indent="-2159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StarSymbol" charset="0"/>
              <a:buAutoNum type="arabicParenR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73150" lvl="2" indent="0"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dirty="0" smtClean="0">
                <a:effectLst>
                  <a:outerShdw blurRad="38100" dist="38100" dir="2700000" sx="1000" sy="1000" algn="tl">
                    <a:srgbClr val="000000">
                      <a:alpha val="0"/>
                    </a:srgbClr>
                  </a:outerShdw>
                </a:effectLst>
              </a:rPr>
              <a:t>microwaves, i. g. 2.45 GHz (</a:t>
            </a:r>
            <a:r>
              <a:rPr lang="el-GR" dirty="0" smtClean="0">
                <a:effectLst>
                  <a:outerShdw blurRad="38100" dist="38100" dir="2700000" sx="1000" sy="1000" algn="tl">
                    <a:srgbClr val="000000">
                      <a:alpha val="0"/>
                    </a:srgbClr>
                  </a:outerShdw>
                </a:effectLst>
              </a:rPr>
              <a:t>λ≈</a:t>
            </a:r>
            <a:r>
              <a:rPr lang="de-DE" dirty="0" smtClean="0">
                <a:effectLst>
                  <a:outerShdw blurRad="38100" dist="38100" dir="2700000" sx="1000" sy="1000" algn="tl">
                    <a:srgbClr val="000000">
                      <a:alpha val="0"/>
                    </a:srgbClr>
                  </a:outerShdw>
                </a:effectLst>
              </a:rPr>
              <a:t>0.12 m):</a:t>
            </a:r>
          </a:p>
          <a:p>
            <a:pPr marL="1962150" lvl="3" indent="-457200">
              <a:buFontTx/>
              <a:buChar char="-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de-DE" dirty="0" err="1">
                <a:effectLst>
                  <a:outerShdw blurRad="38100" dir="2700000" sx="1000" sy="1000" algn="tl">
                    <a:srgbClr val="000000">
                      <a:alpha val="0"/>
                    </a:srgbClr>
                  </a:outerShdw>
                </a:effectLst>
              </a:rPr>
              <a:t>variation</a:t>
            </a:r>
            <a:r>
              <a:rPr lang="de-DE" dirty="0">
                <a:effectLst>
                  <a:outerShdw blurRad="38100" dir="2700000" sx="1000" sy="1000" algn="tl">
                    <a:srgbClr val="000000">
                      <a:alpha val="0"/>
                    </a:srgbClr>
                  </a:outerShdw>
                </a:effectLst>
              </a:rPr>
              <a:t> </a:t>
            </a:r>
            <a:r>
              <a:rPr lang="de-DE" dirty="0" err="1">
                <a:effectLst>
                  <a:outerShdw blurRad="38100" dir="2700000" sx="1000" sy="1000" algn="tl">
                    <a:srgbClr val="000000">
                      <a:alpha val="0"/>
                    </a:srgbClr>
                  </a:outerShdw>
                </a:effectLst>
              </a:rPr>
              <a:t>of</a:t>
            </a:r>
            <a:r>
              <a:rPr lang="de-DE" dirty="0">
                <a:effectLst>
                  <a:outerShdw blurRad="38100" dir="2700000" sx="1000" sy="1000" algn="tl">
                    <a:srgbClr val="000000">
                      <a:alpha val="0"/>
                    </a:srgbClr>
                  </a:outerShdw>
                </a:effectLst>
              </a:rPr>
              <a:t> </a:t>
            </a:r>
            <a:r>
              <a:rPr lang="de-DE" dirty="0" err="1">
                <a:effectLst>
                  <a:outerShdw blurRad="38100" dir="2700000" sx="1000" sy="1000" algn="tl">
                    <a:srgbClr val="000000">
                      <a:alpha val="0"/>
                    </a:srgbClr>
                  </a:outerShdw>
                </a:effectLst>
              </a:rPr>
              <a:t>field</a:t>
            </a:r>
            <a:r>
              <a:rPr lang="de-DE" dirty="0">
                <a:effectLst>
                  <a:outerShdw blurRad="38100" dir="2700000" sx="1000" sy="1000" algn="tl">
                    <a:srgbClr val="000000">
                      <a:alpha val="0"/>
                    </a:srgbClr>
                  </a:outerShdw>
                </a:effectLst>
              </a:rPr>
              <a:t> </a:t>
            </a:r>
            <a:r>
              <a:rPr lang="de-DE" dirty="0" err="1">
                <a:effectLst>
                  <a:outerShdw blurRad="38100" dir="2700000" sx="1000" sy="1000" algn="tl">
                    <a:srgbClr val="000000">
                      <a:alpha val="0"/>
                    </a:srgbClr>
                  </a:outerShdw>
                </a:effectLst>
              </a:rPr>
              <a:t>across</a:t>
            </a:r>
            <a:r>
              <a:rPr lang="de-DE" dirty="0">
                <a:effectLst>
                  <a:outerShdw blurRad="38100" dir="2700000" sx="1000" sy="1000" algn="tl">
                    <a:srgbClr val="000000">
                      <a:alpha val="0"/>
                    </a:srgbClr>
                  </a:outerShdw>
                </a:effectLst>
              </a:rPr>
              <a:t> </a:t>
            </a:r>
            <a:r>
              <a:rPr lang="de-DE" dirty="0" err="1">
                <a:effectLst>
                  <a:outerShdw blurRad="38100" dir="2700000" sx="1000" sy="1000" algn="tl">
                    <a:srgbClr val="000000">
                      <a:alpha val="0"/>
                    </a:srgbClr>
                  </a:outerShdw>
                </a:effectLst>
              </a:rPr>
              <a:t>cross</a:t>
            </a:r>
            <a:r>
              <a:rPr lang="de-DE" dirty="0">
                <a:effectLst>
                  <a:outerShdw blurRad="38100" dir="2700000" sx="1000" sy="1000" algn="tl">
                    <a:srgbClr val="000000">
                      <a:alpha val="0"/>
                    </a:srgbClr>
                  </a:outerShdw>
                </a:effectLst>
              </a:rPr>
              <a:t> </a:t>
            </a:r>
            <a:r>
              <a:rPr lang="de-DE" dirty="0" err="1">
                <a:effectLst>
                  <a:outerShdw blurRad="38100" dir="2700000" sx="1000" sy="1000" algn="tl">
                    <a:srgbClr val="000000">
                      <a:alpha val="0"/>
                    </a:srgbClr>
                  </a:outerShdw>
                </a:effectLst>
              </a:rPr>
              <a:t>section</a:t>
            </a:r>
            <a:r>
              <a:rPr lang="de-DE" dirty="0">
                <a:effectLst>
                  <a:outerShdw blurRad="38100" dir="2700000" sx="1000" sy="1000" algn="tl">
                    <a:srgbClr val="000000">
                      <a:alpha val="0"/>
                    </a:srgbClr>
                  </a:outerShdw>
                </a:effectLst>
              </a:rPr>
              <a:t> </a:t>
            </a:r>
            <a:r>
              <a:rPr lang="de-DE" dirty="0" err="1">
                <a:effectLst>
                  <a:outerShdw blurRad="38100" dir="2700000" sx="1000" sy="1000" algn="tl">
                    <a:srgbClr val="000000">
                      <a:alpha val="0"/>
                    </a:srgbClr>
                  </a:outerShdw>
                </a:effectLst>
              </a:rPr>
              <a:t>of</a:t>
            </a:r>
            <a:r>
              <a:rPr lang="de-DE" dirty="0">
                <a:effectLst>
                  <a:outerShdw blurRad="38100" dir="2700000" sx="1000" sy="1000" algn="tl">
                    <a:srgbClr val="000000">
                      <a:alpha val="0"/>
                    </a:srgbClr>
                  </a:outerShdw>
                </a:effectLst>
              </a:rPr>
              <a:t> beam </a:t>
            </a:r>
            <a:r>
              <a:rPr lang="de-DE" dirty="0" err="1">
                <a:effectLst>
                  <a:outerShdw blurRad="38100" dir="2700000" sx="1000" sy="1000" algn="tl">
                    <a:srgbClr val="000000">
                      <a:alpha val="0"/>
                    </a:srgbClr>
                  </a:outerShdw>
                </a:effectLst>
              </a:rPr>
              <a:t>negligible</a:t>
            </a:r>
            <a:endParaRPr lang="en-GB" dirty="0">
              <a:effectLst>
                <a:outerShdw blurRad="38100" dir="2700000" sx="1000" sy="1000" algn="tl">
                  <a:srgbClr val="000000">
                    <a:alpha val="0"/>
                  </a:srgbClr>
                </a:outerShdw>
              </a:effectLst>
            </a:endParaRPr>
          </a:p>
          <a:p>
            <a:pPr marL="1073150" lvl="2" indent="0"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dirty="0">
                <a:effectLst>
                  <a:outerShdw blurRad="38100" dist="38100" dir="2700000" sx="1000" sy="1000" algn="tl">
                    <a:srgbClr val="000000">
                      <a:alpha val="0"/>
                    </a:srgbClr>
                  </a:outerShdw>
                </a:effectLst>
              </a:rPr>
              <a:t>LASER: </a:t>
            </a:r>
          </a:p>
          <a:p>
            <a:pPr marL="1962150" lvl="3" indent="-457200">
              <a:buFontTx/>
              <a:buChar char="-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dirty="0" smtClean="0">
                <a:effectLst>
                  <a:outerShdw blurRad="38100" dir="2700000" sx="1000" sy="1000" algn="tl">
                    <a:srgbClr val="000000">
                      <a:alpha val="0"/>
                    </a:srgbClr>
                  </a:outerShdw>
                </a:effectLst>
              </a:rPr>
              <a:t>average beam diameter and </a:t>
            </a:r>
            <a:r>
              <a:rPr lang="el-GR" dirty="0" smtClean="0">
                <a:effectLst>
                  <a:outerShdw blurRad="38100" dir="2700000" sx="1000" sy="1000" algn="tl">
                    <a:srgbClr val="000000">
                      <a:alpha val="0"/>
                    </a:srgbClr>
                  </a:outerShdw>
                </a:effectLst>
              </a:rPr>
              <a:t>λ</a:t>
            </a:r>
            <a:r>
              <a:rPr lang="de-DE" dirty="0" smtClean="0">
                <a:effectLst>
                  <a:outerShdw blurRad="38100" dir="2700000" sx="1000" sy="1000" algn="tl">
                    <a:srgbClr val="000000">
                      <a:alpha val="0"/>
                    </a:srgbClr>
                  </a:outerShdw>
                </a:effectLst>
              </a:rPr>
              <a:t> </a:t>
            </a:r>
            <a:r>
              <a:rPr lang="de-DE" dirty="0" err="1" smtClean="0">
                <a:effectLst>
                  <a:outerShdw blurRad="38100" dir="2700000" sx="1000" sy="1000" algn="tl">
                    <a:srgbClr val="000000">
                      <a:alpha val="0"/>
                    </a:srgbClr>
                  </a:outerShdw>
                </a:effectLst>
              </a:rPr>
              <a:t>have</a:t>
            </a:r>
            <a:r>
              <a:rPr lang="de-DE" dirty="0" smtClean="0">
                <a:effectLst>
                  <a:outerShdw blurRad="38100" dir="2700000" sx="1000" sy="1000" algn="tl">
                    <a:srgbClr val="000000">
                      <a:alpha val="0"/>
                    </a:srgbClr>
                  </a:outerShdw>
                </a:effectLst>
              </a:rPr>
              <a:t> same </a:t>
            </a:r>
            <a:r>
              <a:rPr lang="de-DE" dirty="0" err="1" smtClean="0">
                <a:effectLst>
                  <a:outerShdw blurRad="38100" dir="2700000" sx="1000" sy="1000" algn="tl">
                    <a:srgbClr val="000000">
                      <a:alpha val="0"/>
                    </a:srgbClr>
                  </a:outerShdw>
                </a:effectLst>
              </a:rPr>
              <a:t>order</a:t>
            </a:r>
            <a:r>
              <a:rPr lang="de-DE" dirty="0" smtClean="0">
                <a:effectLst>
                  <a:outerShdw blurRad="38100" dir="2700000" sx="1000" sy="1000" algn="tl">
                    <a:srgbClr val="000000">
                      <a:alpha val="0"/>
                    </a:srgbClr>
                  </a:outerShdw>
                </a:effectLst>
              </a:rPr>
              <a:t> </a:t>
            </a:r>
            <a:r>
              <a:rPr lang="de-DE" dirty="0" err="1" smtClean="0">
                <a:effectLst>
                  <a:outerShdw blurRad="38100" dir="2700000" sx="1000" sy="1000" algn="tl">
                    <a:srgbClr val="000000">
                      <a:alpha val="0"/>
                    </a:srgbClr>
                  </a:outerShdw>
                </a:effectLst>
              </a:rPr>
              <a:t>of</a:t>
            </a:r>
            <a:r>
              <a:rPr lang="de-DE" dirty="0" smtClean="0">
                <a:effectLst>
                  <a:outerShdw blurRad="38100" dir="2700000" sx="1000" sy="1000" algn="tl">
                    <a:srgbClr val="000000">
                      <a:alpha val="0"/>
                    </a:srgbClr>
                  </a:outerShdw>
                </a:effectLst>
              </a:rPr>
              <a:t> </a:t>
            </a:r>
            <a:r>
              <a:rPr lang="de-DE" dirty="0" err="1" smtClean="0">
                <a:effectLst>
                  <a:outerShdw blurRad="38100" dir="2700000" sx="1000" sy="1000" algn="tl">
                    <a:srgbClr val="000000">
                      <a:alpha val="0"/>
                    </a:srgbClr>
                  </a:outerShdw>
                </a:effectLst>
              </a:rPr>
              <a:t>magnitude</a:t>
            </a:r>
            <a:r>
              <a:rPr lang="de-DE" dirty="0" smtClean="0">
                <a:effectLst>
                  <a:outerShdw blurRad="38100" dir="2700000" sx="1000" sy="1000" algn="tl">
                    <a:srgbClr val="000000">
                      <a:alpha val="0"/>
                    </a:srgbClr>
                  </a:outerShdw>
                </a:effectLst>
              </a:rPr>
              <a:t>! </a:t>
            </a:r>
          </a:p>
          <a:p>
            <a:pPr marL="1962150" lvl="3" indent="-457200">
              <a:buFontTx/>
              <a:buChar char="-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de-DE" dirty="0">
                <a:effectLst>
                  <a:outerShdw blurRad="38100" dir="2700000" sx="1000" sy="1000" algn="tl">
                    <a:srgbClr val="000000">
                      <a:alpha val="0"/>
                    </a:srgbClr>
                  </a:outerShdw>
                </a:effectLst>
                <a:sym typeface="Wingdings" pitchFamily="2" charset="2"/>
              </a:rPr>
              <a:t></a:t>
            </a:r>
            <a:r>
              <a:rPr lang="de-DE" dirty="0" err="1">
                <a:effectLst>
                  <a:outerShdw blurRad="38100" dir="2700000" sx="1000" sy="1000" algn="tl">
                    <a:srgbClr val="000000">
                      <a:alpha val="0"/>
                    </a:srgbClr>
                  </a:outerShdw>
                </a:effectLst>
                <a:sym typeface="Wingdings" pitchFamily="2" charset="2"/>
              </a:rPr>
              <a:t>azimuthal</a:t>
            </a:r>
            <a:r>
              <a:rPr lang="de-DE" dirty="0">
                <a:effectLst>
                  <a:outerShdw blurRad="38100" dir="2700000" sx="1000" sy="1000" algn="tl">
                    <a:srgbClr val="000000">
                      <a:alpha val="0"/>
                    </a:srgbClr>
                  </a:outerShdw>
                </a:effectLst>
                <a:sym typeface="Wingdings" pitchFamily="2" charset="2"/>
              </a:rPr>
              <a:t> time </a:t>
            </a:r>
            <a:r>
              <a:rPr lang="de-DE" dirty="0" err="1">
                <a:effectLst>
                  <a:outerShdw blurRad="38100" dir="2700000" sx="1000" sy="1000" algn="tl">
                    <a:srgbClr val="000000">
                      <a:alpha val="0"/>
                    </a:srgbClr>
                  </a:outerShdw>
                </a:effectLst>
                <a:sym typeface="Wingdings" pitchFamily="2" charset="2"/>
              </a:rPr>
              <a:t>coding</a:t>
            </a:r>
            <a:r>
              <a:rPr lang="de-DE" dirty="0">
                <a:effectLst>
                  <a:outerShdw blurRad="38100" dir="2700000" sx="1000" sy="1000" algn="tl">
                    <a:srgbClr val="000000">
                      <a:alpha val="0"/>
                    </a:srgbClr>
                  </a:outerShdw>
                </a:effectLst>
                <a:sym typeface="Wingdings" pitchFamily="2" charset="2"/>
              </a:rPr>
              <a:t> </a:t>
            </a:r>
            <a:r>
              <a:rPr lang="de-DE" dirty="0" err="1">
                <a:effectLst>
                  <a:outerShdw blurRad="38100" dir="2700000" sx="1000" sy="1000" algn="tl">
                    <a:srgbClr val="000000">
                      <a:alpha val="0"/>
                    </a:srgbClr>
                  </a:outerShdw>
                </a:effectLst>
                <a:sym typeface="Wingdings" pitchFamily="2" charset="2"/>
              </a:rPr>
              <a:t>might</a:t>
            </a:r>
            <a:r>
              <a:rPr lang="de-DE" dirty="0">
                <a:effectLst>
                  <a:outerShdw blurRad="38100" dir="2700000" sx="1000" sy="1000" algn="tl">
                    <a:srgbClr val="000000">
                      <a:alpha val="0"/>
                    </a:srgbClr>
                  </a:outerShdw>
                </a:effectLst>
                <a:sym typeface="Wingdings" pitchFamily="2" charset="2"/>
              </a:rPr>
              <a:t> </a:t>
            </a:r>
            <a:r>
              <a:rPr lang="de-DE" dirty="0" err="1">
                <a:effectLst>
                  <a:outerShdw blurRad="38100" dir="2700000" sx="1000" sy="1000" algn="tl">
                    <a:srgbClr val="000000">
                      <a:alpha val="0"/>
                    </a:srgbClr>
                  </a:outerShdw>
                </a:effectLst>
                <a:sym typeface="Wingdings" pitchFamily="2" charset="2"/>
              </a:rPr>
              <a:t>get</a:t>
            </a:r>
            <a:r>
              <a:rPr lang="de-DE" dirty="0">
                <a:effectLst>
                  <a:outerShdw blurRad="38100" dir="2700000" sx="1000" sy="1000" algn="tl">
                    <a:srgbClr val="000000">
                      <a:alpha val="0"/>
                    </a:srgbClr>
                  </a:outerShdw>
                </a:effectLst>
                <a:sym typeface="Wingdings" pitchFamily="2" charset="2"/>
              </a:rPr>
              <a:t> </a:t>
            </a:r>
            <a:r>
              <a:rPr lang="de-DE" dirty="0" err="1">
                <a:effectLst>
                  <a:outerShdw blurRad="38100" dir="2700000" sx="1000" sy="1000" algn="tl">
                    <a:srgbClr val="000000">
                      <a:alpha val="0"/>
                    </a:srgbClr>
                  </a:outerShdw>
                </a:effectLst>
                <a:sym typeface="Wingdings" pitchFamily="2" charset="2"/>
              </a:rPr>
              <a:t>uncertainty</a:t>
            </a:r>
            <a:r>
              <a:rPr lang="de-DE" dirty="0">
                <a:effectLst>
                  <a:outerShdw blurRad="38100" dir="2700000" sx="1000" sy="1000" algn="tl">
                    <a:srgbClr val="000000">
                      <a:alpha val="0"/>
                    </a:srgbClr>
                  </a:outerShdw>
                </a:effectLst>
                <a:sym typeface="Wingdings" pitchFamily="2" charset="2"/>
              </a:rPr>
              <a:t> due </a:t>
            </a:r>
            <a:r>
              <a:rPr lang="de-DE" dirty="0" err="1">
                <a:effectLst>
                  <a:outerShdw blurRad="38100" dir="2700000" sx="1000" sy="1000" algn="tl">
                    <a:srgbClr val="000000">
                      <a:alpha val="0"/>
                    </a:srgbClr>
                  </a:outerShdw>
                </a:effectLst>
                <a:sym typeface="Wingdings" pitchFamily="2" charset="2"/>
              </a:rPr>
              <a:t>to</a:t>
            </a:r>
            <a:r>
              <a:rPr lang="de-DE" dirty="0">
                <a:effectLst>
                  <a:outerShdw blurRad="38100" dir="2700000" sx="1000" sy="1000" algn="tl">
                    <a:srgbClr val="000000">
                      <a:alpha val="0"/>
                    </a:srgbClr>
                  </a:outerShdw>
                </a:effectLst>
                <a:sym typeface="Wingdings" pitchFamily="2" charset="2"/>
              </a:rPr>
              <a:t> beam </a:t>
            </a:r>
            <a:r>
              <a:rPr lang="de-DE" dirty="0" err="1">
                <a:effectLst>
                  <a:outerShdw blurRad="38100" dir="2700000" sx="1000" sy="1000" algn="tl">
                    <a:srgbClr val="000000">
                      <a:alpha val="0"/>
                    </a:srgbClr>
                  </a:outerShdw>
                </a:effectLst>
                <a:sym typeface="Wingdings" pitchFamily="2" charset="2"/>
              </a:rPr>
              <a:t>size</a:t>
            </a:r>
            <a:endParaRPr lang="de-DE" dirty="0">
              <a:effectLst>
                <a:outerShdw blurRad="38100" dir="2700000" sx="1000" sy="1000" algn="tl">
                  <a:srgbClr val="000000">
                    <a:alpha val="0"/>
                  </a:srgbClr>
                </a:outerShdw>
              </a:effectLst>
              <a:sym typeface="Wingdings" pitchFamily="2" charset="2"/>
            </a:endParaRPr>
          </a:p>
          <a:p>
            <a:pPr marL="1962150" lvl="3" indent="-457200">
              <a:buFontTx/>
              <a:buChar char="-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de-DE" dirty="0">
                <a:effectLst>
                  <a:outerShdw blurRad="38100" dir="2700000" sx="1000" sy="1000" algn="tl">
                    <a:srgbClr val="000000">
                      <a:alpha val="0"/>
                    </a:srgbClr>
                  </a:outerShdw>
                </a:effectLst>
                <a:sym typeface="Wingdings" pitchFamily="2" charset="2"/>
              </a:rPr>
              <a:t> </a:t>
            </a:r>
            <a:r>
              <a:rPr lang="de-DE" dirty="0" err="1">
                <a:effectLst>
                  <a:outerShdw blurRad="38100" dir="2700000" sx="1000" sy="1000" algn="tl">
                    <a:srgbClr val="000000">
                      <a:alpha val="0"/>
                    </a:srgbClr>
                  </a:outerShdw>
                </a:effectLst>
                <a:sym typeface="Wingdings" pitchFamily="2" charset="2"/>
              </a:rPr>
              <a:t>need</a:t>
            </a:r>
            <a:r>
              <a:rPr lang="de-DE" dirty="0">
                <a:effectLst>
                  <a:outerShdw blurRad="38100" dir="2700000" sx="1000" sy="1000" algn="tl">
                    <a:srgbClr val="000000">
                      <a:alpha val="0"/>
                    </a:srgbClr>
                  </a:outerShdw>
                </a:effectLst>
                <a:sym typeface="Wingdings" pitchFamily="2" charset="2"/>
              </a:rPr>
              <a:t> intermediate </a:t>
            </a:r>
            <a:r>
              <a:rPr lang="de-DE" dirty="0" err="1">
                <a:effectLst>
                  <a:outerShdw blurRad="38100" dir="2700000" sx="1000" sy="1000" algn="tl">
                    <a:srgbClr val="000000">
                      <a:alpha val="0"/>
                    </a:srgbClr>
                  </a:outerShdw>
                </a:effectLst>
                <a:sym typeface="Wingdings" pitchFamily="2" charset="2"/>
              </a:rPr>
              <a:t>images</a:t>
            </a:r>
            <a:r>
              <a:rPr lang="de-DE" dirty="0">
                <a:effectLst>
                  <a:outerShdw blurRad="38100" dir="2700000" sx="1000" sy="1000" algn="tl">
                    <a:srgbClr val="000000">
                      <a:alpha val="0"/>
                    </a:srgbClr>
                  </a:outerShdw>
                </a:effectLst>
                <a:sym typeface="Wingdings" pitchFamily="2" charset="2"/>
              </a:rPr>
              <a:t> </a:t>
            </a:r>
            <a:r>
              <a:rPr lang="de-DE" dirty="0" err="1">
                <a:effectLst>
                  <a:outerShdw blurRad="38100" dir="2700000" sx="1000" sy="1000" algn="tl">
                    <a:srgbClr val="000000">
                      <a:alpha val="0"/>
                    </a:srgbClr>
                  </a:outerShdw>
                </a:effectLst>
                <a:sym typeface="Wingdings" pitchFamily="2" charset="2"/>
              </a:rPr>
              <a:t>at</a:t>
            </a:r>
            <a:r>
              <a:rPr lang="de-DE" dirty="0">
                <a:effectLst>
                  <a:outerShdw blurRad="38100" dir="2700000" sx="1000" sy="1000" algn="tl">
                    <a:srgbClr val="000000">
                      <a:alpha val="0"/>
                    </a:srgbClr>
                  </a:outerShdw>
                </a:effectLst>
                <a:sym typeface="Wingdings" pitchFamily="2" charset="2"/>
              </a:rPr>
              <a:t> </a:t>
            </a:r>
            <a:r>
              <a:rPr lang="de-DE" dirty="0" err="1">
                <a:effectLst>
                  <a:outerShdw blurRad="38100" dir="2700000" sx="1000" sy="1000" algn="tl">
                    <a:srgbClr val="000000">
                      <a:alpha val="0"/>
                    </a:srgbClr>
                  </a:outerShdw>
                </a:effectLst>
                <a:sym typeface="Wingdings" pitchFamily="2" charset="2"/>
              </a:rPr>
              <a:t>any</a:t>
            </a:r>
            <a:r>
              <a:rPr lang="de-DE" dirty="0">
                <a:effectLst>
                  <a:outerShdw blurRad="38100" dir="2700000" sx="1000" sy="1000" algn="tl">
                    <a:srgbClr val="000000">
                      <a:alpha val="0"/>
                    </a:srgbClr>
                  </a:outerShdw>
                </a:effectLst>
                <a:sym typeface="Wingdings" pitchFamily="2" charset="2"/>
              </a:rPr>
              <a:t> </a:t>
            </a:r>
            <a:r>
              <a:rPr lang="de-DE" dirty="0" err="1">
                <a:effectLst>
                  <a:outerShdw blurRad="38100" dir="2700000" sx="1000" sy="1000" algn="tl">
                    <a:srgbClr val="000000">
                      <a:alpha val="0"/>
                    </a:srgbClr>
                  </a:outerShdw>
                </a:effectLst>
                <a:sym typeface="Wingdings" pitchFamily="2" charset="2"/>
              </a:rPr>
              <a:t>interaction</a:t>
            </a:r>
            <a:r>
              <a:rPr lang="de-DE" dirty="0">
                <a:effectLst>
                  <a:outerShdw blurRad="38100" dir="2700000" sx="1000" sy="1000" algn="tl">
                    <a:srgbClr val="000000">
                      <a:alpha val="0"/>
                    </a:srgbClr>
                  </a:outerShdw>
                </a:effectLst>
                <a:sym typeface="Wingdings" pitchFamily="2" charset="2"/>
              </a:rPr>
              <a:t> </a:t>
            </a:r>
            <a:r>
              <a:rPr lang="de-DE" dirty="0" err="1">
                <a:effectLst>
                  <a:outerShdw blurRad="38100" dir="2700000" sx="1000" sy="1000" algn="tl">
                    <a:srgbClr val="000000">
                      <a:alpha val="0"/>
                    </a:srgbClr>
                  </a:outerShdw>
                </a:effectLst>
                <a:sym typeface="Wingdings" pitchFamily="2" charset="2"/>
              </a:rPr>
              <a:t>zone</a:t>
            </a:r>
            <a:endParaRPr lang="en-GB" dirty="0">
              <a:effectLst>
                <a:outerShdw blurRad="38100" dir="2700000" sx="1000" sy="1000" algn="tl">
                  <a:srgbClr val="000000">
                    <a:alpha val="0"/>
                  </a:srgbClr>
                </a:outerShdw>
              </a:effectLst>
            </a:endParaRPr>
          </a:p>
          <a:p>
            <a:pPr marL="1530350" lvl="2" indent="-457200">
              <a:buClr>
                <a:srgbClr val="FF0000"/>
              </a:buClr>
              <a:buFont typeface="Wingdings" pitchFamily="2" charset="2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dirty="0" smtClean="0"/>
          </a:p>
          <a:p>
            <a:pPr marL="1530350" lvl="2" indent="-457200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086010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7" descr="25aX 31-Profile(0,2s_60um-Spalt)ohne FWHM + 30-Profile(0,2s_48meV_0,5um-Spalt) mit MC-Offset nacheinander_SM76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889921"/>
            <a:ext cx="8043499" cy="4857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hteck 2"/>
          <p:cNvSpPr/>
          <p:nvPr/>
        </p:nvSpPr>
        <p:spPr>
          <a:xfrm>
            <a:off x="2183514" y="502457"/>
            <a:ext cx="5844870" cy="5502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07950" lvl="0" hangingPunct="0">
              <a:lnSpc>
                <a:spcPct val="93000"/>
              </a:lnSpc>
              <a:spcAft>
                <a:spcPts val="1425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GB" sz="3200" kern="0" dirty="0" smtClean="0">
                <a:solidFill>
                  <a:srgbClr val="000000"/>
                </a:solidFill>
                <a:effectLst/>
                <a:latin typeface="Times New Roman"/>
              </a:rPr>
              <a:t>Most of the current is filtered out </a:t>
            </a:r>
          </a:p>
        </p:txBody>
      </p:sp>
    </p:spTree>
    <p:extLst>
      <p:ext uri="{BB962C8B-B14F-4D97-AF65-F5344CB8AC3E}">
        <p14:creationId xmlns:p14="http://schemas.microsoft.com/office/powerpoint/2010/main" xmlns="" val="1106288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Inhaltsplatzhalt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158070225"/>
              </p:ext>
            </p:extLst>
          </p:nvPr>
        </p:nvGraphicFramePr>
        <p:xfrm>
          <a:off x="7512274" y="1934248"/>
          <a:ext cx="8004942" cy="3660947"/>
        </p:xfrm>
        <a:graphic>
          <a:graphicData uri="http://schemas.openxmlformats.org/drawingml/2006/table">
            <a:tbl>
              <a:tblPr firstRow="1" firstCol="1" bandCol="1">
                <a:tableStyleId>{5C22544A-7EE6-4342-B048-85BDC9FD1C3A}</a:tableStyleId>
              </a:tblPr>
              <a:tblGrid>
                <a:gridCol w="1210355"/>
                <a:gridCol w="1210355"/>
                <a:gridCol w="1047728"/>
                <a:gridCol w="1080120"/>
                <a:gridCol w="1296144"/>
                <a:gridCol w="1080120"/>
                <a:gridCol w="1080120"/>
              </a:tblGrid>
              <a:tr h="1202432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tolerances</a:t>
                      </a:r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inter-action </a:t>
                      </a:r>
                      <a:r>
                        <a:rPr lang="de-DE" dirty="0" err="1" smtClean="0"/>
                        <a:t>strength</a:t>
                      </a:r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err="1" smtClean="0"/>
                        <a:t>synchro-nization</a:t>
                      </a:r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err="1" smtClean="0"/>
                        <a:t>standing</a:t>
                      </a:r>
                      <a:r>
                        <a:rPr lang="de-DE" dirty="0" smtClean="0"/>
                        <a:t>- </a:t>
                      </a:r>
                      <a:r>
                        <a:rPr lang="de-DE" dirty="0" err="1" smtClean="0"/>
                        <a:t>wave</a:t>
                      </a:r>
                      <a:r>
                        <a:rPr lang="de-DE" dirty="0" smtClean="0"/>
                        <a:t> </a:t>
                      </a:r>
                      <a:r>
                        <a:rPr lang="de-DE" dirty="0" err="1" smtClean="0"/>
                        <a:t>ratio</a:t>
                      </a:r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err="1" smtClean="0"/>
                        <a:t>handling</a:t>
                      </a:r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size</a:t>
                      </a:r>
                      <a:r>
                        <a:rPr lang="de-DE" dirty="0" smtClean="0"/>
                        <a:t> </a:t>
                      </a:r>
                      <a:r>
                        <a:rPr lang="de-DE" dirty="0" err="1" smtClean="0"/>
                        <a:t>of</a:t>
                      </a:r>
                      <a:r>
                        <a:rPr lang="de-DE" dirty="0" smtClean="0"/>
                        <a:t> </a:t>
                      </a:r>
                      <a:r>
                        <a:rPr lang="de-DE" dirty="0" err="1" smtClean="0"/>
                        <a:t>arrange-ment</a:t>
                      </a:r>
                      <a:endParaRPr lang="de-DE" dirty="0"/>
                    </a:p>
                  </a:txBody>
                  <a:tcPr anchor="ctr"/>
                </a:tc>
              </a:tr>
              <a:tr h="819505">
                <a:tc>
                  <a:txBody>
                    <a:bodyPr/>
                    <a:lstStyle/>
                    <a:p>
                      <a:pPr algn="ctr"/>
                      <a:r>
                        <a:rPr lang="de-DE" dirty="0" err="1" smtClean="0"/>
                        <a:t>micro-waves</a:t>
                      </a:r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++</a:t>
                      </a:r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++</a:t>
                      </a:r>
                      <a:endParaRPr lang="de-D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--</a:t>
                      </a:r>
                      <a:endParaRPr lang="de-D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de-D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--</a:t>
                      </a:r>
                      <a:endParaRPr lang="de-D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--</a:t>
                      </a:r>
                      <a:endParaRPr lang="de-D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819505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Laser </a:t>
                      </a:r>
                      <a:r>
                        <a:rPr lang="de-DE" dirty="0" err="1" smtClean="0"/>
                        <a:t>fields</a:t>
                      </a:r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++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+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++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++</a:t>
                      </a:r>
                      <a:endParaRPr lang="de-D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819505"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  <a:endParaRPr lang="de-D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?</a:t>
                      </a:r>
                      <a:endParaRPr lang="de-D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?</a:t>
                      </a:r>
                      <a:endParaRPr lang="de-D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?</a:t>
                      </a:r>
                      <a:endParaRPr lang="de-D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  <a:endParaRPr lang="de-D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671513" y="828138"/>
            <a:ext cx="7808912" cy="629724"/>
          </a:xfrm>
          <a:ln/>
        </p:spPr>
        <p:txBody>
          <a:bodyPr>
            <a:spAutoFit/>
          </a:bodyPr>
          <a:lstStyle/>
          <a:p>
            <a:pPr marL="0" lvl="1" inden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/>
              <a:t>F</a:t>
            </a:r>
            <a:r>
              <a:rPr lang="en-GB" dirty="0" smtClean="0"/>
              <a:t>ields</a:t>
            </a:r>
            <a:endParaRPr lang="en-GB" dirty="0"/>
          </a:p>
        </p:txBody>
      </p:sp>
      <p:graphicFrame>
        <p:nvGraphicFramePr>
          <p:cNvPr id="4" name="Inhaltsplatzhalt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749883571"/>
              </p:ext>
            </p:extLst>
          </p:nvPr>
        </p:nvGraphicFramePr>
        <p:xfrm>
          <a:off x="671514" y="1916833"/>
          <a:ext cx="8004942" cy="3660947"/>
        </p:xfrm>
        <a:graphic>
          <a:graphicData uri="http://schemas.openxmlformats.org/drawingml/2006/table">
            <a:tbl>
              <a:tblPr firstRow="1" firstCol="1" bandCol="1">
                <a:tableStyleId>{5C22544A-7EE6-4342-B048-85BDC9FD1C3A}</a:tableStyleId>
              </a:tblPr>
              <a:tblGrid>
                <a:gridCol w="1210355"/>
                <a:gridCol w="1210355"/>
                <a:gridCol w="1047728"/>
                <a:gridCol w="1080120"/>
                <a:gridCol w="1296144"/>
                <a:gridCol w="1080120"/>
                <a:gridCol w="1080120"/>
              </a:tblGrid>
              <a:tr h="1202432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tolerances</a:t>
                      </a:r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inter-action </a:t>
                      </a:r>
                      <a:r>
                        <a:rPr lang="de-DE" dirty="0" err="1" smtClean="0"/>
                        <a:t>strength</a:t>
                      </a:r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 anchor="ctr"/>
                </a:tc>
              </a:tr>
              <a:tr h="819505">
                <a:tc>
                  <a:txBody>
                    <a:bodyPr/>
                    <a:lstStyle/>
                    <a:p>
                      <a:pPr algn="ctr"/>
                      <a:r>
                        <a:rPr lang="de-DE" dirty="0" err="1" smtClean="0"/>
                        <a:t>micro-waves</a:t>
                      </a:r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++</a:t>
                      </a:r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de-D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de-D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de-D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de-D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de-D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819505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Laser </a:t>
                      </a:r>
                      <a:r>
                        <a:rPr lang="de-DE" dirty="0" err="1" smtClean="0"/>
                        <a:t>fields</a:t>
                      </a:r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de-D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819505"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de-D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de-D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de-D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de-D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de-D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-36512" y="1628800"/>
            <a:ext cx="6492775" cy="343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431800" indent="-32385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StarSymbol" charset="0"/>
              <a:buAutoNum type="arabicParenR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863600" indent="-287338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100000"/>
              <a:buFont typeface="StarSymbol" charset="0"/>
              <a:buAutoNum type="arabicParenR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295400" indent="-2159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100000"/>
              <a:buFont typeface="StarSymbol" charset="0"/>
              <a:buAutoNum type="arabicParenR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727200" indent="-2159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StarSymbol" charset="0"/>
              <a:buAutoNum type="arabicParenR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159000" indent="-2159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StarSymbol" charset="0"/>
              <a:buAutoNum type="arabicParenR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616200" indent="-2159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StarSymbol" charset="0"/>
              <a:buAutoNum type="arabicParenR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3073400" indent="-2159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StarSymbol" charset="0"/>
              <a:buAutoNum type="arabicParenR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530600" indent="-2159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StarSymbol" charset="0"/>
              <a:buAutoNum type="arabicParenR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987800" indent="-2159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StarSymbol" charset="0"/>
              <a:buAutoNum type="arabicParenR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73150" lvl="2" indent="0"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dirty="0">
                <a:effectLst>
                  <a:outerShdw blurRad="38100" dist="38100" dir="2700000" sx="1000" sy="1000" algn="tl">
                    <a:srgbClr val="000000">
                      <a:alpha val="0"/>
                    </a:srgbClr>
                  </a:outerShdw>
                </a:effectLst>
              </a:rPr>
              <a:t>estimate minimum field strength required</a:t>
            </a:r>
          </a:p>
        </p:txBody>
      </p:sp>
      <p:grpSp>
        <p:nvGrpSpPr>
          <p:cNvPr id="8" name="Gruppieren 7"/>
          <p:cNvGrpSpPr/>
          <p:nvPr/>
        </p:nvGrpSpPr>
        <p:grpSpPr>
          <a:xfrm>
            <a:off x="-423848" y="2088144"/>
            <a:ext cx="7587095" cy="1124832"/>
            <a:chOff x="-423848" y="2088144"/>
            <a:chExt cx="7587095" cy="1124832"/>
          </a:xfrm>
        </p:grpSpPr>
        <p:graphicFrame>
          <p:nvGraphicFramePr>
            <p:cNvPr id="2" name="Objekt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xmlns="" val="4134400572"/>
                </p:ext>
              </p:extLst>
            </p:nvPr>
          </p:nvGraphicFramePr>
          <p:xfrm>
            <a:off x="4427984" y="2373188"/>
            <a:ext cx="2735263" cy="839788"/>
          </p:xfrm>
          <a:graphic>
            <a:graphicData uri="http://schemas.openxmlformats.org/presentationml/2006/ole">
              <p:oleObj spid="_x0000_s4158" name="Formel" r:id="rId4" imgW="1447560" imgH="444240" progId="Equation.3">
                <p:embed/>
              </p:oleObj>
            </a:graphicData>
          </a:graphic>
        </p:graphicFrame>
        <p:sp>
          <p:nvSpPr>
            <p:cNvPr id="10" name="Rectangle 3"/>
            <p:cNvSpPr txBox="1">
              <a:spLocks noChangeArrowheads="1"/>
            </p:cNvSpPr>
            <p:nvPr/>
          </p:nvSpPr>
          <p:spPr bwMode="auto">
            <a:xfrm>
              <a:off x="-423848" y="2088144"/>
              <a:ext cx="6492775" cy="5724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431800" indent="-32385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1425"/>
                </a:spcAft>
                <a:buClr>
                  <a:srgbClr val="000000"/>
                </a:buClr>
                <a:buSzPct val="100000"/>
                <a:buFont typeface="StarSymbol" charset="0"/>
                <a:buAutoNum type="arabicParenR"/>
                <a:defRPr sz="3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1pPr>
              <a:lvl2pPr marL="863600" indent="-287338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1138"/>
                </a:spcAft>
                <a:buClr>
                  <a:srgbClr val="000000"/>
                </a:buClr>
                <a:buSzPct val="100000"/>
                <a:buFont typeface="StarSymbol" charset="0"/>
                <a:buAutoNum type="arabicParenR"/>
                <a:defRPr sz="28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1295400" indent="-21590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850"/>
                </a:spcAft>
                <a:buClr>
                  <a:srgbClr val="000000"/>
                </a:buClr>
                <a:buSzPct val="100000"/>
                <a:buFont typeface="StarSymbol" charset="0"/>
                <a:buAutoNum type="arabicParenR"/>
                <a:defRPr sz="24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3pPr>
              <a:lvl4pPr marL="1727200" indent="-21590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575"/>
                </a:spcAft>
                <a:buClr>
                  <a:srgbClr val="000000"/>
                </a:buClr>
                <a:buSzPct val="100000"/>
                <a:buFont typeface="StarSymbol" charset="0"/>
                <a:buAutoNum type="arabicParenR"/>
                <a:defRPr sz="20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2159000" indent="-21590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StarSymbol" charset="0"/>
                <a:buAutoNum type="arabicParenR"/>
                <a:defRPr sz="20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616200" indent="-21590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StarSymbol" charset="0"/>
                <a:buAutoNum type="arabicParenR"/>
                <a:defRPr sz="20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6pPr>
              <a:lvl7pPr marL="3073400" indent="-21590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StarSymbol" charset="0"/>
                <a:buAutoNum type="arabicParenR"/>
                <a:defRPr sz="20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7pPr>
              <a:lvl8pPr marL="3530600" indent="-21590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StarSymbol" charset="0"/>
                <a:buAutoNum type="arabicParenR"/>
                <a:defRPr sz="20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8pPr>
              <a:lvl9pPr marL="3987800" indent="-21590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StarSymbol" charset="0"/>
                <a:buAutoNum type="arabicParenR"/>
                <a:defRPr sz="20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847850" lvl="3" indent="-342900">
                <a:buFont typeface="Symbol" pitchFamily="18" charset="2"/>
                <a:buChar char="-"/>
                <a:tabLst>
                  <a:tab pos="446088" algn="l"/>
                  <a:tab pos="895350" algn="l"/>
                  <a:tab pos="1344613" algn="l"/>
                  <a:tab pos="1793875" algn="l"/>
                  <a:tab pos="2243138" algn="l"/>
                  <a:tab pos="2692400" algn="l"/>
                  <a:tab pos="3141663" algn="l"/>
                  <a:tab pos="3590925" algn="l"/>
                  <a:tab pos="4040188" algn="l"/>
                  <a:tab pos="4489450" algn="l"/>
                  <a:tab pos="4938713" algn="l"/>
                  <a:tab pos="5387975" algn="l"/>
                  <a:tab pos="5837238" algn="l"/>
                  <a:tab pos="6286500" algn="l"/>
                  <a:tab pos="6735763" algn="l"/>
                  <a:tab pos="7185025" algn="l"/>
                  <a:tab pos="7634288" algn="l"/>
                  <a:tab pos="8083550" algn="l"/>
                  <a:tab pos="8532813" algn="l"/>
                  <a:tab pos="8982075" algn="l"/>
                </a:tabLst>
              </a:pPr>
              <a:r>
                <a:rPr lang="en-GB" dirty="0">
                  <a:effectLst>
                    <a:outerShdw blurRad="38100" dir="2700000" sx="1000" sy="1000" algn="tl">
                      <a:srgbClr val="000000">
                        <a:alpha val="0"/>
                      </a:srgbClr>
                    </a:outerShdw>
                  </a:effectLst>
                </a:rPr>
                <a:t>example: circular deflection with polar angle (semi angle of cone) </a:t>
              </a:r>
              <a:r>
                <a:rPr lang="el-GR" dirty="0">
                  <a:effectLst>
                    <a:outerShdw blurRad="38100" dir="2700000" sx="1000" sy="1000" algn="tl">
                      <a:srgbClr val="000000">
                        <a:alpha val="0"/>
                      </a:srgbClr>
                    </a:outerShdw>
                  </a:effectLst>
                </a:rPr>
                <a:t>α</a:t>
              </a:r>
              <a:r>
                <a:rPr lang="de-DE" dirty="0">
                  <a:effectLst>
                    <a:outerShdw blurRad="38100" dir="2700000" sx="1000" sy="1000" algn="tl">
                      <a:srgbClr val="000000">
                        <a:alpha val="0"/>
                      </a:srgbClr>
                    </a:outerShdw>
                  </a:effectLst>
                </a:rPr>
                <a:t>:</a:t>
              </a:r>
              <a:endParaRPr lang="en-GB" dirty="0">
                <a:effectLst>
                  <a:outerShdw blurRad="38100" dir="2700000" sx="1000" sy="1000" algn="tl">
                    <a:srgbClr val="000000">
                      <a:alpha val="0"/>
                    </a:srgbClr>
                  </a:outerShdw>
                </a:effectLst>
              </a:endParaRPr>
            </a:p>
          </p:txBody>
        </p:sp>
      </p:grpSp>
      <p:grpSp>
        <p:nvGrpSpPr>
          <p:cNvPr id="14" name="Gruppieren 13"/>
          <p:cNvGrpSpPr/>
          <p:nvPr/>
        </p:nvGrpSpPr>
        <p:grpSpPr>
          <a:xfrm>
            <a:off x="-120575" y="3305537"/>
            <a:ext cx="7512942" cy="1258175"/>
            <a:chOff x="-120575" y="3305537"/>
            <a:chExt cx="7512942" cy="1258175"/>
          </a:xfrm>
        </p:grpSpPr>
        <p:graphicFrame>
          <p:nvGraphicFramePr>
            <p:cNvPr id="3" name="Objek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xmlns="" val="2705693252"/>
                </p:ext>
              </p:extLst>
            </p:nvPr>
          </p:nvGraphicFramePr>
          <p:xfrm>
            <a:off x="1417017" y="3555649"/>
            <a:ext cx="5975350" cy="1008063"/>
          </p:xfrm>
          <a:graphic>
            <a:graphicData uri="http://schemas.openxmlformats.org/presentationml/2006/ole">
              <p:oleObj spid="_x0000_s4159" name="Formel" r:id="rId5" imgW="3162240" imgH="533160" progId="Equation.3">
                <p:embed/>
              </p:oleObj>
            </a:graphicData>
          </a:graphic>
        </p:graphicFrame>
        <p:sp>
          <p:nvSpPr>
            <p:cNvPr id="11" name="Rectangle 3"/>
            <p:cNvSpPr txBox="1">
              <a:spLocks noChangeArrowheads="1"/>
            </p:cNvSpPr>
            <p:nvPr/>
          </p:nvSpPr>
          <p:spPr bwMode="auto">
            <a:xfrm>
              <a:off x="-120575" y="3305537"/>
              <a:ext cx="6492775" cy="2862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431800" indent="-32385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1425"/>
                </a:spcAft>
                <a:buClr>
                  <a:srgbClr val="000000"/>
                </a:buClr>
                <a:buSzPct val="100000"/>
                <a:buFont typeface="StarSymbol" charset="0"/>
                <a:buAutoNum type="arabicParenR"/>
                <a:defRPr sz="3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1pPr>
              <a:lvl2pPr marL="863600" indent="-287338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1138"/>
                </a:spcAft>
                <a:buClr>
                  <a:srgbClr val="000000"/>
                </a:buClr>
                <a:buSzPct val="100000"/>
                <a:buFont typeface="StarSymbol" charset="0"/>
                <a:buAutoNum type="arabicParenR"/>
                <a:defRPr sz="28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1295400" indent="-21590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850"/>
                </a:spcAft>
                <a:buClr>
                  <a:srgbClr val="000000"/>
                </a:buClr>
                <a:buSzPct val="100000"/>
                <a:buFont typeface="StarSymbol" charset="0"/>
                <a:buAutoNum type="arabicParenR"/>
                <a:defRPr sz="24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3pPr>
              <a:lvl4pPr marL="1727200" indent="-21590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575"/>
                </a:spcAft>
                <a:buClr>
                  <a:srgbClr val="000000"/>
                </a:buClr>
                <a:buSzPct val="100000"/>
                <a:buFont typeface="StarSymbol" charset="0"/>
                <a:buAutoNum type="arabicParenR"/>
                <a:defRPr sz="20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2159000" indent="-21590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StarSymbol" charset="0"/>
                <a:buAutoNum type="arabicParenR"/>
                <a:defRPr sz="20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616200" indent="-21590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StarSymbol" charset="0"/>
                <a:buAutoNum type="arabicParenR"/>
                <a:defRPr sz="20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6pPr>
              <a:lvl7pPr marL="3073400" indent="-21590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StarSymbol" charset="0"/>
                <a:buAutoNum type="arabicParenR"/>
                <a:defRPr sz="20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7pPr>
              <a:lvl8pPr marL="3530600" indent="-21590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StarSymbol" charset="0"/>
                <a:buAutoNum type="arabicParenR"/>
                <a:defRPr sz="20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8pPr>
              <a:lvl9pPr marL="3987800" indent="-21590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StarSymbol" charset="0"/>
                <a:buAutoNum type="arabicParenR"/>
                <a:defRPr sz="20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504950" lvl="3" indent="0">
                <a:buNone/>
                <a:tabLst>
                  <a:tab pos="446088" algn="l"/>
                  <a:tab pos="895350" algn="l"/>
                  <a:tab pos="1344613" algn="l"/>
                  <a:tab pos="1793875" algn="l"/>
                  <a:tab pos="2243138" algn="l"/>
                  <a:tab pos="2692400" algn="l"/>
                  <a:tab pos="3141663" algn="l"/>
                  <a:tab pos="3590925" algn="l"/>
                  <a:tab pos="4040188" algn="l"/>
                  <a:tab pos="4489450" algn="l"/>
                  <a:tab pos="4938713" algn="l"/>
                  <a:tab pos="5387975" algn="l"/>
                  <a:tab pos="5837238" algn="l"/>
                  <a:tab pos="6286500" algn="l"/>
                  <a:tab pos="6735763" algn="l"/>
                  <a:tab pos="7185025" algn="l"/>
                  <a:tab pos="7634288" algn="l"/>
                  <a:tab pos="8083550" algn="l"/>
                  <a:tab pos="8532813" algn="l"/>
                  <a:tab pos="8982075" algn="l"/>
                </a:tabLst>
              </a:pPr>
              <a:r>
                <a:rPr lang="en-GB" dirty="0">
                  <a:effectLst>
                    <a:outerShdw blurRad="38100" dir="2700000" sx="1000" sy="1000" algn="tl">
                      <a:srgbClr val="000000">
                        <a:alpha val="0"/>
                      </a:srgbClr>
                    </a:outerShdw>
                  </a:effectLst>
                </a:rPr>
                <a:t>- assume harmonic field E:</a:t>
              </a:r>
            </a:p>
          </p:txBody>
        </p:sp>
      </p:grpSp>
      <p:grpSp>
        <p:nvGrpSpPr>
          <p:cNvPr id="15" name="Gruppieren 14"/>
          <p:cNvGrpSpPr/>
          <p:nvPr/>
        </p:nvGrpSpPr>
        <p:grpSpPr>
          <a:xfrm>
            <a:off x="-108520" y="4653136"/>
            <a:ext cx="7597080" cy="1110925"/>
            <a:chOff x="-108520" y="4653136"/>
            <a:chExt cx="7597080" cy="1110925"/>
          </a:xfrm>
        </p:grpSpPr>
        <p:graphicFrame>
          <p:nvGraphicFramePr>
            <p:cNvPr id="7" name="Objek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xmlns="" val="3675693261"/>
                </p:ext>
              </p:extLst>
            </p:nvPr>
          </p:nvGraphicFramePr>
          <p:xfrm>
            <a:off x="962348" y="4924273"/>
            <a:ext cx="6526212" cy="839788"/>
          </p:xfrm>
          <a:graphic>
            <a:graphicData uri="http://schemas.openxmlformats.org/presentationml/2006/ole">
              <p:oleObj spid="_x0000_s4160" name="Formel" r:id="rId6" imgW="3454200" imgH="444240" progId="Equation.3">
                <p:embed/>
              </p:oleObj>
            </a:graphicData>
          </a:graphic>
        </p:graphicFrame>
        <p:sp>
          <p:nvSpPr>
            <p:cNvPr id="12" name="Rectangle 3"/>
            <p:cNvSpPr txBox="1">
              <a:spLocks noChangeArrowheads="1"/>
            </p:cNvSpPr>
            <p:nvPr/>
          </p:nvSpPr>
          <p:spPr bwMode="auto">
            <a:xfrm>
              <a:off x="-108520" y="4653136"/>
              <a:ext cx="6492775" cy="2862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431800" indent="-32385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1425"/>
                </a:spcAft>
                <a:buClr>
                  <a:srgbClr val="000000"/>
                </a:buClr>
                <a:buSzPct val="100000"/>
                <a:buFont typeface="StarSymbol" charset="0"/>
                <a:buAutoNum type="arabicParenR"/>
                <a:defRPr sz="3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1pPr>
              <a:lvl2pPr marL="863600" indent="-287338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1138"/>
                </a:spcAft>
                <a:buClr>
                  <a:srgbClr val="000000"/>
                </a:buClr>
                <a:buSzPct val="100000"/>
                <a:buFont typeface="StarSymbol" charset="0"/>
                <a:buAutoNum type="arabicParenR"/>
                <a:defRPr sz="28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1295400" indent="-21590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850"/>
                </a:spcAft>
                <a:buClr>
                  <a:srgbClr val="000000"/>
                </a:buClr>
                <a:buSzPct val="100000"/>
                <a:buFont typeface="StarSymbol" charset="0"/>
                <a:buAutoNum type="arabicParenR"/>
                <a:defRPr sz="24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3pPr>
              <a:lvl4pPr marL="1727200" indent="-21590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575"/>
                </a:spcAft>
                <a:buClr>
                  <a:srgbClr val="000000"/>
                </a:buClr>
                <a:buSzPct val="100000"/>
                <a:buFont typeface="StarSymbol" charset="0"/>
                <a:buAutoNum type="arabicParenR"/>
                <a:defRPr sz="20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2159000" indent="-21590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StarSymbol" charset="0"/>
                <a:buAutoNum type="arabicParenR"/>
                <a:defRPr sz="20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616200" indent="-21590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StarSymbol" charset="0"/>
                <a:buAutoNum type="arabicParenR"/>
                <a:defRPr sz="20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6pPr>
              <a:lvl7pPr marL="3073400" indent="-21590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StarSymbol" charset="0"/>
                <a:buAutoNum type="arabicParenR"/>
                <a:defRPr sz="20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7pPr>
              <a:lvl8pPr marL="3530600" indent="-21590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StarSymbol" charset="0"/>
                <a:buAutoNum type="arabicParenR"/>
                <a:defRPr sz="20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8pPr>
              <a:lvl9pPr marL="3987800" indent="-215900" algn="l" defTabSz="457200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StarSymbol" charset="0"/>
                <a:buAutoNum type="arabicParenR"/>
                <a:defRPr sz="20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504950" lvl="3" indent="0">
                <a:buNone/>
                <a:tabLst>
                  <a:tab pos="446088" algn="l"/>
                  <a:tab pos="895350" algn="l"/>
                  <a:tab pos="1344613" algn="l"/>
                  <a:tab pos="1793875" algn="l"/>
                  <a:tab pos="2243138" algn="l"/>
                  <a:tab pos="2692400" algn="l"/>
                  <a:tab pos="3141663" algn="l"/>
                  <a:tab pos="3590925" algn="l"/>
                  <a:tab pos="4040188" algn="l"/>
                  <a:tab pos="4489450" algn="l"/>
                  <a:tab pos="4938713" algn="l"/>
                  <a:tab pos="5387975" algn="l"/>
                  <a:tab pos="5837238" algn="l"/>
                  <a:tab pos="6286500" algn="l"/>
                  <a:tab pos="6735763" algn="l"/>
                  <a:tab pos="7185025" algn="l"/>
                  <a:tab pos="7634288" algn="l"/>
                  <a:tab pos="8083550" algn="l"/>
                  <a:tab pos="8532813" algn="l"/>
                  <a:tab pos="8982075" algn="l"/>
                </a:tabLst>
              </a:pPr>
              <a:r>
                <a:rPr lang="en-GB" dirty="0">
                  <a:effectLst>
                    <a:outerShdw blurRad="38100" dir="2700000" sx="1000" sy="1000" algn="tl">
                      <a:srgbClr val="000000">
                        <a:alpha val="0"/>
                      </a:srgbClr>
                    </a:outerShdw>
                  </a:effectLst>
                  <a:sym typeface="Wingdings" pitchFamily="2" charset="2"/>
                </a:rPr>
                <a:t>- </a:t>
              </a:r>
              <a:r>
                <a:rPr lang="de-DE" dirty="0" err="1">
                  <a:effectLst>
                    <a:outerShdw blurRad="38100" dir="2700000" sx="1000" sy="1000" algn="tl">
                      <a:srgbClr val="000000">
                        <a:alpha val="0"/>
                      </a:srgbClr>
                    </a:outerShdw>
                  </a:effectLst>
                  <a:sym typeface="Wingdings" pitchFamily="2" charset="2"/>
                </a:rPr>
                <a:t>solve</a:t>
              </a:r>
              <a:r>
                <a:rPr lang="de-DE" dirty="0">
                  <a:effectLst>
                    <a:outerShdw blurRad="38100" dir="2700000" sx="1000" sy="1000" algn="tl">
                      <a:srgbClr val="000000">
                        <a:alpha val="0"/>
                      </a:srgbClr>
                    </a:outerShdw>
                  </a:effectLst>
                  <a:sym typeface="Wingdings" pitchFamily="2" charset="2"/>
                </a:rPr>
                <a:t> </a:t>
              </a:r>
              <a:r>
                <a:rPr lang="de-DE" dirty="0" err="1">
                  <a:effectLst>
                    <a:outerShdw blurRad="38100" dir="2700000" sx="1000" sy="1000" algn="tl">
                      <a:srgbClr val="000000">
                        <a:alpha val="0"/>
                      </a:srgbClr>
                    </a:outerShdw>
                  </a:effectLst>
                  <a:sym typeface="Wingdings" pitchFamily="2" charset="2"/>
                </a:rPr>
                <a:t>for</a:t>
              </a:r>
              <a:r>
                <a:rPr lang="de-DE" dirty="0">
                  <a:effectLst>
                    <a:outerShdw blurRad="38100" dir="2700000" sx="1000" sy="1000" algn="tl">
                      <a:srgbClr val="000000">
                        <a:alpha val="0"/>
                      </a:srgbClr>
                    </a:outerShdw>
                  </a:effectLst>
                  <a:sym typeface="Wingdings" pitchFamily="2" charset="2"/>
                </a:rPr>
                <a:t> E:</a:t>
              </a:r>
              <a:endParaRPr lang="en-GB" dirty="0">
                <a:effectLst>
                  <a:outerShdw blurRad="38100" dir="2700000" sx="1000" sy="1000" algn="tl">
                    <a:srgbClr val="000000">
                      <a:alpha val="0"/>
                    </a:srgbClr>
                  </a:outerShdw>
                </a:effectLst>
              </a:endParaRPr>
            </a:p>
          </p:txBody>
        </p:sp>
      </p:grp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-120575" y="5820475"/>
            <a:ext cx="6492775" cy="992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431800" indent="-32385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StarSymbol" charset="0"/>
              <a:buAutoNum type="arabicParenR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863600" indent="-287338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100000"/>
              <a:buFont typeface="StarSymbol" charset="0"/>
              <a:buAutoNum type="arabicParenR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295400" indent="-2159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100000"/>
              <a:buFont typeface="StarSymbol" charset="0"/>
              <a:buAutoNum type="arabicParenR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727200" indent="-2159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StarSymbol" charset="0"/>
              <a:buAutoNum type="arabicParenR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159000" indent="-2159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StarSymbol" charset="0"/>
              <a:buAutoNum type="arabicParenR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616200" indent="-2159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StarSymbol" charset="0"/>
              <a:buAutoNum type="arabicParenR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3073400" indent="-2159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StarSymbol" charset="0"/>
              <a:buAutoNum type="arabicParenR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530600" indent="-2159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StarSymbol" charset="0"/>
              <a:buAutoNum type="arabicParenR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987800" indent="-2159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StarSymbol" charset="0"/>
              <a:buAutoNum type="arabicParenR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04950" lvl="3" indent="0"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de-DE" dirty="0">
                <a:solidFill>
                  <a:srgbClr val="FF0000"/>
                </a:solidFill>
                <a:effectLst>
                  <a:outerShdw blurRad="38100" dir="2700000" sx="1000" sy="1000" algn="tl">
                    <a:srgbClr val="000000">
                      <a:alpha val="0"/>
                    </a:srgbClr>
                  </a:outerShdw>
                </a:effectLst>
                <a:sym typeface="Wingdings" pitchFamily="2" charset="2"/>
              </a:rPr>
              <a:t></a:t>
            </a:r>
            <a:r>
              <a:rPr lang="en-GB" dirty="0">
                <a:solidFill>
                  <a:srgbClr val="FF0000"/>
                </a:solidFill>
                <a:effectLst>
                  <a:outerShdw blurRad="38100" dir="2700000" sx="1000" sy="1000" algn="tl">
                    <a:srgbClr val="000000">
                      <a:alpha val="0"/>
                    </a:srgbClr>
                  </a:outerShdw>
                </a:effectLst>
              </a:rPr>
              <a:t> required field strength increases like 1/</a:t>
            </a:r>
            <a:r>
              <a:rPr lang="el-GR" dirty="0">
                <a:solidFill>
                  <a:srgbClr val="FF0000"/>
                </a:solidFill>
                <a:effectLst>
                  <a:outerShdw blurRad="38100" dir="2700000" sx="1000" sy="1000" algn="tl">
                    <a:srgbClr val="000000">
                      <a:alpha val="0"/>
                    </a:srgbClr>
                  </a:outerShdw>
                </a:effectLst>
              </a:rPr>
              <a:t>λ</a:t>
            </a:r>
            <a:r>
              <a:rPr lang="de-DE" dirty="0">
                <a:solidFill>
                  <a:srgbClr val="FF0000"/>
                </a:solidFill>
                <a:effectLst>
                  <a:outerShdw blurRad="38100" dir="2700000" sx="1000" sy="1000" algn="tl">
                    <a:srgbClr val="000000">
                      <a:alpha val="0"/>
                    </a:srgbClr>
                  </a:outerShdw>
                </a:effectLst>
              </a:rPr>
              <a:t> </a:t>
            </a:r>
            <a:r>
              <a:rPr lang="de-DE" dirty="0" err="1">
                <a:solidFill>
                  <a:srgbClr val="FF0000"/>
                </a:solidFill>
                <a:effectLst>
                  <a:outerShdw blurRad="38100" dir="2700000" sx="1000" sy="1000" algn="tl">
                    <a:srgbClr val="000000">
                      <a:alpha val="0"/>
                    </a:srgbClr>
                  </a:outerShdw>
                </a:effectLst>
              </a:rPr>
              <a:t>with</a:t>
            </a:r>
            <a:r>
              <a:rPr lang="de-DE" dirty="0">
                <a:solidFill>
                  <a:srgbClr val="FF0000"/>
                </a:solidFill>
                <a:effectLst>
                  <a:outerShdw blurRad="38100" dir="2700000" sx="1000" sy="1000" algn="tl">
                    <a:srgbClr val="000000">
                      <a:alpha val="0"/>
                    </a:srgbClr>
                  </a:outerShdw>
                </a:effectLst>
              </a:rPr>
              <a:t> </a:t>
            </a:r>
            <a:r>
              <a:rPr lang="de-DE" dirty="0" err="1">
                <a:solidFill>
                  <a:srgbClr val="FF0000"/>
                </a:solidFill>
                <a:effectLst>
                  <a:outerShdw blurRad="38100" dir="2700000" sx="1000" sy="1000" algn="tl">
                    <a:srgbClr val="000000">
                      <a:alpha val="0"/>
                    </a:srgbClr>
                  </a:outerShdw>
                </a:effectLst>
              </a:rPr>
              <a:t>decreasing</a:t>
            </a:r>
            <a:r>
              <a:rPr lang="de-DE" dirty="0">
                <a:solidFill>
                  <a:srgbClr val="FF0000"/>
                </a:solidFill>
                <a:effectLst>
                  <a:outerShdw blurRad="38100" dir="2700000" sx="1000" sy="1000" algn="tl">
                    <a:srgbClr val="000000">
                      <a:alpha val="0"/>
                    </a:srgbClr>
                  </a:outerShdw>
                </a:effectLst>
              </a:rPr>
              <a:t> </a:t>
            </a:r>
            <a:r>
              <a:rPr lang="de-DE" dirty="0" err="1">
                <a:solidFill>
                  <a:srgbClr val="FF0000"/>
                </a:solidFill>
                <a:effectLst>
                  <a:outerShdw blurRad="38100" dir="2700000" sx="1000" sy="1000" algn="tl">
                    <a:srgbClr val="000000">
                      <a:alpha val="0"/>
                    </a:srgbClr>
                  </a:outerShdw>
                </a:effectLst>
              </a:rPr>
              <a:t>wavelength</a:t>
            </a:r>
            <a:endParaRPr lang="en-GB" dirty="0">
              <a:solidFill>
                <a:srgbClr val="FF0000"/>
              </a:solidFill>
              <a:effectLst>
                <a:outerShdw blurRad="38100" dir="2700000" sx="1000" sy="1000" algn="tl">
                  <a:srgbClr val="000000">
                    <a:alpha val="0"/>
                  </a:srgbClr>
                </a:outerShdw>
              </a:effectLst>
            </a:endParaRPr>
          </a:p>
          <a:p>
            <a:pPr marL="1530350" lvl="2" indent="-457200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1518315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Inhaltsplatzhalt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592894359"/>
              </p:ext>
            </p:extLst>
          </p:nvPr>
        </p:nvGraphicFramePr>
        <p:xfrm>
          <a:off x="671514" y="1916833"/>
          <a:ext cx="8004943" cy="3970682"/>
        </p:xfrm>
        <a:graphic>
          <a:graphicData uri="http://schemas.openxmlformats.org/drawingml/2006/table">
            <a:tbl>
              <a:tblPr firstRow="1" firstCol="1" bandCol="1">
                <a:tableStyleId>{5C22544A-7EE6-4342-B048-85BDC9FD1C3A}</a:tableStyleId>
              </a:tblPr>
              <a:tblGrid>
                <a:gridCol w="876150"/>
                <a:gridCol w="432048"/>
                <a:gridCol w="792088"/>
                <a:gridCol w="792088"/>
                <a:gridCol w="1224136"/>
                <a:gridCol w="1080120"/>
                <a:gridCol w="1080120"/>
                <a:gridCol w="936104"/>
                <a:gridCol w="792089"/>
              </a:tblGrid>
              <a:tr h="1512167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err="1" smtClean="0"/>
                        <a:t>standing</a:t>
                      </a:r>
                      <a:r>
                        <a:rPr lang="de-DE" dirty="0" smtClean="0"/>
                        <a:t>- </a:t>
                      </a:r>
                      <a:r>
                        <a:rPr lang="de-DE" dirty="0" err="1" smtClean="0"/>
                        <a:t>wave</a:t>
                      </a:r>
                      <a:r>
                        <a:rPr lang="de-DE" dirty="0" smtClean="0"/>
                        <a:t> </a:t>
                      </a:r>
                      <a:r>
                        <a:rPr lang="de-DE" dirty="0" err="1" smtClean="0"/>
                        <a:t>ratio</a:t>
                      </a:r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err="1" smtClean="0"/>
                        <a:t>handling</a:t>
                      </a:r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size</a:t>
                      </a:r>
                      <a:r>
                        <a:rPr lang="de-DE" dirty="0" smtClean="0"/>
                        <a:t> </a:t>
                      </a:r>
                      <a:r>
                        <a:rPr lang="de-DE" dirty="0" err="1" smtClean="0"/>
                        <a:t>of</a:t>
                      </a:r>
                      <a:r>
                        <a:rPr lang="de-DE" dirty="0" smtClean="0"/>
                        <a:t> </a:t>
                      </a:r>
                      <a:r>
                        <a:rPr lang="de-DE" dirty="0" err="1" smtClean="0"/>
                        <a:t>arrange-ment</a:t>
                      </a:r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current</a:t>
                      </a:r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 anchor="ctr"/>
                </a:tc>
              </a:tr>
              <a:tr h="819505">
                <a:tc>
                  <a:txBody>
                    <a:bodyPr/>
                    <a:lstStyle/>
                    <a:p>
                      <a:pPr algn="ctr"/>
                      <a:r>
                        <a:rPr lang="de-DE" dirty="0" err="1" smtClean="0"/>
                        <a:t>micro-waves</a:t>
                      </a:r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++</a:t>
                      </a:r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++</a:t>
                      </a:r>
                      <a:endParaRPr lang="de-D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--</a:t>
                      </a:r>
                      <a:endParaRPr lang="de-D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de-D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--</a:t>
                      </a:r>
                      <a:endParaRPr lang="de-D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--</a:t>
                      </a:r>
                      <a:endParaRPr lang="de-D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de-D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de-D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819505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Laser </a:t>
                      </a:r>
                      <a:r>
                        <a:rPr lang="de-DE" dirty="0" err="1" smtClean="0"/>
                        <a:t>fields</a:t>
                      </a:r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++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+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++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++</a:t>
                      </a:r>
                      <a:endParaRPr lang="de-D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de-D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de-D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819505"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de-D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de-D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de-D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de-D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de-D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de-D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de-D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671513" y="828138"/>
            <a:ext cx="7808912" cy="629724"/>
          </a:xfrm>
          <a:ln/>
        </p:spPr>
        <p:txBody>
          <a:bodyPr>
            <a:spAutoFit/>
          </a:bodyPr>
          <a:lstStyle/>
          <a:p>
            <a:pPr marL="0" lvl="1" inden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/>
              <a:t>F</a:t>
            </a:r>
            <a:r>
              <a:rPr lang="en-GB" dirty="0" smtClean="0"/>
              <a:t>ields</a:t>
            </a:r>
            <a:endParaRPr lang="en-GB" dirty="0"/>
          </a:p>
        </p:txBody>
      </p:sp>
      <p:sp>
        <p:nvSpPr>
          <p:cNvPr id="3" name="Rechteck 2"/>
          <p:cNvSpPr/>
          <p:nvPr/>
        </p:nvSpPr>
        <p:spPr>
          <a:xfrm rot="16200000">
            <a:off x="867010" y="2406714"/>
            <a:ext cx="1630932" cy="4136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2400" b="0" cap="none" spc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tolerances</a:t>
            </a:r>
            <a:endParaRPr lang="de-DE" sz="2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hteck 8"/>
          <p:cNvSpPr/>
          <p:nvPr/>
        </p:nvSpPr>
        <p:spPr>
          <a:xfrm rot="16200000">
            <a:off x="1516853" y="2318069"/>
            <a:ext cx="1630932" cy="7349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interaction</a:t>
            </a:r>
            <a:endParaRPr lang="de-DE" sz="2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de-DE" sz="24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strength</a:t>
            </a:r>
            <a:endParaRPr lang="de-DE" sz="2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hteck 9"/>
          <p:cNvSpPr/>
          <p:nvPr/>
        </p:nvSpPr>
        <p:spPr>
          <a:xfrm rot="16200000">
            <a:off x="2308941" y="2292818"/>
            <a:ext cx="1630932" cy="7349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2400" b="0" cap="none" spc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synchroni-zation</a:t>
            </a:r>
            <a:endParaRPr lang="de-DE" sz="2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561855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671513" y="828138"/>
            <a:ext cx="7808912" cy="629724"/>
          </a:xfrm>
          <a:ln/>
        </p:spPr>
        <p:txBody>
          <a:bodyPr>
            <a:spAutoFit/>
          </a:bodyPr>
          <a:lstStyle/>
          <a:p>
            <a:pPr marL="0" lvl="1" inden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/>
              <a:t>F</a:t>
            </a:r>
            <a:r>
              <a:rPr lang="en-GB" dirty="0" smtClean="0"/>
              <a:t>ields</a:t>
            </a:r>
            <a:endParaRPr lang="en-GB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71513" y="1916832"/>
            <a:ext cx="6780807" cy="4033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431800" indent="-32385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StarSymbol" charset="0"/>
              <a:buAutoNum type="arabicParenR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863600" indent="-287338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100000"/>
              <a:buFont typeface="StarSymbol" charset="0"/>
              <a:buAutoNum type="arabicParenR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295400" indent="-2159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100000"/>
              <a:buFont typeface="StarSymbol" charset="0"/>
              <a:buAutoNum type="arabicParenR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727200" indent="-2159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StarSymbol" charset="0"/>
              <a:buAutoNum type="arabicParenR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159000" indent="-2159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StarSymbol" charset="0"/>
              <a:buAutoNum type="arabicParenR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616200" indent="-2159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StarSymbol" charset="0"/>
              <a:buAutoNum type="arabicParenR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3073400" indent="-2159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StarSymbol" charset="0"/>
              <a:buAutoNum type="arabicParenR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530600" indent="-2159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StarSymbol" charset="0"/>
              <a:buAutoNum type="arabicParenR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987800" indent="-2159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StarSymbol" charset="0"/>
              <a:buAutoNum type="arabicParenR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73150" lvl="2" indent="0" algn="ctr"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3200" dirty="0" smtClean="0">
                <a:effectLst>
                  <a:outerShdw blurRad="38100" dist="38100" dir="2700000" sx="1000" sy="1000" algn="tl">
                    <a:srgbClr val="000000">
                      <a:alpha val="0"/>
                    </a:srgbClr>
                  </a:outerShdw>
                </a:effectLst>
              </a:rPr>
              <a:t>current:</a:t>
            </a:r>
          </a:p>
          <a:p>
            <a:pPr marL="1073150" lvl="2" indent="0" algn="ctr"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dirty="0" smtClean="0">
                <a:effectLst>
                  <a:outerShdw blurRad="38100" dist="38100" dir="2700000" sx="1000" sy="1000" algn="tl">
                    <a:srgbClr val="000000">
                      <a:alpha val="0"/>
                    </a:srgbClr>
                  </a:outerShdw>
                </a:effectLst>
              </a:rPr>
              <a:t>one electron pulses: </a:t>
            </a:r>
          </a:p>
          <a:p>
            <a:pPr marL="1073150" lvl="2" indent="0"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dirty="0" smtClean="0">
              <a:effectLst>
                <a:outerShdw blurRad="38100" dist="38100" dir="2700000" sx="1000" sy="1000" algn="tl">
                  <a:srgbClr val="000000">
                    <a:alpha val="0"/>
                  </a:srgbClr>
                </a:outerShdw>
              </a:effectLst>
            </a:endParaRPr>
          </a:p>
          <a:p>
            <a:pPr marL="1073150" lvl="2" indent="0"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dirty="0" smtClean="0">
                <a:effectLst>
                  <a:outerShdw blurRad="38100" dist="38100" dir="2700000" sx="1000" sy="1000" algn="tl">
                    <a:srgbClr val="000000">
                      <a:alpha val="0"/>
                    </a:srgbClr>
                  </a:outerShdw>
                </a:effectLst>
              </a:rPr>
              <a:t>microwaves, i. g. 2.45 GHz</a:t>
            </a:r>
            <a:r>
              <a:rPr lang="de-DE" dirty="0" smtClean="0">
                <a:effectLst>
                  <a:outerShdw blurRad="38100" dist="38100" dir="2700000" sx="1000" sy="1000" algn="tl">
                    <a:srgbClr val="000000">
                      <a:alpha val="0"/>
                    </a:srgbClr>
                  </a:outerShdw>
                </a:effectLst>
              </a:rPr>
              <a:t>: 466 </a:t>
            </a:r>
            <a:r>
              <a:rPr lang="de-DE" dirty="0" err="1" smtClean="0">
                <a:effectLst>
                  <a:outerShdw blurRad="38100" dist="38100" dir="2700000" sx="1000" sy="1000" algn="tl">
                    <a:srgbClr val="000000">
                      <a:alpha val="0"/>
                    </a:srgbClr>
                  </a:outerShdw>
                </a:effectLst>
              </a:rPr>
              <a:t>pA</a:t>
            </a:r>
            <a:endParaRPr lang="de-DE" dirty="0" smtClean="0">
              <a:effectLst>
                <a:outerShdw blurRad="38100" dist="38100" dir="2700000" sx="1000" sy="1000" algn="tl">
                  <a:srgbClr val="000000">
                    <a:alpha val="0"/>
                  </a:srgbClr>
                </a:outerShdw>
              </a:effectLst>
            </a:endParaRPr>
          </a:p>
          <a:p>
            <a:pPr marL="1073150" lvl="2" indent="0"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de-DE" dirty="0" smtClean="0">
              <a:effectLst>
                <a:outerShdw blurRad="38100" dist="38100" dir="2700000" sx="1000" sy="1000" algn="tl">
                  <a:srgbClr val="000000">
                    <a:alpha val="0"/>
                  </a:srgbClr>
                </a:outerShdw>
              </a:effectLst>
            </a:endParaRPr>
          </a:p>
          <a:p>
            <a:pPr marL="1073150" lvl="2" indent="0"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dirty="0" smtClean="0">
                <a:effectLst>
                  <a:outerShdw blurRad="38100" dist="38100" dir="2700000" sx="1000" sy="1000" algn="tl">
                    <a:srgbClr val="000000">
                      <a:alpha val="0"/>
                    </a:srgbClr>
                  </a:outerShdw>
                </a:effectLst>
              </a:rPr>
              <a:t>LASER, </a:t>
            </a:r>
            <a:r>
              <a:rPr lang="en-GB" dirty="0">
                <a:effectLst>
                  <a:outerShdw blurRad="38100" dist="38100" dir="2700000" sx="1000" sy="1000" algn="tl">
                    <a:srgbClr val="000000">
                      <a:alpha val="0"/>
                    </a:srgbClr>
                  </a:outerShdw>
                </a:effectLst>
              </a:rPr>
              <a:t>i. g. </a:t>
            </a:r>
            <a:r>
              <a:rPr lang="en-GB" dirty="0" smtClean="0">
                <a:effectLst>
                  <a:outerShdw blurRad="38100" dist="38100" dir="2700000" sx="1000" sy="1000" algn="tl">
                    <a:srgbClr val="000000">
                      <a:alpha val="0"/>
                    </a:srgbClr>
                  </a:outerShdw>
                </a:effectLst>
              </a:rPr>
              <a:t>700 nm:  </a:t>
            </a:r>
          </a:p>
          <a:p>
            <a:pPr marL="1073150" lvl="2" indent="0"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dirty="0">
              <a:effectLst>
                <a:outerShdw blurRad="38100" dist="38100" dir="2700000" sx="1000" sy="1000" algn="tl">
                  <a:srgbClr val="000000">
                    <a:alpha val="0"/>
                  </a:srgbClr>
                </a:outerShdw>
              </a:effectLst>
            </a:endParaRPr>
          </a:p>
          <a:p>
            <a:pPr marL="1962150" lvl="3" indent="-457200">
              <a:buClr>
                <a:srgbClr val="FF0000"/>
              </a:buClr>
              <a:buFont typeface="Wingdings" pitchFamily="2" charset="2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dirty="0">
                <a:effectLst>
                  <a:outerShdw blurRad="38100" dist="38100" dir="2700000" sx="1000" sy="1000" algn="tl">
                    <a:srgbClr val="000000">
                      <a:alpha val="0"/>
                    </a:srgbClr>
                  </a:outerShdw>
                </a:effectLst>
                <a:sym typeface="Wingdings" pitchFamily="2" charset="2"/>
              </a:rPr>
              <a:t> </a:t>
            </a:r>
            <a:r>
              <a:rPr lang="en-GB" dirty="0">
                <a:solidFill>
                  <a:srgbClr val="FF0000"/>
                </a:solidFill>
                <a:effectLst>
                  <a:outerShdw blurRad="38100" dist="38100" dir="2700000" sx="1000" sy="1000" algn="tl">
                    <a:srgbClr val="000000">
                      <a:alpha val="0"/>
                    </a:srgbClr>
                  </a:outerShdw>
                </a:effectLst>
                <a:sym typeface="Wingdings" pitchFamily="2" charset="2"/>
              </a:rPr>
              <a:t>even with duty cycles of 1000 plenty of current!</a:t>
            </a:r>
            <a:endParaRPr lang="en-GB" dirty="0">
              <a:solidFill>
                <a:srgbClr val="FF0000"/>
              </a:solidFill>
              <a:effectLst>
                <a:outerShdw blurRad="38100" dist="38100" dir="2700000" sx="1000" sy="1000" algn="tl">
                  <a:srgbClr val="000000">
                    <a:alpha val="0"/>
                  </a:srgbClr>
                </a:outerShdw>
              </a:effectLst>
            </a:endParaRPr>
          </a:p>
          <a:p>
            <a:pPr marL="1530350" lvl="2" indent="-457200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dirty="0"/>
          </a:p>
        </p:txBody>
      </p:sp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21895862"/>
              </p:ext>
            </p:extLst>
          </p:nvPr>
        </p:nvGraphicFramePr>
        <p:xfrm>
          <a:off x="6012159" y="2420888"/>
          <a:ext cx="1203563" cy="432048"/>
        </p:xfrm>
        <a:graphic>
          <a:graphicData uri="http://schemas.openxmlformats.org/presentationml/2006/ole">
            <p:oleObj spid="_x0000_s6153" name="Formel" r:id="rId4" imgW="495000" imgH="177480" progId="Equation.3">
              <p:embed/>
            </p:oleObj>
          </a:graphicData>
        </a:graphic>
      </p:graphicFrame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476145659"/>
              </p:ext>
            </p:extLst>
          </p:nvPr>
        </p:nvGraphicFramePr>
        <p:xfrm>
          <a:off x="4572000" y="4191000"/>
          <a:ext cx="2066925" cy="493713"/>
        </p:xfrm>
        <a:graphic>
          <a:graphicData uri="http://schemas.openxmlformats.org/presentationml/2006/ole">
            <p:oleObj spid="_x0000_s6154" name="Formel" r:id="rId5" imgW="850680" imgH="203040" progId="Equation.3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24961081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Inhaltsplatzhalt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850390842"/>
              </p:ext>
            </p:extLst>
          </p:nvPr>
        </p:nvGraphicFramePr>
        <p:xfrm>
          <a:off x="671514" y="1916833"/>
          <a:ext cx="8004943" cy="3970682"/>
        </p:xfrm>
        <a:graphic>
          <a:graphicData uri="http://schemas.openxmlformats.org/drawingml/2006/table">
            <a:tbl>
              <a:tblPr firstRow="1" firstCol="1" bandCol="1">
                <a:tableStyleId>{5C22544A-7EE6-4342-B048-85BDC9FD1C3A}</a:tableStyleId>
              </a:tblPr>
              <a:tblGrid>
                <a:gridCol w="876150"/>
                <a:gridCol w="432048"/>
                <a:gridCol w="792088"/>
                <a:gridCol w="792088"/>
                <a:gridCol w="1224136"/>
                <a:gridCol w="1080120"/>
                <a:gridCol w="1080120"/>
                <a:gridCol w="936104"/>
                <a:gridCol w="792089"/>
              </a:tblGrid>
              <a:tr h="1512167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err="1" smtClean="0"/>
                        <a:t>standing</a:t>
                      </a:r>
                      <a:r>
                        <a:rPr lang="de-DE" dirty="0" smtClean="0"/>
                        <a:t>- </a:t>
                      </a:r>
                      <a:r>
                        <a:rPr lang="de-DE" dirty="0" err="1" smtClean="0"/>
                        <a:t>wave</a:t>
                      </a:r>
                      <a:r>
                        <a:rPr lang="de-DE" dirty="0" smtClean="0"/>
                        <a:t> </a:t>
                      </a:r>
                      <a:r>
                        <a:rPr lang="de-DE" dirty="0" err="1" smtClean="0"/>
                        <a:t>ratio</a:t>
                      </a:r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err="1" smtClean="0"/>
                        <a:t>handling</a:t>
                      </a:r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size</a:t>
                      </a:r>
                      <a:r>
                        <a:rPr lang="de-DE" dirty="0" smtClean="0"/>
                        <a:t> </a:t>
                      </a:r>
                      <a:r>
                        <a:rPr lang="de-DE" dirty="0" err="1" smtClean="0"/>
                        <a:t>of</a:t>
                      </a:r>
                      <a:r>
                        <a:rPr lang="de-DE" dirty="0" smtClean="0"/>
                        <a:t> </a:t>
                      </a:r>
                      <a:r>
                        <a:rPr lang="de-DE" dirty="0" err="1" smtClean="0"/>
                        <a:t>arrange-ment</a:t>
                      </a:r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current</a:t>
                      </a:r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 anchor="ctr"/>
                </a:tc>
              </a:tr>
              <a:tr h="819505">
                <a:tc>
                  <a:txBody>
                    <a:bodyPr/>
                    <a:lstStyle/>
                    <a:p>
                      <a:pPr algn="ctr"/>
                      <a:r>
                        <a:rPr lang="de-DE" dirty="0" err="1" smtClean="0"/>
                        <a:t>micro-waves</a:t>
                      </a:r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++</a:t>
                      </a:r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++</a:t>
                      </a:r>
                      <a:endParaRPr lang="de-D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--</a:t>
                      </a:r>
                      <a:endParaRPr lang="de-D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de-D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--</a:t>
                      </a:r>
                      <a:endParaRPr lang="de-D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--</a:t>
                      </a:r>
                      <a:endParaRPr lang="de-D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de-D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de-D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819505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Laser </a:t>
                      </a:r>
                      <a:r>
                        <a:rPr lang="de-DE" dirty="0" err="1" smtClean="0"/>
                        <a:t>fields</a:t>
                      </a:r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++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+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++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++</a:t>
                      </a:r>
                      <a:endParaRPr lang="de-D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++</a:t>
                      </a:r>
                      <a:endParaRPr lang="de-D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de-D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819505"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de-D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de-D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de-D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de-D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de-D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de-D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de-D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671513" y="828138"/>
            <a:ext cx="7808912" cy="629724"/>
          </a:xfrm>
          <a:ln/>
        </p:spPr>
        <p:txBody>
          <a:bodyPr>
            <a:spAutoFit/>
          </a:bodyPr>
          <a:lstStyle/>
          <a:p>
            <a:pPr marL="0" lvl="1" inden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/>
              <a:t>F</a:t>
            </a:r>
            <a:r>
              <a:rPr lang="en-GB" dirty="0" smtClean="0"/>
              <a:t>ields</a:t>
            </a:r>
            <a:endParaRPr lang="en-GB" dirty="0"/>
          </a:p>
        </p:txBody>
      </p:sp>
      <p:sp>
        <p:nvSpPr>
          <p:cNvPr id="3" name="Rechteck 2"/>
          <p:cNvSpPr/>
          <p:nvPr/>
        </p:nvSpPr>
        <p:spPr>
          <a:xfrm rot="16200000">
            <a:off x="867010" y="2406714"/>
            <a:ext cx="1630932" cy="4136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2400" b="0" cap="none" spc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tolerances</a:t>
            </a:r>
            <a:endParaRPr lang="de-DE" sz="2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hteck 8"/>
          <p:cNvSpPr/>
          <p:nvPr/>
        </p:nvSpPr>
        <p:spPr>
          <a:xfrm rot="16200000">
            <a:off x="1516853" y="2318069"/>
            <a:ext cx="1630932" cy="7349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interaction</a:t>
            </a:r>
            <a:endParaRPr lang="de-DE" sz="2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de-DE" sz="24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strength</a:t>
            </a:r>
            <a:endParaRPr lang="de-DE" sz="2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hteck 9"/>
          <p:cNvSpPr/>
          <p:nvPr/>
        </p:nvSpPr>
        <p:spPr>
          <a:xfrm rot="16200000">
            <a:off x="2308941" y="2292818"/>
            <a:ext cx="1630932" cy="7349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2400" b="0" cap="none" spc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synchroni-zation</a:t>
            </a:r>
            <a:endParaRPr lang="de-DE" sz="2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7340476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Inhaltsplatzhalt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731478459"/>
              </p:ext>
            </p:extLst>
          </p:nvPr>
        </p:nvGraphicFramePr>
        <p:xfrm>
          <a:off x="671514" y="1916833"/>
          <a:ext cx="8004943" cy="3970682"/>
        </p:xfrm>
        <a:graphic>
          <a:graphicData uri="http://schemas.openxmlformats.org/drawingml/2006/table">
            <a:tbl>
              <a:tblPr firstRow="1" firstCol="1" bandCol="1">
                <a:tableStyleId>{5C22544A-7EE6-4342-B048-85BDC9FD1C3A}</a:tableStyleId>
              </a:tblPr>
              <a:tblGrid>
                <a:gridCol w="876150"/>
                <a:gridCol w="432048"/>
                <a:gridCol w="792088"/>
                <a:gridCol w="792088"/>
                <a:gridCol w="1224136"/>
                <a:gridCol w="1080120"/>
                <a:gridCol w="1080120"/>
                <a:gridCol w="936104"/>
                <a:gridCol w="792089"/>
              </a:tblGrid>
              <a:tr h="1512167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err="1" smtClean="0"/>
                        <a:t>standing</a:t>
                      </a:r>
                      <a:r>
                        <a:rPr lang="de-DE" dirty="0" smtClean="0"/>
                        <a:t>- </a:t>
                      </a:r>
                      <a:r>
                        <a:rPr lang="de-DE" dirty="0" err="1" smtClean="0"/>
                        <a:t>wave</a:t>
                      </a:r>
                      <a:r>
                        <a:rPr lang="de-DE" dirty="0" smtClean="0"/>
                        <a:t> </a:t>
                      </a:r>
                      <a:r>
                        <a:rPr lang="de-DE" dirty="0" err="1" smtClean="0"/>
                        <a:t>ratio</a:t>
                      </a:r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err="1" smtClean="0"/>
                        <a:t>handling</a:t>
                      </a:r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size</a:t>
                      </a:r>
                      <a:r>
                        <a:rPr lang="de-DE" dirty="0" smtClean="0"/>
                        <a:t> </a:t>
                      </a:r>
                      <a:r>
                        <a:rPr lang="de-DE" dirty="0" err="1" smtClean="0"/>
                        <a:t>of</a:t>
                      </a:r>
                      <a:r>
                        <a:rPr lang="de-DE" dirty="0" smtClean="0"/>
                        <a:t> </a:t>
                      </a:r>
                      <a:r>
                        <a:rPr lang="de-DE" dirty="0" err="1" smtClean="0"/>
                        <a:t>arrange-ment</a:t>
                      </a:r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current</a:t>
                      </a:r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Δ</a:t>
                      </a:r>
                      <a:r>
                        <a:rPr lang="de-DE" dirty="0" smtClean="0"/>
                        <a:t>E</a:t>
                      </a:r>
                      <a:endParaRPr lang="de-DE" dirty="0"/>
                    </a:p>
                  </a:txBody>
                  <a:tcPr anchor="ctr"/>
                </a:tc>
              </a:tr>
              <a:tr h="819505">
                <a:tc>
                  <a:txBody>
                    <a:bodyPr/>
                    <a:lstStyle/>
                    <a:p>
                      <a:pPr algn="ctr"/>
                      <a:r>
                        <a:rPr lang="de-DE" dirty="0" err="1" smtClean="0"/>
                        <a:t>micro-waves</a:t>
                      </a:r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++</a:t>
                      </a:r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++</a:t>
                      </a:r>
                      <a:endParaRPr lang="de-D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--</a:t>
                      </a:r>
                      <a:endParaRPr lang="de-D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de-D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--</a:t>
                      </a:r>
                      <a:endParaRPr lang="de-D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--</a:t>
                      </a:r>
                      <a:endParaRPr lang="de-D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de-D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de-D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819505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Laser </a:t>
                      </a:r>
                      <a:r>
                        <a:rPr lang="de-DE" dirty="0" err="1" smtClean="0"/>
                        <a:t>fields</a:t>
                      </a:r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++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+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++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++</a:t>
                      </a:r>
                      <a:endParaRPr lang="de-D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++</a:t>
                      </a:r>
                      <a:endParaRPr lang="de-D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de-D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819505"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de-D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de-D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de-D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de-D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de-D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de-D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de-D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671513" y="828138"/>
            <a:ext cx="7808912" cy="629724"/>
          </a:xfrm>
          <a:ln/>
        </p:spPr>
        <p:txBody>
          <a:bodyPr>
            <a:spAutoFit/>
          </a:bodyPr>
          <a:lstStyle/>
          <a:p>
            <a:pPr marL="0" lvl="1" inden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/>
              <a:t>F</a:t>
            </a:r>
            <a:r>
              <a:rPr lang="en-GB" dirty="0" smtClean="0"/>
              <a:t>ields</a:t>
            </a:r>
            <a:endParaRPr lang="en-GB" dirty="0"/>
          </a:p>
        </p:txBody>
      </p:sp>
      <p:sp>
        <p:nvSpPr>
          <p:cNvPr id="3" name="Rechteck 2"/>
          <p:cNvSpPr/>
          <p:nvPr/>
        </p:nvSpPr>
        <p:spPr>
          <a:xfrm rot="16200000">
            <a:off x="867010" y="2406714"/>
            <a:ext cx="1630932" cy="4136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2400" b="0" cap="none" spc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tolerances</a:t>
            </a:r>
            <a:endParaRPr lang="de-DE" sz="2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hteck 8"/>
          <p:cNvSpPr/>
          <p:nvPr/>
        </p:nvSpPr>
        <p:spPr>
          <a:xfrm rot="16200000">
            <a:off x="1516853" y="2318069"/>
            <a:ext cx="1630932" cy="7349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interaction</a:t>
            </a:r>
            <a:endParaRPr lang="de-DE" sz="2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de-DE" sz="24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strength</a:t>
            </a:r>
            <a:endParaRPr lang="de-DE" sz="2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hteck 9"/>
          <p:cNvSpPr/>
          <p:nvPr/>
        </p:nvSpPr>
        <p:spPr>
          <a:xfrm rot="16200000">
            <a:off x="2308941" y="2292818"/>
            <a:ext cx="1630932" cy="7349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2400" b="0" cap="none" spc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synchroni-zation</a:t>
            </a:r>
            <a:endParaRPr lang="de-DE" sz="2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115876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671513" y="828138"/>
            <a:ext cx="7808912" cy="629724"/>
          </a:xfrm>
          <a:ln/>
        </p:spPr>
        <p:txBody>
          <a:bodyPr>
            <a:spAutoFit/>
          </a:bodyPr>
          <a:lstStyle/>
          <a:p>
            <a:pPr marL="0" lvl="1" inden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/>
              <a:t>F</a:t>
            </a:r>
            <a:r>
              <a:rPr lang="en-GB" dirty="0" smtClean="0"/>
              <a:t>ields</a:t>
            </a:r>
            <a:endParaRPr lang="en-GB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79512" y="1916832"/>
            <a:ext cx="6780807" cy="3784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431800" indent="-32385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StarSymbol" charset="0"/>
              <a:buAutoNum type="arabicParenR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863600" indent="-287338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100000"/>
              <a:buFont typeface="StarSymbol" charset="0"/>
              <a:buAutoNum type="arabicParenR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295400" indent="-2159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100000"/>
              <a:buFont typeface="StarSymbol" charset="0"/>
              <a:buAutoNum type="arabicParenR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727200" indent="-2159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StarSymbol" charset="0"/>
              <a:buAutoNum type="arabicParenR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159000" indent="-2159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StarSymbol" charset="0"/>
              <a:buAutoNum type="arabicParenR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616200" indent="-2159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StarSymbol" charset="0"/>
              <a:buAutoNum type="arabicParenR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3073400" indent="-2159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StarSymbol" charset="0"/>
              <a:buAutoNum type="arabicParenR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530600" indent="-2159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StarSymbol" charset="0"/>
              <a:buAutoNum type="arabicParenR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987800" indent="-2159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StarSymbol" charset="0"/>
              <a:buAutoNum type="arabicParenR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73150" lvl="2" indent="0"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3200" dirty="0" err="1" smtClean="0">
                <a:effectLst>
                  <a:outerShdw blurRad="38100" dist="38100" dir="2700000" sx="1000" sy="1000" algn="tl">
                    <a:srgbClr val="000000">
                      <a:alpha val="0"/>
                    </a:srgbClr>
                  </a:outerShdw>
                </a:effectLst>
              </a:rPr>
              <a:t>monochromatization</a:t>
            </a:r>
            <a:r>
              <a:rPr lang="en-GB" sz="3200" dirty="0" smtClean="0">
                <a:effectLst>
                  <a:outerShdw blurRad="38100" dist="38100" dir="2700000" sx="1000" sy="1000" algn="tl">
                    <a:srgbClr val="000000">
                      <a:alpha val="0"/>
                    </a:srgbClr>
                  </a:outerShdw>
                </a:effectLst>
              </a:rPr>
              <a:t> power: </a:t>
            </a:r>
          </a:p>
          <a:p>
            <a:pPr marL="1073150" lvl="2" indent="0"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3200" dirty="0">
                <a:effectLst>
                  <a:outerShdw blurRad="38100" dist="38100" dir="2700000" sx="1000" sy="1000" algn="tl">
                    <a:srgbClr val="000000">
                      <a:alpha val="0"/>
                    </a:srgbClr>
                  </a:outerShdw>
                </a:effectLst>
              </a:rPr>
              <a:t>	</a:t>
            </a:r>
            <a:r>
              <a:rPr lang="en-GB" dirty="0" smtClean="0">
                <a:effectLst>
                  <a:outerShdw blurRad="38100" dist="38100" dir="2700000" sx="1000" sy="1000" algn="tl">
                    <a:srgbClr val="000000">
                      <a:alpha val="0"/>
                    </a:srgbClr>
                  </a:outerShdw>
                </a:effectLst>
              </a:rPr>
              <a:t>Heisenberg’s uncertainty relation: </a:t>
            </a:r>
          </a:p>
          <a:p>
            <a:pPr marL="1073150" lvl="2" indent="0"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dirty="0" smtClean="0">
                <a:effectLst>
                  <a:outerShdw blurRad="38100" dist="38100" dir="2700000" sx="1000" sy="1000" algn="tl">
                    <a:srgbClr val="000000">
                      <a:alpha val="0"/>
                    </a:srgbClr>
                  </a:outerShdw>
                </a:effectLst>
              </a:rPr>
              <a:t>	</a:t>
            </a:r>
            <a:r>
              <a:rPr lang="en-GB" dirty="0" err="1" smtClean="0">
                <a:effectLst>
                  <a:outerShdw blurRad="38100" dist="38100" dir="2700000" sx="1000" sy="1000" algn="tl">
                    <a:srgbClr val="000000">
                      <a:alpha val="0"/>
                    </a:srgbClr>
                  </a:outerShdw>
                </a:effectLst>
              </a:rPr>
              <a:t>monochromatization</a:t>
            </a:r>
            <a:r>
              <a:rPr lang="en-GB" dirty="0" smtClean="0">
                <a:effectLst>
                  <a:outerShdw blurRad="38100" dist="38100" dir="2700000" sx="1000" sy="1000" algn="tl">
                    <a:srgbClr val="000000">
                      <a:alpha val="0"/>
                    </a:srgbClr>
                  </a:outerShdw>
                </a:effectLst>
              </a:rPr>
              <a:t> process requires</a:t>
            </a:r>
            <a:endParaRPr lang="de-DE" dirty="0" smtClean="0">
              <a:effectLst>
                <a:outerShdw blurRad="38100" dist="38100" dir="2700000" sx="1000" sy="1000" algn="tl">
                  <a:srgbClr val="000000">
                    <a:alpha val="0"/>
                  </a:srgbClr>
                </a:outerShdw>
              </a:effectLst>
            </a:endParaRPr>
          </a:p>
          <a:p>
            <a:pPr marL="1073150" lvl="2" indent="0"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dirty="0" smtClean="0">
                <a:effectLst>
                  <a:outerShdw blurRad="38100" dist="38100" dir="2700000" sx="1000" sy="1000" algn="tl">
                    <a:srgbClr val="000000">
                      <a:alpha val="0"/>
                    </a:srgbClr>
                  </a:outerShdw>
                </a:effectLst>
              </a:rPr>
              <a:t>	</a:t>
            </a:r>
          </a:p>
          <a:p>
            <a:pPr marL="1073150" lvl="2" indent="0"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dirty="0">
                <a:effectLst>
                  <a:outerShdw blurRad="38100" dist="38100" dir="2700000" sx="1000" sy="1000" algn="tl">
                    <a:srgbClr val="000000">
                      <a:alpha val="0"/>
                    </a:srgbClr>
                  </a:outerShdw>
                </a:effectLst>
              </a:rPr>
              <a:t>	</a:t>
            </a:r>
            <a:endParaRPr lang="en-GB" dirty="0" smtClean="0">
              <a:effectLst>
                <a:outerShdw blurRad="38100" dist="38100" dir="2700000" sx="1000" sy="1000" algn="tl">
                  <a:srgbClr val="000000">
                    <a:alpha val="0"/>
                  </a:srgbClr>
                </a:outerShdw>
              </a:effectLst>
            </a:endParaRPr>
          </a:p>
          <a:p>
            <a:pPr marL="1073150" lvl="2" indent="0"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dirty="0" smtClean="0">
                <a:effectLst>
                  <a:outerShdw blurRad="38100" dist="38100" dir="2700000" sx="1000" sy="1000" algn="tl">
                    <a:srgbClr val="000000">
                      <a:alpha val="0"/>
                    </a:srgbClr>
                  </a:outerShdw>
                </a:effectLst>
                <a:sym typeface="Wingdings" pitchFamily="2" charset="2"/>
              </a:rPr>
              <a:t>	</a:t>
            </a:r>
          </a:p>
          <a:p>
            <a:pPr marL="1073150" lvl="2" indent="0"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dirty="0">
              <a:effectLst>
                <a:outerShdw blurRad="38100" dist="38100" dir="2700000" sx="1000" sy="1000" algn="tl">
                  <a:srgbClr val="000000">
                    <a:alpha val="0"/>
                  </a:srgbClr>
                </a:outerShdw>
              </a:effectLst>
              <a:sym typeface="Wingdings" pitchFamily="2" charset="2"/>
            </a:endParaRPr>
          </a:p>
          <a:p>
            <a:pPr marL="1073150" lvl="2" indent="0"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dirty="0" smtClean="0">
                <a:effectLst>
                  <a:outerShdw blurRad="38100" dist="38100" dir="2700000" sx="1000" sy="1000" algn="tl">
                    <a:srgbClr val="000000">
                      <a:alpha val="0"/>
                    </a:srgbClr>
                  </a:outerShdw>
                </a:effectLst>
                <a:sym typeface="Wingdings" pitchFamily="2" charset="2"/>
              </a:rPr>
              <a:t>	example: LASER at </a:t>
            </a:r>
            <a:r>
              <a:rPr lang="el-GR" dirty="0" smtClean="0">
                <a:effectLst>
                  <a:outerShdw blurRad="38100" dist="38100" dir="2700000" sx="1000" sy="1000" algn="tl">
                    <a:srgbClr val="000000">
                      <a:alpha val="0"/>
                    </a:srgbClr>
                  </a:outerShdw>
                </a:effectLst>
                <a:sym typeface="Wingdings" pitchFamily="2" charset="2"/>
              </a:rPr>
              <a:t>λ</a:t>
            </a:r>
            <a:r>
              <a:rPr lang="de-DE" dirty="0" smtClean="0">
                <a:effectLst>
                  <a:outerShdw blurRad="38100" dist="38100" dir="2700000" sx="1000" sy="1000" algn="tl">
                    <a:srgbClr val="000000">
                      <a:alpha val="0"/>
                    </a:srgbClr>
                  </a:outerShdw>
                </a:effectLst>
                <a:sym typeface="Wingdings" pitchFamily="2" charset="2"/>
              </a:rPr>
              <a:t>=</a:t>
            </a:r>
            <a:r>
              <a:rPr lang="en-GB" dirty="0" smtClean="0">
                <a:effectLst>
                  <a:outerShdw blurRad="38100" dist="38100" dir="2700000" sx="1000" sy="1000" algn="tl">
                    <a:srgbClr val="000000">
                      <a:alpha val="0"/>
                    </a:srgbClr>
                  </a:outerShdw>
                </a:effectLst>
                <a:sym typeface="Wingdings" pitchFamily="2" charset="2"/>
              </a:rPr>
              <a:t>700 nm: </a:t>
            </a:r>
            <a:r>
              <a:rPr lang="el-GR" dirty="0" smtClean="0">
                <a:effectLst>
                  <a:outerShdw blurRad="38100" dist="38100" dir="2700000" sx="1000" sy="1000" algn="tl">
                    <a:srgbClr val="000000">
                      <a:alpha val="0"/>
                    </a:srgbClr>
                  </a:outerShdw>
                </a:effectLst>
                <a:sym typeface="Wingdings" pitchFamily="2" charset="2"/>
              </a:rPr>
              <a:t>Δ</a:t>
            </a:r>
            <a:r>
              <a:rPr lang="de-DE" dirty="0" smtClean="0">
                <a:effectLst>
                  <a:outerShdw blurRad="38100" dist="38100" dir="2700000" sx="1000" sy="1000" algn="tl">
                    <a:srgbClr val="000000">
                      <a:alpha val="0"/>
                    </a:srgbClr>
                  </a:outerShdw>
                </a:effectLst>
                <a:sym typeface="Wingdings" pitchFamily="2" charset="2"/>
              </a:rPr>
              <a:t>E&gt;17 eV</a:t>
            </a:r>
            <a:endParaRPr lang="en-GB" dirty="0"/>
          </a:p>
        </p:txBody>
      </p:sp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407529128"/>
              </p:ext>
            </p:extLst>
          </p:nvPr>
        </p:nvGraphicFramePr>
        <p:xfrm>
          <a:off x="6012160" y="2564904"/>
          <a:ext cx="1388726" cy="360040"/>
        </p:xfrm>
        <a:graphic>
          <a:graphicData uri="http://schemas.openxmlformats.org/presentationml/2006/ole">
            <p:oleObj spid="_x0000_s5164" name="Formel" r:id="rId4" imgW="685800" imgH="177480" progId="Equation.3">
              <p:embed/>
            </p:oleObj>
          </a:graphicData>
        </a:graphic>
      </p:graphicFrame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467123488"/>
              </p:ext>
            </p:extLst>
          </p:nvPr>
        </p:nvGraphicFramePr>
        <p:xfrm>
          <a:off x="6356350" y="3043238"/>
          <a:ext cx="1003300" cy="358775"/>
        </p:xfrm>
        <a:graphic>
          <a:graphicData uri="http://schemas.openxmlformats.org/presentationml/2006/ole">
            <p:oleObj spid="_x0000_s5165" name="Formel" r:id="rId5" imgW="495000" imgH="177480" progId="Equation.3">
              <p:embed/>
            </p:oleObj>
          </a:graphicData>
        </a:graphic>
      </p:graphicFrame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653875847"/>
              </p:ext>
            </p:extLst>
          </p:nvPr>
        </p:nvGraphicFramePr>
        <p:xfrm>
          <a:off x="1491060" y="3405188"/>
          <a:ext cx="1928812" cy="409575"/>
        </p:xfrm>
        <a:graphic>
          <a:graphicData uri="http://schemas.openxmlformats.org/presentationml/2006/ole">
            <p:oleObj spid="_x0000_s5166" name="Formel" r:id="rId6" imgW="952200" imgH="203040" progId="Equation.3">
              <p:embed/>
            </p:oleObj>
          </a:graphicData>
        </a:graphic>
      </p:graphicFrame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4095530912"/>
              </p:ext>
            </p:extLst>
          </p:nvPr>
        </p:nvGraphicFramePr>
        <p:xfrm>
          <a:off x="1930152" y="4153390"/>
          <a:ext cx="2209800" cy="846138"/>
        </p:xfrm>
        <a:graphic>
          <a:graphicData uri="http://schemas.openxmlformats.org/presentationml/2006/ole">
            <p:oleObj spid="_x0000_s5167" name="Formel" r:id="rId7" imgW="1091880" imgH="419040" progId="Equation.3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13486988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Inhaltsplatzhalt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557580826"/>
              </p:ext>
            </p:extLst>
          </p:nvPr>
        </p:nvGraphicFramePr>
        <p:xfrm>
          <a:off x="671514" y="1916833"/>
          <a:ext cx="8004943" cy="3970682"/>
        </p:xfrm>
        <a:graphic>
          <a:graphicData uri="http://schemas.openxmlformats.org/drawingml/2006/table">
            <a:tbl>
              <a:tblPr firstRow="1" firstCol="1" bandCol="1">
                <a:tableStyleId>{5C22544A-7EE6-4342-B048-85BDC9FD1C3A}</a:tableStyleId>
              </a:tblPr>
              <a:tblGrid>
                <a:gridCol w="876150"/>
                <a:gridCol w="432048"/>
                <a:gridCol w="792088"/>
                <a:gridCol w="792088"/>
                <a:gridCol w="1224136"/>
                <a:gridCol w="1080120"/>
                <a:gridCol w="1080120"/>
                <a:gridCol w="936104"/>
                <a:gridCol w="792089"/>
              </a:tblGrid>
              <a:tr h="1512167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err="1" smtClean="0"/>
                        <a:t>standing</a:t>
                      </a:r>
                      <a:r>
                        <a:rPr lang="de-DE" dirty="0" smtClean="0"/>
                        <a:t>- </a:t>
                      </a:r>
                      <a:r>
                        <a:rPr lang="de-DE" dirty="0" err="1" smtClean="0"/>
                        <a:t>wave</a:t>
                      </a:r>
                      <a:r>
                        <a:rPr lang="de-DE" dirty="0" smtClean="0"/>
                        <a:t> </a:t>
                      </a:r>
                      <a:r>
                        <a:rPr lang="de-DE" dirty="0" err="1" smtClean="0"/>
                        <a:t>ratio</a:t>
                      </a:r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err="1" smtClean="0"/>
                        <a:t>handling</a:t>
                      </a:r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size</a:t>
                      </a:r>
                      <a:r>
                        <a:rPr lang="de-DE" dirty="0" smtClean="0"/>
                        <a:t> </a:t>
                      </a:r>
                      <a:r>
                        <a:rPr lang="de-DE" dirty="0" err="1" smtClean="0"/>
                        <a:t>of</a:t>
                      </a:r>
                      <a:r>
                        <a:rPr lang="de-DE" dirty="0" smtClean="0"/>
                        <a:t> </a:t>
                      </a:r>
                      <a:r>
                        <a:rPr lang="de-DE" dirty="0" err="1" smtClean="0"/>
                        <a:t>arrange-ment</a:t>
                      </a:r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current</a:t>
                      </a:r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Δ</a:t>
                      </a:r>
                      <a:r>
                        <a:rPr lang="de-DE" dirty="0" smtClean="0"/>
                        <a:t>E</a:t>
                      </a:r>
                      <a:endParaRPr lang="de-DE" dirty="0"/>
                    </a:p>
                  </a:txBody>
                  <a:tcPr anchor="ctr"/>
                </a:tc>
              </a:tr>
              <a:tr h="819505">
                <a:tc>
                  <a:txBody>
                    <a:bodyPr/>
                    <a:lstStyle/>
                    <a:p>
                      <a:pPr algn="ctr"/>
                      <a:r>
                        <a:rPr lang="de-DE" dirty="0" err="1" smtClean="0"/>
                        <a:t>micro-waves</a:t>
                      </a:r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++</a:t>
                      </a:r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++</a:t>
                      </a:r>
                      <a:endParaRPr lang="de-D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--</a:t>
                      </a:r>
                      <a:endParaRPr lang="de-D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de-D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--</a:t>
                      </a:r>
                      <a:endParaRPr lang="de-D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--</a:t>
                      </a:r>
                      <a:endParaRPr lang="de-D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de-D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++</a:t>
                      </a:r>
                      <a:endParaRPr lang="de-D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819505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Laser </a:t>
                      </a:r>
                      <a:r>
                        <a:rPr lang="de-DE" dirty="0" err="1" smtClean="0"/>
                        <a:t>fields</a:t>
                      </a:r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++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+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++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++</a:t>
                      </a:r>
                      <a:endParaRPr lang="de-D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++</a:t>
                      </a:r>
                      <a:endParaRPr lang="de-D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2400" b="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---</a:t>
                      </a:r>
                      <a:endParaRPr lang="de-DE" sz="2400" b="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819505"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de-D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de-D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de-D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de-D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de-D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de-D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de-D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671513" y="828138"/>
            <a:ext cx="7808912" cy="629724"/>
          </a:xfrm>
          <a:ln/>
        </p:spPr>
        <p:txBody>
          <a:bodyPr>
            <a:spAutoFit/>
          </a:bodyPr>
          <a:lstStyle/>
          <a:p>
            <a:pPr marL="0" lvl="1" inden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/>
              <a:t>F</a:t>
            </a:r>
            <a:r>
              <a:rPr lang="en-GB" dirty="0" smtClean="0"/>
              <a:t>ields</a:t>
            </a:r>
            <a:endParaRPr lang="en-GB" dirty="0"/>
          </a:p>
        </p:txBody>
      </p:sp>
      <p:sp>
        <p:nvSpPr>
          <p:cNvPr id="3" name="Rechteck 2"/>
          <p:cNvSpPr/>
          <p:nvPr/>
        </p:nvSpPr>
        <p:spPr>
          <a:xfrm rot="16200000">
            <a:off x="867010" y="2406714"/>
            <a:ext cx="1630932" cy="4136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2400" b="0" cap="none" spc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tolerances</a:t>
            </a:r>
            <a:endParaRPr lang="de-DE" sz="2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hteck 8"/>
          <p:cNvSpPr/>
          <p:nvPr/>
        </p:nvSpPr>
        <p:spPr>
          <a:xfrm rot="16200000">
            <a:off x="1516853" y="2318069"/>
            <a:ext cx="1630932" cy="7349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interaction</a:t>
            </a:r>
            <a:endParaRPr lang="de-DE" sz="2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de-DE" sz="24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strength</a:t>
            </a:r>
            <a:endParaRPr lang="de-DE" sz="2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hteck 9"/>
          <p:cNvSpPr/>
          <p:nvPr/>
        </p:nvSpPr>
        <p:spPr>
          <a:xfrm rot="16200000">
            <a:off x="2308941" y="2292818"/>
            <a:ext cx="1630932" cy="7349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2400" b="0" cap="none" spc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synchroni-zation</a:t>
            </a:r>
            <a:endParaRPr lang="de-DE" sz="2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3202959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Inhaltsplatzhalt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402912008"/>
              </p:ext>
            </p:extLst>
          </p:nvPr>
        </p:nvGraphicFramePr>
        <p:xfrm>
          <a:off x="671514" y="1916833"/>
          <a:ext cx="8004943" cy="3970682"/>
        </p:xfrm>
        <a:graphic>
          <a:graphicData uri="http://schemas.openxmlformats.org/drawingml/2006/table">
            <a:tbl>
              <a:tblPr firstRow="1" firstCol="1" bandCol="1">
                <a:tableStyleId>{5C22544A-7EE6-4342-B048-85BDC9FD1C3A}</a:tableStyleId>
              </a:tblPr>
              <a:tblGrid>
                <a:gridCol w="876150"/>
                <a:gridCol w="432048"/>
                <a:gridCol w="792088"/>
                <a:gridCol w="792088"/>
                <a:gridCol w="1224136"/>
                <a:gridCol w="1080120"/>
                <a:gridCol w="1080120"/>
                <a:gridCol w="936104"/>
                <a:gridCol w="792089"/>
              </a:tblGrid>
              <a:tr h="1512167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err="1" smtClean="0"/>
                        <a:t>standing</a:t>
                      </a:r>
                      <a:r>
                        <a:rPr lang="de-DE" dirty="0" smtClean="0"/>
                        <a:t>- </a:t>
                      </a:r>
                      <a:r>
                        <a:rPr lang="de-DE" dirty="0" err="1" smtClean="0"/>
                        <a:t>wave</a:t>
                      </a:r>
                      <a:r>
                        <a:rPr lang="de-DE" dirty="0" smtClean="0"/>
                        <a:t> </a:t>
                      </a:r>
                      <a:r>
                        <a:rPr lang="de-DE" dirty="0" err="1" smtClean="0"/>
                        <a:t>ratio</a:t>
                      </a:r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err="1" smtClean="0"/>
                        <a:t>handling</a:t>
                      </a:r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size</a:t>
                      </a:r>
                      <a:r>
                        <a:rPr lang="de-DE" dirty="0" smtClean="0"/>
                        <a:t> </a:t>
                      </a:r>
                      <a:r>
                        <a:rPr lang="de-DE" dirty="0" err="1" smtClean="0"/>
                        <a:t>of</a:t>
                      </a:r>
                      <a:r>
                        <a:rPr lang="de-DE" dirty="0" smtClean="0"/>
                        <a:t> </a:t>
                      </a:r>
                      <a:r>
                        <a:rPr lang="de-DE" dirty="0" err="1" smtClean="0"/>
                        <a:t>arrange-ment</a:t>
                      </a:r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current</a:t>
                      </a:r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l-GR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</a:rPr>
                        <a:t>Δ</a:t>
                      </a:r>
                      <a:r>
                        <a:rPr kumimoji="0" lang="de-DE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</a:rPr>
                        <a:t>E</a:t>
                      </a:r>
                      <a:endParaRPr lang="de-DE" dirty="0"/>
                    </a:p>
                  </a:txBody>
                  <a:tcPr anchor="ctr"/>
                </a:tc>
              </a:tr>
              <a:tr h="819505">
                <a:tc>
                  <a:txBody>
                    <a:bodyPr/>
                    <a:lstStyle/>
                    <a:p>
                      <a:pPr algn="ctr"/>
                      <a:r>
                        <a:rPr lang="de-DE" dirty="0" err="1" smtClean="0"/>
                        <a:t>micro-waves</a:t>
                      </a:r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++</a:t>
                      </a:r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++</a:t>
                      </a:r>
                      <a:endParaRPr lang="de-D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--</a:t>
                      </a:r>
                      <a:endParaRPr lang="de-D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de-D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--</a:t>
                      </a:r>
                      <a:endParaRPr lang="de-D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--</a:t>
                      </a:r>
                      <a:endParaRPr lang="de-D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de-D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++</a:t>
                      </a:r>
                      <a:endParaRPr lang="de-D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819505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Laser </a:t>
                      </a:r>
                      <a:r>
                        <a:rPr lang="de-DE" dirty="0" err="1" smtClean="0"/>
                        <a:t>fields</a:t>
                      </a:r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++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+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++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++</a:t>
                      </a:r>
                      <a:endParaRPr lang="de-D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++</a:t>
                      </a:r>
                      <a:endParaRPr lang="de-D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2400" b="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---</a:t>
                      </a:r>
                      <a:endParaRPr lang="de-DE" sz="18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819505">
                <a:tc>
                  <a:txBody>
                    <a:bodyPr/>
                    <a:lstStyle/>
                    <a:p>
                      <a:pPr algn="ctr"/>
                      <a:r>
                        <a:rPr lang="de-DE" dirty="0" err="1" smtClean="0"/>
                        <a:t>tera-waes</a:t>
                      </a:r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  <a:endParaRPr lang="de-D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?</a:t>
                      </a:r>
                      <a:endParaRPr lang="de-D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?</a:t>
                      </a:r>
                      <a:endParaRPr lang="de-D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?</a:t>
                      </a:r>
                      <a:endParaRPr lang="de-D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  <a:endParaRPr lang="de-D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  <a:endParaRPr lang="de-D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  <a:endParaRPr lang="de-D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671513" y="828138"/>
            <a:ext cx="7808912" cy="629724"/>
          </a:xfrm>
          <a:ln/>
        </p:spPr>
        <p:txBody>
          <a:bodyPr>
            <a:spAutoFit/>
          </a:bodyPr>
          <a:lstStyle/>
          <a:p>
            <a:pPr marL="0" lvl="1" inden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/>
              <a:t>F</a:t>
            </a:r>
            <a:r>
              <a:rPr lang="en-GB" dirty="0" smtClean="0"/>
              <a:t>ields</a:t>
            </a:r>
            <a:endParaRPr lang="en-GB" dirty="0"/>
          </a:p>
        </p:txBody>
      </p:sp>
      <p:sp>
        <p:nvSpPr>
          <p:cNvPr id="3" name="Rechteck 2"/>
          <p:cNvSpPr/>
          <p:nvPr/>
        </p:nvSpPr>
        <p:spPr>
          <a:xfrm rot="16200000">
            <a:off x="867010" y="2406714"/>
            <a:ext cx="1630932" cy="4136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2400" b="0" cap="none" spc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tolerances</a:t>
            </a:r>
            <a:endParaRPr lang="de-DE" sz="2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hteck 8"/>
          <p:cNvSpPr/>
          <p:nvPr/>
        </p:nvSpPr>
        <p:spPr>
          <a:xfrm rot="16200000">
            <a:off x="1516853" y="2318069"/>
            <a:ext cx="1630932" cy="7349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interaction</a:t>
            </a:r>
            <a:endParaRPr lang="de-DE" sz="2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de-DE" sz="24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strength</a:t>
            </a:r>
            <a:endParaRPr lang="de-DE" sz="2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hteck 9"/>
          <p:cNvSpPr/>
          <p:nvPr/>
        </p:nvSpPr>
        <p:spPr>
          <a:xfrm rot="16200000">
            <a:off x="2308941" y="2292818"/>
            <a:ext cx="1630932" cy="7349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2400" b="0" cap="none" spc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synchroni-zation</a:t>
            </a:r>
            <a:endParaRPr lang="de-DE" sz="2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880143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Summary</a:t>
            </a:r>
            <a:endParaRPr lang="de-DE" dirty="0"/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1513" y="2061741"/>
            <a:ext cx="7807325" cy="4319587"/>
          </a:xfrm>
        </p:spPr>
        <p:txBody>
          <a:bodyPr/>
          <a:lstStyle/>
          <a:p>
            <a:pPr marL="107950" indent="0">
              <a:buNone/>
            </a:pPr>
            <a:r>
              <a:rPr lang="de-DE" dirty="0" smtClean="0"/>
              <a:t>Dynamic </a:t>
            </a:r>
            <a:r>
              <a:rPr lang="de-DE" dirty="0" err="1" smtClean="0"/>
              <a:t>fields</a:t>
            </a:r>
            <a:r>
              <a:rPr lang="de-DE" dirty="0" smtClean="0"/>
              <a:t> </a:t>
            </a:r>
            <a:r>
              <a:rPr lang="de-DE" dirty="0" err="1" smtClean="0"/>
              <a:t>allow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real 	</a:t>
            </a:r>
            <a:r>
              <a:rPr lang="de-DE" dirty="0" err="1" smtClean="0"/>
              <a:t>monochromatization</a:t>
            </a:r>
            <a:r>
              <a:rPr lang="de-DE" dirty="0" smtClean="0"/>
              <a:t> (plus multiple </a:t>
            </a:r>
            <a:r>
              <a:rPr lang="de-DE" dirty="0" err="1" smtClean="0"/>
              <a:t>further</a:t>
            </a:r>
            <a:r>
              <a:rPr lang="de-DE" dirty="0" smtClean="0"/>
              <a:t> 	</a:t>
            </a:r>
            <a:r>
              <a:rPr lang="de-DE" dirty="0" err="1" smtClean="0"/>
              <a:t>applications</a:t>
            </a:r>
            <a:r>
              <a:rPr lang="de-DE" dirty="0" smtClean="0"/>
              <a:t>)</a:t>
            </a:r>
          </a:p>
          <a:p>
            <a:pPr marL="107950" indent="0">
              <a:buNone/>
            </a:pPr>
            <a:r>
              <a:rPr lang="de-DE" dirty="0" err="1" smtClean="0"/>
              <a:t>Circular</a:t>
            </a:r>
            <a:r>
              <a:rPr lang="de-DE" dirty="0" smtClean="0"/>
              <a:t> </a:t>
            </a:r>
            <a:r>
              <a:rPr lang="de-DE" dirty="0" err="1" smtClean="0"/>
              <a:t>deflection</a:t>
            </a:r>
            <a:r>
              <a:rPr lang="de-DE" dirty="0" smtClean="0"/>
              <a:t> </a:t>
            </a:r>
            <a:r>
              <a:rPr lang="de-DE" dirty="0" err="1" smtClean="0"/>
              <a:t>opens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door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use</a:t>
            </a:r>
            <a:r>
              <a:rPr lang="de-DE" dirty="0" smtClean="0"/>
              <a:t> 	</a:t>
            </a:r>
            <a:r>
              <a:rPr lang="de-DE" dirty="0" err="1" smtClean="0"/>
              <a:t>dynamic</a:t>
            </a:r>
            <a:r>
              <a:rPr lang="de-DE" dirty="0" smtClean="0"/>
              <a:t> </a:t>
            </a:r>
            <a:r>
              <a:rPr lang="de-DE" dirty="0" err="1" smtClean="0"/>
              <a:t>fields</a:t>
            </a:r>
            <a:r>
              <a:rPr lang="de-DE" dirty="0" smtClean="0"/>
              <a:t> </a:t>
            </a:r>
            <a:r>
              <a:rPr lang="de-DE" dirty="0" err="1" smtClean="0"/>
              <a:t>without</a:t>
            </a:r>
            <a:r>
              <a:rPr lang="de-DE" dirty="0" smtClean="0"/>
              <a:t> </a:t>
            </a:r>
            <a:r>
              <a:rPr lang="de-DE" dirty="0" err="1" smtClean="0"/>
              <a:t>bunching</a:t>
            </a:r>
            <a:endParaRPr lang="de-DE" dirty="0" smtClean="0"/>
          </a:p>
          <a:p>
            <a:pPr marL="107950" indent="0">
              <a:buNone/>
            </a:pPr>
            <a:r>
              <a:rPr lang="de-DE" dirty="0" smtClean="0"/>
              <a:t>Vision: </a:t>
            </a:r>
            <a:r>
              <a:rPr lang="de-DE" dirty="0" err="1"/>
              <a:t>E</a:t>
            </a:r>
            <a:r>
              <a:rPr lang="de-DE" dirty="0" err="1" smtClean="0"/>
              <a:t>quidistant</a:t>
            </a:r>
            <a:r>
              <a:rPr lang="de-DE" dirty="0"/>
              <a:t> </a:t>
            </a:r>
            <a:r>
              <a:rPr lang="de-DE" dirty="0" err="1" smtClean="0"/>
              <a:t>monochromatic</a:t>
            </a:r>
            <a:r>
              <a:rPr lang="de-DE" dirty="0" smtClean="0"/>
              <a:t> </a:t>
            </a:r>
            <a:r>
              <a:rPr lang="de-DE" dirty="0" err="1" smtClean="0"/>
              <a:t>one</a:t>
            </a:r>
            <a:r>
              <a:rPr lang="de-DE" dirty="0" smtClean="0"/>
              <a:t> 	</a:t>
            </a:r>
            <a:r>
              <a:rPr lang="de-DE" dirty="0" err="1" smtClean="0"/>
              <a:t>particle</a:t>
            </a:r>
            <a:r>
              <a:rPr lang="de-DE" dirty="0" smtClean="0"/>
              <a:t> </a:t>
            </a:r>
            <a:r>
              <a:rPr lang="de-DE" dirty="0" err="1" smtClean="0"/>
              <a:t>pulses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theoretically</a:t>
            </a:r>
            <a:r>
              <a:rPr lang="de-DE" dirty="0" smtClean="0"/>
              <a:t> </a:t>
            </a:r>
            <a:r>
              <a:rPr lang="de-DE" dirty="0" err="1" smtClean="0"/>
              <a:t>possible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671513" y="513277"/>
            <a:ext cx="7808912" cy="1259447"/>
          </a:xfrm>
          <a:ln/>
        </p:spPr>
        <p:txBody>
          <a:bodyPr>
            <a:sp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 smtClean="0"/>
              <a:t>Dynamic fields as wizards</a:t>
            </a:r>
            <a:br>
              <a:rPr lang="en-GB" dirty="0" smtClean="0"/>
            </a:br>
            <a:endParaRPr lang="en-GB" dirty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823913" y="1583270"/>
            <a:ext cx="7808912" cy="1946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4400">
                <a:solidFill>
                  <a:srgbClr val="000000"/>
                </a:solidFill>
                <a:latin typeface="Times New Roman" pitchFamily="18" charset="0"/>
                <a:ea typeface="msmincho" charset="0"/>
                <a:cs typeface="msmincho" charset="0"/>
              </a:defRPr>
            </a:lvl2pPr>
            <a:lvl3pPr marL="647700" indent="-2159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4400">
                <a:solidFill>
                  <a:srgbClr val="000000"/>
                </a:solidFill>
                <a:latin typeface="Times New Roman" pitchFamily="18" charset="0"/>
                <a:ea typeface="msmincho" charset="0"/>
                <a:cs typeface="msmincho" charset="0"/>
              </a:defRPr>
            </a:lvl3pPr>
            <a:lvl4pPr marL="863600" indent="-2159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4400">
                <a:solidFill>
                  <a:srgbClr val="000000"/>
                </a:solidFill>
                <a:latin typeface="Times New Roman" pitchFamily="18" charset="0"/>
                <a:ea typeface="msmincho" charset="0"/>
                <a:cs typeface="msmincho" charset="0"/>
              </a:defRPr>
            </a:lvl4pPr>
            <a:lvl5pPr marL="1079500" indent="-2159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4400">
                <a:solidFill>
                  <a:srgbClr val="000000"/>
                </a:solidFill>
                <a:latin typeface="Times New Roman" pitchFamily="18" charset="0"/>
                <a:ea typeface="msmincho" charset="0"/>
                <a:cs typeface="msmincho" charset="0"/>
              </a:defRPr>
            </a:lvl5pPr>
            <a:lvl6pPr marL="1536700" indent="-2159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4400">
                <a:solidFill>
                  <a:srgbClr val="000000"/>
                </a:solidFill>
                <a:latin typeface="Times New Roman" pitchFamily="18" charset="0"/>
                <a:ea typeface="msmincho" charset="0"/>
                <a:cs typeface="msmincho" charset="0"/>
              </a:defRPr>
            </a:lvl6pPr>
            <a:lvl7pPr marL="1993900" indent="-2159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4400">
                <a:solidFill>
                  <a:srgbClr val="000000"/>
                </a:solidFill>
                <a:latin typeface="Times New Roman" pitchFamily="18" charset="0"/>
                <a:ea typeface="msmincho" charset="0"/>
                <a:cs typeface="msmincho" charset="0"/>
              </a:defRPr>
            </a:lvl7pPr>
            <a:lvl8pPr marL="2451100" indent="-2159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4400">
                <a:solidFill>
                  <a:srgbClr val="000000"/>
                </a:solidFill>
                <a:latin typeface="Times New Roman" pitchFamily="18" charset="0"/>
                <a:ea typeface="msmincho" charset="0"/>
                <a:cs typeface="msmincho" charset="0"/>
              </a:defRPr>
            </a:lvl8pPr>
            <a:lvl9pPr marL="2908300" indent="-2159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4400">
                <a:solidFill>
                  <a:srgbClr val="000000"/>
                </a:solidFill>
                <a:latin typeface="Times New Roman" pitchFamily="18" charset="0"/>
                <a:ea typeface="msmincho" charset="0"/>
                <a:cs typeface="msmincho" charset="0"/>
              </a:defRPr>
            </a:lvl9pPr>
          </a:lstStyle>
          <a:p>
            <a:pPr algn="l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3200" dirty="0" err="1" smtClean="0">
                <a:effectLst/>
              </a:rPr>
              <a:t>Monochromators</a:t>
            </a:r>
            <a:r>
              <a:rPr lang="en-US" sz="3200" dirty="0" smtClean="0">
                <a:effectLst/>
              </a:rPr>
              <a:t> in the original meaning of the word:</a:t>
            </a:r>
          </a:p>
          <a:p>
            <a:pPr marL="457200" indent="-457200" algn="l">
              <a:buSzPct val="100000"/>
              <a:buFont typeface="Wingdings" pitchFamily="2" charset="2"/>
              <a:buChar char="Ø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3200" dirty="0" smtClean="0">
                <a:effectLst/>
              </a:rPr>
              <a:t>Would affect the energy of the particles</a:t>
            </a:r>
          </a:p>
          <a:p>
            <a:pPr marL="742950" indent="-742950" algn="l">
              <a:buSzPct val="100000"/>
              <a:buFont typeface="Wingdings" pitchFamily="2" charset="2"/>
              <a:buChar char="Ø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3200" dirty="0" smtClean="0">
                <a:effectLst/>
              </a:rPr>
              <a:t>Need dynamic fields to work</a:t>
            </a:r>
            <a:r>
              <a:rPr lang="en-US" sz="4000" dirty="0" smtClean="0">
                <a:effectLst/>
              </a:rPr>
              <a:t> </a:t>
            </a:r>
            <a:endParaRPr lang="en-GB" sz="4000" dirty="0">
              <a:effectLst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813935" y="3933056"/>
            <a:ext cx="7818889" cy="915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4400">
                <a:solidFill>
                  <a:srgbClr val="000000"/>
                </a:solidFill>
                <a:latin typeface="Times New Roman" pitchFamily="18" charset="0"/>
                <a:ea typeface="msmincho" charset="0"/>
                <a:cs typeface="msmincho" charset="0"/>
              </a:defRPr>
            </a:lvl2pPr>
            <a:lvl3pPr marL="647700" indent="-2159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4400">
                <a:solidFill>
                  <a:srgbClr val="000000"/>
                </a:solidFill>
                <a:latin typeface="Times New Roman" pitchFamily="18" charset="0"/>
                <a:ea typeface="msmincho" charset="0"/>
                <a:cs typeface="msmincho" charset="0"/>
              </a:defRPr>
            </a:lvl3pPr>
            <a:lvl4pPr marL="863600" indent="-2159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4400">
                <a:solidFill>
                  <a:srgbClr val="000000"/>
                </a:solidFill>
                <a:latin typeface="Times New Roman" pitchFamily="18" charset="0"/>
                <a:ea typeface="msmincho" charset="0"/>
                <a:cs typeface="msmincho" charset="0"/>
              </a:defRPr>
            </a:lvl4pPr>
            <a:lvl5pPr marL="1079500" indent="-2159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4400">
                <a:solidFill>
                  <a:srgbClr val="000000"/>
                </a:solidFill>
                <a:latin typeface="Times New Roman" pitchFamily="18" charset="0"/>
                <a:ea typeface="msmincho" charset="0"/>
                <a:cs typeface="msmincho" charset="0"/>
              </a:defRPr>
            </a:lvl5pPr>
            <a:lvl6pPr marL="1536700" indent="-2159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4400">
                <a:solidFill>
                  <a:srgbClr val="000000"/>
                </a:solidFill>
                <a:latin typeface="Times New Roman" pitchFamily="18" charset="0"/>
                <a:ea typeface="msmincho" charset="0"/>
                <a:cs typeface="msmincho" charset="0"/>
              </a:defRPr>
            </a:lvl6pPr>
            <a:lvl7pPr marL="1993900" indent="-2159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4400">
                <a:solidFill>
                  <a:srgbClr val="000000"/>
                </a:solidFill>
                <a:latin typeface="Times New Roman" pitchFamily="18" charset="0"/>
                <a:ea typeface="msmincho" charset="0"/>
                <a:cs typeface="msmincho" charset="0"/>
              </a:defRPr>
            </a:lvl7pPr>
            <a:lvl8pPr marL="2451100" indent="-2159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4400">
                <a:solidFill>
                  <a:srgbClr val="000000"/>
                </a:solidFill>
                <a:latin typeface="Times New Roman" pitchFamily="18" charset="0"/>
                <a:ea typeface="msmincho" charset="0"/>
                <a:cs typeface="msmincho" charset="0"/>
              </a:defRPr>
            </a:lvl8pPr>
            <a:lvl9pPr marL="2908300" indent="-2159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4400">
                <a:solidFill>
                  <a:srgbClr val="000000"/>
                </a:solidFill>
                <a:latin typeface="Times New Roman" pitchFamily="18" charset="0"/>
                <a:ea typeface="msmincho" charset="0"/>
                <a:cs typeface="msmincho" charset="0"/>
              </a:defRPr>
            </a:lvl9pPr>
          </a:lstStyle>
          <a:p>
            <a:pPr algn="l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3200" dirty="0" smtClean="0">
                <a:effectLst/>
                <a:sym typeface="Wingdings" pitchFamily="2" charset="2"/>
              </a:rPr>
              <a:t> </a:t>
            </a:r>
            <a:r>
              <a:rPr lang="en-US" sz="3200" dirty="0" smtClean="0">
                <a:effectLst/>
              </a:rPr>
              <a:t>Investigation of the interaction of charged particles with longitudinally </a:t>
            </a:r>
            <a:r>
              <a:rPr lang="en-US" sz="3200" dirty="0" err="1" smtClean="0">
                <a:effectLst/>
              </a:rPr>
              <a:t>oszillating</a:t>
            </a:r>
            <a:r>
              <a:rPr lang="en-US" sz="3200" dirty="0" smtClean="0">
                <a:effectLst/>
              </a:rPr>
              <a:t> fields. 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827584" y="5216251"/>
            <a:ext cx="7818889" cy="137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4400">
                <a:solidFill>
                  <a:srgbClr val="000000"/>
                </a:solidFill>
                <a:latin typeface="Times New Roman" pitchFamily="18" charset="0"/>
                <a:ea typeface="msmincho" charset="0"/>
                <a:cs typeface="msmincho" charset="0"/>
              </a:defRPr>
            </a:lvl2pPr>
            <a:lvl3pPr marL="647700" indent="-2159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4400">
                <a:solidFill>
                  <a:srgbClr val="000000"/>
                </a:solidFill>
                <a:latin typeface="Times New Roman" pitchFamily="18" charset="0"/>
                <a:ea typeface="msmincho" charset="0"/>
                <a:cs typeface="msmincho" charset="0"/>
              </a:defRPr>
            </a:lvl3pPr>
            <a:lvl4pPr marL="863600" indent="-2159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4400">
                <a:solidFill>
                  <a:srgbClr val="000000"/>
                </a:solidFill>
                <a:latin typeface="Times New Roman" pitchFamily="18" charset="0"/>
                <a:ea typeface="msmincho" charset="0"/>
                <a:cs typeface="msmincho" charset="0"/>
              </a:defRPr>
            </a:lvl4pPr>
            <a:lvl5pPr marL="1079500" indent="-2159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4400">
                <a:solidFill>
                  <a:srgbClr val="000000"/>
                </a:solidFill>
                <a:latin typeface="Times New Roman" pitchFamily="18" charset="0"/>
                <a:ea typeface="msmincho" charset="0"/>
                <a:cs typeface="msmincho" charset="0"/>
              </a:defRPr>
            </a:lvl5pPr>
            <a:lvl6pPr marL="1536700" indent="-2159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4400">
                <a:solidFill>
                  <a:srgbClr val="000000"/>
                </a:solidFill>
                <a:latin typeface="Times New Roman" pitchFamily="18" charset="0"/>
                <a:ea typeface="msmincho" charset="0"/>
                <a:cs typeface="msmincho" charset="0"/>
              </a:defRPr>
            </a:lvl6pPr>
            <a:lvl7pPr marL="1993900" indent="-2159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4400">
                <a:solidFill>
                  <a:srgbClr val="000000"/>
                </a:solidFill>
                <a:latin typeface="Times New Roman" pitchFamily="18" charset="0"/>
                <a:ea typeface="msmincho" charset="0"/>
                <a:cs typeface="msmincho" charset="0"/>
              </a:defRPr>
            </a:lvl7pPr>
            <a:lvl8pPr marL="2451100" indent="-2159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4400">
                <a:solidFill>
                  <a:srgbClr val="000000"/>
                </a:solidFill>
                <a:latin typeface="Times New Roman" pitchFamily="18" charset="0"/>
                <a:ea typeface="msmincho" charset="0"/>
                <a:cs typeface="msmincho" charset="0"/>
              </a:defRPr>
            </a:lvl8pPr>
            <a:lvl9pPr marL="2908300" indent="-2159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4400">
                <a:solidFill>
                  <a:srgbClr val="000000"/>
                </a:solidFill>
                <a:latin typeface="Times New Roman" pitchFamily="18" charset="0"/>
                <a:ea typeface="msmincho" charset="0"/>
                <a:cs typeface="msmincho" charset="0"/>
              </a:defRPr>
            </a:lvl9pPr>
          </a:lstStyle>
          <a:p>
            <a:pPr algn="l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3200" dirty="0" smtClean="0">
                <a:effectLst/>
              </a:rPr>
              <a:t>Example: </a:t>
            </a:r>
            <a:r>
              <a:rPr lang="en-US" sz="3200" dirty="0">
                <a:effectLst/>
              </a:rPr>
              <a:t>interaction of </a:t>
            </a:r>
            <a:r>
              <a:rPr lang="en-US" sz="3200" dirty="0" smtClean="0">
                <a:effectLst/>
              </a:rPr>
              <a:t>electrons with </a:t>
            </a:r>
            <a:r>
              <a:rPr lang="en-US" sz="3200" dirty="0">
                <a:effectLst/>
              </a:rPr>
              <a:t>longitudinally </a:t>
            </a:r>
            <a:r>
              <a:rPr lang="en-US" sz="3200" dirty="0" err="1">
                <a:effectLst/>
              </a:rPr>
              <a:t>oszillating</a:t>
            </a:r>
            <a:r>
              <a:rPr lang="en-US" sz="3200" dirty="0">
                <a:effectLst/>
              </a:rPr>
              <a:t> </a:t>
            </a:r>
            <a:r>
              <a:rPr lang="en-US" sz="3200" dirty="0" smtClean="0">
                <a:effectLst/>
              </a:rPr>
              <a:t>TE</a:t>
            </a:r>
            <a:r>
              <a:rPr lang="en-US" sz="3200" baseline="-25000" dirty="0" smtClean="0">
                <a:effectLst/>
              </a:rPr>
              <a:t>10</a:t>
            </a:r>
            <a:r>
              <a:rPr lang="en-US" sz="3200" dirty="0" smtClean="0">
                <a:effectLst/>
              </a:rPr>
              <a:t> fields </a:t>
            </a:r>
            <a:r>
              <a:rPr lang="en-US" sz="3200" dirty="0" smtClean="0">
                <a:solidFill>
                  <a:srgbClr val="FF0000"/>
                </a:solidFill>
                <a:effectLst/>
              </a:rPr>
              <a:t>at fixed entrance phase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646113" y="203200"/>
            <a:ext cx="7808912" cy="908050"/>
          </a:xfrm>
          <a:ln/>
        </p:spPr>
        <p:txBody>
          <a:bodyPr>
            <a:sp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3200"/>
              <a:t>Simulation results of interaction between electrons and longitudinally oscillating waves</a:t>
            </a:r>
          </a:p>
        </p:txBody>
      </p:sp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2286" y="1916832"/>
            <a:ext cx="8854684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646113" y="203200"/>
            <a:ext cx="7808912" cy="908050"/>
          </a:xfrm>
          <a:ln/>
        </p:spPr>
        <p:txBody>
          <a:bodyPr>
            <a:sp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3200"/>
              <a:t>Simulation results of interaction between electrons and longitudinally oscillating waves</a:t>
            </a:r>
          </a:p>
        </p:txBody>
      </p:sp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8874440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934017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671513" y="1243730"/>
            <a:ext cx="7808912" cy="572464"/>
          </a:xfrm>
          <a:ln/>
        </p:spPr>
        <p:txBody>
          <a:bodyPr>
            <a:sp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4000" dirty="0" smtClean="0"/>
              <a:t>recapitulation:</a:t>
            </a:r>
            <a:endParaRPr lang="en-GB" sz="4000" dirty="0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1513" y="2009052"/>
            <a:ext cx="7808912" cy="3759106"/>
          </a:xfrm>
          <a:ln/>
        </p:spPr>
        <p:txBody>
          <a:bodyPr>
            <a:spAutoFit/>
          </a:bodyPr>
          <a:lstStyle/>
          <a:p>
            <a:pPr marL="104775" indent="0"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dirty="0" smtClean="0"/>
              <a:t>Phase-locked </a:t>
            </a:r>
            <a:r>
              <a:rPr lang="en-GB" dirty="0"/>
              <a:t>entrance of charged particles into </a:t>
            </a:r>
            <a:r>
              <a:rPr lang="en-GB" dirty="0" smtClean="0"/>
              <a:t>dynamic fields: </a:t>
            </a:r>
            <a:r>
              <a:rPr lang="en-GB" dirty="0"/>
              <a:t>Energy spread  may be</a:t>
            </a:r>
          </a:p>
          <a:p>
            <a:pPr marL="1103313" lvl="1" indent="-533400">
              <a:buClr>
                <a:srgbClr val="00FF00"/>
              </a:buClr>
              <a:buFont typeface="Wingdings" pitchFamily="2" charset="2"/>
              <a:buChar char="ü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dirty="0"/>
              <a:t>amplified (for energy filtering purposes)</a:t>
            </a:r>
          </a:p>
          <a:p>
            <a:pPr marL="1103313" lvl="1" indent="-533400">
              <a:buClr>
                <a:srgbClr val="00FF00"/>
              </a:buClr>
              <a:buFont typeface="Wingdings" pitchFamily="2" charset="2"/>
              <a:buChar char="ü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dirty="0"/>
              <a:t>reduced / deleted (</a:t>
            </a:r>
            <a:r>
              <a:rPr lang="en-GB" dirty="0" err="1"/>
              <a:t>monochromatization</a:t>
            </a:r>
            <a:r>
              <a:rPr lang="en-GB" dirty="0"/>
              <a:t>)</a:t>
            </a:r>
          </a:p>
          <a:p>
            <a:pPr marL="1103313" lvl="1" indent="-533400">
              <a:buClr>
                <a:srgbClr val="00FF00"/>
              </a:buClr>
              <a:buFont typeface="Wingdings" pitchFamily="2" charset="2"/>
              <a:buChar char="ü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dirty="0"/>
              <a:t>inverted (compensation for dispersion effects)</a:t>
            </a:r>
          </a:p>
          <a:p>
            <a:pPr marL="714375" indent="-609600">
              <a:buClr>
                <a:srgbClr val="FF0000"/>
              </a:buClr>
              <a:buFont typeface="Wingdings" pitchFamily="2" charset="2"/>
              <a:buChar char="Ø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dirty="0" smtClean="0"/>
              <a:t>Broad </a:t>
            </a:r>
            <a:r>
              <a:rPr lang="en-GB" dirty="0"/>
              <a:t>field of applications!</a:t>
            </a:r>
          </a:p>
          <a:p>
            <a:pPr marL="1103313" lvl="1" indent="-533400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51520" y="5825476"/>
            <a:ext cx="7808912" cy="915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431800" indent="-32385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StarSymbol" charset="0"/>
              <a:buAutoNum type="arabicParenR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863600" indent="-287338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100000"/>
              <a:buFont typeface="StarSymbol" charset="0"/>
              <a:buAutoNum type="arabicParenR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295400" indent="-2159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100000"/>
              <a:buFont typeface="StarSymbol" charset="0"/>
              <a:buAutoNum type="arabicParenR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727200" indent="-2159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StarSymbol" charset="0"/>
              <a:buAutoNum type="arabicParenR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159000" indent="-2159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StarSymbol" charset="0"/>
              <a:buAutoNum type="arabicParenR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616200" indent="-2159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StarSymbol" charset="0"/>
              <a:buAutoNum type="arabicParenR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3073400" indent="-2159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StarSymbol" charset="0"/>
              <a:buAutoNum type="arabicParenR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530600" indent="-2159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StarSymbol" charset="0"/>
              <a:buAutoNum type="arabicParenR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987800" indent="-2159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StarSymbol" charset="0"/>
              <a:buAutoNum type="arabicParenR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4375" indent="-609600">
              <a:buClr>
                <a:srgbClr val="FF0000"/>
              </a:buClr>
              <a:buFont typeface="Wingdings" pitchFamily="2" charset="2"/>
              <a:buChar char="Ø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dirty="0" smtClean="0">
                <a:effectLst/>
              </a:rPr>
              <a:t>But how to realize the phase-locked entrance condition?</a:t>
            </a:r>
            <a:endParaRPr lang="en-GB" dirty="0">
              <a:effectLst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671513" y="404664"/>
            <a:ext cx="7808912" cy="629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4400">
                <a:solidFill>
                  <a:srgbClr val="000000"/>
                </a:solidFill>
                <a:latin typeface="Times New Roman" pitchFamily="18" charset="0"/>
                <a:ea typeface="msmincho" charset="0"/>
                <a:cs typeface="msmincho" charset="0"/>
              </a:defRPr>
            </a:lvl2pPr>
            <a:lvl3pPr marL="647700" indent="-2159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4400">
                <a:solidFill>
                  <a:srgbClr val="000000"/>
                </a:solidFill>
                <a:latin typeface="Times New Roman" pitchFamily="18" charset="0"/>
                <a:ea typeface="msmincho" charset="0"/>
                <a:cs typeface="msmincho" charset="0"/>
              </a:defRPr>
            </a:lvl3pPr>
            <a:lvl4pPr marL="863600" indent="-2159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4400">
                <a:solidFill>
                  <a:srgbClr val="000000"/>
                </a:solidFill>
                <a:latin typeface="Times New Roman" pitchFamily="18" charset="0"/>
                <a:ea typeface="msmincho" charset="0"/>
                <a:cs typeface="msmincho" charset="0"/>
              </a:defRPr>
            </a:lvl4pPr>
            <a:lvl5pPr marL="1079500" indent="-2159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4400">
                <a:solidFill>
                  <a:srgbClr val="000000"/>
                </a:solidFill>
                <a:latin typeface="Times New Roman" pitchFamily="18" charset="0"/>
                <a:ea typeface="msmincho" charset="0"/>
                <a:cs typeface="msmincho" charset="0"/>
              </a:defRPr>
            </a:lvl5pPr>
            <a:lvl6pPr marL="1536700" indent="-2159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4400">
                <a:solidFill>
                  <a:srgbClr val="000000"/>
                </a:solidFill>
                <a:latin typeface="Times New Roman" pitchFamily="18" charset="0"/>
                <a:ea typeface="msmincho" charset="0"/>
                <a:cs typeface="msmincho" charset="0"/>
              </a:defRPr>
            </a:lvl6pPr>
            <a:lvl7pPr marL="1993900" indent="-2159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4400">
                <a:solidFill>
                  <a:srgbClr val="000000"/>
                </a:solidFill>
                <a:latin typeface="Times New Roman" pitchFamily="18" charset="0"/>
                <a:ea typeface="msmincho" charset="0"/>
                <a:cs typeface="msmincho" charset="0"/>
              </a:defRPr>
            </a:lvl7pPr>
            <a:lvl8pPr marL="2451100" indent="-2159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4400">
                <a:solidFill>
                  <a:srgbClr val="000000"/>
                </a:solidFill>
                <a:latin typeface="Times New Roman" pitchFamily="18" charset="0"/>
                <a:ea typeface="msmincho" charset="0"/>
                <a:cs typeface="msmincho" charset="0"/>
              </a:defRPr>
            </a:lvl8pPr>
            <a:lvl9pPr marL="2908300" indent="-2159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4400">
                <a:solidFill>
                  <a:srgbClr val="000000"/>
                </a:solidFill>
                <a:latin typeface="Times New Roman" pitchFamily="18" charset="0"/>
                <a:ea typeface="msmincho" charset="0"/>
                <a:cs typeface="msmincho" charset="0"/>
              </a:defRPr>
            </a:lvl9pPr>
          </a:lstStyle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 smtClean="0"/>
              <a:t>Dynamic fields as wizards</a:t>
            </a:r>
            <a:endParaRPr lang="en-GB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683568" y="3284984"/>
            <a:ext cx="7808912" cy="2949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431800" indent="-32385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StarSymbol" charset="0"/>
              <a:buAutoNum type="arabicParenR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863600" indent="-287338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100000"/>
              <a:buFont typeface="StarSymbol" charset="0"/>
              <a:buAutoNum type="arabicParenR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295400" indent="-2159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100000"/>
              <a:buFont typeface="StarSymbol" charset="0"/>
              <a:buAutoNum type="arabicParenR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727200" indent="-2159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StarSymbol" charset="0"/>
              <a:buAutoNum type="arabicParenR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159000" indent="-2159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StarSymbol" charset="0"/>
              <a:buAutoNum type="arabicParenR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616200" indent="-2159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StarSymbol" charset="0"/>
              <a:buAutoNum type="arabicParenR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3073400" indent="-2159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StarSymbol" charset="0"/>
              <a:buAutoNum type="arabicParenR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530600" indent="-2159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StarSymbol" charset="0"/>
              <a:buAutoNum type="arabicParenR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987800" indent="-2159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StarSymbol" charset="0"/>
              <a:buAutoNum type="arabicParenR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03313" lvl="1" indent="-533400">
              <a:buClr>
                <a:srgbClr val="FF0000"/>
              </a:buClr>
              <a:buFont typeface="Wingdings" pitchFamily="2" charset="2"/>
              <a:buChar char="Ø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dirty="0" smtClean="0">
                <a:effectLst/>
              </a:rPr>
              <a:t>Suffers from </a:t>
            </a:r>
            <a:r>
              <a:rPr lang="en-GB" dirty="0" err="1" smtClean="0">
                <a:effectLst/>
              </a:rPr>
              <a:t>Liouville’s</a:t>
            </a:r>
            <a:r>
              <a:rPr lang="en-GB" dirty="0" smtClean="0">
                <a:effectLst/>
              </a:rPr>
              <a:t> law: </a:t>
            </a:r>
          </a:p>
          <a:p>
            <a:pPr marL="1535113" lvl="2" indent="-533400">
              <a:buClr>
                <a:srgbClr val="FF0000"/>
              </a:buClr>
              <a:buFont typeface="Wingdings" pitchFamily="2" charset="2"/>
              <a:buChar char="Ø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dirty="0" smtClean="0">
                <a:effectLst/>
              </a:rPr>
              <a:t>Pulse compression by a factor K increases the energy spread by same factor</a:t>
            </a:r>
          </a:p>
          <a:p>
            <a:pPr marL="1535113" lvl="2" indent="-533400">
              <a:buClr>
                <a:srgbClr val="FF0000"/>
              </a:buClr>
              <a:buFont typeface="Wingdings" pitchFamily="2" charset="2"/>
              <a:buChar char="Ø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dirty="0">
              <a:effectLst/>
            </a:endParaRPr>
          </a:p>
          <a:p>
            <a:pPr marL="1535113" lvl="2" indent="-533400">
              <a:buClr>
                <a:srgbClr val="FF0000"/>
              </a:buClr>
              <a:buFont typeface="Wingdings" pitchFamily="2" charset="2"/>
              <a:buChar char="Ø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dirty="0" smtClean="0">
              <a:effectLst/>
            </a:endParaRPr>
          </a:p>
          <a:p>
            <a:pPr marL="1535113" lvl="2" indent="-533400">
              <a:buClr>
                <a:srgbClr val="FF0000"/>
              </a:buClr>
              <a:buFont typeface="Wingdings" pitchFamily="2" charset="2"/>
              <a:buChar char="Ø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dirty="0" err="1" smtClean="0">
                <a:effectLst/>
              </a:rPr>
              <a:t>Monochromatization</a:t>
            </a:r>
            <a:r>
              <a:rPr lang="en-GB" dirty="0" smtClean="0">
                <a:effectLst/>
              </a:rPr>
              <a:t> power decreases with increasing pulse length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1513" y="548680"/>
            <a:ext cx="7808912" cy="2381549"/>
          </a:xfrm>
          <a:ln/>
        </p:spPr>
        <p:txBody>
          <a:bodyPr>
            <a:spAutoFit/>
          </a:bodyPr>
          <a:lstStyle/>
          <a:p>
            <a:pPr marL="104775" indent="0"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dirty="0" smtClean="0"/>
              <a:t>Standing waves in resonator cavities: </a:t>
            </a:r>
            <a:endParaRPr lang="en-GB" dirty="0"/>
          </a:p>
          <a:p>
            <a:pPr marL="1103313" lvl="1" indent="-533400">
              <a:buFont typeface="Wingdings" pitchFamily="2" charset="2"/>
              <a:buChar char="Ø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dirty="0" smtClean="0"/>
              <a:t>Optimum phase condition approximately fulfilled in narrow </a:t>
            </a:r>
            <a:r>
              <a:rPr lang="en-GB" dirty="0" err="1" smtClean="0"/>
              <a:t>recuring</a:t>
            </a:r>
            <a:r>
              <a:rPr lang="en-GB" dirty="0" smtClean="0"/>
              <a:t> time slice</a:t>
            </a:r>
          </a:p>
          <a:p>
            <a:pPr marL="1103313" lvl="1" indent="-533400">
              <a:buFont typeface="Wingdings" pitchFamily="2" charset="2"/>
              <a:buChar char="Ø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dirty="0" smtClean="0"/>
              <a:t>Bunching techniques compress continuous beam into pulses</a:t>
            </a:r>
          </a:p>
        </p:txBody>
      </p:sp>
      <p:grpSp>
        <p:nvGrpSpPr>
          <p:cNvPr id="9" name="Gruppieren 8"/>
          <p:cNvGrpSpPr/>
          <p:nvPr/>
        </p:nvGrpSpPr>
        <p:grpSpPr>
          <a:xfrm>
            <a:off x="2179970" y="4725144"/>
            <a:ext cx="5056326" cy="576289"/>
            <a:chOff x="2179970" y="5589015"/>
            <a:chExt cx="5056326" cy="576289"/>
          </a:xfrm>
        </p:grpSpPr>
        <p:graphicFrame>
          <p:nvGraphicFramePr>
            <p:cNvPr id="2" name="Objekt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xmlns="" val="1007108292"/>
                </p:ext>
              </p:extLst>
            </p:nvPr>
          </p:nvGraphicFramePr>
          <p:xfrm>
            <a:off x="2179970" y="5589015"/>
            <a:ext cx="720080" cy="572371"/>
          </p:xfrm>
          <a:graphic>
            <a:graphicData uri="http://schemas.openxmlformats.org/presentationml/2006/ole">
              <p:oleObj spid="_x0000_s3183" name="Formel" r:id="rId4" imgW="495000" imgH="393480" progId="Equation.3">
                <p:embed/>
              </p:oleObj>
            </a:graphicData>
          </a:graphic>
        </p:graphicFrame>
        <p:graphicFrame>
          <p:nvGraphicFramePr>
            <p:cNvPr id="3" name="Objek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xmlns="" val="3552197971"/>
                </p:ext>
              </p:extLst>
            </p:nvPr>
          </p:nvGraphicFramePr>
          <p:xfrm>
            <a:off x="4304184" y="5592216"/>
            <a:ext cx="2932112" cy="573088"/>
          </p:xfrm>
          <a:graphic>
            <a:graphicData uri="http://schemas.openxmlformats.org/presentationml/2006/ole">
              <p:oleObj spid="_x0000_s3184" name="Formel" r:id="rId5" imgW="2019240" imgH="393480" progId="Equation.3">
                <p:embed/>
              </p:oleObj>
            </a:graphicData>
          </a:graphic>
        </p:graphicFrame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Times New Roman"/>
        <a:ea typeface="msmincho"/>
        <a:cs typeface="msmincho"/>
      </a:majorFont>
      <a:minorFont>
        <a:latin typeface="Times New Roman"/>
        <a:ea typeface="msmincho"/>
        <a:cs typeface="msmincho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87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Arial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ymbol" pitchFamily="18" charset="2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87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Arial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ymbol" pitchFamily="18" charset="2"/>
            <a:cs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1347</Words>
  <Application>Microsoft Office PowerPoint</Application>
  <PresentationFormat>On-screen Show (4:3)</PresentationFormat>
  <Paragraphs>421</Paragraphs>
  <Slides>48</Slides>
  <Notes>47</Notes>
  <HiddenSlides>10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48</vt:i4>
      </vt:variant>
    </vt:vector>
  </HeadingPairs>
  <TitlesOfParts>
    <vt:vector size="51" baseType="lpstr">
      <vt:lpstr>Standarddesign</vt:lpstr>
      <vt:lpstr>Equation</vt:lpstr>
      <vt:lpstr>Formel</vt:lpstr>
      <vt:lpstr>Monochromatizing without filtering using dynamic fields without bunching:  A new concept  for  d-TEM illumination</vt:lpstr>
      <vt:lpstr>Outline</vt:lpstr>
      <vt:lpstr>Slide 3</vt:lpstr>
      <vt:lpstr>Slide 4</vt:lpstr>
      <vt:lpstr>Dynamic fields as wizards </vt:lpstr>
      <vt:lpstr>Simulation results of interaction between electrons and longitudinally oscillating waves</vt:lpstr>
      <vt:lpstr>Simulation results of interaction between electrons and longitudinally oscillating waves</vt:lpstr>
      <vt:lpstr>recapitulation:</vt:lpstr>
      <vt:lpstr>Slide 9</vt:lpstr>
      <vt:lpstr>Liouville’s law: Example: Pulse compression</vt:lpstr>
      <vt:lpstr>Liouville’s law using the example of pulse compression</vt:lpstr>
      <vt:lpstr>Slide 12</vt:lpstr>
      <vt:lpstr>Slide 13</vt:lpstr>
      <vt:lpstr>Slide 14</vt:lpstr>
      <vt:lpstr>Excursion: The cubic resonator</vt:lpstr>
      <vt:lpstr>Excursion: The cubic resonator</vt:lpstr>
      <vt:lpstr>Excursion: The cubic resonator</vt:lpstr>
      <vt:lpstr>Excursion: The cubic resonator</vt:lpstr>
      <vt:lpstr>Circular deflection: the concept</vt:lpstr>
      <vt:lpstr>Slide 20</vt:lpstr>
      <vt:lpstr>Slide 21</vt:lpstr>
      <vt:lpstr>Slide 22</vt:lpstr>
      <vt:lpstr>Slide 23</vt:lpstr>
      <vt:lpstr>Slide 24</vt:lpstr>
      <vt:lpstr>Slide 25</vt:lpstr>
      <vt:lpstr>recapitulation</vt:lpstr>
      <vt:lpstr>Slide 27</vt:lpstr>
      <vt:lpstr>Slide 28</vt:lpstr>
      <vt:lpstr>Vision: Steady beam accelerator</vt:lpstr>
      <vt:lpstr>Vision: equidistant one-electron pulses</vt:lpstr>
      <vt:lpstr>Vision: equidistant one-electron pulses</vt:lpstr>
      <vt:lpstr>Vision: equidistant one-electron pulses</vt:lpstr>
      <vt:lpstr>Vision: equidistant one-electron pulses</vt:lpstr>
      <vt:lpstr>Vision: equidistant one-electron pulses</vt:lpstr>
      <vt:lpstr>Vision: equidistant one-electron pulses</vt:lpstr>
      <vt:lpstr>Vision: equidistant one-electron pulses</vt:lpstr>
      <vt:lpstr>another keen idea:</vt:lpstr>
      <vt:lpstr>challenges</vt:lpstr>
      <vt:lpstr>Fields</vt:lpstr>
      <vt:lpstr>Fields</vt:lpstr>
      <vt:lpstr>Fields</vt:lpstr>
      <vt:lpstr>Fields</vt:lpstr>
      <vt:lpstr>Fields</vt:lpstr>
      <vt:lpstr>Fields</vt:lpstr>
      <vt:lpstr>Fields</vt:lpstr>
      <vt:lpstr>Fields</vt:lpstr>
      <vt:lpstr>Fields</vt:lpstr>
      <vt:lpstr>Summary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Monochromatizing without filtering / Vortrag im LEM-Seminar 1. 7. 2013</dc:title>
  <dc:creator>root</dc:creator>
  <cp:lastModifiedBy>chongyu</cp:lastModifiedBy>
  <cp:revision>179</cp:revision>
  <dcterms:modified xsi:type="dcterms:W3CDTF">2013-12-10T17:36:04Z</dcterms:modified>
</cp:coreProperties>
</file>