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278" r:id="rId2"/>
  </p:sldMasterIdLst>
  <p:notesMasterIdLst>
    <p:notesMasterId r:id="rId69"/>
  </p:notesMasterIdLst>
  <p:handoutMasterIdLst>
    <p:handoutMasterId r:id="rId70"/>
  </p:handoutMasterIdLst>
  <p:sldIdLst>
    <p:sldId id="256" r:id="rId3"/>
    <p:sldId id="1840" r:id="rId4"/>
    <p:sldId id="1461" r:id="rId5"/>
    <p:sldId id="1702" r:id="rId6"/>
    <p:sldId id="1703" r:id="rId7"/>
    <p:sldId id="1704" r:id="rId8"/>
    <p:sldId id="1705" r:id="rId9"/>
    <p:sldId id="1706" r:id="rId10"/>
    <p:sldId id="1707" r:id="rId11"/>
    <p:sldId id="1638" r:id="rId12"/>
    <p:sldId id="1804" r:id="rId13"/>
    <p:sldId id="1779" r:id="rId14"/>
    <p:sldId id="1780" r:id="rId15"/>
    <p:sldId id="1782" r:id="rId16"/>
    <p:sldId id="1781" r:id="rId17"/>
    <p:sldId id="1783" r:id="rId18"/>
    <p:sldId id="1810" r:id="rId19"/>
    <p:sldId id="1516" r:id="rId20"/>
    <p:sldId id="1806" r:id="rId21"/>
    <p:sldId id="1789" r:id="rId22"/>
    <p:sldId id="1790" r:id="rId23"/>
    <p:sldId id="1807" r:id="rId24"/>
    <p:sldId id="1808" r:id="rId25"/>
    <p:sldId id="1809" r:id="rId26"/>
    <p:sldId id="1811" r:id="rId27"/>
    <p:sldId id="1791" r:id="rId28"/>
    <p:sldId id="1792" r:id="rId29"/>
    <p:sldId id="1796" r:id="rId30"/>
    <p:sldId id="1793" r:id="rId31"/>
    <p:sldId id="1798" r:id="rId32"/>
    <p:sldId id="1833" r:id="rId33"/>
    <p:sldId id="1828" r:id="rId34"/>
    <p:sldId id="1829" r:id="rId35"/>
    <p:sldId id="1830" r:id="rId36"/>
    <p:sldId id="1800" r:id="rId37"/>
    <p:sldId id="1801" r:id="rId38"/>
    <p:sldId id="1831" r:id="rId39"/>
    <p:sldId id="1832" r:id="rId40"/>
    <p:sldId id="1812" r:id="rId41"/>
    <p:sldId id="1678" r:id="rId42"/>
    <p:sldId id="1679" r:id="rId43"/>
    <p:sldId id="1680" r:id="rId44"/>
    <p:sldId id="1681" r:id="rId45"/>
    <p:sldId id="1816" r:id="rId46"/>
    <p:sldId id="1815" r:id="rId47"/>
    <p:sldId id="1749" r:id="rId48"/>
    <p:sldId id="1477" r:id="rId49"/>
    <p:sldId id="1639" r:id="rId50"/>
    <p:sldId id="1658" r:id="rId51"/>
    <p:sldId id="1662" r:id="rId52"/>
    <p:sldId id="1664" r:id="rId53"/>
    <p:sldId id="1823" r:id="rId54"/>
    <p:sldId id="1824" r:id="rId55"/>
    <p:sldId id="1825" r:id="rId56"/>
    <p:sldId id="1826" r:id="rId57"/>
    <p:sldId id="1669" r:id="rId58"/>
    <p:sldId id="1766" r:id="rId59"/>
    <p:sldId id="1767" r:id="rId60"/>
    <p:sldId id="1773" r:id="rId61"/>
    <p:sldId id="1775" r:id="rId62"/>
    <p:sldId id="1776" r:id="rId63"/>
    <p:sldId id="1777" r:id="rId64"/>
    <p:sldId id="1778" r:id="rId65"/>
    <p:sldId id="1839" r:id="rId66"/>
    <p:sldId id="1673" r:id="rId67"/>
    <p:sldId id="1674" r:id="rId68"/>
  </p:sldIdLst>
  <p:sldSz cx="9144000" cy="6858000" type="screen4x3"/>
  <p:notesSz cx="10234613" cy="7099300"/>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DDDDDD"/>
    <a:srgbClr val="77F0F3"/>
    <a:srgbClr val="FF33CC"/>
    <a:srgbClr val="0066FF"/>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7647" autoAdjust="0"/>
    <p:restoredTop sz="77368" autoAdjust="0"/>
  </p:normalViewPr>
  <p:slideViewPr>
    <p:cSldViewPr>
      <p:cViewPr varScale="1">
        <p:scale>
          <a:sx n="93" d="100"/>
          <a:sy n="93" d="100"/>
        </p:scale>
        <p:origin x="-1194" y="-9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55" d="100"/>
          <a:sy n="55" d="100"/>
        </p:scale>
        <p:origin x="-2610" y="-7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4435304" cy="35458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5797022" y="0"/>
            <a:ext cx="4435304" cy="354580"/>
          </a:xfrm>
          <a:prstGeom prst="rect">
            <a:avLst/>
          </a:prstGeom>
        </p:spPr>
        <p:txBody>
          <a:bodyPr vert="horz" lIns="91440" tIns="45720" rIns="91440" bIns="45720" rtlCol="0"/>
          <a:lstStyle>
            <a:lvl1pPr algn="r">
              <a:defRPr sz="1200"/>
            </a:lvl1pPr>
          </a:lstStyle>
          <a:p>
            <a:fld id="{B7554C9F-7634-47E4-BE92-B46EDD61D014}" type="datetimeFigureOut">
              <a:rPr lang="ko-KR" altLang="en-US" smtClean="0"/>
              <a:t>2013-12-12</a:t>
            </a:fld>
            <a:endParaRPr lang="ko-KR" altLang="en-US"/>
          </a:p>
        </p:txBody>
      </p:sp>
      <p:sp>
        <p:nvSpPr>
          <p:cNvPr id="4" name="바닥글 개체 틀 3"/>
          <p:cNvSpPr>
            <a:spLocks noGrp="1"/>
          </p:cNvSpPr>
          <p:nvPr>
            <p:ph type="ftr" sz="quarter" idx="2"/>
          </p:nvPr>
        </p:nvSpPr>
        <p:spPr>
          <a:xfrm>
            <a:off x="1" y="6743619"/>
            <a:ext cx="4435304" cy="35458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5797022" y="6743619"/>
            <a:ext cx="4435304" cy="354580"/>
          </a:xfrm>
          <a:prstGeom prst="rect">
            <a:avLst/>
          </a:prstGeom>
        </p:spPr>
        <p:txBody>
          <a:bodyPr vert="horz" lIns="91440" tIns="45720" rIns="91440" bIns="45720" rtlCol="0" anchor="b"/>
          <a:lstStyle>
            <a:lvl1pPr algn="r">
              <a:defRPr sz="1200"/>
            </a:lvl1pPr>
          </a:lstStyle>
          <a:p>
            <a:fld id="{F5ED4628-5345-40C8-878B-E41EAF63C857}" type="slidenum">
              <a:rPr lang="ko-KR" altLang="en-US" smtClean="0"/>
              <a:t>‹#›</a:t>
            </a:fld>
            <a:endParaRPr lang="ko-KR" altLang="en-US"/>
          </a:p>
        </p:txBody>
      </p:sp>
    </p:spTree>
    <p:extLst>
      <p:ext uri="{BB962C8B-B14F-4D97-AF65-F5344CB8AC3E}">
        <p14:creationId xmlns:p14="http://schemas.microsoft.com/office/powerpoint/2010/main" val="2476717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1"/>
            <a:ext cx="4436114" cy="354965"/>
          </a:xfrm>
          <a:prstGeom prst="rect">
            <a:avLst/>
          </a:prstGeom>
        </p:spPr>
        <p:txBody>
          <a:bodyPr vert="horz" lIns="95070" tIns="47535" rIns="95070" bIns="47535" rtlCol="0"/>
          <a:lstStyle>
            <a:lvl1pPr algn="l">
              <a:defRPr sz="1200">
                <a:latin typeface="굴림" charset="-127"/>
                <a:ea typeface="굴림" charset="-127"/>
              </a:defRPr>
            </a:lvl1pPr>
          </a:lstStyle>
          <a:p>
            <a:pPr>
              <a:defRPr/>
            </a:pPr>
            <a:endParaRPr lang="ko-KR" altLang="en-US"/>
          </a:p>
        </p:txBody>
      </p:sp>
      <p:sp>
        <p:nvSpPr>
          <p:cNvPr id="3" name="날짜 개체 틀 2"/>
          <p:cNvSpPr>
            <a:spLocks noGrp="1"/>
          </p:cNvSpPr>
          <p:nvPr>
            <p:ph type="dt" idx="1"/>
          </p:nvPr>
        </p:nvSpPr>
        <p:spPr>
          <a:xfrm>
            <a:off x="5796111" y="1"/>
            <a:ext cx="4436114" cy="354965"/>
          </a:xfrm>
          <a:prstGeom prst="rect">
            <a:avLst/>
          </a:prstGeom>
        </p:spPr>
        <p:txBody>
          <a:bodyPr vert="horz" lIns="95070" tIns="47535" rIns="95070" bIns="47535" rtlCol="0"/>
          <a:lstStyle>
            <a:lvl1pPr algn="r">
              <a:defRPr sz="1200">
                <a:latin typeface="굴림" charset="-127"/>
                <a:ea typeface="굴림" charset="-127"/>
              </a:defRPr>
            </a:lvl1pPr>
          </a:lstStyle>
          <a:p>
            <a:pPr>
              <a:defRPr/>
            </a:pPr>
            <a:fld id="{D1977D68-A61C-40E1-A804-0C4F9378481A}" type="datetimeFigureOut">
              <a:rPr lang="ko-KR" altLang="en-US"/>
              <a:pPr>
                <a:defRPr/>
              </a:pPr>
              <a:t>2013-12-12</a:t>
            </a:fld>
            <a:endParaRPr lang="ko-KR" altLang="en-US"/>
          </a:p>
        </p:txBody>
      </p:sp>
      <p:sp>
        <p:nvSpPr>
          <p:cNvPr id="4" name="슬라이드 이미지 개체 틀 3"/>
          <p:cNvSpPr>
            <a:spLocks noGrp="1" noRot="1" noChangeAspect="1"/>
          </p:cNvSpPr>
          <p:nvPr>
            <p:ph type="sldImg" idx="2"/>
          </p:nvPr>
        </p:nvSpPr>
        <p:spPr>
          <a:xfrm>
            <a:off x="3343275" y="533400"/>
            <a:ext cx="3548063" cy="2660650"/>
          </a:xfrm>
          <a:prstGeom prst="rect">
            <a:avLst/>
          </a:prstGeom>
          <a:noFill/>
          <a:ln w="12700">
            <a:solidFill>
              <a:prstClr val="black"/>
            </a:solidFill>
          </a:ln>
        </p:spPr>
        <p:txBody>
          <a:bodyPr vert="horz" lIns="95070" tIns="47535" rIns="95070" bIns="47535" rtlCol="0" anchor="ctr"/>
          <a:lstStyle/>
          <a:p>
            <a:pPr lvl="0"/>
            <a:endParaRPr lang="ko-KR" altLang="en-US" noProof="0" smtClean="0"/>
          </a:p>
        </p:txBody>
      </p:sp>
      <p:sp>
        <p:nvSpPr>
          <p:cNvPr id="5" name="슬라이드 노트 개체 틀 4"/>
          <p:cNvSpPr>
            <a:spLocks noGrp="1"/>
          </p:cNvSpPr>
          <p:nvPr>
            <p:ph type="body" sz="quarter" idx="3"/>
          </p:nvPr>
        </p:nvSpPr>
        <p:spPr>
          <a:xfrm>
            <a:off x="1022985" y="3372740"/>
            <a:ext cx="8188646" cy="3194684"/>
          </a:xfrm>
          <a:prstGeom prst="rect">
            <a:avLst/>
          </a:prstGeom>
        </p:spPr>
        <p:txBody>
          <a:bodyPr vert="horz" lIns="95070" tIns="47535" rIns="95070" bIns="47535"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1" y="6743195"/>
            <a:ext cx="4436114" cy="354965"/>
          </a:xfrm>
          <a:prstGeom prst="rect">
            <a:avLst/>
          </a:prstGeom>
        </p:spPr>
        <p:txBody>
          <a:bodyPr vert="horz" lIns="95070" tIns="47535" rIns="95070" bIns="47535" rtlCol="0" anchor="b"/>
          <a:lstStyle>
            <a:lvl1pPr algn="l">
              <a:defRPr sz="1200">
                <a:latin typeface="굴림" charset="-127"/>
                <a:ea typeface="굴림" charset="-127"/>
              </a:defRPr>
            </a:lvl1pPr>
          </a:lstStyle>
          <a:p>
            <a:pPr>
              <a:defRPr/>
            </a:pPr>
            <a:endParaRPr lang="ko-KR" altLang="en-US"/>
          </a:p>
        </p:txBody>
      </p:sp>
      <p:sp>
        <p:nvSpPr>
          <p:cNvPr id="7" name="슬라이드 번호 개체 틀 6"/>
          <p:cNvSpPr>
            <a:spLocks noGrp="1"/>
          </p:cNvSpPr>
          <p:nvPr>
            <p:ph type="sldNum" sz="quarter" idx="5"/>
          </p:nvPr>
        </p:nvSpPr>
        <p:spPr>
          <a:xfrm>
            <a:off x="5796111" y="6743195"/>
            <a:ext cx="4436114" cy="354965"/>
          </a:xfrm>
          <a:prstGeom prst="rect">
            <a:avLst/>
          </a:prstGeom>
        </p:spPr>
        <p:txBody>
          <a:bodyPr vert="horz" lIns="95070" tIns="47535" rIns="95070" bIns="47535" rtlCol="0" anchor="b"/>
          <a:lstStyle>
            <a:lvl1pPr algn="r">
              <a:defRPr sz="1200">
                <a:latin typeface="굴림" charset="-127"/>
                <a:ea typeface="굴림" charset="-127"/>
              </a:defRPr>
            </a:lvl1pPr>
          </a:lstStyle>
          <a:p>
            <a:pPr>
              <a:defRPr/>
            </a:pPr>
            <a:fld id="{4CA81A73-8B4A-48F9-80B3-EAC60B75D1E2}" type="slidenum">
              <a:rPr lang="ko-KR" altLang="en-US"/>
              <a:pPr>
                <a:defRPr/>
              </a:pPr>
              <a:t>‹#›</a:t>
            </a:fld>
            <a:endParaRPr lang="ko-KR" altLang="en-US"/>
          </a:p>
        </p:txBody>
      </p:sp>
    </p:spTree>
    <p:extLst>
      <p:ext uri="{BB962C8B-B14F-4D97-AF65-F5344CB8AC3E}">
        <p14:creationId xmlns:p14="http://schemas.microsoft.com/office/powerpoint/2010/main" val="609161490"/>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82947"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b="1" dirty="0" smtClean="0"/>
              <a:t>Thank you for the nice introduction and invitation.</a:t>
            </a:r>
          </a:p>
          <a:p>
            <a:pPr eaLnBrk="1" hangingPunct="1">
              <a:spcBef>
                <a:spcPct val="0"/>
              </a:spcBef>
            </a:pPr>
            <a:endParaRPr lang="en-US" altLang="ko-KR" b="1" dirty="0" smtClean="0"/>
          </a:p>
          <a:p>
            <a:pPr eaLnBrk="1" hangingPunct="1">
              <a:spcBef>
                <a:spcPct val="0"/>
              </a:spcBef>
            </a:pPr>
            <a:r>
              <a:rPr lang="en-US" altLang="ko-KR" b="1" dirty="0" smtClean="0"/>
              <a:t>In this talk, I would like to share my experience with </a:t>
            </a:r>
            <a:r>
              <a:rPr lang="en-US" altLang="ko-KR" b="1" dirty="0" err="1" smtClean="0"/>
              <a:t>picosecond</a:t>
            </a:r>
            <a:r>
              <a:rPr lang="en-US" altLang="ko-KR" b="1" baseline="0" dirty="0" smtClean="0"/>
              <a:t> pump-probe x-ray solution scattering using X-ray pulses from third generation synchrotron sources.</a:t>
            </a:r>
            <a:endParaRPr lang="en-US" altLang="ko-KR" b="1" dirty="0" smtClean="0"/>
          </a:p>
          <a:p>
            <a:pPr eaLnBrk="1" hangingPunct="1">
              <a:spcBef>
                <a:spcPct val="0"/>
              </a:spcBef>
            </a:pPr>
            <a:endParaRPr lang="en-US" altLang="ko-KR" b="1" dirty="0" smtClean="0"/>
          </a:p>
          <a:p>
            <a:pPr eaLnBrk="1" hangingPunct="1">
              <a:spcBef>
                <a:spcPct val="0"/>
              </a:spcBef>
            </a:pPr>
            <a:r>
              <a:rPr lang="en-US" altLang="ko-KR" b="0" dirty="0" smtClean="0"/>
              <a:t>I am delighted </a:t>
            </a:r>
            <a:r>
              <a:rPr lang="en-US" altLang="ko-KR" b="0" baseline="0" dirty="0" smtClean="0"/>
              <a:t>to be invited to give a talk in this European Conference on the Spectroscopy of Biological Molecules. This is my first time to this conference and I hope I can continue to come in the future. </a:t>
            </a:r>
          </a:p>
          <a:p>
            <a:pPr eaLnBrk="1" hangingPunct="1">
              <a:spcBef>
                <a:spcPct val="0"/>
              </a:spcBef>
            </a:pPr>
            <a:r>
              <a:rPr lang="en-US" altLang="ko-KR" b="0" baseline="0" dirty="0" smtClean="0"/>
              <a:t>I thought I could be the one who traveled the longest distance to get here. But it seems that Japanese scientists traveled a slightly longer distance and they beat me. In addition I did not lost my baggage. And some of them lost their baggage whereas I did not. So apparently I am not the one who had hardest time to come here.</a:t>
            </a:r>
          </a:p>
          <a:p>
            <a:pPr eaLnBrk="1" hangingPunct="1">
              <a:spcBef>
                <a:spcPct val="0"/>
              </a:spcBef>
            </a:pPr>
            <a:r>
              <a:rPr lang="en-US" altLang="ko-KR" b="0" baseline="0" dirty="0" smtClean="0"/>
              <a:t>As a matter of fact, I am not going to talk about spectroscopy, but diffraction, a highly complementary technique to spectroscopy in investigating molecular structural dynamics. </a:t>
            </a:r>
          </a:p>
          <a:p>
            <a:pPr eaLnBrk="1" hangingPunct="1">
              <a:spcBef>
                <a:spcPct val="0"/>
              </a:spcBef>
            </a:pPr>
            <a:r>
              <a:rPr lang="en-US" altLang="ko-KR" b="0" baseline="0" dirty="0" smtClean="0"/>
              <a:t>Crystallography and </a:t>
            </a:r>
            <a:r>
              <a:rPr lang="en-US" altLang="ko-KR" b="0" baseline="0" dirty="0" err="1" smtClean="0"/>
              <a:t>liquidography</a:t>
            </a:r>
            <a:r>
              <a:rPr lang="en-US" altLang="ko-KR" b="0" baseline="0" dirty="0" smtClean="0"/>
              <a:t> share the same ground, using the same pump-probe concept and the same experimental setup at a synchrotron </a:t>
            </a:r>
            <a:r>
              <a:rPr lang="en-US" altLang="ko-KR" b="0" baseline="0" dirty="0" err="1" smtClean="0"/>
              <a:t>beamline</a:t>
            </a:r>
            <a:r>
              <a:rPr lang="en-US" altLang="ko-KR" b="0" baseline="0" dirty="0" smtClean="0"/>
              <a:t>. The only difference is whether the sample is a single crystal or a liquid solution.</a:t>
            </a:r>
            <a:r>
              <a:rPr lang="en-US" altLang="ko-KR" b="0" dirty="0" smtClean="0"/>
              <a:t> </a:t>
            </a:r>
            <a:endParaRPr lang="en-US" altLang="ko-KR" b="0" baseline="0" dirty="0" smtClean="0"/>
          </a:p>
          <a:p>
            <a:pPr eaLnBrk="1" hangingPunct="1">
              <a:spcBef>
                <a:spcPct val="0"/>
              </a:spcBef>
            </a:pPr>
            <a:endParaRPr lang="en-US" altLang="ko-KR" b="1" dirty="0" smtClean="0"/>
          </a:p>
          <a:p>
            <a:pPr eaLnBrk="1" hangingPunct="1">
              <a:spcBef>
                <a:spcPct val="0"/>
              </a:spcBef>
            </a:pPr>
            <a:r>
              <a:rPr lang="en-US" altLang="ko-KR" dirty="0" smtClean="0"/>
              <a:t>Yesterday</a:t>
            </a:r>
            <a:r>
              <a:rPr lang="en-US" altLang="ko-KR" baseline="0" dirty="0" smtClean="0"/>
              <a:t> we have heard many nice talks about time-resolved spectroscopy.</a:t>
            </a:r>
            <a:endParaRPr lang="en-US" altLang="ko-KR" dirty="0" smtClean="0"/>
          </a:p>
          <a:p>
            <a:pPr eaLnBrk="1" hangingPunct="1">
              <a:spcBef>
                <a:spcPct val="0"/>
              </a:spcBef>
            </a:pPr>
            <a:r>
              <a:rPr lang="en-US" altLang="ko-KR" dirty="0" smtClean="0"/>
              <a:t>In</a:t>
            </a:r>
            <a:r>
              <a:rPr lang="ko-KR" altLang="en-US" dirty="0" smtClean="0"/>
              <a:t> </a:t>
            </a:r>
            <a:r>
              <a:rPr lang="en-US" altLang="ko-KR" dirty="0" smtClean="0"/>
              <a:t>this</a:t>
            </a:r>
            <a:r>
              <a:rPr lang="en-US" altLang="ko-KR" baseline="0" dirty="0" smtClean="0"/>
              <a:t> talk, I would like to discuss about two approaches to visualize protein structural dynamics, that is time-resolved crystallography and time-resolved </a:t>
            </a:r>
            <a:r>
              <a:rPr lang="en-US" altLang="ko-KR" baseline="0" dirty="0" err="1" smtClean="0"/>
              <a:t>liquidography</a:t>
            </a:r>
            <a:r>
              <a:rPr lang="en-US" altLang="ko-KR" baseline="0" dirty="0" smtClean="0"/>
              <a:t>.</a:t>
            </a:r>
            <a:endParaRPr lang="ko-KR" altLang="en-US" dirty="0" smtClean="0"/>
          </a:p>
        </p:txBody>
      </p:sp>
      <p:sp>
        <p:nvSpPr>
          <p:cNvPr id="8294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9388A7-0D01-43DC-94C7-48174B9F3513}" type="slidenum">
              <a:rPr lang="ko-KR" altLang="en-US" smtClean="0">
                <a:latin typeface="굴림" pitchFamily="50" charset="-127"/>
                <a:ea typeface="굴림" pitchFamily="50" charset="-127"/>
              </a:rPr>
              <a:pPr/>
              <a:t>1</a:t>
            </a:fld>
            <a:endParaRPr lang="en-US" altLang="ko-KR" dirty="0" smtClean="0">
              <a:latin typeface="굴림" pitchFamily="50" charset="-127"/>
              <a:ea typeface="굴림" pitchFamily="50"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6499"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To investigate this possibility, we considered all possible reaction intermediates and products, which give more than ten reaction channels. The scattering curves from these channels can be easily calculated as I emphasized in the beginning of my talk, and they are all different. This means that each channel gives its own characteristic scattering curve</a:t>
            </a:r>
            <a:r>
              <a:rPr lang="en-US" altLang="ko-KR" baseline="0" dirty="0" smtClean="0"/>
              <a:t> that can be used as </a:t>
            </a:r>
            <a:r>
              <a:rPr lang="en-US" altLang="ko-KR" dirty="0" smtClean="0"/>
              <a:t>a fingerprint of chemical species.</a:t>
            </a:r>
            <a:endParaRPr lang="ko-KR" altLang="en-US" dirty="0" smtClean="0"/>
          </a:p>
        </p:txBody>
      </p:sp>
      <p:sp>
        <p:nvSpPr>
          <p:cNvPr id="10650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1FB3BE-E933-4F46-9513-A7EACDC4A49E}" type="slidenum">
              <a:rPr lang="ko-KR" altLang="en-US" smtClean="0">
                <a:latin typeface="굴림" pitchFamily="50" charset="-127"/>
                <a:ea typeface="굴림" pitchFamily="50" charset="-127"/>
              </a:rPr>
              <a:pPr/>
              <a:t>13</a:t>
            </a:fld>
            <a:endParaRPr lang="ko-KR" altLang="en-US" smtClean="0">
              <a:latin typeface="굴림" pitchFamily="50" charset="-127"/>
              <a:ea typeface="굴림" pitchFamily="50" charset="-127"/>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752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Initially we attempted to fit our data, for example at the time delay</a:t>
            </a:r>
            <a:r>
              <a:rPr lang="en-US" altLang="ko-KR" baseline="0" dirty="0" smtClean="0"/>
              <a:t> of 30 ns,</a:t>
            </a:r>
            <a:r>
              <a:rPr lang="en-US" altLang="ko-KR" dirty="0" smtClean="0"/>
              <a:t> with the known two intermediates, but they did not give a satisfactory agreement with the data. Instead the new intermediate, which has lost two CO </a:t>
            </a:r>
            <a:r>
              <a:rPr lang="en-US" altLang="ko-KR" dirty="0" err="1" smtClean="0"/>
              <a:t>ligands</a:t>
            </a:r>
            <a:r>
              <a:rPr lang="en-US" altLang="ko-KR" dirty="0" smtClean="0"/>
              <a:t> and has no bridging CO, shows a better agreement.</a:t>
            </a:r>
            <a:endParaRPr lang="ko-KR" altLang="en-US" dirty="0" smtClean="0"/>
          </a:p>
        </p:txBody>
      </p:sp>
      <p:sp>
        <p:nvSpPr>
          <p:cNvPr id="10752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35E44-02F4-4EE3-AF49-53F6D21402B5}" type="slidenum">
              <a:rPr lang="ko-KR" altLang="en-US" smtClean="0">
                <a:latin typeface="굴림" pitchFamily="50" charset="-127"/>
                <a:ea typeface="굴림" pitchFamily="50" charset="-127"/>
              </a:rPr>
              <a:pPr/>
              <a:t>15</a:t>
            </a:fld>
            <a:endParaRPr lang="ko-KR" altLang="en-US" smtClean="0">
              <a:latin typeface="굴림" pitchFamily="50" charset="-127"/>
              <a:ea typeface="굴림" pitchFamily="50" charset="-12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854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So in the final analysis, we included all plausible intermediates and the result shows the following kinetics. It turned out that this new intermediate is the major intermediate. In conclusion, the infrared detection must have missed this major intermediate because this has no bridging CO ligand. </a:t>
            </a:r>
            <a:endParaRPr lang="ko-KR" altLang="en-US" smtClean="0"/>
          </a:p>
        </p:txBody>
      </p:sp>
      <p:sp>
        <p:nvSpPr>
          <p:cNvPr id="10854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A6B06-05D3-42FC-B592-0E09062945DE}" type="slidenum">
              <a:rPr lang="ko-KR" altLang="en-US" smtClean="0">
                <a:latin typeface="굴림" pitchFamily="50" charset="-127"/>
                <a:ea typeface="굴림" pitchFamily="50" charset="-127"/>
              </a:rPr>
              <a:pPr/>
              <a:t>16</a:t>
            </a:fld>
            <a:endParaRPr lang="ko-KR" altLang="en-US" smtClean="0">
              <a:latin typeface="굴림" pitchFamily="50" charset="-127"/>
              <a:ea typeface="굴림" pitchFamily="50"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1059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Continuing with the ruthenium complex, we tried to fit the </a:t>
            </a:r>
            <a:r>
              <a:rPr lang="en-US" altLang="ko-KR" dirty="0" err="1" smtClean="0"/>
              <a:t>Ru-Ru</a:t>
            </a:r>
            <a:r>
              <a:rPr lang="en-US" altLang="ko-KR" dirty="0" smtClean="0"/>
              <a:t> distances. To reduce the number of the fitting parameters, instead of fitting all </a:t>
            </a:r>
            <a:r>
              <a:rPr lang="en-US" altLang="ko-KR" dirty="0" err="1" smtClean="0"/>
              <a:t>Ru-Ru</a:t>
            </a:r>
            <a:r>
              <a:rPr lang="en-US" altLang="ko-KR" dirty="0" smtClean="0"/>
              <a:t> distances, we fit one scale factor that scales the starting DFT values to the final experimental values. It turned out that the DFT values have to be reduced by 2% to give a better agreement with the experiment, and this is consistent with the well-known trend that the DFT calculations overestimate the transition metal-metal bond distances. </a:t>
            </a:r>
            <a:endParaRPr lang="ko-KR" altLang="en-US" dirty="0" smtClean="0"/>
          </a:p>
        </p:txBody>
      </p:sp>
      <p:sp>
        <p:nvSpPr>
          <p:cNvPr id="11059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C10788-C911-4BCD-925C-441A966DCD94}" type="slidenum">
              <a:rPr lang="ko-KR" altLang="en-US" smtClean="0">
                <a:latin typeface="굴림" pitchFamily="50" charset="-127"/>
                <a:ea typeface="굴림" pitchFamily="50" charset="-127"/>
              </a:rPr>
              <a:pPr/>
              <a:t>17</a:t>
            </a:fld>
            <a:endParaRPr lang="ko-KR" altLang="en-US" smtClean="0">
              <a:latin typeface="굴림" pitchFamily="50" charset="-127"/>
              <a:ea typeface="굴림" pitchFamily="50"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7920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In this case, we studied two kinds of diiodoethanes, one is C2H4I2 and the other is its fluorinated analog, C2F4I2, where the hydrogen atoms are replaced with fluorine atoms. Although the starting structure has the same form, time-resolved solution scattering showed that the reaction pathways and the associated intermediates are completely different, underscoring the dramatic effect of the fluorination. In particular as you can see, the C2H4I radical structure is consistent with the bridged form whereas its fluorinated form is consistent with the classical open structure. </a:t>
            </a:r>
            <a:endParaRPr lang="ko-KR" altLang="en-US" smtClean="0"/>
          </a:p>
        </p:txBody>
      </p:sp>
      <p:sp>
        <p:nvSpPr>
          <p:cNvPr id="1792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17BED8-2FA6-4133-AD58-91CFEA7D8FB0}" type="slidenum">
              <a:rPr lang="ko-KR" altLang="en-US" smtClean="0"/>
              <a:pPr/>
              <a:t>18</a:t>
            </a:fld>
            <a:endParaRPr lang="ko-KR"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1981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The first example is the photodissociation of C2F4I2, which has been already mentioned. In fact this molecule is one of early examples studied by gas phase time-resolved electron diffraction.</a:t>
            </a:r>
            <a:endParaRPr lang="ko-KR" altLang="en-US" smtClean="0"/>
          </a:p>
        </p:txBody>
      </p:sp>
      <p:sp>
        <p:nvSpPr>
          <p:cNvPr id="1198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3BE380-A4B0-412A-B21F-B4A1340782EF}" type="slidenum">
              <a:rPr lang="ko-KR" altLang="en-US" smtClean="0">
                <a:latin typeface="굴림" pitchFamily="50" charset="-127"/>
                <a:ea typeface="굴림" pitchFamily="50" charset="-127"/>
              </a:rPr>
              <a:pPr/>
              <a:t>20</a:t>
            </a:fld>
            <a:endParaRPr lang="ko-KR" altLang="en-US" smtClean="0">
              <a:latin typeface="굴림" pitchFamily="50" charset="-127"/>
              <a:ea typeface="굴림" pitchFamily="50"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2083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For the secondary dissociation of C2F4I into C2F4 and I, the electron diffraction showed that the time scale is about 23 picoseconds and about 55% of the radicals undergoes this dissociation. In contrast, in the solution phase, both the time constant and the fraction change significantly, clearly visualizing the effect of the solvent taking away the available energy of the intermediate.</a:t>
            </a:r>
            <a:endParaRPr lang="ko-KR" altLang="en-US" dirty="0" smtClean="0"/>
          </a:p>
        </p:txBody>
      </p:sp>
      <p:sp>
        <p:nvSpPr>
          <p:cNvPr id="12083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5619BC-1767-4323-B064-81DD95191F2A}" type="slidenum">
              <a:rPr lang="ko-KR" altLang="en-US" smtClean="0">
                <a:latin typeface="굴림" pitchFamily="50" charset="-127"/>
                <a:ea typeface="굴림" pitchFamily="50" charset="-127"/>
              </a:rPr>
              <a:pPr/>
              <a:t>21</a:t>
            </a:fld>
            <a:endParaRPr lang="ko-KR" altLang="en-US" smtClean="0">
              <a:latin typeface="굴림" pitchFamily="50" charset="-127"/>
              <a:ea typeface="굴림" pitchFamily="50"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ko-KR" smtClean="0">
                <a:latin typeface="굴림" pitchFamily="50" charset="-127"/>
                <a:ea typeface="굴림" pitchFamily="50" charset="-127"/>
              </a:rPr>
              <a:t>Structural Dynamics Lab</a:t>
            </a:r>
          </a:p>
        </p:txBody>
      </p:sp>
      <p:sp>
        <p:nvSpPr>
          <p:cNvPr id="12185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6EF389-9BEA-4E0C-9820-0008A9DF6A70}" type="slidenum">
              <a:rPr lang="en-US" altLang="ko-KR" smtClean="0">
                <a:latin typeface="굴림" pitchFamily="50" charset="-127"/>
                <a:ea typeface="굴림" pitchFamily="50" charset="-127"/>
              </a:rPr>
              <a:pPr/>
              <a:t>22</a:t>
            </a:fld>
            <a:endParaRPr lang="en-US" altLang="ko-KR" smtClean="0">
              <a:latin typeface="굴림" pitchFamily="50" charset="-127"/>
              <a:ea typeface="굴림" pitchFamily="50" charset="-127"/>
            </a:endParaRPr>
          </a:p>
        </p:txBody>
      </p:sp>
      <p:sp>
        <p:nvSpPr>
          <p:cNvPr id="12186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ko-KR" dirty="0" smtClean="0"/>
              <a:t>In the case of </a:t>
            </a:r>
            <a:r>
              <a:rPr lang="en-US" altLang="ko-KR" dirty="0" err="1" smtClean="0"/>
              <a:t>photodissociation</a:t>
            </a:r>
            <a:r>
              <a:rPr lang="en-US" altLang="ko-KR" dirty="0" smtClean="0"/>
              <a:t> of HgI2 in methanol, although this molecule is simple, it can have four candidate reaction channels.</a:t>
            </a:r>
            <a:endParaRPr lang="ko-KR" altLang="ko-KR"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ko-KR" smtClean="0">
                <a:latin typeface="굴림" pitchFamily="50" charset="-127"/>
                <a:ea typeface="굴림" pitchFamily="50" charset="-127"/>
              </a:rPr>
              <a:t>Structural Dynamics Lab</a:t>
            </a:r>
          </a:p>
        </p:txBody>
      </p:sp>
      <p:sp>
        <p:nvSpPr>
          <p:cNvPr id="12288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D72622-0F0B-4613-A5D7-ACC992095480}" type="slidenum">
              <a:rPr lang="en-US" altLang="ko-KR" smtClean="0">
                <a:latin typeface="굴림" pitchFamily="50" charset="-127"/>
                <a:ea typeface="굴림" pitchFamily="50" charset="-127"/>
              </a:rPr>
              <a:pPr/>
              <a:t>23</a:t>
            </a:fld>
            <a:endParaRPr lang="en-US" altLang="ko-KR" smtClean="0">
              <a:latin typeface="굴림" pitchFamily="50" charset="-127"/>
              <a:ea typeface="굴림" pitchFamily="50" charset="-127"/>
            </a:endParaRPr>
          </a:p>
        </p:txBody>
      </p:sp>
      <p:sp>
        <p:nvSpPr>
          <p:cNvPr id="1228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ko-KR" smtClean="0"/>
              <a:t>We could identify the reaction pathway. Our data show that only the two-body dissociation into HgI + I is observed by scattering.</a:t>
            </a:r>
            <a:endParaRPr lang="ko-KR" altLang="ko-K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2390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This is in contrast with the gas phase reaction where both the two-body and three-body dissociations were reported. Again the comparison visualizes that the solvent must have played an important role.</a:t>
            </a:r>
            <a:endParaRPr lang="ko-KR" altLang="en-US" smtClean="0"/>
          </a:p>
        </p:txBody>
      </p:sp>
      <p:sp>
        <p:nvSpPr>
          <p:cNvPr id="12390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B5C7F9-467E-4369-9175-2D17A5707A6B}" type="slidenum">
              <a:rPr lang="ko-KR" altLang="en-US" smtClean="0">
                <a:latin typeface="굴림" pitchFamily="50" charset="-127"/>
                <a:ea typeface="굴림" pitchFamily="50" charset="-127"/>
              </a:rPr>
              <a:pPr/>
              <a:t>24</a:t>
            </a:fld>
            <a:endParaRPr lang="ko-KR" altLang="en-US" smtClean="0">
              <a:latin typeface="굴림" pitchFamily="50" charset="-127"/>
              <a:ea typeface="굴림" pitchFamily="50"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8397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b="1" dirty="0" smtClean="0">
                <a:latin typeface="Times New Roman" pitchFamily="18" charset="0"/>
                <a:cs typeface="Times New Roman" pitchFamily="18" charset="0"/>
              </a:rPr>
              <a:t>For the last six years, we have used synchrotron-based</a:t>
            </a:r>
            <a:r>
              <a:rPr lang="en-US" altLang="ko-KR" b="1" baseline="0" dirty="0" smtClean="0">
                <a:latin typeface="Times New Roman" pitchFamily="18" charset="0"/>
                <a:cs typeface="Times New Roman" pitchFamily="18" charset="0"/>
              </a:rPr>
              <a:t> </a:t>
            </a:r>
            <a:r>
              <a:rPr lang="en-US" altLang="ko-KR" b="1" dirty="0" smtClean="0">
                <a:latin typeface="Times New Roman" pitchFamily="18" charset="0"/>
                <a:cs typeface="Times New Roman" pitchFamily="18" charset="0"/>
              </a:rPr>
              <a:t>time-resolved X-ray solution scattering as a tool to investigate solution-phase reactions. Initially it was not so obvious that solution scattering could be a good method to study reactions, but it turned out that indeed it was the case and our efforts in this direction have been quite fruitful.</a:t>
            </a:r>
            <a:r>
              <a:rPr lang="en-US" altLang="ko-KR" b="1" baseline="0" dirty="0" smtClean="0">
                <a:latin typeface="Times New Roman" pitchFamily="18" charset="0"/>
                <a:cs typeface="Times New Roman" pitchFamily="18" charset="0"/>
              </a:rPr>
              <a:t> </a:t>
            </a:r>
            <a:r>
              <a:rPr lang="en-US" altLang="ko-KR" baseline="0" dirty="0" smtClean="0"/>
              <a:t>By the way, in my presentation, the scattering and diffraction are used interchangeably. </a:t>
            </a:r>
            <a:endParaRPr lang="ko-KR" altLang="en-US" dirty="0" smtClean="0"/>
          </a:p>
          <a:p>
            <a:endParaRPr lang="ko-KR" altLang="en-US" dirty="0" smtClean="0"/>
          </a:p>
        </p:txBody>
      </p:sp>
      <p:sp>
        <p:nvSpPr>
          <p:cNvPr id="8397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53E2DF-BCF3-4847-880B-C5871977725D}" type="slidenum">
              <a:rPr lang="ko-KR" altLang="en-US" smtClean="0">
                <a:latin typeface="굴림" pitchFamily="50" charset="-127"/>
                <a:ea typeface="굴림" pitchFamily="50" charset="-127"/>
              </a:rPr>
              <a:pPr/>
              <a:t>3</a:t>
            </a:fld>
            <a:endParaRPr lang="ko-KR" altLang="en-US" dirty="0" smtClean="0">
              <a:latin typeface="굴림" pitchFamily="50" charset="-127"/>
              <a:ea typeface="굴림" pitchFamily="50"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1571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So far we have focused on identifying the structure of intermediates. In this example, our interest was in the structure of the reactant, I3- </a:t>
            </a:r>
            <a:r>
              <a:rPr lang="en-US" altLang="ko-KR" dirty="0" err="1" smtClean="0"/>
              <a:t>triiodide</a:t>
            </a:r>
            <a:r>
              <a:rPr lang="en-US" altLang="ko-KR" dirty="0" smtClean="0"/>
              <a:t> ion. In the gas phase, it is</a:t>
            </a:r>
            <a:r>
              <a:rPr lang="en-US" altLang="ko-KR" baseline="0" dirty="0" smtClean="0"/>
              <a:t> linear symmetric</a:t>
            </a:r>
            <a:r>
              <a:rPr lang="en-US" altLang="ko-KR" dirty="0" smtClean="0"/>
              <a:t>. In other words, this I-I distance is the same as the other I-I distance. How about in solutions? Do we see any effects of solvents? As I explained earlier, because the solute concentration is very small (in this case about 1 </a:t>
            </a:r>
            <a:r>
              <a:rPr lang="en-US" altLang="ko-KR" dirty="0" err="1" smtClean="0"/>
              <a:t>mM</a:t>
            </a:r>
            <a:r>
              <a:rPr lang="en-US" altLang="ko-KR" dirty="0" smtClean="0"/>
              <a:t>), the scattering signal is overwhelmed by the contribution from the solvent and thus it is very difficult to refine the structure of the solute. If we induce photolysis of this ion and obtain the difference curve, then all the contributions that does not change are subtracted out in the difference curve, thereby increasing the sensitivity to the structure of the solute.</a:t>
            </a:r>
            <a:endParaRPr lang="ko-KR" altLang="en-US" dirty="0" smtClean="0"/>
          </a:p>
        </p:txBody>
      </p:sp>
      <p:sp>
        <p:nvSpPr>
          <p:cNvPr id="11571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56B13B-656F-4600-ABB8-B18067FD46D7}" type="slidenum">
              <a:rPr lang="ko-KR" altLang="en-US" smtClean="0">
                <a:solidFill>
                  <a:prstClr val="black"/>
                </a:solidFill>
              </a:rPr>
              <a:pPr/>
              <a:t>30</a:t>
            </a:fld>
            <a:endParaRPr lang="ko-KR" alt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물에 의한 </a:t>
            </a:r>
            <a:r>
              <a:rPr lang="en-US" altLang="ko-KR" dirty="0" smtClean="0"/>
              <a:t>solute </a:t>
            </a:r>
            <a:r>
              <a:rPr lang="ko-KR" altLang="en-US" dirty="0" smtClean="0"/>
              <a:t>분자의 구조 변화가 극명하게 드러나는 유명한 </a:t>
            </a:r>
            <a:r>
              <a:rPr lang="en-US" altLang="ko-KR" dirty="0" smtClean="0"/>
              <a:t>example</a:t>
            </a:r>
            <a:r>
              <a:rPr lang="ko-KR" altLang="en-US" dirty="0" smtClean="0"/>
              <a:t>로 </a:t>
            </a:r>
            <a:r>
              <a:rPr lang="en-US" altLang="ko-KR" dirty="0" smtClean="0"/>
              <a:t>I3-</a:t>
            </a:r>
            <a:r>
              <a:rPr lang="ko-KR" altLang="en-US" dirty="0" smtClean="0"/>
              <a:t>이온의 </a:t>
            </a:r>
            <a:r>
              <a:rPr lang="en-US" altLang="ko-KR" dirty="0" smtClean="0"/>
              <a:t>symmetry breaking</a:t>
            </a:r>
            <a:r>
              <a:rPr lang="en-US" altLang="ko-KR" baseline="0" dirty="0" smtClean="0"/>
              <a:t> </a:t>
            </a:r>
            <a:r>
              <a:rPr lang="ko-KR" altLang="en-US" baseline="0" dirty="0" smtClean="0"/>
              <a:t>현상이 있습니다</a:t>
            </a:r>
            <a:r>
              <a:rPr lang="en-US" altLang="ko-KR" baseline="0" dirty="0" smtClean="0"/>
              <a:t>. </a:t>
            </a:r>
            <a:r>
              <a:rPr lang="ko-KR" altLang="en-US" baseline="0" dirty="0" smtClean="0"/>
              <a:t>일반적인 상황에서 </a:t>
            </a:r>
            <a:r>
              <a:rPr lang="en-US" altLang="ko-KR" baseline="0" dirty="0" smtClean="0"/>
              <a:t>I3-</a:t>
            </a:r>
            <a:r>
              <a:rPr lang="ko-KR" altLang="en-US" baseline="0" dirty="0" smtClean="0"/>
              <a:t>분자는 </a:t>
            </a:r>
            <a:r>
              <a:rPr lang="en-US" altLang="ko-KR" baseline="0" dirty="0" smtClean="0"/>
              <a:t>linear symmetric</a:t>
            </a:r>
            <a:r>
              <a:rPr lang="ko-KR" altLang="en-US" baseline="0" dirty="0" smtClean="0"/>
              <a:t>한 구조를 가지고 있는데</a:t>
            </a:r>
            <a:r>
              <a:rPr lang="en-US" altLang="ko-KR" baseline="0" dirty="0" smtClean="0"/>
              <a:t>, hydrogen-bonding</a:t>
            </a:r>
            <a:r>
              <a:rPr lang="ko-KR" altLang="en-US" baseline="0" dirty="0" smtClean="0"/>
              <a:t>이 가능한 </a:t>
            </a:r>
            <a:r>
              <a:rPr lang="en-US" altLang="ko-KR" baseline="0" dirty="0" smtClean="0"/>
              <a:t>solvent</a:t>
            </a:r>
            <a:r>
              <a:rPr lang="ko-KR" altLang="en-US" baseline="0" dirty="0" smtClean="0"/>
              <a:t>조건에서는 이 구조가 크게 달라질 수 있다는 것이 제안되었습니다</a:t>
            </a:r>
            <a:r>
              <a:rPr lang="en-US" altLang="ko-KR" baseline="0" dirty="0" smtClean="0"/>
              <a:t>. 1996</a:t>
            </a:r>
            <a:r>
              <a:rPr lang="ko-KR" altLang="en-US" baseline="0" dirty="0" smtClean="0"/>
              <a:t>년에 </a:t>
            </a:r>
            <a:r>
              <a:rPr lang="en-US" altLang="ko-KR" baseline="0" dirty="0" err="1" smtClean="0"/>
              <a:t>raman</a:t>
            </a:r>
            <a:r>
              <a:rPr lang="en-US" altLang="ko-KR" baseline="0" dirty="0" smtClean="0"/>
              <a:t> study</a:t>
            </a:r>
            <a:r>
              <a:rPr lang="ko-KR" altLang="en-US" baseline="0" dirty="0" smtClean="0"/>
              <a:t>에서 </a:t>
            </a:r>
            <a:r>
              <a:rPr lang="en-US" altLang="ko-KR" baseline="0" dirty="0" err="1" smtClean="0"/>
              <a:t>raman</a:t>
            </a:r>
            <a:r>
              <a:rPr lang="en-US" altLang="ko-KR" baseline="0" dirty="0" smtClean="0"/>
              <a:t> inactive</a:t>
            </a:r>
            <a:r>
              <a:rPr lang="ko-KR" altLang="en-US" baseline="0" dirty="0" smtClean="0"/>
              <a:t>한 모드가 관찰되어 </a:t>
            </a:r>
            <a:r>
              <a:rPr lang="en-US" altLang="ko-KR" baseline="0" dirty="0" err="1" smtClean="0"/>
              <a:t>asymmetic</a:t>
            </a:r>
            <a:r>
              <a:rPr lang="ko-KR" altLang="en-US" baseline="0" dirty="0" smtClean="0"/>
              <a:t>한 구조를 가질 가능성이 제기되었고</a:t>
            </a:r>
            <a:r>
              <a:rPr lang="en-US" altLang="ko-KR" baseline="0" dirty="0" smtClean="0"/>
              <a:t>, TR-anisotropy</a:t>
            </a:r>
            <a:r>
              <a:rPr lang="ko-KR" altLang="en-US" baseline="0" dirty="0" smtClean="0"/>
              <a:t>결과에서는 비정상적으로 빠른 </a:t>
            </a:r>
            <a:r>
              <a:rPr lang="en-US" altLang="ko-KR" baseline="0" dirty="0" smtClean="0"/>
              <a:t>rotational diffusion</a:t>
            </a:r>
            <a:r>
              <a:rPr lang="ko-KR" altLang="en-US" baseline="0" dirty="0" smtClean="0"/>
              <a:t>속도로부터 </a:t>
            </a:r>
            <a:r>
              <a:rPr lang="en-US" altLang="ko-KR" baseline="0" dirty="0" smtClean="0"/>
              <a:t>bent</a:t>
            </a:r>
            <a:r>
              <a:rPr lang="ko-KR" altLang="en-US" baseline="0" dirty="0" smtClean="0"/>
              <a:t>한 구조가 제안되었습니다</a:t>
            </a:r>
            <a:r>
              <a:rPr lang="en-US" altLang="ko-KR" baseline="0" dirty="0" smtClean="0"/>
              <a:t>. </a:t>
            </a:r>
            <a:r>
              <a:rPr lang="ko-KR" altLang="en-US" baseline="0" dirty="0" smtClean="0"/>
              <a:t>하지만 이런 보고들은 모두 간접적인 실험 결과로 </a:t>
            </a:r>
            <a:r>
              <a:rPr lang="ko-KR" altLang="en-US" baseline="0" dirty="0" err="1" smtClean="0"/>
              <a:t>부터</a:t>
            </a:r>
            <a:r>
              <a:rPr lang="ko-KR" altLang="en-US" baseline="0" dirty="0" smtClean="0"/>
              <a:t> 유추한 것들이고 용액상에서 </a:t>
            </a:r>
            <a:r>
              <a:rPr lang="en-US" altLang="ko-KR" baseline="0" dirty="0" smtClean="0"/>
              <a:t>I3-</a:t>
            </a:r>
            <a:r>
              <a:rPr lang="ko-KR" altLang="en-US" baseline="0" dirty="0" smtClean="0"/>
              <a:t>구조의 틀어짐을 직접 관찰하지는 못했습니다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E7E096C9-901E-4C82-9C3A-2872B215B4D7}" type="slidenum">
              <a:rPr lang="ko-KR" altLang="en-US" smtClean="0"/>
              <a:pPr/>
              <a:t>31</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5299"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ko-KR" altLang="en-US" dirty="0" smtClean="0"/>
              <a:t> 분석을 위해 각 데이터 별로 </a:t>
            </a:r>
            <a:r>
              <a:rPr lang="ko-KR" altLang="en-US" dirty="0" err="1" smtClean="0"/>
              <a:t>여섯개의</a:t>
            </a:r>
            <a:r>
              <a:rPr lang="ko-KR" altLang="en-US" dirty="0" smtClean="0"/>
              <a:t> </a:t>
            </a:r>
            <a:r>
              <a:rPr lang="ko-KR" altLang="en-US" dirty="0" err="1" smtClean="0"/>
              <a:t>핏팅</a:t>
            </a:r>
            <a:r>
              <a:rPr lang="ko-KR" altLang="en-US" dirty="0" smtClean="0"/>
              <a:t> </a:t>
            </a:r>
            <a:r>
              <a:rPr lang="ko-KR" altLang="en-US" dirty="0" err="1" smtClean="0"/>
              <a:t>파라메터가</a:t>
            </a:r>
            <a:r>
              <a:rPr lang="ko-KR" altLang="en-US" dirty="0" smtClean="0"/>
              <a:t> 사용되었습니다</a:t>
            </a:r>
            <a:r>
              <a:rPr lang="en-US" altLang="ko-KR" dirty="0" smtClean="0"/>
              <a:t>. </a:t>
            </a:r>
            <a:r>
              <a:rPr lang="ko-KR" altLang="en-US" dirty="0" smtClean="0"/>
              <a:t>네 개의 </a:t>
            </a:r>
            <a:r>
              <a:rPr lang="en-US" altLang="ko-KR" dirty="0" err="1" smtClean="0"/>
              <a:t>bondlength</a:t>
            </a:r>
            <a:r>
              <a:rPr lang="ko-KR" altLang="en-US" dirty="0" smtClean="0"/>
              <a:t>와 </a:t>
            </a:r>
            <a:r>
              <a:rPr lang="en-US" altLang="ko-KR" dirty="0" smtClean="0"/>
              <a:t>scaling factor, </a:t>
            </a:r>
            <a:r>
              <a:rPr lang="ko-KR" altLang="en-US" dirty="0" smtClean="0"/>
              <a:t>그리고 온도 변화 </a:t>
            </a:r>
            <a:r>
              <a:rPr lang="ko-KR" altLang="en-US" dirty="0" err="1" smtClean="0"/>
              <a:t>텀을</a:t>
            </a:r>
            <a:r>
              <a:rPr lang="ko-KR" altLang="en-US" dirty="0" smtClean="0"/>
              <a:t> 사용했습니다</a:t>
            </a:r>
            <a:r>
              <a:rPr lang="en-US" altLang="ko-KR" dirty="0" smtClean="0"/>
              <a:t>.</a:t>
            </a:r>
            <a:endParaRPr lang="ko-KR" altLang="en-US" dirty="0" smtClean="0"/>
          </a:p>
        </p:txBody>
      </p:sp>
      <p:sp>
        <p:nvSpPr>
          <p:cNvPr id="5530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209C01-06C7-4C52-9D2E-DC38ACAD88B3}" type="slidenum">
              <a:rPr lang="ko-KR" altLang="en-US" smtClean="0"/>
              <a:pPr/>
              <a:t>32</a:t>
            </a:fld>
            <a:endParaRPr lang="ko-KR"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 </a:t>
            </a:r>
            <a:r>
              <a:rPr lang="ko-KR" altLang="en-US" dirty="0" smtClean="0"/>
              <a:t>최종적으로 얻은 최적의 </a:t>
            </a:r>
            <a:r>
              <a:rPr lang="en-US" altLang="ko-KR" dirty="0" smtClean="0"/>
              <a:t>fit</a:t>
            </a:r>
            <a:r>
              <a:rPr lang="ko-KR" altLang="en-US" dirty="0" smtClean="0"/>
              <a:t>으로 </a:t>
            </a:r>
            <a:r>
              <a:rPr lang="ko-KR" altLang="en-US" dirty="0" err="1" smtClean="0"/>
              <a:t>부터</a:t>
            </a:r>
            <a:r>
              <a:rPr lang="ko-KR" altLang="en-US" dirty="0" smtClean="0"/>
              <a:t> 각각의 </a:t>
            </a:r>
            <a:r>
              <a:rPr lang="en-US" altLang="ko-KR" dirty="0" err="1" smtClean="0"/>
              <a:t>bondlength</a:t>
            </a:r>
            <a:r>
              <a:rPr lang="ko-KR" altLang="en-US" dirty="0" smtClean="0"/>
              <a:t>들을 결정할 수 있었고</a:t>
            </a:r>
            <a:r>
              <a:rPr lang="en-US" altLang="ko-KR" dirty="0" smtClean="0"/>
              <a:t>, </a:t>
            </a:r>
            <a:r>
              <a:rPr lang="ko-KR" altLang="en-US" dirty="0" smtClean="0"/>
              <a:t>이를 통해 </a:t>
            </a:r>
            <a:r>
              <a:rPr lang="en-US" altLang="ko-KR" dirty="0" smtClean="0"/>
              <a:t>I3-</a:t>
            </a:r>
            <a:r>
              <a:rPr lang="ko-KR" altLang="en-US" dirty="0" smtClean="0"/>
              <a:t>의 구조를 </a:t>
            </a:r>
            <a:r>
              <a:rPr lang="en-US" altLang="ko-KR" dirty="0" smtClean="0"/>
              <a:t>reconstruct</a:t>
            </a:r>
            <a:r>
              <a:rPr lang="ko-KR" altLang="en-US" dirty="0" smtClean="0"/>
              <a:t>할 수 있었습니다</a:t>
            </a:r>
            <a:r>
              <a:rPr lang="en-US" altLang="ko-KR" dirty="0" smtClean="0"/>
              <a:t>.</a:t>
            </a:r>
            <a:r>
              <a:rPr lang="en-US" altLang="ko-KR" baseline="0" dirty="0" smtClean="0"/>
              <a:t> </a:t>
            </a:r>
            <a:r>
              <a:rPr lang="ko-KR" altLang="en-US" baseline="0" dirty="0" smtClean="0"/>
              <a:t>예상했던 대로 물에서는 크게 </a:t>
            </a:r>
            <a:r>
              <a:rPr lang="en-US" altLang="ko-KR" baseline="0" dirty="0" err="1" smtClean="0"/>
              <a:t>aymmetric</a:t>
            </a:r>
            <a:r>
              <a:rPr lang="en-US" altLang="ko-KR" baseline="0" dirty="0" smtClean="0"/>
              <a:t> bent</a:t>
            </a:r>
            <a:r>
              <a:rPr lang="ko-KR" altLang="en-US" baseline="0" dirty="0" smtClean="0"/>
              <a:t>한 구조를</a:t>
            </a:r>
            <a:r>
              <a:rPr lang="en-US" altLang="ko-KR" baseline="0" dirty="0" smtClean="0"/>
              <a:t>, </a:t>
            </a:r>
            <a:r>
              <a:rPr lang="ko-KR" altLang="en-US" baseline="0" dirty="0" smtClean="0"/>
              <a:t>메탄올에서는 약간 </a:t>
            </a:r>
            <a:r>
              <a:rPr lang="en-US" altLang="ko-KR" baseline="0" dirty="0" smtClean="0"/>
              <a:t>asymmetric</a:t>
            </a:r>
            <a:r>
              <a:rPr lang="ko-KR" altLang="en-US" baseline="0" dirty="0" smtClean="0"/>
              <a:t>한 구조를</a:t>
            </a:r>
            <a:r>
              <a:rPr lang="en-US" altLang="ko-KR" baseline="0" dirty="0" smtClean="0"/>
              <a:t>, </a:t>
            </a:r>
            <a:r>
              <a:rPr lang="ko-KR" altLang="en-US" baseline="0" dirty="0" err="1" smtClean="0"/>
              <a:t>아세토나이트릴에서는</a:t>
            </a:r>
            <a:r>
              <a:rPr lang="ko-KR" altLang="en-US" baseline="0" dirty="0" smtClean="0"/>
              <a:t> </a:t>
            </a:r>
            <a:r>
              <a:rPr lang="en-US" altLang="ko-KR" baseline="0" dirty="0" smtClean="0"/>
              <a:t>symmetric</a:t>
            </a:r>
            <a:r>
              <a:rPr lang="ko-KR" altLang="en-US" baseline="0" dirty="0" smtClean="0"/>
              <a:t>한 구조를 얻었습니다</a:t>
            </a:r>
            <a:r>
              <a:rPr lang="en-US" altLang="ko-KR" baseline="0" dirty="0" smtClean="0"/>
              <a:t>. </a:t>
            </a:r>
            <a:r>
              <a:rPr lang="ko-KR" altLang="en-US" baseline="0" dirty="0" smtClean="0"/>
              <a:t>이러한 관측을 통해 물에 의한 </a:t>
            </a:r>
            <a:r>
              <a:rPr lang="en-US" altLang="ko-KR" baseline="0" dirty="0" smtClean="0"/>
              <a:t>symmetry breaking</a:t>
            </a:r>
            <a:r>
              <a:rPr lang="ko-KR" altLang="en-US" baseline="0" dirty="0" smtClean="0"/>
              <a:t>현상을 직접적으로 밝혀 낼 수 있었습니다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E7E096C9-901E-4C82-9C3A-2872B215B4D7}" type="slidenum">
              <a:rPr lang="ko-KR" altLang="en-US" smtClean="0"/>
              <a:pPr/>
              <a:t>33</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 </a:t>
            </a:r>
            <a:r>
              <a:rPr lang="ko-KR" altLang="en-US" dirty="0" smtClean="0"/>
              <a:t>최종적으로 얻은 최적의 </a:t>
            </a:r>
            <a:r>
              <a:rPr lang="en-US" altLang="ko-KR" dirty="0" smtClean="0"/>
              <a:t>fit</a:t>
            </a:r>
            <a:r>
              <a:rPr lang="ko-KR" altLang="en-US" dirty="0" smtClean="0"/>
              <a:t>으로 </a:t>
            </a:r>
            <a:r>
              <a:rPr lang="ko-KR" altLang="en-US" dirty="0" err="1" smtClean="0"/>
              <a:t>부터</a:t>
            </a:r>
            <a:r>
              <a:rPr lang="ko-KR" altLang="en-US" dirty="0" smtClean="0"/>
              <a:t> 각각의 </a:t>
            </a:r>
            <a:r>
              <a:rPr lang="en-US" altLang="ko-KR" dirty="0" err="1" smtClean="0"/>
              <a:t>bondlength</a:t>
            </a:r>
            <a:r>
              <a:rPr lang="ko-KR" altLang="en-US" dirty="0" smtClean="0"/>
              <a:t>들을 결정할 수 있었고</a:t>
            </a:r>
            <a:r>
              <a:rPr lang="en-US" altLang="ko-KR" dirty="0" smtClean="0"/>
              <a:t>, </a:t>
            </a:r>
            <a:r>
              <a:rPr lang="ko-KR" altLang="en-US" dirty="0" smtClean="0"/>
              <a:t>이를 통해 </a:t>
            </a:r>
            <a:r>
              <a:rPr lang="en-US" altLang="ko-KR" dirty="0" smtClean="0"/>
              <a:t>I3-</a:t>
            </a:r>
            <a:r>
              <a:rPr lang="ko-KR" altLang="en-US" dirty="0" smtClean="0"/>
              <a:t>의 구조를 </a:t>
            </a:r>
            <a:r>
              <a:rPr lang="en-US" altLang="ko-KR" dirty="0" smtClean="0"/>
              <a:t>reconstruct</a:t>
            </a:r>
            <a:r>
              <a:rPr lang="ko-KR" altLang="en-US" dirty="0" smtClean="0"/>
              <a:t>할 수 있었습니다</a:t>
            </a:r>
            <a:r>
              <a:rPr lang="en-US" altLang="ko-KR" dirty="0" smtClean="0"/>
              <a:t>.</a:t>
            </a:r>
            <a:r>
              <a:rPr lang="en-US" altLang="ko-KR" baseline="0" dirty="0" smtClean="0"/>
              <a:t> </a:t>
            </a:r>
            <a:r>
              <a:rPr lang="ko-KR" altLang="en-US" baseline="0" dirty="0" smtClean="0"/>
              <a:t>예상했던 대로 물에서는 크게 </a:t>
            </a:r>
            <a:r>
              <a:rPr lang="en-US" altLang="ko-KR" baseline="0" dirty="0" err="1" smtClean="0"/>
              <a:t>aymmetric</a:t>
            </a:r>
            <a:r>
              <a:rPr lang="en-US" altLang="ko-KR" baseline="0" dirty="0" smtClean="0"/>
              <a:t> bent</a:t>
            </a:r>
            <a:r>
              <a:rPr lang="ko-KR" altLang="en-US" baseline="0" dirty="0" smtClean="0"/>
              <a:t>한 구조를</a:t>
            </a:r>
            <a:r>
              <a:rPr lang="en-US" altLang="ko-KR" baseline="0" dirty="0" smtClean="0"/>
              <a:t>, </a:t>
            </a:r>
            <a:r>
              <a:rPr lang="ko-KR" altLang="en-US" baseline="0" dirty="0" smtClean="0"/>
              <a:t>메탄올에서는 약간 </a:t>
            </a:r>
            <a:r>
              <a:rPr lang="en-US" altLang="ko-KR" baseline="0" dirty="0" smtClean="0"/>
              <a:t>asymmetric</a:t>
            </a:r>
            <a:r>
              <a:rPr lang="ko-KR" altLang="en-US" baseline="0" dirty="0" smtClean="0"/>
              <a:t>한 구조를</a:t>
            </a:r>
            <a:r>
              <a:rPr lang="en-US" altLang="ko-KR" baseline="0" dirty="0" smtClean="0"/>
              <a:t>, </a:t>
            </a:r>
            <a:r>
              <a:rPr lang="ko-KR" altLang="en-US" baseline="0" dirty="0" err="1" smtClean="0"/>
              <a:t>아세토나이트릴에서는</a:t>
            </a:r>
            <a:r>
              <a:rPr lang="ko-KR" altLang="en-US" baseline="0" dirty="0" smtClean="0"/>
              <a:t> </a:t>
            </a:r>
            <a:r>
              <a:rPr lang="en-US" altLang="ko-KR" baseline="0" dirty="0" smtClean="0"/>
              <a:t>symmetric</a:t>
            </a:r>
            <a:r>
              <a:rPr lang="ko-KR" altLang="en-US" baseline="0" dirty="0" smtClean="0"/>
              <a:t>한 구조를 얻었습니다</a:t>
            </a:r>
            <a:r>
              <a:rPr lang="en-US" altLang="ko-KR" baseline="0" dirty="0" smtClean="0"/>
              <a:t>. </a:t>
            </a:r>
            <a:r>
              <a:rPr lang="ko-KR" altLang="en-US" baseline="0" dirty="0" smtClean="0"/>
              <a:t>이러한 관측을 통해 물에 의한 </a:t>
            </a:r>
            <a:r>
              <a:rPr lang="en-US" altLang="ko-KR" baseline="0" dirty="0" smtClean="0"/>
              <a:t>symmetry breaking</a:t>
            </a:r>
            <a:r>
              <a:rPr lang="ko-KR" altLang="en-US" baseline="0" dirty="0" smtClean="0"/>
              <a:t>현상을 직접적으로 밝혀 낼 수 있었습니다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E7E096C9-901E-4C82-9C3A-2872B215B4D7}" type="slidenum">
              <a:rPr lang="ko-KR" altLang="en-US" smtClean="0"/>
              <a:pPr/>
              <a:t>34</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1776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Here are shown the final fit results for the data with three different solvents. We could refine all the I-I bond distances. It turned out that water can induce the difference as much as 0.3 angstroms. Even methanol can induce the symmetry breaking although its extent is smaller than water. We</a:t>
            </a:r>
            <a:r>
              <a:rPr lang="en-US" altLang="ko-KR" baseline="0" dirty="0" smtClean="0"/>
              <a:t> can conclude that </a:t>
            </a:r>
            <a:r>
              <a:rPr lang="en-US" altLang="ko-KR" baseline="0" dirty="0" err="1" smtClean="0"/>
              <a:t>protic</a:t>
            </a:r>
            <a:r>
              <a:rPr lang="en-US" altLang="ko-KR" baseline="0" dirty="0" smtClean="0"/>
              <a:t> solvents such as methanol and water induce symmetry breaking whereas </a:t>
            </a:r>
            <a:r>
              <a:rPr lang="en-US" altLang="ko-KR" baseline="0" dirty="0" err="1" smtClean="0"/>
              <a:t>aprotic</a:t>
            </a:r>
            <a:r>
              <a:rPr lang="en-US" altLang="ko-KR" baseline="0" dirty="0" smtClean="0"/>
              <a:t> solvents such as </a:t>
            </a:r>
            <a:r>
              <a:rPr lang="en-US" altLang="ko-KR" baseline="0" dirty="0" err="1" smtClean="0"/>
              <a:t>acetonitril</a:t>
            </a:r>
            <a:r>
              <a:rPr lang="en-US" altLang="ko-KR" baseline="0" dirty="0" smtClean="0"/>
              <a:t> does not.</a:t>
            </a:r>
            <a:endParaRPr lang="ko-KR" altLang="en-US" dirty="0" smtClean="0"/>
          </a:p>
        </p:txBody>
      </p:sp>
      <p:sp>
        <p:nvSpPr>
          <p:cNvPr id="11776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F64E67-74B2-47DB-9B8B-9ED180745369}" type="slidenum">
              <a:rPr lang="ko-KR" altLang="en-US" smtClean="0">
                <a:solidFill>
                  <a:prstClr val="black"/>
                </a:solidFill>
              </a:rPr>
              <a:pPr/>
              <a:t>35</a:t>
            </a:fld>
            <a:endParaRPr lang="ko-KR" alt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 </a:t>
            </a:r>
            <a:r>
              <a:rPr lang="ko-KR" altLang="en-US" dirty="0" smtClean="0"/>
              <a:t>최종적으로 얻은 최적의 </a:t>
            </a:r>
            <a:r>
              <a:rPr lang="en-US" altLang="ko-KR" dirty="0" smtClean="0"/>
              <a:t>fit</a:t>
            </a:r>
            <a:r>
              <a:rPr lang="ko-KR" altLang="en-US" dirty="0" smtClean="0"/>
              <a:t>으로 </a:t>
            </a:r>
            <a:r>
              <a:rPr lang="ko-KR" altLang="en-US" dirty="0" err="1" smtClean="0"/>
              <a:t>부터</a:t>
            </a:r>
            <a:r>
              <a:rPr lang="ko-KR" altLang="en-US" dirty="0" smtClean="0"/>
              <a:t> 각각의 </a:t>
            </a:r>
            <a:r>
              <a:rPr lang="en-US" altLang="ko-KR" dirty="0" err="1" smtClean="0"/>
              <a:t>bondlength</a:t>
            </a:r>
            <a:r>
              <a:rPr lang="ko-KR" altLang="en-US" dirty="0" smtClean="0"/>
              <a:t>들을 결정할 수 있었고</a:t>
            </a:r>
            <a:r>
              <a:rPr lang="en-US" altLang="ko-KR" dirty="0" smtClean="0"/>
              <a:t>, </a:t>
            </a:r>
            <a:r>
              <a:rPr lang="ko-KR" altLang="en-US" dirty="0" smtClean="0"/>
              <a:t>이를 통해 </a:t>
            </a:r>
            <a:r>
              <a:rPr lang="en-US" altLang="ko-KR" dirty="0" smtClean="0"/>
              <a:t>I3-</a:t>
            </a:r>
            <a:r>
              <a:rPr lang="ko-KR" altLang="en-US" dirty="0" smtClean="0"/>
              <a:t>의 구조를 </a:t>
            </a:r>
            <a:r>
              <a:rPr lang="en-US" altLang="ko-KR" dirty="0" smtClean="0"/>
              <a:t>reconstruct</a:t>
            </a:r>
            <a:r>
              <a:rPr lang="ko-KR" altLang="en-US" dirty="0" smtClean="0"/>
              <a:t>할 수 있었습니다</a:t>
            </a:r>
            <a:r>
              <a:rPr lang="en-US" altLang="ko-KR" dirty="0" smtClean="0"/>
              <a:t>.</a:t>
            </a:r>
            <a:r>
              <a:rPr lang="en-US" altLang="ko-KR" baseline="0" dirty="0" smtClean="0"/>
              <a:t> </a:t>
            </a:r>
            <a:r>
              <a:rPr lang="ko-KR" altLang="en-US" baseline="0" dirty="0" smtClean="0"/>
              <a:t>예상했던 대로 물에서는 크게 </a:t>
            </a:r>
            <a:r>
              <a:rPr lang="en-US" altLang="ko-KR" baseline="0" dirty="0" err="1" smtClean="0"/>
              <a:t>aymmetric</a:t>
            </a:r>
            <a:r>
              <a:rPr lang="en-US" altLang="ko-KR" baseline="0" dirty="0" smtClean="0"/>
              <a:t> bent</a:t>
            </a:r>
            <a:r>
              <a:rPr lang="ko-KR" altLang="en-US" baseline="0" dirty="0" smtClean="0"/>
              <a:t>한 구조를</a:t>
            </a:r>
            <a:r>
              <a:rPr lang="en-US" altLang="ko-KR" baseline="0" dirty="0" smtClean="0"/>
              <a:t>, </a:t>
            </a:r>
            <a:r>
              <a:rPr lang="ko-KR" altLang="en-US" baseline="0" dirty="0" smtClean="0"/>
              <a:t>메탄올에서는 약간 </a:t>
            </a:r>
            <a:r>
              <a:rPr lang="en-US" altLang="ko-KR" baseline="0" dirty="0" smtClean="0"/>
              <a:t>asymmetric</a:t>
            </a:r>
            <a:r>
              <a:rPr lang="ko-KR" altLang="en-US" baseline="0" dirty="0" smtClean="0"/>
              <a:t>한 구조를</a:t>
            </a:r>
            <a:r>
              <a:rPr lang="en-US" altLang="ko-KR" baseline="0" dirty="0" smtClean="0"/>
              <a:t>, </a:t>
            </a:r>
            <a:r>
              <a:rPr lang="ko-KR" altLang="en-US" baseline="0" dirty="0" err="1" smtClean="0"/>
              <a:t>아세토나이트릴에서는</a:t>
            </a:r>
            <a:r>
              <a:rPr lang="ko-KR" altLang="en-US" baseline="0" dirty="0" smtClean="0"/>
              <a:t> </a:t>
            </a:r>
            <a:r>
              <a:rPr lang="en-US" altLang="ko-KR" baseline="0" dirty="0" smtClean="0"/>
              <a:t>symmetric</a:t>
            </a:r>
            <a:r>
              <a:rPr lang="ko-KR" altLang="en-US" baseline="0" dirty="0" smtClean="0"/>
              <a:t>한 구조를 얻었습니다</a:t>
            </a:r>
            <a:r>
              <a:rPr lang="en-US" altLang="ko-KR" baseline="0" dirty="0" smtClean="0"/>
              <a:t>. </a:t>
            </a:r>
            <a:r>
              <a:rPr lang="ko-KR" altLang="en-US" baseline="0" dirty="0" smtClean="0"/>
              <a:t>이러한 관측을 통해 물에 의한 </a:t>
            </a:r>
            <a:r>
              <a:rPr lang="en-US" altLang="ko-KR" baseline="0" dirty="0" smtClean="0"/>
              <a:t>symmetry breaking</a:t>
            </a:r>
            <a:r>
              <a:rPr lang="ko-KR" altLang="en-US" baseline="0" dirty="0" smtClean="0"/>
              <a:t>현상을 직접적으로 밝혀 낼 수 있었습니다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E7E096C9-901E-4C82-9C3A-2872B215B4D7}" type="slidenum">
              <a:rPr lang="ko-KR" altLang="en-US" smtClean="0"/>
              <a:pPr/>
              <a:t>37</a:t>
            </a:fld>
            <a:endParaRPr lang="ko-K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 </a:t>
            </a:r>
            <a:r>
              <a:rPr lang="ko-KR" altLang="en-US" dirty="0" smtClean="0"/>
              <a:t>최종적으로 얻은 최적의 </a:t>
            </a:r>
            <a:r>
              <a:rPr lang="en-US" altLang="ko-KR" dirty="0" smtClean="0"/>
              <a:t>fit</a:t>
            </a:r>
            <a:r>
              <a:rPr lang="ko-KR" altLang="en-US" dirty="0" smtClean="0"/>
              <a:t>으로 </a:t>
            </a:r>
            <a:r>
              <a:rPr lang="ko-KR" altLang="en-US" dirty="0" err="1" smtClean="0"/>
              <a:t>부터</a:t>
            </a:r>
            <a:r>
              <a:rPr lang="ko-KR" altLang="en-US" dirty="0" smtClean="0"/>
              <a:t> 각각의 </a:t>
            </a:r>
            <a:r>
              <a:rPr lang="en-US" altLang="ko-KR" dirty="0" err="1" smtClean="0"/>
              <a:t>bondlength</a:t>
            </a:r>
            <a:r>
              <a:rPr lang="ko-KR" altLang="en-US" dirty="0" smtClean="0"/>
              <a:t>들을 결정할 수 있었고</a:t>
            </a:r>
            <a:r>
              <a:rPr lang="en-US" altLang="ko-KR" dirty="0" smtClean="0"/>
              <a:t>, </a:t>
            </a:r>
            <a:r>
              <a:rPr lang="ko-KR" altLang="en-US" dirty="0" smtClean="0"/>
              <a:t>이를 통해 </a:t>
            </a:r>
            <a:r>
              <a:rPr lang="en-US" altLang="ko-KR" dirty="0" smtClean="0"/>
              <a:t>I3-</a:t>
            </a:r>
            <a:r>
              <a:rPr lang="ko-KR" altLang="en-US" dirty="0" smtClean="0"/>
              <a:t>의 구조를 </a:t>
            </a:r>
            <a:r>
              <a:rPr lang="en-US" altLang="ko-KR" dirty="0" smtClean="0"/>
              <a:t>reconstruct</a:t>
            </a:r>
            <a:r>
              <a:rPr lang="ko-KR" altLang="en-US" dirty="0" smtClean="0"/>
              <a:t>할 수 있었습니다</a:t>
            </a:r>
            <a:r>
              <a:rPr lang="en-US" altLang="ko-KR" dirty="0" smtClean="0"/>
              <a:t>.</a:t>
            </a:r>
            <a:r>
              <a:rPr lang="en-US" altLang="ko-KR" baseline="0" dirty="0" smtClean="0"/>
              <a:t> </a:t>
            </a:r>
            <a:r>
              <a:rPr lang="ko-KR" altLang="en-US" baseline="0" dirty="0" smtClean="0"/>
              <a:t>예상했던 대로 물에서는 크게 </a:t>
            </a:r>
            <a:r>
              <a:rPr lang="en-US" altLang="ko-KR" baseline="0" dirty="0" err="1" smtClean="0"/>
              <a:t>aymmetric</a:t>
            </a:r>
            <a:r>
              <a:rPr lang="en-US" altLang="ko-KR" baseline="0" dirty="0" smtClean="0"/>
              <a:t> bent</a:t>
            </a:r>
            <a:r>
              <a:rPr lang="ko-KR" altLang="en-US" baseline="0" dirty="0" smtClean="0"/>
              <a:t>한 구조를</a:t>
            </a:r>
            <a:r>
              <a:rPr lang="en-US" altLang="ko-KR" baseline="0" dirty="0" smtClean="0"/>
              <a:t>, </a:t>
            </a:r>
            <a:r>
              <a:rPr lang="ko-KR" altLang="en-US" baseline="0" dirty="0" smtClean="0"/>
              <a:t>메탄올에서는 약간 </a:t>
            </a:r>
            <a:r>
              <a:rPr lang="en-US" altLang="ko-KR" baseline="0" dirty="0" smtClean="0"/>
              <a:t>asymmetric</a:t>
            </a:r>
            <a:r>
              <a:rPr lang="ko-KR" altLang="en-US" baseline="0" dirty="0" smtClean="0"/>
              <a:t>한 구조를</a:t>
            </a:r>
            <a:r>
              <a:rPr lang="en-US" altLang="ko-KR" baseline="0" dirty="0" smtClean="0"/>
              <a:t>, </a:t>
            </a:r>
            <a:r>
              <a:rPr lang="ko-KR" altLang="en-US" baseline="0" dirty="0" err="1" smtClean="0"/>
              <a:t>아세토나이트릴에서는</a:t>
            </a:r>
            <a:r>
              <a:rPr lang="ko-KR" altLang="en-US" baseline="0" dirty="0" smtClean="0"/>
              <a:t> </a:t>
            </a:r>
            <a:r>
              <a:rPr lang="en-US" altLang="ko-KR" baseline="0" dirty="0" smtClean="0"/>
              <a:t>symmetric</a:t>
            </a:r>
            <a:r>
              <a:rPr lang="ko-KR" altLang="en-US" baseline="0" dirty="0" smtClean="0"/>
              <a:t>한 구조를 얻었습니다</a:t>
            </a:r>
            <a:r>
              <a:rPr lang="en-US" altLang="ko-KR" baseline="0" dirty="0" smtClean="0"/>
              <a:t>. </a:t>
            </a:r>
            <a:r>
              <a:rPr lang="ko-KR" altLang="en-US" baseline="0" dirty="0" smtClean="0"/>
              <a:t>이러한 관측을 통해 물에 의한 </a:t>
            </a:r>
            <a:r>
              <a:rPr lang="en-US" altLang="ko-KR" baseline="0" dirty="0" smtClean="0"/>
              <a:t>symmetry breaking</a:t>
            </a:r>
            <a:r>
              <a:rPr lang="ko-KR" altLang="en-US" baseline="0" dirty="0" smtClean="0"/>
              <a:t>현상을 직접적으로 밝혀 낼 수 있었습니다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E7E096C9-901E-4C82-9C3A-2872B215B4D7}" type="slidenum">
              <a:rPr lang="ko-KR" altLang="en-US" smtClean="0"/>
              <a:pPr/>
              <a:t>38</a:t>
            </a:fld>
            <a:endParaRPr lang="ko-K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32099"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ko-KR" dirty="0" smtClean="0"/>
              <a:t>This is an example of a typical small molecule and this is that of a typical protein molecule. When we apply TRXL to proteins, we have to deal with a much larger size and a generally lower concentration than that of small molecules.</a:t>
            </a:r>
          </a:p>
          <a:p>
            <a:pPr eaLnBrk="1" hangingPunct="1"/>
            <a:endParaRPr lang="ko-KR" altLang="en-US" dirty="0" smtClean="0"/>
          </a:p>
        </p:txBody>
      </p:sp>
      <p:sp>
        <p:nvSpPr>
          <p:cNvPr id="13210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81E95E-37D1-4C76-A606-4E681EE0E3C0}" type="slidenum">
              <a:rPr lang="ko-KR" altLang="en-US" smtClean="0">
                <a:latin typeface="굴림" pitchFamily="50" charset="-127"/>
                <a:ea typeface="굴림" pitchFamily="50" charset="-127"/>
              </a:rPr>
              <a:pPr/>
              <a:t>45</a:t>
            </a:fld>
            <a:endParaRPr lang="en-US" altLang="ko-KR" smtClean="0">
              <a:latin typeface="굴림" pitchFamily="50" charset="-127"/>
              <a:ea typeface="굴림" pitchFamily="50" charset="-12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1" dirty="0" smtClean="0"/>
              <a:t>This is a typical</a:t>
            </a:r>
            <a:r>
              <a:rPr lang="en-US" altLang="ko-KR" b="1" baseline="0" dirty="0" smtClean="0"/>
              <a:t> scattering pattern from a protein solution, which can be converted to a one-dimensional scattering intensity curve.</a:t>
            </a:r>
          </a:p>
          <a:p>
            <a:r>
              <a:rPr lang="en-US" altLang="ko-KR" b="1" baseline="0" dirty="0" smtClean="0"/>
              <a:t>The small angle region, which is often called SAXS region, contains information about the size and shape. The scattering intensity in wider angles have more detailed information such as the folds of the alpha helix and beta sheets. Please note that the intensity is shown in log scales. </a:t>
            </a:r>
            <a:r>
              <a:rPr lang="en-US" altLang="ko-KR" baseline="0" dirty="0" smtClean="0"/>
              <a:t>As you can see, the SAXS intensity is huge compared with the WAXS intensity and this is why in most applications only SAXS region has been utilized.</a:t>
            </a:r>
          </a:p>
        </p:txBody>
      </p:sp>
      <p:sp>
        <p:nvSpPr>
          <p:cNvPr id="4" name="슬라이드 번호 개체 틀 3"/>
          <p:cNvSpPr>
            <a:spLocks noGrp="1"/>
          </p:cNvSpPr>
          <p:nvPr>
            <p:ph type="sldNum" sz="quarter" idx="10"/>
          </p:nvPr>
        </p:nvSpPr>
        <p:spPr/>
        <p:txBody>
          <a:bodyPr/>
          <a:lstStyle/>
          <a:p>
            <a:pPr>
              <a:defRPr/>
            </a:pPr>
            <a:fld id="{4CA81A73-8B4A-48F9-80B3-EAC60B75D1E2}" type="slidenum">
              <a:rPr lang="ko-KR" altLang="en-US" smtClean="0"/>
              <a:pPr>
                <a:defRPr/>
              </a:pPr>
              <a:t>46</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9318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When it comes to the scattering from a solution, which consists of the solute and solvent, we have to consider the contribution from the solute, the solvent, and the solute-solvent cross term, which is also called the cage term. At usual concentrations, the number of solute is much smaller than that of the solvent. For example, for I2 dissolved in methanol solution at a</a:t>
            </a:r>
            <a:r>
              <a:rPr lang="en-US" altLang="ko-KR" baseline="0" dirty="0" smtClean="0"/>
              <a:t> typical concentration</a:t>
            </a:r>
            <a:r>
              <a:rPr lang="en-US" altLang="ko-KR" dirty="0" smtClean="0"/>
              <a:t>, the total signal is almost identical to the contribution from the solvent-only term. The</a:t>
            </a:r>
            <a:r>
              <a:rPr lang="en-US" altLang="ko-KR" baseline="0" dirty="0" smtClean="0"/>
              <a:t> contribution from the solute is almost negligible, which makes things difficult when we are interested in the molecular structure of the solute.</a:t>
            </a:r>
            <a:endParaRPr lang="ko-KR" altLang="en-US" dirty="0" smtClean="0"/>
          </a:p>
        </p:txBody>
      </p:sp>
      <p:sp>
        <p:nvSpPr>
          <p:cNvPr id="9318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3379A8-3FD8-4168-B128-F3EACC98588F}" type="slidenum">
              <a:rPr lang="ko-KR" altLang="en-US" smtClean="0">
                <a:latin typeface="굴림" pitchFamily="50" charset="-127"/>
                <a:ea typeface="굴림" pitchFamily="50" charset="-127"/>
              </a:rPr>
              <a:pPr/>
              <a:t>4</a:t>
            </a:fld>
            <a:endParaRPr lang="ko-KR" altLang="en-US" smtClean="0">
              <a:latin typeface="굴림" pitchFamily="50" charset="-127"/>
              <a:ea typeface="굴림" pitchFamily="50" charset="-127"/>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slide</a:t>
            </a:r>
            <a:r>
              <a:rPr lang="en-US" altLang="ko-KR" baseline="0" dirty="0" smtClean="0"/>
              <a:t> shows a schematic of the experimental setup. We put a protein solution in a capillary and apply the typical laser-pump and X-ray-probe scheme. The scattering patterns are collected as a function of time delay of the X-ray pulse relative to the laser pulse.</a:t>
            </a:r>
            <a:endParaRPr lang="ko-KR" altLang="en-US" dirty="0"/>
          </a:p>
        </p:txBody>
      </p:sp>
      <p:sp>
        <p:nvSpPr>
          <p:cNvPr id="4" name="슬라이드 번호 개체 틀 3"/>
          <p:cNvSpPr>
            <a:spLocks noGrp="1"/>
          </p:cNvSpPr>
          <p:nvPr>
            <p:ph type="sldNum" sz="quarter" idx="10"/>
          </p:nvPr>
        </p:nvSpPr>
        <p:spPr/>
        <p:txBody>
          <a:bodyPr/>
          <a:lstStyle/>
          <a:p>
            <a:pPr>
              <a:defRPr/>
            </a:pPr>
            <a:fld id="{4CA81A73-8B4A-48F9-80B3-EAC60B75D1E2}" type="slidenum">
              <a:rPr lang="ko-KR" altLang="en-US" smtClean="0"/>
              <a:pPr>
                <a:defRPr/>
              </a:pPr>
              <a:t>47</a:t>
            </a:fld>
            <a:endParaRPr lang="ko-K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3312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This shows a list of various model proteins studied</a:t>
            </a:r>
            <a:r>
              <a:rPr lang="en-US" altLang="ko-KR" baseline="0" dirty="0" smtClean="0"/>
              <a:t> by TRXL </a:t>
            </a:r>
            <a:r>
              <a:rPr lang="en-US" altLang="ko-KR" dirty="0" smtClean="0"/>
              <a:t>and for the rest</a:t>
            </a:r>
            <a:r>
              <a:rPr lang="en-US" altLang="ko-KR" baseline="0" dirty="0" smtClean="0"/>
              <a:t> of my talk </a:t>
            </a:r>
            <a:r>
              <a:rPr lang="en-US" altLang="ko-KR" dirty="0" smtClean="0"/>
              <a:t>I will show you the results for</a:t>
            </a:r>
            <a:r>
              <a:rPr lang="en-US" altLang="ko-KR" baseline="0" dirty="0" smtClean="0"/>
              <a:t> </a:t>
            </a:r>
            <a:r>
              <a:rPr lang="en-US" altLang="ko-KR" baseline="0" dirty="0" err="1" smtClean="0"/>
              <a:t>heme</a:t>
            </a:r>
            <a:r>
              <a:rPr lang="en-US" altLang="ko-KR" baseline="0" dirty="0" smtClean="0"/>
              <a:t> proteins.</a:t>
            </a:r>
            <a:endParaRPr lang="ko-KR" altLang="en-US" dirty="0" smtClean="0"/>
          </a:p>
        </p:txBody>
      </p:sp>
      <p:sp>
        <p:nvSpPr>
          <p:cNvPr id="13312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6CA7DA-A202-4E38-B3A5-3E3D80E68381}" type="slidenum">
              <a:rPr lang="ko-KR" altLang="en-US" smtClean="0">
                <a:latin typeface="굴림" pitchFamily="50" charset="-127"/>
                <a:ea typeface="굴림" pitchFamily="50" charset="-127"/>
              </a:rPr>
              <a:pPr/>
              <a:t>48</a:t>
            </a:fld>
            <a:endParaRPr lang="ko-KR" altLang="en-US" smtClean="0">
              <a:latin typeface="굴림" pitchFamily="50" charset="-127"/>
              <a:ea typeface="굴림" pitchFamily="50"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4541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TWK] All</a:t>
            </a:r>
            <a:r>
              <a:rPr lang="en-US" altLang="ko-KR" baseline="0" dirty="0" smtClean="0"/>
              <a:t> data is come from bubbling experiment. The bubbling experiment is the same as original refolding experiment except for bubbling CO-</a:t>
            </a:r>
            <a:r>
              <a:rPr lang="en-US" altLang="ko-KR" baseline="0" dirty="0" err="1" smtClean="0"/>
              <a:t>Cyt</a:t>
            </a:r>
            <a:r>
              <a:rPr lang="en-US" altLang="ko-KR" baseline="0" dirty="0" smtClean="0"/>
              <a:t> c solution with nitrogen for 10 min. It is possible that the concentration of carbon monoxide in the bubbling case is a little bit lower than  the original case. [Actually, in the original case I have a trouble related with extracting intermediate structure. Therefore, in this presentation I’ll show you the bubbling data in that the intermediate structures are normally extracted.]</a:t>
            </a:r>
            <a:endParaRPr lang="ko-KR" altLang="en-US" dirty="0" smtClean="0"/>
          </a:p>
        </p:txBody>
      </p:sp>
      <p:sp>
        <p:nvSpPr>
          <p:cNvPr id="1454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633093-D9E9-4080-BE66-6D757C2504DE}" type="slidenum">
              <a:rPr lang="ko-KR" altLang="en-US" smtClean="0">
                <a:latin typeface="굴림" pitchFamily="50" charset="-127"/>
                <a:ea typeface="굴림" pitchFamily="50" charset="-127"/>
              </a:rPr>
              <a:pPr/>
              <a:t>57</a:t>
            </a:fld>
            <a:endParaRPr lang="ko-KR" altLang="en-US" smtClean="0">
              <a:latin typeface="굴림" pitchFamily="50" charset="-127"/>
              <a:ea typeface="굴림" pitchFamily="50"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4CA81A73-8B4A-48F9-80B3-EAC60B75D1E2}" type="slidenum">
              <a:rPr lang="ko-KR" altLang="en-US" smtClean="0"/>
              <a:pPr>
                <a:defRPr/>
              </a:pPr>
              <a:t>58</a:t>
            </a:fld>
            <a:endParaRPr lang="ko-K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TWK]</a:t>
            </a:r>
            <a:r>
              <a:rPr lang="en-US" altLang="ko-KR" baseline="0" dirty="0" smtClean="0"/>
              <a:t> This slide shows the structural dynamics involving reconstructed structures, radial distribution functions (RDFs) and static SAXS data about CO-</a:t>
            </a:r>
            <a:r>
              <a:rPr lang="en-US" altLang="ko-KR" baseline="0" dirty="0" err="1" smtClean="0"/>
              <a:t>Cytc</a:t>
            </a:r>
            <a:r>
              <a:rPr lang="en-US" altLang="ko-KR" baseline="0" dirty="0" smtClean="0"/>
              <a:t>. (Left up figure) The third species-associated curve is well matched with the theoretical difference between the static curves from folded (</a:t>
            </a:r>
            <a:r>
              <a:rPr lang="en-US" altLang="ko-KR" baseline="0" dirty="0" err="1" smtClean="0"/>
              <a:t>Rg</a:t>
            </a:r>
            <a:r>
              <a:rPr lang="en-US" altLang="ko-KR" baseline="0" dirty="0" smtClean="0"/>
              <a:t>: 13.7 </a:t>
            </a:r>
            <a:r>
              <a:rPr lang="en-US" altLang="ko-KR" baseline="0" dirty="0" err="1" smtClean="0"/>
              <a:t>ang</a:t>
            </a:r>
            <a:r>
              <a:rPr lang="en-US" altLang="ko-KR" baseline="0" dirty="0" smtClean="0"/>
              <a:t>)  and unfolded structure (</a:t>
            </a:r>
            <a:r>
              <a:rPr lang="en-US" altLang="ko-KR" baseline="0" dirty="0" err="1" smtClean="0"/>
              <a:t>Rg</a:t>
            </a:r>
            <a:r>
              <a:rPr lang="en-US" altLang="ko-KR" baseline="0" dirty="0" smtClean="0"/>
              <a:t> : 21 </a:t>
            </a:r>
            <a:r>
              <a:rPr lang="en-US" altLang="ko-KR" baseline="0" dirty="0" err="1" smtClean="0"/>
              <a:t>ang</a:t>
            </a:r>
            <a:r>
              <a:rPr lang="en-US" altLang="ko-KR" baseline="0" dirty="0" smtClean="0"/>
              <a:t>) generated by MD simulation. That is, the unfolded CO-</a:t>
            </a:r>
            <a:r>
              <a:rPr lang="en-US" altLang="ko-KR" baseline="0" dirty="0" err="1" smtClean="0"/>
              <a:t>Cyt</a:t>
            </a:r>
            <a:r>
              <a:rPr lang="en-US" altLang="ko-KR" baseline="0" dirty="0" smtClean="0"/>
              <a:t> c having 21 angstrom with respect to radius of gyration is converted to native folded state after CO-</a:t>
            </a:r>
            <a:r>
              <a:rPr lang="en-US" altLang="ko-KR" baseline="0" dirty="0" err="1" smtClean="0"/>
              <a:t>ligand</a:t>
            </a:r>
            <a:r>
              <a:rPr lang="en-US" altLang="ko-KR" baseline="0" dirty="0" smtClean="0"/>
              <a:t> photolysis. (Left bottom figure) In fact, the static SAXS curve shows 21 </a:t>
            </a:r>
            <a:r>
              <a:rPr lang="en-US" altLang="ko-KR" baseline="0" dirty="0" err="1" smtClean="0"/>
              <a:t>ang</a:t>
            </a:r>
            <a:r>
              <a:rPr lang="en-US" altLang="ko-KR" baseline="0" dirty="0" smtClean="0"/>
              <a:t> with respect to </a:t>
            </a:r>
            <a:r>
              <a:rPr lang="en-US" altLang="ko-KR" baseline="0" dirty="0" err="1" smtClean="0"/>
              <a:t>Rg</a:t>
            </a:r>
            <a:r>
              <a:rPr lang="en-US" altLang="ko-KR" baseline="0" dirty="0" smtClean="0"/>
              <a:t> about CO-</a:t>
            </a:r>
            <a:r>
              <a:rPr lang="en-US" altLang="ko-KR" baseline="0" dirty="0" err="1" smtClean="0"/>
              <a:t>Cyt</a:t>
            </a:r>
            <a:r>
              <a:rPr lang="en-US" altLang="ko-KR" baseline="0" dirty="0" smtClean="0"/>
              <a:t> c. (Right figure) Final extracted structures from species-associated curves.</a:t>
            </a:r>
            <a:endParaRPr lang="ko-KR" altLang="en-US" dirty="0"/>
          </a:p>
        </p:txBody>
      </p:sp>
      <p:sp>
        <p:nvSpPr>
          <p:cNvPr id="4" name="슬라이드 번호 개체 틀 3"/>
          <p:cNvSpPr>
            <a:spLocks noGrp="1"/>
          </p:cNvSpPr>
          <p:nvPr>
            <p:ph type="sldNum" sz="quarter" idx="10"/>
          </p:nvPr>
        </p:nvSpPr>
        <p:spPr/>
        <p:txBody>
          <a:bodyPr/>
          <a:lstStyle/>
          <a:p>
            <a:pPr>
              <a:defRPr/>
            </a:pPr>
            <a:fld id="{4CA81A73-8B4A-48F9-80B3-EAC60B75D1E2}" type="slidenum">
              <a:rPr lang="ko-KR" altLang="en-US" smtClean="0"/>
              <a:pPr>
                <a:defRPr/>
              </a:pPr>
              <a:t>59</a:t>
            </a:fld>
            <a:endParaRPr lang="ko-K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xfrm>
            <a:off x="3344863" y="533400"/>
            <a:ext cx="3548062" cy="2660650"/>
          </a:xfrm>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latin typeface="Calibri" pitchFamily="34" charset="0"/>
                <a:ea typeface="휴먼옛체" pitchFamily="18" charset="-127"/>
              </a:rPr>
              <a:t>In this talk,</a:t>
            </a:r>
            <a:r>
              <a:rPr lang="en-US" altLang="ko-KR" baseline="0" dirty="0" smtClean="0">
                <a:latin typeface="Calibri" pitchFamily="34" charset="0"/>
                <a:ea typeface="휴먼옛체" pitchFamily="18" charset="-127"/>
              </a:rPr>
              <a:t> I presented several examples where time-resolved solution scattering revealed structural dynamics in solutions. Molecular structures of intermediates and their spatiotemporal kinetics can be tracked for small molecules and proteins. Throughout  my talk, I have tried to emphasize that time-resolved solution scattering is a versatile tool to investigate the reactions, complementary to spectroscopy. </a:t>
            </a:r>
            <a:r>
              <a:rPr lang="en-US" altLang="ko-KR" dirty="0" smtClean="0">
                <a:latin typeface="Calibri" pitchFamily="34" charset="0"/>
                <a:ea typeface="휴먼옛체" pitchFamily="18" charset="-127"/>
              </a:rPr>
              <a:t>Many parts of my talk can be found in a recently published review article in Accounts of Chemical Research. (32:00)</a:t>
            </a:r>
            <a:endParaRPr lang="ko-KR"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ko-KR" smtClean="0">
                <a:latin typeface="굴림" pitchFamily="50" charset="-127"/>
                <a:ea typeface="굴림" pitchFamily="50" charset="-127"/>
              </a:rPr>
              <a:t>Structural Dynamics Lab</a:t>
            </a:r>
          </a:p>
        </p:txBody>
      </p:sp>
      <p:sp>
        <p:nvSpPr>
          <p:cNvPr id="15155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A661F6-58E3-45A5-825E-0141BD6E65EA}" type="slidenum">
              <a:rPr lang="en-US" altLang="ko-KR" smtClean="0">
                <a:latin typeface="굴림" pitchFamily="50" charset="-127"/>
                <a:ea typeface="굴림" pitchFamily="50" charset="-127"/>
              </a:rPr>
              <a:pPr/>
              <a:t>65</a:t>
            </a:fld>
            <a:endParaRPr lang="en-US" altLang="ko-KR" smtClean="0">
              <a:latin typeface="굴림" pitchFamily="50" charset="-127"/>
              <a:ea typeface="굴림" pitchFamily="50" charset="-127"/>
            </a:endParaRPr>
          </a:p>
        </p:txBody>
      </p:sp>
      <p:sp>
        <p:nvSpPr>
          <p:cNvPr id="151556" name="Rectangle 2"/>
          <p:cNvSpPr>
            <a:spLocks noGrp="1" noRot="1" noChangeAspect="1" noChangeArrowheads="1" noTextEdit="1"/>
          </p:cNvSpPr>
          <p:nvPr>
            <p:ph type="sldImg"/>
          </p:nvPr>
        </p:nvSpPr>
        <p:spPr bwMode="auto">
          <a:xfrm>
            <a:off x="3348038" y="538163"/>
            <a:ext cx="3538537" cy="2652712"/>
          </a:xfrm>
          <a:noFill/>
          <a:ln>
            <a:solidFill>
              <a:srgbClr val="000000"/>
            </a:solidFill>
            <a:miter lim="800000"/>
            <a:headEnd/>
            <a:tailEnd/>
          </a:ln>
        </p:spPr>
      </p:sp>
      <p:sp>
        <p:nvSpPr>
          <p:cNvPr id="151557" name="Rectangle 3"/>
          <p:cNvSpPr>
            <a:spLocks noGrp="1" noChangeArrowheads="1"/>
          </p:cNvSpPr>
          <p:nvPr>
            <p:ph type="body" idx="1"/>
          </p:nvPr>
        </p:nvSpPr>
        <p:spPr bwMode="auto">
          <a:xfrm>
            <a:off x="1364776" y="3372740"/>
            <a:ext cx="7505064" cy="3194684"/>
          </a:xfrm>
          <a:noFill/>
        </p:spPr>
        <p:txBody>
          <a:bodyPr wrap="square" numCol="1" anchor="t" anchorCtr="0" compatLnSpc="1">
            <a:prstTxWarp prst="textNoShape">
              <a:avLst/>
            </a:prstTxWarp>
          </a:bodyPr>
          <a:lstStyle/>
          <a:p>
            <a:pPr eaLnBrk="1" hangingPunct="1"/>
            <a:r>
              <a:rPr lang="en-US" altLang="ko-KR" baseline="0" dirty="0" smtClean="0"/>
              <a:t>I would like to start by acknowledging the people involved in the work </a:t>
            </a:r>
            <a:r>
              <a:rPr lang="en-US" altLang="ko-KR" dirty="0" smtClean="0"/>
              <a:t>that I am going to present, </a:t>
            </a:r>
            <a:r>
              <a:rPr lang="en-US" altLang="ko-KR" baseline="0" dirty="0" smtClean="0"/>
              <a:t>collaborators and my group members. </a:t>
            </a:r>
            <a:endParaRPr lang="en-US" altLang="ko-KR" dirty="0" smtClean="0"/>
          </a:p>
          <a:p>
            <a:pPr eaLnBrk="1" hangingPunct="1"/>
            <a:r>
              <a:rPr lang="en-US" altLang="ko-KR" dirty="0" smtClean="0"/>
              <a:t>Especially I would like to thank Michael </a:t>
            </a:r>
            <a:r>
              <a:rPr lang="en-US" altLang="ko-KR" dirty="0" err="1" smtClean="0"/>
              <a:t>Wulff</a:t>
            </a:r>
            <a:r>
              <a:rPr lang="en-US" altLang="ko-KR" dirty="0" smtClean="0"/>
              <a:t> at ESRF and his current and former members at the </a:t>
            </a:r>
            <a:r>
              <a:rPr lang="en-US" altLang="ko-KR" dirty="0" err="1" smtClean="0"/>
              <a:t>beamline</a:t>
            </a:r>
            <a:r>
              <a:rPr lang="en-US" altLang="ko-KR" dirty="0" smtClean="0"/>
              <a:t>. The funding</a:t>
            </a:r>
            <a:r>
              <a:rPr lang="en-US" altLang="ko-KR" baseline="0" dirty="0" smtClean="0"/>
              <a:t> has been generously provided by Korean government under national creative research initiatives, one of the biggest grants available for individual researchers in Korea.</a:t>
            </a:r>
            <a:endParaRPr lang="ko-KR" altLang="ko-K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9421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Moreover we are interested in the “change” of the solute structure and the net signal we are after is the difference of the scattering pattern before and after the laser excitation. Typically, we collect data at a negative time delay and subtract it from the data at other time delays to produce the difference pattern. This red curve is the raw scattering intensity and the blue is the difference scattering intensity multiplied by 100. Typically the relative laser induced diffraction signal change is quite small. Delta S(q) depends </a:t>
            </a:r>
            <a:r>
              <a:rPr lang="en-GB" altLang="ko-KR" dirty="0" smtClean="0"/>
              <a:t>on both time and scattering angle, and is typically less than 0.1 % of S(q). (10:00) We</a:t>
            </a:r>
            <a:r>
              <a:rPr lang="en-GB" altLang="ko-KR" baseline="0" dirty="0" smtClean="0"/>
              <a:t> have to deal with this small signal and this is why we had to stick with synchrotron sources and could not take advantage of the currently available </a:t>
            </a:r>
            <a:r>
              <a:rPr lang="en-GB" altLang="ko-KR" baseline="0" dirty="0" err="1" smtClean="0"/>
              <a:t>femtosecond</a:t>
            </a:r>
            <a:r>
              <a:rPr lang="en-GB" altLang="ko-KR" baseline="0" dirty="0" smtClean="0"/>
              <a:t> x-ray sources, which simply do not provide enough X-ray photons per pulse.</a:t>
            </a:r>
            <a:endParaRPr lang="ko-KR" altLang="en-US" dirty="0" smtClean="0"/>
          </a:p>
        </p:txBody>
      </p:sp>
      <p:sp>
        <p:nvSpPr>
          <p:cNvPr id="942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39A9A2-2BD1-4084-A28A-472D2A5A2616}" type="slidenum">
              <a:rPr lang="ko-KR" altLang="en-US" smtClean="0">
                <a:latin typeface="굴림" pitchFamily="50" charset="-127"/>
                <a:ea typeface="굴림" pitchFamily="50" charset="-127"/>
              </a:rPr>
              <a:pPr/>
              <a:t>5</a:t>
            </a:fld>
            <a:endParaRPr lang="ko-KR" altLang="en-US" smtClean="0">
              <a:latin typeface="굴림" pitchFamily="50" charset="-127"/>
              <a:ea typeface="굴림" pitchFamily="50"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9523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In addition, when the solute undergoes a reaction, the energy levels also change. Because of the energy conservation, the energy differences between states are eventually transferred to the solvent, changing the solvent temperature and density as a function of time. Thus when we analyze the data, we have to consider the solvent scattering change in response of the temperature change and density change in addition to the scattering change due to the solute reactions. </a:t>
            </a:r>
            <a:endParaRPr lang="ko-KR" altLang="en-US" dirty="0" smtClean="0"/>
          </a:p>
        </p:txBody>
      </p:sp>
      <p:sp>
        <p:nvSpPr>
          <p:cNvPr id="9523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AFD622-F2B3-4858-837B-7433F173A261}" type="slidenum">
              <a:rPr lang="ko-KR" altLang="en-US" smtClean="0">
                <a:latin typeface="굴림" pitchFamily="50" charset="-127"/>
                <a:ea typeface="굴림" pitchFamily="50" charset="-127"/>
              </a:rPr>
              <a:pPr/>
              <a:t>6</a:t>
            </a:fld>
            <a:endParaRPr lang="ko-KR" altLang="en-US" dirty="0" smtClean="0">
              <a:latin typeface="굴림" pitchFamily="50" charset="-127"/>
              <a:ea typeface="굴림" pitchFamily="50"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6563"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ko-KR" altLang="en-US" smtClean="0"/>
              <a:t> 이렇게 얻어진 시그널은 다음과 같이 분석됩니다</a:t>
            </a:r>
            <a:r>
              <a:rPr lang="en-US" altLang="ko-KR" smtClean="0"/>
              <a:t>. </a:t>
            </a:r>
            <a:r>
              <a:rPr lang="ko-KR" altLang="en-US" smtClean="0"/>
              <a:t>분석과정은 시그널이 반응하는 분자 자체에 의한 신호와 용매 분자들에 의한 신호</a:t>
            </a:r>
            <a:r>
              <a:rPr lang="en-US" altLang="ko-KR" smtClean="0"/>
              <a:t>, </a:t>
            </a:r>
            <a:r>
              <a:rPr lang="ko-KR" altLang="en-US" smtClean="0"/>
              <a:t>그리고 분자</a:t>
            </a:r>
            <a:r>
              <a:rPr lang="en-US" altLang="ko-KR" smtClean="0"/>
              <a:t>-</a:t>
            </a:r>
            <a:r>
              <a:rPr lang="ko-KR" altLang="en-US" smtClean="0"/>
              <a:t>용매 간 상호작용에 의한 신호로 분리가 가능하다는 가정 하에 진행됩니다</a:t>
            </a:r>
            <a:r>
              <a:rPr lang="en-US" altLang="ko-KR" smtClean="0"/>
              <a:t>. </a:t>
            </a:r>
            <a:r>
              <a:rPr lang="ko-KR" altLang="en-US" smtClean="0"/>
              <a:t>이들의 합으로 이론적으로 계산된 커브를 실험 커브에 맞춰나갑니다</a:t>
            </a:r>
            <a:r>
              <a:rPr lang="en-US" altLang="ko-KR" smtClean="0"/>
              <a:t>. </a:t>
            </a:r>
            <a:r>
              <a:rPr lang="ko-KR" altLang="en-US" smtClean="0"/>
              <a:t>이때</a:t>
            </a:r>
            <a:r>
              <a:rPr lang="en-US" altLang="ko-KR" smtClean="0"/>
              <a:t>, </a:t>
            </a:r>
            <a:r>
              <a:rPr lang="ko-KR" altLang="en-US" smtClean="0"/>
              <a:t>시간에 따른 모든 데이터를 함께 사용하는 글로벌 핏팅 방법을 이용하여 핏팅의 신뢰도를 높입니다</a:t>
            </a:r>
            <a:r>
              <a:rPr lang="en-US" altLang="ko-KR" smtClean="0"/>
              <a:t>. </a:t>
            </a:r>
          </a:p>
        </p:txBody>
      </p:sp>
      <p:sp>
        <p:nvSpPr>
          <p:cNvPr id="6656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3834B8-C6DC-40DA-AF23-29ACD0A81331}" type="slidenum">
              <a:rPr lang="ko-KR" altLang="en-US" smtClean="0">
                <a:latin typeface="굴림" pitchFamily="50" charset="-127"/>
                <a:ea typeface="굴림" pitchFamily="50" charset="-127"/>
              </a:rPr>
              <a:pPr/>
              <a:t>7</a:t>
            </a:fld>
            <a:endParaRPr lang="en-US" altLang="ko-KR" smtClean="0">
              <a:latin typeface="굴림" pitchFamily="50" charset="-127"/>
              <a:ea typeface="굴림" pitchFamily="50"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67939"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The first example is the photolysis of CHI3, </a:t>
            </a:r>
            <a:r>
              <a:rPr lang="en-US" altLang="ko-KR" dirty="0" err="1" smtClean="0"/>
              <a:t>Iodoform</a:t>
            </a:r>
            <a:r>
              <a:rPr lang="en-US" altLang="ko-KR" dirty="0" smtClean="0"/>
              <a:t> in methanol. Analysis of the scattering data has identified this reaction pathways. About a quarter of the initial population of </a:t>
            </a:r>
            <a:r>
              <a:rPr lang="en-US" altLang="ko-KR" dirty="0" err="1" smtClean="0"/>
              <a:t>iodoform</a:t>
            </a:r>
            <a:r>
              <a:rPr lang="en-US" altLang="ko-KR" dirty="0" smtClean="0"/>
              <a:t> is excited and about 28 percent of the excited state undergoes a carbon-iodine bond dissociation whereas the </a:t>
            </a:r>
            <a:r>
              <a:rPr lang="en-US" altLang="ko-KR" dirty="0" err="1" smtClean="0"/>
              <a:t>remaing</a:t>
            </a:r>
            <a:r>
              <a:rPr lang="en-US" altLang="ko-KR" dirty="0" smtClean="0"/>
              <a:t> 72% </a:t>
            </a:r>
            <a:r>
              <a:rPr lang="en-US" altLang="ko-KR" dirty="0" err="1" smtClean="0"/>
              <a:t>vibrationally</a:t>
            </a:r>
            <a:r>
              <a:rPr lang="en-US" altLang="ko-KR" dirty="0" smtClean="0"/>
              <a:t> relaxes to the ground state. The formed iodine atoms eventually recombine to form molecular iodine with this reaction rate. Other reaction channels such as the formation of this species via recombination of CHI2 radical, or the formation of the </a:t>
            </a:r>
            <a:r>
              <a:rPr lang="en-US" altLang="ko-KR" dirty="0" err="1" smtClean="0"/>
              <a:t>iodoform</a:t>
            </a:r>
            <a:r>
              <a:rPr lang="en-US" altLang="ko-KR" dirty="0" smtClean="0"/>
              <a:t> were not observed. More importantly the formation of this isomer was not observed. </a:t>
            </a:r>
            <a:endParaRPr lang="ko-KR" altLang="en-US" dirty="0" smtClean="0"/>
          </a:p>
        </p:txBody>
      </p:sp>
      <p:sp>
        <p:nvSpPr>
          <p:cNvPr id="16794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53F500-92FB-4F7F-BCD4-6F47C39942B1}" type="slidenum">
              <a:rPr lang="ko-KR" altLang="en-US" smtClean="0"/>
              <a:pPr/>
              <a:t>8</a:t>
            </a:fld>
            <a:endParaRPr lang="ko-K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035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Here I list some of the solute molecules that my group has studied so far with solution scattering. I would not</a:t>
            </a:r>
            <a:r>
              <a:rPr lang="en-US" altLang="ko-KR" baseline="0" dirty="0" smtClean="0"/>
              <a:t> talk about small molecules, but I believe that the next talk by Marco </a:t>
            </a:r>
            <a:r>
              <a:rPr lang="en-US" altLang="ko-KR" baseline="0" dirty="0" err="1" smtClean="0"/>
              <a:t>Cammarata</a:t>
            </a:r>
            <a:r>
              <a:rPr lang="en-US" altLang="ko-KR" baseline="0" dirty="0" smtClean="0"/>
              <a:t> will cover some of this.</a:t>
            </a:r>
            <a:endParaRPr lang="ko-KR" altLang="en-US" dirty="0" smtClean="0"/>
          </a:p>
        </p:txBody>
      </p:sp>
      <p:sp>
        <p:nvSpPr>
          <p:cNvPr id="10035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5C8897-E2C5-44D3-8440-9EC9ED54BEA2}" type="slidenum">
              <a:rPr lang="ko-KR" altLang="en-US" smtClean="0">
                <a:latin typeface="굴림" pitchFamily="50" charset="-127"/>
                <a:ea typeface="굴림" pitchFamily="50" charset="-127"/>
              </a:rPr>
              <a:pPr/>
              <a:t>10</a:t>
            </a:fld>
            <a:endParaRPr lang="ko-KR" altLang="en-US" smtClean="0">
              <a:latin typeface="굴림" pitchFamily="50" charset="-127"/>
              <a:ea typeface="굴림" pitchFamily="50"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547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Here is another example where we have seen a surprise. This tri-metallic compound is a </a:t>
            </a:r>
            <a:r>
              <a:rPr lang="en-US" altLang="ko-KR" dirty="0" err="1" smtClean="0"/>
              <a:t>photocatalyst</a:t>
            </a:r>
            <a:r>
              <a:rPr lang="en-US" altLang="ko-KR" dirty="0" smtClean="0"/>
              <a:t> used to perform this kind of isomerization of unsaturated hydrocarbon. This is a famous model system that has been studied extensively with all available experimental and theoretical methods. Time-resolved infrared spectroscopy have identified two intermediates. The first intermediate has not lost any CO ligand, but one CO ligand has rearranged to bridge between two Ruthenium atoms. This symbol indicates a bridged CO whose carbon atom is shown in green for clear presentation. The other intermediate has lost one CO and has one bridging CO. Infrared detection was quite sensitive because the bridging CO gives very different </a:t>
            </a:r>
            <a:r>
              <a:rPr lang="en-US" altLang="ko-KR" dirty="0" err="1" smtClean="0"/>
              <a:t>vibrational</a:t>
            </a:r>
            <a:r>
              <a:rPr lang="en-US" altLang="ko-KR" dirty="0" smtClean="0"/>
              <a:t> frequencies than those of the terminal CO </a:t>
            </a:r>
            <a:r>
              <a:rPr lang="en-US" altLang="ko-KR" dirty="0" err="1" smtClean="0"/>
              <a:t>ligands</a:t>
            </a:r>
            <a:r>
              <a:rPr lang="en-US" altLang="ko-KR" dirty="0" smtClean="0"/>
              <a:t>. However, this leaves the possibility that other intermediates without bridging CO </a:t>
            </a:r>
            <a:r>
              <a:rPr lang="en-US" altLang="ko-KR" dirty="0" err="1" smtClean="0"/>
              <a:t>ligands</a:t>
            </a:r>
            <a:r>
              <a:rPr lang="en-US" altLang="ko-KR" dirty="0" smtClean="0"/>
              <a:t> go undetected.</a:t>
            </a:r>
            <a:endParaRPr lang="ko-KR" altLang="en-US" dirty="0" smtClean="0"/>
          </a:p>
        </p:txBody>
      </p:sp>
      <p:sp>
        <p:nvSpPr>
          <p:cNvPr id="10547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9A077-3BE1-4D6A-AD03-F63810FBD752}" type="slidenum">
              <a:rPr lang="ko-KR" altLang="en-US" smtClean="0">
                <a:latin typeface="굴림" pitchFamily="50" charset="-127"/>
                <a:ea typeface="굴림" pitchFamily="50" charset="-127"/>
              </a:rPr>
              <a:pPr/>
              <a:t>12</a:t>
            </a:fld>
            <a:endParaRPr lang="ko-KR" altLang="en-US" smtClean="0">
              <a:latin typeface="굴림" pitchFamily="50" charset="-127"/>
              <a:ea typeface="굴림" pitchFamily="50"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2_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defRPr>
                <a:latin typeface="굴림" charset="-127"/>
                <a:ea typeface="굴림" charset="-127"/>
              </a:defRPr>
            </a:lvl1pPr>
          </a:lstStyle>
          <a:p>
            <a:pPr>
              <a:defRPr/>
            </a:pPr>
            <a:fld id="{802931A4-869B-455F-B4A9-3C285F562427}" type="datetimeFigureOut">
              <a:rPr lang="ko-KR" altLang="en-US"/>
              <a:pPr>
                <a:defRPr/>
              </a:pPr>
              <a:t>2013-12-12</a:t>
            </a:fld>
            <a:endParaRPr lang="ko-KR" altLang="en-US"/>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defRPr>
                <a:latin typeface="굴림" charset="-127"/>
                <a:ea typeface="굴림" charset="-127"/>
              </a:defRPr>
            </a:lvl1pPr>
          </a:lstStyle>
          <a:p>
            <a:pPr>
              <a:defRPr/>
            </a:pPr>
            <a:endParaRPr lang="ko-KR" altLang="en-US"/>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defRPr>
                <a:latin typeface="굴림" charset="-127"/>
                <a:ea typeface="굴림" charset="-127"/>
              </a:defRPr>
            </a:lvl1pPr>
          </a:lstStyle>
          <a:p>
            <a:pPr>
              <a:defRPr/>
            </a:pPr>
            <a:fld id="{59CFD344-6D14-4950-9444-4EEB2C83F18C}" type="slidenum">
              <a:rPr lang="ko-KR" altLang="en-US"/>
              <a:pPr>
                <a:defRPr/>
              </a:pPr>
              <a:t>‹#›</a:t>
            </a:fld>
            <a:endParaRPr lang="ko-KR"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41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22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4" name="Text Box 8"/>
          <p:cNvSpPr txBox="1">
            <a:spLocks noChangeArrowheads="1"/>
          </p:cNvSpPr>
          <p:nvPr/>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5" name="직사각형 4"/>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6" name="TextBox 5"/>
          <p:cNvSpPr txBox="1"/>
          <p:nvPr userDrawn="1"/>
        </p:nvSpPr>
        <p:spPr>
          <a:xfrm>
            <a:off x="7761288" y="6534150"/>
            <a:ext cx="1382712" cy="323850"/>
          </a:xfrm>
          <a:prstGeom prst="rect">
            <a:avLst/>
          </a:prstGeom>
          <a:noFill/>
        </p:spPr>
        <p:txBody>
          <a:bodyPr wrap="none">
            <a:spAutoFit/>
          </a:bodyPr>
          <a:lstStyle/>
          <a:p>
            <a:pPr>
              <a:defRPr/>
            </a:pPr>
            <a:r>
              <a:rPr kumimoji="0" lang="en-US" altLang="ko-KR" sz="1500" b="1" dirty="0">
                <a:solidFill>
                  <a:prstClr val="black"/>
                </a:solidFill>
                <a:latin typeface="Arial" charset="0"/>
                <a:ea typeface="HY중고딕" pitchFamily="18" charset="-127"/>
                <a:cs typeface="Times New Roman" pitchFamily="18" charset="0"/>
              </a:rPr>
              <a:t>KAIST </a:t>
            </a:r>
            <a:r>
              <a:rPr kumimoji="0" lang="ko-KR" altLang="en-US" sz="1500" b="1" dirty="0">
                <a:solidFill>
                  <a:prstClr val="black"/>
                </a:solidFill>
                <a:latin typeface="Arial" charset="0"/>
                <a:ea typeface="HY중고딕" pitchFamily="18" charset="-127"/>
                <a:cs typeface="Times New Roman" pitchFamily="18" charset="0"/>
              </a:rPr>
              <a:t>이효철</a:t>
            </a:r>
          </a:p>
        </p:txBody>
      </p:sp>
      <p:sp>
        <p:nvSpPr>
          <p:cNvPr id="7" name="TextBox 6"/>
          <p:cNvSpPr txBox="1"/>
          <p:nvPr userDrawn="1"/>
        </p:nvSpPr>
        <p:spPr>
          <a:xfrm>
            <a:off x="0" y="-12700"/>
            <a:ext cx="3228975" cy="322263"/>
          </a:xfrm>
          <a:prstGeom prst="rect">
            <a:avLst/>
          </a:prstGeom>
          <a:noFill/>
        </p:spPr>
        <p:txBody>
          <a:bodyPr wrap="none">
            <a:spAutoFit/>
          </a:bodyPr>
          <a:lstStyle/>
          <a:p>
            <a:pPr>
              <a:defRPr/>
            </a:pPr>
            <a:r>
              <a:rPr kumimoji="0" lang="en-US" altLang="ko-KR" sz="1500" b="1" dirty="0">
                <a:solidFill>
                  <a:prstClr val="black"/>
                </a:solidFill>
                <a:latin typeface="Arial" charset="0"/>
                <a:ea typeface="HY견고딕" pitchFamily="18" charset="-127"/>
                <a:cs typeface="Times New Roman" pitchFamily="18" charset="0"/>
              </a:rPr>
              <a:t>Time-Resolved Diffraction Center</a:t>
            </a:r>
            <a:endParaRPr kumimoji="0" lang="ko-KR" altLang="en-US" sz="1500" b="1" dirty="0">
              <a:solidFill>
                <a:prstClr val="black"/>
              </a:solidFill>
              <a:latin typeface="Arial" charset="0"/>
              <a:ea typeface="HY견고딕" pitchFamily="18" charset="-127"/>
              <a:cs typeface="Times New Roman" pitchFamily="18" charset="0"/>
            </a:endParaRPr>
          </a:p>
        </p:txBody>
      </p:sp>
      <p:sp>
        <p:nvSpPr>
          <p:cNvPr id="8" name="직사각형 7"/>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9" name="TextBox 8"/>
          <p:cNvSpPr txBox="1"/>
          <p:nvPr userDrawn="1"/>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solidFill>
                  <a:prstClr val="black"/>
                </a:solidFill>
                <a:latin typeface="Arial" charset="0"/>
                <a:ea typeface="HY중고딕" pitchFamily="18" charset="-127"/>
                <a:cs typeface="Times New Roman" pitchFamily="18" charset="0"/>
              </a:rPr>
              <a:t> </a:t>
            </a:r>
            <a:r>
              <a:rPr kumimoji="0" lang="ko-KR" altLang="en-US" sz="1500" b="1">
                <a:solidFill>
                  <a:prstClr val="black"/>
                </a:solidFill>
                <a:latin typeface="Arial" charset="0"/>
                <a:ea typeface="HY중고딕" pitchFamily="18" charset="-127"/>
                <a:cs typeface="Times New Roman" pitchFamily="18" charset="0"/>
              </a:rPr>
              <a:t>이효철</a:t>
            </a:r>
          </a:p>
        </p:txBody>
      </p:sp>
      <p:sp>
        <p:nvSpPr>
          <p:cNvPr id="10" name="TextBox 9"/>
          <p:cNvSpPr txBox="1"/>
          <p:nvPr userDrawn="1"/>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solidFill>
                  <a:prstClr val="black"/>
                </a:solidFill>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solidFill>
                  <a:prstClr val="black"/>
                </a:solidFill>
                <a:latin typeface="Times New Roman" pitchFamily="18" charset="0"/>
                <a:ea typeface="HY견고딕" pitchFamily="18" charset="-127"/>
                <a:cs typeface="Times New Roman" pitchFamily="18" charset="0"/>
              </a:rPr>
              <a:t> Center</a:t>
            </a:r>
            <a:endParaRPr kumimoji="0" lang="ko-KR" altLang="en-US" sz="1500" b="1" i="1">
              <a:solidFill>
                <a:prstClr val="black"/>
              </a:solidFill>
              <a:latin typeface="Times New Roman" pitchFamily="18" charset="0"/>
              <a:ea typeface="HY견고딕" pitchFamily="18" charset="-127"/>
              <a:cs typeface="Times New Roman" pitchFamily="18" charset="0"/>
            </a:endParaRPr>
          </a:p>
        </p:txBody>
      </p:sp>
      <p:sp>
        <p:nvSpPr>
          <p:cNvPr id="11" name="Text Box 8"/>
          <p:cNvSpPr txBox="1">
            <a:spLocks noChangeArrowheads="1"/>
          </p:cNvSpPr>
          <p:nvPr userDrawn="1"/>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12" name="직사각형 11"/>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13" name="TextBox 12"/>
          <p:cNvSpPr txBox="1"/>
          <p:nvPr userDrawn="1"/>
        </p:nvSpPr>
        <p:spPr>
          <a:xfrm>
            <a:off x="7761288" y="6534150"/>
            <a:ext cx="1444625"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H. </a:t>
            </a:r>
            <a:r>
              <a:rPr kumimoji="0" lang="en-US" altLang="ko-KR" sz="1500" b="1" dirty="0" err="1">
                <a:solidFill>
                  <a:prstClr val="black"/>
                </a:solidFill>
                <a:latin typeface="Arial" charset="0"/>
                <a:ea typeface="HY중고딕" pitchFamily="18" charset="-127"/>
                <a:cs typeface="Times New Roman" pitchFamily="18" charset="0"/>
              </a:rPr>
              <a:t>Ihee</a:t>
            </a:r>
            <a:endParaRPr kumimoji="0" lang="ko-KR" altLang="en-US" sz="1500" b="1" dirty="0">
              <a:solidFill>
                <a:prstClr val="black"/>
              </a:solidFill>
              <a:latin typeface="Arial" charset="0"/>
              <a:ea typeface="HY중고딕" pitchFamily="18" charset="-127"/>
              <a:cs typeface="Times New Roman" pitchFamily="18" charset="0"/>
            </a:endParaRPr>
          </a:p>
        </p:txBody>
      </p:sp>
      <p:sp>
        <p:nvSpPr>
          <p:cNvPr id="14" name="TextBox 13"/>
          <p:cNvSpPr txBox="1"/>
          <p:nvPr userDrawn="1"/>
        </p:nvSpPr>
        <p:spPr>
          <a:xfrm>
            <a:off x="0" y="-12700"/>
            <a:ext cx="3146054"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Center for Time-Resolved Diffraction</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15" name="날짜 개체 틀 3"/>
          <p:cNvSpPr>
            <a:spLocks noGrp="1"/>
          </p:cNvSpPr>
          <p:nvPr>
            <p:ph type="dt" sz="half" idx="10"/>
          </p:nvPr>
        </p:nvSpPr>
        <p:spPr>
          <a:xfrm>
            <a:off x="457200" y="6356350"/>
            <a:ext cx="2133600" cy="365125"/>
          </a:xfrm>
          <a:prstGeom prst="rect">
            <a:avLst/>
          </a:prstGeom>
        </p:spPr>
        <p:txBody>
          <a:bodyPr/>
          <a:lstStyle>
            <a:lvl1pPr>
              <a:defRPr>
                <a:latin typeface="굴림" charset="-127"/>
                <a:ea typeface="굴림" charset="-127"/>
              </a:defRPr>
            </a:lvl1pPr>
          </a:lstStyle>
          <a:p>
            <a:pPr>
              <a:defRPr/>
            </a:pPr>
            <a:fld id="{0C35F36A-452A-42A0-AB82-868AEBF1356A}" type="datetimeFigureOut">
              <a:rPr lang="ko-KR" altLang="en-US">
                <a:solidFill>
                  <a:prstClr val="black"/>
                </a:solidFill>
              </a:rPr>
              <a:pPr>
                <a:defRPr/>
              </a:pPr>
              <a:t>2013-12-12</a:t>
            </a:fld>
            <a:endParaRPr lang="ko-KR" altLang="en-US">
              <a:solidFill>
                <a:prstClr val="black"/>
              </a:solidFill>
            </a:endParaRPr>
          </a:p>
        </p:txBody>
      </p:sp>
      <p:sp>
        <p:nvSpPr>
          <p:cNvPr id="16" name="바닥글 개체 틀 4"/>
          <p:cNvSpPr>
            <a:spLocks noGrp="1"/>
          </p:cNvSpPr>
          <p:nvPr>
            <p:ph type="ftr" sz="quarter" idx="11"/>
          </p:nvPr>
        </p:nvSpPr>
        <p:spPr>
          <a:xfrm>
            <a:off x="3124200" y="6356350"/>
            <a:ext cx="2895600" cy="365125"/>
          </a:xfrm>
          <a:prstGeom prst="rect">
            <a:avLst/>
          </a:prstGeom>
        </p:spPr>
        <p:txBody>
          <a:bodyPr/>
          <a:lstStyle>
            <a:lvl1pPr>
              <a:defRPr>
                <a:latin typeface="굴림" charset="-127"/>
                <a:ea typeface="굴림" charset="-127"/>
              </a:defRPr>
            </a:lvl1pPr>
          </a:lstStyle>
          <a:p>
            <a:pPr>
              <a:defRPr/>
            </a:pPr>
            <a:endParaRPr lang="ko-KR" altLang="en-US">
              <a:solidFill>
                <a:prstClr val="black"/>
              </a:solidFill>
            </a:endParaRPr>
          </a:p>
        </p:txBody>
      </p:sp>
      <p:sp>
        <p:nvSpPr>
          <p:cNvPr id="17" name="슬라이드 번호 개체 틀 5"/>
          <p:cNvSpPr>
            <a:spLocks noGrp="1"/>
          </p:cNvSpPr>
          <p:nvPr>
            <p:ph type="sldNum" sz="quarter" idx="12"/>
          </p:nvPr>
        </p:nvSpPr>
        <p:spPr>
          <a:xfrm>
            <a:off x="6553200" y="6356350"/>
            <a:ext cx="2133600" cy="365125"/>
          </a:xfrm>
          <a:prstGeom prst="rect">
            <a:avLst/>
          </a:prstGeom>
        </p:spPr>
        <p:txBody>
          <a:bodyPr/>
          <a:lstStyle>
            <a:lvl1pPr>
              <a:defRPr>
                <a:latin typeface="굴림" charset="-127"/>
                <a:ea typeface="굴림" charset="-127"/>
              </a:defRPr>
            </a:lvl1pPr>
          </a:lstStyle>
          <a:p>
            <a:pPr>
              <a:defRPr/>
            </a:pPr>
            <a:fld id="{7FD7B71D-FB28-4E56-8B79-FABCCC5D3C42}"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328647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5" name="Text Box 8"/>
          <p:cNvSpPr txBox="1">
            <a:spLocks noChangeArrowheads="1"/>
          </p:cNvSpPr>
          <p:nvPr/>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6" name="직사각형 5"/>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7" name="TextBox 6"/>
          <p:cNvSpPr txBox="1"/>
          <p:nvPr userDrawn="1"/>
        </p:nvSpPr>
        <p:spPr>
          <a:xfrm>
            <a:off x="7761288" y="6534150"/>
            <a:ext cx="1382712"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a:t>
            </a:r>
            <a:r>
              <a:rPr kumimoji="0" lang="ko-KR" altLang="en-US" sz="1500" b="1" dirty="0">
                <a:solidFill>
                  <a:prstClr val="black"/>
                </a:solidFill>
                <a:latin typeface="Arial" charset="0"/>
                <a:ea typeface="HY중고딕" pitchFamily="18" charset="-127"/>
                <a:cs typeface="Times New Roman" pitchFamily="18" charset="0"/>
              </a:rPr>
              <a:t>이효철</a:t>
            </a:r>
          </a:p>
        </p:txBody>
      </p:sp>
      <p:sp>
        <p:nvSpPr>
          <p:cNvPr id="8" name="TextBox 7"/>
          <p:cNvSpPr txBox="1"/>
          <p:nvPr userDrawn="1"/>
        </p:nvSpPr>
        <p:spPr>
          <a:xfrm>
            <a:off x="0" y="-12700"/>
            <a:ext cx="2862263" cy="323850"/>
          </a:xfrm>
          <a:prstGeom prst="rect">
            <a:avLst/>
          </a:prstGeom>
          <a:noFill/>
        </p:spPr>
        <p:txBody>
          <a:bodyPr wrap="none">
            <a:spAutoFit/>
          </a:bodyPr>
          <a:lstStyle/>
          <a:p>
            <a:pPr>
              <a:defRPr/>
            </a:pPr>
            <a:r>
              <a:rPr kumimoji="0" lang="en-US" altLang="ko-KR" sz="1500" b="1" i="1" dirty="0">
                <a:solidFill>
                  <a:srgbClr val="0033CC"/>
                </a:solidFill>
                <a:latin typeface="Times New Roman" pitchFamily="18" charset="0"/>
                <a:ea typeface="HY견고딕" pitchFamily="18" charset="-127"/>
                <a:cs typeface="Times New Roman" pitchFamily="18" charset="0"/>
              </a:rPr>
              <a:t>Time-Resolved</a:t>
            </a:r>
            <a:r>
              <a:rPr kumimoji="0" lang="en-US" altLang="ko-KR" sz="1500" b="1" i="1" dirty="0">
                <a:solidFill>
                  <a:prstClr val="black"/>
                </a:solidFill>
                <a:latin typeface="Times New Roman" pitchFamily="18" charset="0"/>
                <a:ea typeface="HY견고딕" pitchFamily="18" charset="-127"/>
                <a:cs typeface="Times New Roman" pitchFamily="18" charset="0"/>
              </a:rPr>
              <a:t> </a:t>
            </a:r>
            <a:r>
              <a:rPr kumimoji="0" lang="en-US" altLang="ko-KR" sz="1500" b="1" i="1" dirty="0">
                <a:solidFill>
                  <a:srgbClr val="FF00FF"/>
                </a:solidFill>
                <a:latin typeface="Times New Roman" pitchFamily="18" charset="0"/>
                <a:ea typeface="HY견고딕" pitchFamily="18" charset="-127"/>
                <a:cs typeface="Times New Roman" pitchFamily="18" charset="0"/>
              </a:rPr>
              <a:t>Diffraction</a:t>
            </a:r>
            <a:r>
              <a:rPr kumimoji="0" lang="en-US" altLang="ko-KR" sz="1500" b="1" i="1" dirty="0">
                <a:solidFill>
                  <a:prstClr val="black"/>
                </a:solidFill>
                <a:latin typeface="Times New Roman" pitchFamily="18" charset="0"/>
                <a:ea typeface="HY견고딕" pitchFamily="18" charset="-127"/>
                <a:cs typeface="Times New Roman" pitchFamily="18" charset="0"/>
              </a:rPr>
              <a:t> Center</a:t>
            </a:r>
            <a:endParaRPr kumimoji="0" lang="ko-KR" altLang="en-US" sz="1500" b="1" i="1" dirty="0">
              <a:solidFill>
                <a:prstClr val="black"/>
              </a:solidFill>
              <a:latin typeface="Times New Roman" pitchFamily="18" charset="0"/>
              <a:ea typeface="HY견고딕" pitchFamily="18" charset="-127"/>
              <a:cs typeface="Times New Roman" pitchFamily="18" charset="0"/>
            </a:endParaRPr>
          </a:p>
        </p:txBody>
      </p:sp>
      <p:sp>
        <p:nvSpPr>
          <p:cNvPr id="9" name="직사각형 8"/>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10" name="TextBox 9"/>
          <p:cNvSpPr txBox="1"/>
          <p:nvPr userDrawn="1"/>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solidFill>
                  <a:prstClr val="black"/>
                </a:solidFill>
                <a:latin typeface="Arial" charset="0"/>
                <a:ea typeface="HY중고딕" pitchFamily="18" charset="-127"/>
                <a:cs typeface="Times New Roman" pitchFamily="18" charset="0"/>
              </a:rPr>
              <a:t> </a:t>
            </a:r>
            <a:r>
              <a:rPr kumimoji="0" lang="ko-KR" altLang="en-US" sz="1500" b="1">
                <a:solidFill>
                  <a:prstClr val="black"/>
                </a:solidFill>
                <a:latin typeface="Arial" charset="0"/>
                <a:ea typeface="HY중고딕" pitchFamily="18" charset="-127"/>
                <a:cs typeface="Times New Roman" pitchFamily="18" charset="0"/>
              </a:rPr>
              <a:t>이효철</a:t>
            </a:r>
          </a:p>
        </p:txBody>
      </p:sp>
      <p:sp>
        <p:nvSpPr>
          <p:cNvPr id="11" name="TextBox 10"/>
          <p:cNvSpPr txBox="1"/>
          <p:nvPr userDrawn="1"/>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solidFill>
                  <a:prstClr val="black"/>
                </a:solidFill>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solidFill>
                  <a:prstClr val="black"/>
                </a:solidFill>
                <a:latin typeface="Times New Roman" pitchFamily="18" charset="0"/>
                <a:ea typeface="HY견고딕" pitchFamily="18" charset="-127"/>
                <a:cs typeface="Times New Roman" pitchFamily="18" charset="0"/>
              </a:rPr>
              <a:t> Center</a:t>
            </a:r>
            <a:endParaRPr kumimoji="0" lang="ko-KR" altLang="en-US" sz="1500" b="1" i="1">
              <a:solidFill>
                <a:prstClr val="black"/>
              </a:solidFill>
              <a:latin typeface="Times New Roman" pitchFamily="18" charset="0"/>
              <a:ea typeface="HY견고딕" pitchFamily="18" charset="-127"/>
              <a:cs typeface="Times New Roman" pitchFamily="18" charset="0"/>
            </a:endParaRPr>
          </a:p>
        </p:txBody>
      </p:sp>
      <p:sp>
        <p:nvSpPr>
          <p:cNvPr id="12" name="Text Box 8"/>
          <p:cNvSpPr txBox="1">
            <a:spLocks noChangeArrowheads="1"/>
          </p:cNvSpPr>
          <p:nvPr userDrawn="1"/>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13" name="직사각형 12"/>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14" name="TextBox 13"/>
          <p:cNvSpPr txBox="1"/>
          <p:nvPr userDrawn="1"/>
        </p:nvSpPr>
        <p:spPr>
          <a:xfrm>
            <a:off x="7761288" y="6534150"/>
            <a:ext cx="1444625"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H. </a:t>
            </a:r>
            <a:r>
              <a:rPr kumimoji="0" lang="en-US" altLang="ko-KR" sz="1500" b="1" dirty="0" err="1">
                <a:solidFill>
                  <a:prstClr val="black"/>
                </a:solidFill>
                <a:latin typeface="Arial" charset="0"/>
                <a:ea typeface="HY중고딕" pitchFamily="18" charset="-127"/>
                <a:cs typeface="Times New Roman" pitchFamily="18" charset="0"/>
              </a:rPr>
              <a:t>Ihee</a:t>
            </a:r>
            <a:endParaRPr kumimoji="0" lang="ko-KR" altLang="en-US" sz="1500" b="1" dirty="0">
              <a:solidFill>
                <a:prstClr val="black"/>
              </a:solidFill>
              <a:latin typeface="Arial" charset="0"/>
              <a:ea typeface="HY중고딕" pitchFamily="18" charset="-127"/>
              <a:cs typeface="Times New Roman" pitchFamily="18" charset="0"/>
            </a:endParaRPr>
          </a:p>
        </p:txBody>
      </p:sp>
      <p:sp>
        <p:nvSpPr>
          <p:cNvPr id="15" name="TextBox 14"/>
          <p:cNvSpPr txBox="1"/>
          <p:nvPr userDrawn="1"/>
        </p:nvSpPr>
        <p:spPr>
          <a:xfrm>
            <a:off x="0" y="-12700"/>
            <a:ext cx="3146054"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Center for Time-Resolved Diffraction</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98086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7" name="Text Box 8"/>
          <p:cNvSpPr txBox="1">
            <a:spLocks noChangeArrowheads="1"/>
          </p:cNvSpPr>
          <p:nvPr/>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8" name="직사각형 7"/>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9" name="TextBox 8"/>
          <p:cNvSpPr txBox="1"/>
          <p:nvPr userDrawn="1"/>
        </p:nvSpPr>
        <p:spPr>
          <a:xfrm>
            <a:off x="7761288" y="6534150"/>
            <a:ext cx="1382712" cy="323850"/>
          </a:xfrm>
          <a:prstGeom prst="rect">
            <a:avLst/>
          </a:prstGeom>
          <a:noFill/>
        </p:spPr>
        <p:txBody>
          <a:bodyPr wrap="none">
            <a:spAutoFit/>
          </a:bodyPr>
          <a:lstStyle/>
          <a:p>
            <a:pPr>
              <a:defRPr/>
            </a:pPr>
            <a:r>
              <a:rPr kumimoji="0" lang="en-US" altLang="ko-KR" sz="1500" b="1" dirty="0">
                <a:solidFill>
                  <a:prstClr val="black"/>
                </a:solidFill>
                <a:latin typeface="Arial" charset="0"/>
                <a:ea typeface="HY중고딕" pitchFamily="18" charset="-127"/>
                <a:cs typeface="Times New Roman" pitchFamily="18" charset="0"/>
              </a:rPr>
              <a:t>KAIST </a:t>
            </a:r>
            <a:r>
              <a:rPr kumimoji="0" lang="ko-KR" altLang="en-US" sz="1500" b="1" dirty="0">
                <a:solidFill>
                  <a:prstClr val="black"/>
                </a:solidFill>
                <a:latin typeface="Arial" charset="0"/>
                <a:ea typeface="HY중고딕" pitchFamily="18" charset="-127"/>
                <a:cs typeface="Times New Roman" pitchFamily="18" charset="0"/>
              </a:rPr>
              <a:t>이효철</a:t>
            </a:r>
          </a:p>
        </p:txBody>
      </p:sp>
      <p:sp>
        <p:nvSpPr>
          <p:cNvPr id="10" name="TextBox 9"/>
          <p:cNvSpPr txBox="1"/>
          <p:nvPr userDrawn="1"/>
        </p:nvSpPr>
        <p:spPr>
          <a:xfrm>
            <a:off x="0" y="-12700"/>
            <a:ext cx="3228975" cy="322263"/>
          </a:xfrm>
          <a:prstGeom prst="rect">
            <a:avLst/>
          </a:prstGeom>
          <a:noFill/>
        </p:spPr>
        <p:txBody>
          <a:bodyPr wrap="none">
            <a:spAutoFit/>
          </a:bodyPr>
          <a:lstStyle/>
          <a:p>
            <a:pPr>
              <a:defRPr/>
            </a:pPr>
            <a:r>
              <a:rPr kumimoji="0" lang="en-US" altLang="ko-KR" sz="1500" b="1" dirty="0">
                <a:solidFill>
                  <a:prstClr val="black"/>
                </a:solidFill>
                <a:latin typeface="Arial" charset="0"/>
                <a:ea typeface="HY견고딕" pitchFamily="18" charset="-127"/>
                <a:cs typeface="Times New Roman" pitchFamily="18" charset="0"/>
              </a:rPr>
              <a:t>Time-Resolved Diffraction Center</a:t>
            </a:r>
            <a:endParaRPr kumimoji="0" lang="ko-KR" altLang="en-US" sz="1500" b="1" dirty="0">
              <a:solidFill>
                <a:prstClr val="black"/>
              </a:solidFill>
              <a:latin typeface="Arial" charset="0"/>
              <a:ea typeface="HY견고딕" pitchFamily="18" charset="-127"/>
              <a:cs typeface="Times New Roman" pitchFamily="18" charset="0"/>
            </a:endParaRPr>
          </a:p>
        </p:txBody>
      </p:sp>
      <p:sp>
        <p:nvSpPr>
          <p:cNvPr id="11" name="Text Box 8"/>
          <p:cNvSpPr txBox="1">
            <a:spLocks noChangeArrowheads="1"/>
          </p:cNvSpPr>
          <p:nvPr userDrawn="1"/>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12" name="직사각형 11"/>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13" name="TextBox 12"/>
          <p:cNvSpPr txBox="1"/>
          <p:nvPr userDrawn="1"/>
        </p:nvSpPr>
        <p:spPr>
          <a:xfrm>
            <a:off x="7761288" y="6534150"/>
            <a:ext cx="1382712"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a:t>
            </a:r>
            <a:r>
              <a:rPr kumimoji="0" lang="ko-KR" altLang="en-US" sz="1500" b="1" dirty="0">
                <a:solidFill>
                  <a:prstClr val="black"/>
                </a:solidFill>
                <a:latin typeface="Arial" charset="0"/>
                <a:ea typeface="HY중고딕" pitchFamily="18" charset="-127"/>
                <a:cs typeface="Times New Roman" pitchFamily="18" charset="0"/>
              </a:rPr>
              <a:t>이효철</a:t>
            </a:r>
          </a:p>
        </p:txBody>
      </p:sp>
      <p:sp>
        <p:nvSpPr>
          <p:cNvPr id="14" name="TextBox 13"/>
          <p:cNvSpPr txBox="1"/>
          <p:nvPr userDrawn="1"/>
        </p:nvSpPr>
        <p:spPr>
          <a:xfrm>
            <a:off x="0" y="-12700"/>
            <a:ext cx="2862263" cy="323850"/>
          </a:xfrm>
          <a:prstGeom prst="rect">
            <a:avLst/>
          </a:prstGeom>
          <a:noFill/>
        </p:spPr>
        <p:txBody>
          <a:bodyPr wrap="none">
            <a:spAutoFit/>
          </a:bodyPr>
          <a:lstStyle/>
          <a:p>
            <a:pPr>
              <a:defRPr/>
            </a:pPr>
            <a:r>
              <a:rPr kumimoji="0" lang="en-US" altLang="ko-KR" sz="1500" b="1" i="1" dirty="0">
                <a:solidFill>
                  <a:srgbClr val="0033CC"/>
                </a:solidFill>
                <a:latin typeface="Times New Roman" pitchFamily="18" charset="0"/>
                <a:ea typeface="HY견고딕" pitchFamily="18" charset="-127"/>
                <a:cs typeface="Times New Roman" pitchFamily="18" charset="0"/>
              </a:rPr>
              <a:t>Time-Resolved</a:t>
            </a:r>
            <a:r>
              <a:rPr kumimoji="0" lang="en-US" altLang="ko-KR" sz="1500" b="1" i="1" dirty="0">
                <a:solidFill>
                  <a:prstClr val="black"/>
                </a:solidFill>
                <a:latin typeface="Times New Roman" pitchFamily="18" charset="0"/>
                <a:ea typeface="HY견고딕" pitchFamily="18" charset="-127"/>
                <a:cs typeface="Times New Roman" pitchFamily="18" charset="0"/>
              </a:rPr>
              <a:t> </a:t>
            </a:r>
            <a:r>
              <a:rPr kumimoji="0" lang="en-US" altLang="ko-KR" sz="1500" b="1" i="1" dirty="0">
                <a:solidFill>
                  <a:srgbClr val="FF00FF"/>
                </a:solidFill>
                <a:latin typeface="Times New Roman" pitchFamily="18" charset="0"/>
                <a:ea typeface="HY견고딕" pitchFamily="18" charset="-127"/>
                <a:cs typeface="Times New Roman" pitchFamily="18" charset="0"/>
              </a:rPr>
              <a:t>Diffraction</a:t>
            </a:r>
            <a:r>
              <a:rPr kumimoji="0" lang="en-US" altLang="ko-KR" sz="1500" b="1" i="1" dirty="0">
                <a:solidFill>
                  <a:prstClr val="black"/>
                </a:solidFill>
                <a:latin typeface="Times New Roman" pitchFamily="18" charset="0"/>
                <a:ea typeface="HY견고딕" pitchFamily="18" charset="-127"/>
                <a:cs typeface="Times New Roman" pitchFamily="18" charset="0"/>
              </a:rPr>
              <a:t> Center</a:t>
            </a:r>
            <a:endParaRPr kumimoji="0" lang="ko-KR" altLang="en-US" sz="1500" b="1" i="1" dirty="0">
              <a:solidFill>
                <a:prstClr val="black"/>
              </a:solidFill>
              <a:latin typeface="Times New Roman" pitchFamily="18" charset="0"/>
              <a:ea typeface="HY견고딕" pitchFamily="18" charset="-127"/>
              <a:cs typeface="Times New Roman" pitchFamily="18" charset="0"/>
            </a:endParaRPr>
          </a:p>
        </p:txBody>
      </p:sp>
      <p:sp>
        <p:nvSpPr>
          <p:cNvPr id="15" name="직사각형 14"/>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16" name="TextBox 15"/>
          <p:cNvSpPr txBox="1"/>
          <p:nvPr userDrawn="1"/>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solidFill>
                  <a:prstClr val="black"/>
                </a:solidFill>
                <a:latin typeface="Arial" charset="0"/>
                <a:ea typeface="HY중고딕" pitchFamily="18" charset="-127"/>
                <a:cs typeface="Times New Roman" pitchFamily="18" charset="0"/>
              </a:rPr>
              <a:t> </a:t>
            </a:r>
            <a:r>
              <a:rPr kumimoji="0" lang="ko-KR" altLang="en-US" sz="1500" b="1">
                <a:solidFill>
                  <a:prstClr val="black"/>
                </a:solidFill>
                <a:latin typeface="Arial" charset="0"/>
                <a:ea typeface="HY중고딕" pitchFamily="18" charset="-127"/>
                <a:cs typeface="Times New Roman" pitchFamily="18" charset="0"/>
              </a:rPr>
              <a:t>이효철</a:t>
            </a:r>
          </a:p>
        </p:txBody>
      </p:sp>
      <p:sp>
        <p:nvSpPr>
          <p:cNvPr id="17" name="TextBox 16"/>
          <p:cNvSpPr txBox="1"/>
          <p:nvPr userDrawn="1"/>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solidFill>
                  <a:prstClr val="black"/>
                </a:solidFill>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solidFill>
                  <a:prstClr val="black"/>
                </a:solidFill>
                <a:latin typeface="Times New Roman" pitchFamily="18" charset="0"/>
                <a:ea typeface="HY견고딕" pitchFamily="18" charset="-127"/>
                <a:cs typeface="Times New Roman" pitchFamily="18" charset="0"/>
              </a:rPr>
              <a:t> Center</a:t>
            </a:r>
            <a:endParaRPr kumimoji="0" lang="ko-KR" altLang="en-US" sz="1500" b="1" i="1">
              <a:solidFill>
                <a:prstClr val="black"/>
              </a:solidFill>
              <a:latin typeface="Times New Roman" pitchFamily="18" charset="0"/>
              <a:ea typeface="HY견고딕" pitchFamily="18" charset="-127"/>
              <a:cs typeface="Times New Roman" pitchFamily="18" charset="0"/>
            </a:endParaRPr>
          </a:p>
        </p:txBody>
      </p:sp>
      <p:sp>
        <p:nvSpPr>
          <p:cNvPr id="18" name="Text Box 8"/>
          <p:cNvSpPr txBox="1">
            <a:spLocks noChangeArrowheads="1"/>
          </p:cNvSpPr>
          <p:nvPr userDrawn="1"/>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19" name="직사각형 18"/>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20" name="TextBox 19"/>
          <p:cNvSpPr txBox="1"/>
          <p:nvPr userDrawn="1"/>
        </p:nvSpPr>
        <p:spPr>
          <a:xfrm>
            <a:off x="7761288" y="6534150"/>
            <a:ext cx="1444625"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H. </a:t>
            </a:r>
            <a:r>
              <a:rPr kumimoji="0" lang="en-US" altLang="ko-KR" sz="1500" b="1" dirty="0" err="1">
                <a:solidFill>
                  <a:prstClr val="black"/>
                </a:solidFill>
                <a:latin typeface="Arial" charset="0"/>
                <a:ea typeface="HY중고딕" pitchFamily="18" charset="-127"/>
                <a:cs typeface="Times New Roman" pitchFamily="18" charset="0"/>
              </a:rPr>
              <a:t>Ihee</a:t>
            </a:r>
            <a:endParaRPr kumimoji="0" lang="ko-KR" altLang="en-US" sz="1500" b="1" dirty="0">
              <a:solidFill>
                <a:prstClr val="black"/>
              </a:solidFill>
              <a:latin typeface="Arial" charset="0"/>
              <a:ea typeface="HY중고딕" pitchFamily="18" charset="-127"/>
              <a:cs typeface="Times New Roman" pitchFamily="18" charset="0"/>
            </a:endParaRPr>
          </a:p>
        </p:txBody>
      </p:sp>
      <p:sp>
        <p:nvSpPr>
          <p:cNvPr id="21" name="TextBox 20"/>
          <p:cNvSpPr txBox="1"/>
          <p:nvPr userDrawn="1"/>
        </p:nvSpPr>
        <p:spPr>
          <a:xfrm>
            <a:off x="0" y="-12700"/>
            <a:ext cx="3146054"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Center for Time-Resolved Diffraction</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22" name="날짜 개체 틀 3"/>
          <p:cNvSpPr>
            <a:spLocks noGrp="1"/>
          </p:cNvSpPr>
          <p:nvPr>
            <p:ph type="dt" sz="half" idx="10"/>
          </p:nvPr>
        </p:nvSpPr>
        <p:spPr>
          <a:xfrm>
            <a:off x="457200" y="6356350"/>
            <a:ext cx="2133600" cy="365125"/>
          </a:xfrm>
          <a:prstGeom prst="rect">
            <a:avLst/>
          </a:prstGeom>
        </p:spPr>
        <p:txBody>
          <a:bodyPr/>
          <a:lstStyle>
            <a:lvl1pPr>
              <a:defRPr>
                <a:latin typeface="굴림" charset="-127"/>
                <a:ea typeface="굴림" charset="-127"/>
              </a:defRPr>
            </a:lvl1pPr>
          </a:lstStyle>
          <a:p>
            <a:pPr>
              <a:defRPr/>
            </a:pPr>
            <a:fld id="{F33044F7-FF84-4E89-878F-E8F558CAF19E}" type="datetimeFigureOut">
              <a:rPr lang="ko-KR" altLang="en-US">
                <a:solidFill>
                  <a:prstClr val="black"/>
                </a:solidFill>
              </a:rPr>
              <a:pPr>
                <a:defRPr/>
              </a:pPr>
              <a:t>2013-12-12</a:t>
            </a:fld>
            <a:endParaRPr lang="ko-KR" altLang="en-US">
              <a:solidFill>
                <a:prstClr val="black"/>
              </a:solidFill>
            </a:endParaRPr>
          </a:p>
        </p:txBody>
      </p:sp>
      <p:sp>
        <p:nvSpPr>
          <p:cNvPr id="23" name="바닥글 개체 틀 4"/>
          <p:cNvSpPr>
            <a:spLocks noGrp="1"/>
          </p:cNvSpPr>
          <p:nvPr>
            <p:ph type="ftr" sz="quarter" idx="11"/>
          </p:nvPr>
        </p:nvSpPr>
        <p:spPr>
          <a:xfrm>
            <a:off x="3124200" y="6356350"/>
            <a:ext cx="2895600" cy="365125"/>
          </a:xfrm>
          <a:prstGeom prst="rect">
            <a:avLst/>
          </a:prstGeom>
        </p:spPr>
        <p:txBody>
          <a:bodyPr/>
          <a:lstStyle>
            <a:lvl1pPr>
              <a:defRPr>
                <a:latin typeface="굴림" charset="-127"/>
                <a:ea typeface="굴림" charset="-127"/>
              </a:defRPr>
            </a:lvl1pPr>
          </a:lstStyle>
          <a:p>
            <a:pPr>
              <a:defRPr/>
            </a:pPr>
            <a:endParaRPr lang="ko-KR" altLang="en-US">
              <a:solidFill>
                <a:prstClr val="black"/>
              </a:solidFill>
            </a:endParaRPr>
          </a:p>
        </p:txBody>
      </p:sp>
      <p:sp>
        <p:nvSpPr>
          <p:cNvPr id="24" name="슬라이드 번호 개체 틀 5"/>
          <p:cNvSpPr>
            <a:spLocks noGrp="1"/>
          </p:cNvSpPr>
          <p:nvPr>
            <p:ph type="sldNum" sz="quarter" idx="12"/>
          </p:nvPr>
        </p:nvSpPr>
        <p:spPr>
          <a:xfrm>
            <a:off x="6553200" y="6356350"/>
            <a:ext cx="2133600" cy="365125"/>
          </a:xfrm>
          <a:prstGeom prst="rect">
            <a:avLst/>
          </a:prstGeom>
        </p:spPr>
        <p:txBody>
          <a:bodyPr/>
          <a:lstStyle>
            <a:lvl1pPr>
              <a:defRPr>
                <a:latin typeface="굴림" charset="-127"/>
                <a:ea typeface="굴림" charset="-127"/>
              </a:defRPr>
            </a:lvl1pPr>
          </a:lstStyle>
          <a:p>
            <a:pPr>
              <a:defRPr/>
            </a:pPr>
            <a:fld id="{4455FE55-CAB8-4472-8C78-8A779FDAF092}"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3006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17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01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캡션 있는 콘텐츠">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26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캡션 있는 그림">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제목 및 세로 텍스트">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365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세로 제목 및 텍스트">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80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8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80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5950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85800" y="228600"/>
            <a:ext cx="7620000" cy="6096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685800" y="1371600"/>
            <a:ext cx="7924800" cy="47244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685800" y="6413500"/>
            <a:ext cx="1905000" cy="330200"/>
          </a:xfrm>
          <a:prstGeom prst="rect">
            <a:avLst/>
          </a:prstGeom>
        </p:spPr>
        <p:txBody>
          <a:bodyPr/>
          <a:lstStyle>
            <a:lvl1pPr>
              <a:defRPr>
                <a:latin typeface="굴림" pitchFamily="50" charset="-127"/>
                <a:ea typeface="굴림" pitchFamily="50" charset="-127"/>
              </a:defRPr>
            </a:lvl1pPr>
          </a:lstStyle>
          <a:p>
            <a:pPr>
              <a:defRPr/>
            </a:pPr>
            <a:endParaRPr lang="en-US" altLang="ko-KR">
              <a:solidFill>
                <a:prstClr val="black"/>
              </a:solidFill>
            </a:endParaRPr>
          </a:p>
        </p:txBody>
      </p:sp>
      <p:sp>
        <p:nvSpPr>
          <p:cNvPr id="5" name="슬라이드 번호 개체 틀 4"/>
          <p:cNvSpPr>
            <a:spLocks noGrp="1"/>
          </p:cNvSpPr>
          <p:nvPr>
            <p:ph type="sldNum" sz="quarter" idx="11"/>
          </p:nvPr>
        </p:nvSpPr>
        <p:spPr>
          <a:xfrm>
            <a:off x="7543800" y="6527800"/>
            <a:ext cx="1600200" cy="330200"/>
          </a:xfrm>
          <a:prstGeom prst="rect">
            <a:avLst/>
          </a:prstGeom>
        </p:spPr>
        <p:txBody>
          <a:bodyPr/>
          <a:lstStyle>
            <a:lvl1pPr>
              <a:defRPr>
                <a:latin typeface="굴림" pitchFamily="50" charset="-127"/>
                <a:ea typeface="굴림" pitchFamily="50" charset="-127"/>
              </a:defRPr>
            </a:lvl1pPr>
          </a:lstStyle>
          <a:p>
            <a:pPr>
              <a:defRPr/>
            </a:pPr>
            <a:fld id="{0CF6C732-9E4B-4071-9B04-3366F7F9424D}" type="slidenum">
              <a:rPr lang="en-US" altLang="ko-KR">
                <a:solidFill>
                  <a:prstClr val="black"/>
                </a:solidFill>
              </a:rPr>
              <a:pPr>
                <a:defRPr/>
              </a:pPr>
              <a:t>‹#›</a:t>
            </a:fld>
            <a:endParaRPr lang="en-US" altLang="ko-KR">
              <a:solidFill>
                <a:prstClr val="black"/>
              </a:solidFill>
            </a:endParaRPr>
          </a:p>
        </p:txBody>
      </p:sp>
    </p:spTree>
    <p:extLst>
      <p:ext uri="{BB962C8B-B14F-4D97-AF65-F5344CB8AC3E}">
        <p14:creationId xmlns:p14="http://schemas.microsoft.com/office/powerpoint/2010/main" val="100550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5" name="Text Box 8"/>
          <p:cNvSpPr txBox="1">
            <a:spLocks noChangeArrowheads="1"/>
          </p:cNvSpPr>
          <p:nvPr/>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6" name="직사각형 5"/>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p>
        </p:txBody>
      </p:sp>
      <p:sp>
        <p:nvSpPr>
          <p:cNvPr id="7" name="TextBox 6"/>
          <p:cNvSpPr txBox="1"/>
          <p:nvPr userDrawn="1"/>
        </p:nvSpPr>
        <p:spPr>
          <a:xfrm>
            <a:off x="7761288" y="6534150"/>
            <a:ext cx="1382712"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latin typeface="Arial" charset="0"/>
                <a:ea typeface="HY중고딕" pitchFamily="18" charset="-127"/>
                <a:cs typeface="Times New Roman" pitchFamily="18" charset="0"/>
              </a:rPr>
              <a:t> </a:t>
            </a:r>
            <a:r>
              <a:rPr kumimoji="0" lang="ko-KR" altLang="en-US" sz="1500" b="1" dirty="0">
                <a:latin typeface="Arial" charset="0"/>
                <a:ea typeface="HY중고딕" pitchFamily="18" charset="-127"/>
                <a:cs typeface="Times New Roman" pitchFamily="18" charset="0"/>
              </a:rPr>
              <a:t>이효철</a:t>
            </a:r>
          </a:p>
        </p:txBody>
      </p:sp>
      <p:sp>
        <p:nvSpPr>
          <p:cNvPr id="8" name="TextBox 7"/>
          <p:cNvSpPr txBox="1"/>
          <p:nvPr userDrawn="1"/>
        </p:nvSpPr>
        <p:spPr>
          <a:xfrm>
            <a:off x="0" y="-12700"/>
            <a:ext cx="2862263" cy="323850"/>
          </a:xfrm>
          <a:prstGeom prst="rect">
            <a:avLst/>
          </a:prstGeom>
          <a:noFill/>
        </p:spPr>
        <p:txBody>
          <a:bodyPr wrap="none">
            <a:spAutoFit/>
          </a:bodyPr>
          <a:lstStyle/>
          <a:p>
            <a:pPr>
              <a:defRPr/>
            </a:pPr>
            <a:r>
              <a:rPr kumimoji="0" lang="en-US" altLang="ko-KR" sz="1500" b="1" i="1" dirty="0">
                <a:solidFill>
                  <a:srgbClr val="0033CC"/>
                </a:solidFill>
                <a:latin typeface="Times New Roman" pitchFamily="18" charset="0"/>
                <a:ea typeface="HY견고딕" pitchFamily="18" charset="-127"/>
                <a:cs typeface="Times New Roman" pitchFamily="18" charset="0"/>
              </a:rPr>
              <a:t>Time-Resolved</a:t>
            </a:r>
            <a:r>
              <a:rPr kumimoji="0" lang="en-US" altLang="ko-KR" sz="1500" b="1" i="1" dirty="0">
                <a:latin typeface="Times New Roman" pitchFamily="18" charset="0"/>
                <a:ea typeface="HY견고딕" pitchFamily="18" charset="-127"/>
                <a:cs typeface="Times New Roman" pitchFamily="18" charset="0"/>
              </a:rPr>
              <a:t> </a:t>
            </a:r>
            <a:r>
              <a:rPr kumimoji="0" lang="en-US" altLang="ko-KR" sz="1500" b="1" i="1" dirty="0">
                <a:solidFill>
                  <a:srgbClr val="FF00FF"/>
                </a:solidFill>
                <a:latin typeface="Times New Roman" pitchFamily="18" charset="0"/>
                <a:ea typeface="HY견고딕" pitchFamily="18" charset="-127"/>
                <a:cs typeface="Times New Roman" pitchFamily="18" charset="0"/>
              </a:rPr>
              <a:t>Diffraction</a:t>
            </a:r>
            <a:r>
              <a:rPr kumimoji="0" lang="en-US" altLang="ko-KR" sz="1500" b="1" i="1" dirty="0">
                <a:latin typeface="Times New Roman" pitchFamily="18" charset="0"/>
                <a:ea typeface="HY견고딕" pitchFamily="18" charset="-127"/>
                <a:cs typeface="Times New Roman" pitchFamily="18" charset="0"/>
              </a:rPr>
              <a:t> Center</a:t>
            </a:r>
            <a:endParaRPr kumimoji="0" lang="ko-KR" altLang="en-US" sz="1500" b="1" i="1" dirty="0">
              <a:latin typeface="Times New Roman" pitchFamily="18" charset="0"/>
              <a:ea typeface="HY견고딕" pitchFamily="18" charset="-127"/>
              <a:cs typeface="Times New Roman" pitchFamily="18" charset="0"/>
            </a:endParaRPr>
          </a:p>
        </p:txBody>
      </p:sp>
      <p:sp>
        <p:nvSpPr>
          <p:cNvPr id="9" name="직사각형 8"/>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p>
        </p:txBody>
      </p:sp>
      <p:sp>
        <p:nvSpPr>
          <p:cNvPr id="10" name="TextBox 9"/>
          <p:cNvSpPr txBox="1"/>
          <p:nvPr userDrawn="1"/>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latin typeface="Arial" charset="0"/>
                <a:ea typeface="HY중고딕" pitchFamily="18" charset="-127"/>
                <a:cs typeface="Times New Roman" pitchFamily="18" charset="0"/>
              </a:rPr>
              <a:t> </a:t>
            </a:r>
            <a:r>
              <a:rPr kumimoji="0" lang="ko-KR" altLang="en-US" sz="1500" b="1">
                <a:latin typeface="Arial" charset="0"/>
                <a:ea typeface="HY중고딕" pitchFamily="18" charset="-127"/>
                <a:cs typeface="Times New Roman" pitchFamily="18" charset="0"/>
              </a:rPr>
              <a:t>이효철</a:t>
            </a:r>
          </a:p>
        </p:txBody>
      </p:sp>
      <p:sp>
        <p:nvSpPr>
          <p:cNvPr id="11" name="TextBox 10"/>
          <p:cNvSpPr txBox="1"/>
          <p:nvPr userDrawn="1"/>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latin typeface="Times New Roman" pitchFamily="18" charset="0"/>
                <a:ea typeface="HY견고딕" pitchFamily="18" charset="-127"/>
                <a:cs typeface="Times New Roman" pitchFamily="18" charset="0"/>
              </a:rPr>
              <a:t> Center</a:t>
            </a:r>
            <a:endParaRPr kumimoji="0" lang="ko-KR" altLang="en-US" sz="1500" b="1" i="1">
              <a:latin typeface="Times New Roman" pitchFamily="18" charset="0"/>
              <a:ea typeface="HY견고딕" pitchFamily="18" charset="-127"/>
              <a:cs typeface="Times New Roman" pitchFamily="18" charset="0"/>
            </a:endParaRPr>
          </a:p>
        </p:txBody>
      </p:sp>
      <p:sp>
        <p:nvSpPr>
          <p:cNvPr id="12" name="Text Box 8"/>
          <p:cNvSpPr txBox="1">
            <a:spLocks noChangeArrowheads="1"/>
          </p:cNvSpPr>
          <p:nvPr userDrawn="1"/>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a:solidFill>
                <a:srgbClr val="000000"/>
              </a:solidFill>
              <a:latin typeface="Arial" charset="0"/>
              <a:ea typeface="HY중고딕" pitchFamily="18" charset="-127"/>
            </a:endParaRPr>
          </a:p>
        </p:txBody>
      </p:sp>
      <p:sp>
        <p:nvSpPr>
          <p:cNvPr id="13" name="직사각형 12"/>
          <p:cNvSpPr/>
          <p:nvPr userDrawn="1"/>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p>
        </p:txBody>
      </p:sp>
      <p:sp>
        <p:nvSpPr>
          <p:cNvPr id="14" name="TextBox 13"/>
          <p:cNvSpPr txBox="1"/>
          <p:nvPr userDrawn="1"/>
        </p:nvSpPr>
        <p:spPr>
          <a:xfrm>
            <a:off x="7761288" y="6534150"/>
            <a:ext cx="1444625" cy="323850"/>
          </a:xfrm>
          <a:prstGeom prst="rect">
            <a:avLst/>
          </a:prstGeom>
          <a:noFill/>
        </p:spPr>
        <p:txBody>
          <a:bodyPr wrap="none">
            <a:spAutoFit/>
          </a:bodyPr>
          <a:lstStyle/>
          <a:p>
            <a:pPr>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latin typeface="Arial" charset="0"/>
                <a:ea typeface="HY중고딕" pitchFamily="18" charset="-127"/>
                <a:cs typeface="Times New Roman" pitchFamily="18" charset="0"/>
              </a:rPr>
              <a:t> H. </a:t>
            </a:r>
            <a:r>
              <a:rPr kumimoji="0" lang="en-US" altLang="ko-KR" sz="1500" b="1" dirty="0" err="1">
                <a:latin typeface="Arial" charset="0"/>
                <a:ea typeface="HY중고딕" pitchFamily="18" charset="-127"/>
                <a:cs typeface="Times New Roman" pitchFamily="18" charset="0"/>
              </a:rPr>
              <a:t>Ihee</a:t>
            </a:r>
            <a:endParaRPr kumimoji="0" lang="ko-KR" altLang="en-US" sz="1500" b="1" dirty="0">
              <a:latin typeface="Arial" charset="0"/>
              <a:ea typeface="HY중고딕" pitchFamily="18" charset="-127"/>
              <a:cs typeface="Times New Roman" pitchFamily="18" charset="0"/>
            </a:endParaRPr>
          </a:p>
        </p:txBody>
      </p:sp>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16" name="TextBox 15"/>
          <p:cNvSpPr txBox="1"/>
          <p:nvPr userDrawn="1"/>
        </p:nvSpPr>
        <p:spPr>
          <a:xfrm>
            <a:off x="0" y="-12700"/>
            <a:ext cx="1008609"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FEIS2013</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fontAlgn="auto">
              <a:spcBef>
                <a:spcPts val="0"/>
              </a:spcBef>
              <a:spcAft>
                <a:spcPts val="0"/>
              </a:spcAft>
              <a:defRPr/>
            </a:pPr>
            <a:endParaRPr kumimoji="0" lang="ko-KR" altLang="en-US">
              <a:solidFill>
                <a:srgbClr val="000000"/>
              </a:solidFill>
              <a:latin typeface="Arial" charset="0"/>
              <a:ea typeface="HY중고딕" pitchFamily="18" charset="-127"/>
            </a:endParaRPr>
          </a:p>
        </p:txBody>
      </p:sp>
      <p:sp>
        <p:nvSpPr>
          <p:cNvPr id="3" name="직사각형 2"/>
          <p:cNvSpPr/>
          <p:nvPr userDrawn="1"/>
        </p:nvSpPr>
        <p:spPr>
          <a:xfrm>
            <a:off x="0" y="6497638"/>
            <a:ext cx="9144000" cy="360362"/>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4" name="TextBox 3"/>
          <p:cNvSpPr txBox="1"/>
          <p:nvPr userDrawn="1"/>
        </p:nvSpPr>
        <p:spPr>
          <a:xfrm>
            <a:off x="7761288" y="6534150"/>
            <a:ext cx="1382712" cy="323850"/>
          </a:xfrm>
          <a:prstGeom prst="rect">
            <a:avLst/>
          </a:prstGeom>
          <a:noFill/>
        </p:spPr>
        <p:txBody>
          <a:bodyPr wrap="none">
            <a:spAutoFit/>
          </a:bodyPr>
          <a:lstStyle/>
          <a:p>
            <a:pPr fontAlgn="auto">
              <a:spcBef>
                <a:spcPts val="0"/>
              </a:spcBef>
              <a:spcAft>
                <a:spcPts val="0"/>
              </a:spcAft>
              <a:defRPr/>
            </a:pPr>
            <a:r>
              <a:rPr kumimoji="0" lang="en-US" altLang="ko-KR" sz="1500" b="1" dirty="0">
                <a:solidFill>
                  <a:prstClr val="black"/>
                </a:solidFill>
                <a:latin typeface="Arial" charset="0"/>
                <a:ea typeface="HY중고딕" pitchFamily="18" charset="-127"/>
                <a:cs typeface="Times New Roman" pitchFamily="18" charset="0"/>
              </a:rPr>
              <a:t>KAIST </a:t>
            </a:r>
            <a:r>
              <a:rPr kumimoji="0" lang="ko-KR" altLang="en-US" sz="1500" b="1" dirty="0">
                <a:solidFill>
                  <a:prstClr val="black"/>
                </a:solidFill>
                <a:latin typeface="Arial" charset="0"/>
                <a:ea typeface="HY중고딕" pitchFamily="18" charset="-127"/>
                <a:cs typeface="Times New Roman" pitchFamily="18" charset="0"/>
              </a:rPr>
              <a:t>이효철</a:t>
            </a:r>
          </a:p>
        </p:txBody>
      </p:sp>
      <p:sp>
        <p:nvSpPr>
          <p:cNvPr id="5" name="TextBox 4"/>
          <p:cNvSpPr txBox="1"/>
          <p:nvPr userDrawn="1"/>
        </p:nvSpPr>
        <p:spPr>
          <a:xfrm>
            <a:off x="0" y="-12700"/>
            <a:ext cx="3228975" cy="322263"/>
          </a:xfrm>
          <a:prstGeom prst="rect">
            <a:avLst/>
          </a:prstGeom>
          <a:noFill/>
        </p:spPr>
        <p:txBody>
          <a:bodyPr wrap="none">
            <a:spAutoFit/>
          </a:bodyPr>
          <a:lstStyle/>
          <a:p>
            <a:pPr fontAlgn="auto">
              <a:spcBef>
                <a:spcPts val="0"/>
              </a:spcBef>
              <a:spcAft>
                <a:spcPts val="0"/>
              </a:spcAft>
              <a:defRPr/>
            </a:pPr>
            <a:r>
              <a:rPr kumimoji="0" lang="en-US" altLang="ko-KR" sz="1500" b="1" dirty="0">
                <a:solidFill>
                  <a:prstClr val="black"/>
                </a:solidFill>
                <a:latin typeface="Arial" charset="0"/>
                <a:ea typeface="HY견고딕" pitchFamily="18" charset="-127"/>
                <a:cs typeface="Times New Roman" pitchFamily="18" charset="0"/>
              </a:rPr>
              <a:t>Time-Resolved Diffraction Center</a:t>
            </a:r>
            <a:endParaRPr kumimoji="0" lang="ko-KR" altLang="en-US" sz="1500" b="1" dirty="0">
              <a:solidFill>
                <a:prstClr val="black"/>
              </a:solidFill>
              <a:latin typeface="Arial" charset="0"/>
              <a:ea typeface="HY견고딕" pitchFamily="18" charset="-127"/>
              <a:cs typeface="Times New Roman" pitchFamily="18" charset="0"/>
            </a:endParaRPr>
          </a:p>
        </p:txBody>
      </p:sp>
      <p:sp>
        <p:nvSpPr>
          <p:cNvPr id="6" name="Text Box 8"/>
          <p:cNvSpPr txBox="1">
            <a:spLocks noChangeArrowheads="1"/>
          </p:cNvSpPr>
          <p:nvPr userDrawn="1"/>
        </p:nvSpPr>
        <p:spPr bwMode="auto">
          <a:xfrm rot="10800000">
            <a:off x="0" y="-20915"/>
            <a:ext cx="9144000" cy="360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fontAlgn="auto">
              <a:spcBef>
                <a:spcPts val="0"/>
              </a:spcBef>
              <a:spcAft>
                <a:spcPts val="0"/>
              </a:spcAft>
              <a:defRPr/>
            </a:pPr>
            <a:endParaRPr kumimoji="0" lang="ko-KR" altLang="en-US">
              <a:solidFill>
                <a:srgbClr val="000000"/>
              </a:solidFill>
              <a:latin typeface="Arial" charset="0"/>
              <a:ea typeface="HY중고딕" pitchFamily="18" charset="-127"/>
            </a:endParaRPr>
          </a:p>
        </p:txBody>
      </p:sp>
      <p:sp>
        <p:nvSpPr>
          <p:cNvPr id="7" name="직사각형 6"/>
          <p:cNvSpPr/>
          <p:nvPr userDrawn="1"/>
        </p:nvSpPr>
        <p:spPr>
          <a:xfrm>
            <a:off x="0" y="6497638"/>
            <a:ext cx="9144000" cy="360362"/>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8" name="TextBox 7"/>
          <p:cNvSpPr txBox="1"/>
          <p:nvPr userDrawn="1"/>
        </p:nvSpPr>
        <p:spPr>
          <a:xfrm>
            <a:off x="7761288" y="6534150"/>
            <a:ext cx="1444625" cy="323850"/>
          </a:xfrm>
          <a:prstGeom prst="rect">
            <a:avLst/>
          </a:prstGeom>
          <a:noFill/>
        </p:spPr>
        <p:txBody>
          <a:bodyPr wrap="none">
            <a:spAutoFit/>
          </a:bodyPr>
          <a:lstStyle/>
          <a:p>
            <a:pPr fontAlgn="auto">
              <a:spcBef>
                <a:spcPts val="0"/>
              </a:spcBef>
              <a:spcAft>
                <a:spcPts val="0"/>
              </a:spcAft>
              <a:defRPr/>
            </a:pPr>
            <a:r>
              <a:rPr kumimoji="0" lang="en-US" altLang="ko-KR" sz="1500" b="1" dirty="0">
                <a:solidFill>
                  <a:srgbClr val="0033CC"/>
                </a:solidFill>
                <a:latin typeface="Arial" charset="0"/>
                <a:ea typeface="HY중고딕" pitchFamily="18" charset="-127"/>
                <a:cs typeface="Times New Roman" pitchFamily="18" charset="0"/>
              </a:rPr>
              <a:t>KAIST</a:t>
            </a:r>
            <a:r>
              <a:rPr kumimoji="0" lang="en-US" altLang="ko-KR" sz="1500" b="1" dirty="0">
                <a:solidFill>
                  <a:prstClr val="black"/>
                </a:solidFill>
                <a:latin typeface="Arial" charset="0"/>
                <a:ea typeface="HY중고딕" pitchFamily="18" charset="-127"/>
                <a:cs typeface="Times New Roman" pitchFamily="18" charset="0"/>
              </a:rPr>
              <a:t> H. </a:t>
            </a:r>
            <a:r>
              <a:rPr kumimoji="0" lang="en-US" altLang="ko-KR" sz="1500" b="1" dirty="0" err="1">
                <a:solidFill>
                  <a:prstClr val="black"/>
                </a:solidFill>
                <a:latin typeface="Arial" charset="0"/>
                <a:ea typeface="HY중고딕" pitchFamily="18" charset="-127"/>
                <a:cs typeface="Times New Roman" pitchFamily="18" charset="0"/>
              </a:rPr>
              <a:t>Ihee</a:t>
            </a:r>
            <a:endParaRPr kumimoji="0" lang="ko-KR" altLang="en-US" sz="1500" b="1" dirty="0">
              <a:solidFill>
                <a:prstClr val="black"/>
              </a:solidFill>
              <a:latin typeface="Arial" charset="0"/>
              <a:ea typeface="HY중고딕" pitchFamily="18" charset="-127"/>
              <a:cs typeface="Times New Roman" pitchFamily="18" charset="0"/>
            </a:endParaRPr>
          </a:p>
        </p:txBody>
      </p:sp>
      <p:sp>
        <p:nvSpPr>
          <p:cNvPr id="9" name="TextBox 8"/>
          <p:cNvSpPr txBox="1"/>
          <p:nvPr userDrawn="1"/>
        </p:nvSpPr>
        <p:spPr>
          <a:xfrm>
            <a:off x="0" y="-12700"/>
            <a:ext cx="2862263" cy="323850"/>
          </a:xfrm>
          <a:prstGeom prst="rect">
            <a:avLst/>
          </a:prstGeom>
          <a:noFill/>
        </p:spPr>
        <p:txBody>
          <a:bodyPr wrap="none">
            <a:spAutoFit/>
          </a:bodyPr>
          <a:lstStyle/>
          <a:p>
            <a:pPr fontAlgn="auto">
              <a:spcBef>
                <a:spcPts val="0"/>
              </a:spcBef>
              <a:spcAft>
                <a:spcPts val="0"/>
              </a:spcAft>
              <a:defRPr/>
            </a:pPr>
            <a:r>
              <a:rPr kumimoji="0" lang="en-US" altLang="ko-KR" sz="1500" b="1" i="1" dirty="0">
                <a:solidFill>
                  <a:srgbClr val="0033CC"/>
                </a:solidFill>
                <a:latin typeface="Times New Roman" pitchFamily="18" charset="0"/>
                <a:ea typeface="HY견고딕" pitchFamily="18" charset="-127"/>
                <a:cs typeface="Times New Roman" pitchFamily="18" charset="0"/>
              </a:rPr>
              <a:t>Time-Resolved</a:t>
            </a:r>
            <a:r>
              <a:rPr kumimoji="0" lang="en-US" altLang="ko-KR" sz="1500" b="1" i="1" dirty="0">
                <a:solidFill>
                  <a:prstClr val="black"/>
                </a:solidFill>
                <a:latin typeface="Times New Roman" pitchFamily="18" charset="0"/>
                <a:ea typeface="HY견고딕" pitchFamily="18" charset="-127"/>
                <a:cs typeface="Times New Roman" pitchFamily="18" charset="0"/>
              </a:rPr>
              <a:t> </a:t>
            </a:r>
            <a:r>
              <a:rPr kumimoji="0" lang="en-US" altLang="ko-KR" sz="1500" b="1" i="1" dirty="0">
                <a:solidFill>
                  <a:srgbClr val="FF00FF"/>
                </a:solidFill>
                <a:latin typeface="Times New Roman" pitchFamily="18" charset="0"/>
                <a:ea typeface="HY견고딕" pitchFamily="18" charset="-127"/>
                <a:cs typeface="Times New Roman" pitchFamily="18" charset="0"/>
              </a:rPr>
              <a:t>Diffraction</a:t>
            </a:r>
            <a:r>
              <a:rPr kumimoji="0" lang="en-US" altLang="ko-KR" sz="1500" b="1" i="1" dirty="0">
                <a:solidFill>
                  <a:prstClr val="black"/>
                </a:solidFill>
                <a:latin typeface="Times New Roman" pitchFamily="18" charset="0"/>
                <a:ea typeface="HY견고딕" pitchFamily="18" charset="-127"/>
                <a:cs typeface="Times New Roman" pitchFamily="18" charset="0"/>
              </a:rPr>
              <a:t> Center</a:t>
            </a:r>
            <a:endParaRPr kumimoji="0" lang="ko-KR" altLang="en-US" sz="1500" b="1" i="1" dirty="0">
              <a:solidFill>
                <a:prstClr val="black"/>
              </a:solidFill>
              <a:latin typeface="Times New Roman" pitchFamily="18" charset="0"/>
              <a:ea typeface="HY견고딕" pitchFamily="18" charset="-127"/>
              <a:cs typeface="Times New Roman" pitchFamily="18" charset="0"/>
            </a:endParaRPr>
          </a:p>
        </p:txBody>
      </p:sp>
    </p:spTree>
    <p:extLst>
      <p:ext uri="{BB962C8B-B14F-4D97-AF65-F5344CB8AC3E}">
        <p14:creationId xmlns:p14="http://schemas.microsoft.com/office/powerpoint/2010/main" val="407162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279976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hart" preserve="1">
  <p:cSld name="제목, 텍스트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457200" y="1600200"/>
            <a:ext cx="4038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차트 개체 틀 3"/>
          <p:cNvSpPr>
            <a:spLocks noGrp="1"/>
          </p:cNvSpPr>
          <p:nvPr>
            <p:ph type="chart" sz="half" idx="2"/>
          </p:nvPr>
        </p:nvSpPr>
        <p:spPr>
          <a:xfrm>
            <a:off x="4648200" y="1600200"/>
            <a:ext cx="4038600" cy="4525963"/>
          </a:xfrm>
          <a:prstGeom prst="rect">
            <a:avLst/>
          </a:prstGeom>
        </p:spPr>
        <p:txBody>
          <a:bodyPr/>
          <a:lstStyle/>
          <a:p>
            <a:pPr lvl="0"/>
            <a:endParaRPr lang="ko-KR" altLang="en-US" noProof="0"/>
          </a:p>
        </p:txBody>
      </p:sp>
    </p:spTree>
    <p:extLst>
      <p:ext uri="{BB962C8B-B14F-4D97-AF65-F5344CB8AC3E}">
        <p14:creationId xmlns:p14="http://schemas.microsoft.com/office/powerpoint/2010/main" val="2814683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264675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250292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457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57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613765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24604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2_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defRPr>
                <a:latin typeface="굴림" charset="-127"/>
                <a:ea typeface="굴림" charset="-127"/>
              </a:defRPr>
            </a:lvl1pPr>
          </a:lstStyle>
          <a:p>
            <a:pPr>
              <a:defRPr/>
            </a:pPr>
            <a:fld id="{802931A4-869B-455F-B4A9-3C285F562427}" type="datetimeFigureOut">
              <a:rPr lang="ko-KR" altLang="en-US">
                <a:solidFill>
                  <a:prstClr val="black"/>
                </a:solidFill>
              </a:rPr>
              <a:pPr>
                <a:defRPr/>
              </a:pPr>
              <a:t>2013-12-12</a:t>
            </a:fld>
            <a:endParaRPr lang="ko-KR" altLang="en-US">
              <a:solidFill>
                <a:prstClr val="black"/>
              </a:solidFill>
            </a:endParaRPr>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defRPr>
                <a:latin typeface="굴림" charset="-127"/>
                <a:ea typeface="굴림" charset="-127"/>
              </a:defRPr>
            </a:lvl1pPr>
          </a:lstStyle>
          <a:p>
            <a:pPr>
              <a:defRPr/>
            </a:pPr>
            <a:endParaRPr lang="ko-KR" altLang="en-US">
              <a:solidFill>
                <a:prstClr val="black"/>
              </a:solidFill>
            </a:endParaRPr>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defRPr>
                <a:latin typeface="굴림" charset="-127"/>
                <a:ea typeface="굴림" charset="-127"/>
              </a:defRPr>
            </a:lvl1pPr>
          </a:lstStyle>
          <a:p>
            <a:pPr>
              <a:defRPr/>
            </a:pPr>
            <a:fld id="{59CFD344-6D14-4950-9444-4EEB2C83F18C}"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233842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457200" y="1600201"/>
            <a:ext cx="4044462"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2338" y="1600201"/>
            <a:ext cx="4044462"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87673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85800" y="228600"/>
            <a:ext cx="7620000" cy="6096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685800" y="1371600"/>
            <a:ext cx="7924800" cy="47244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685800" y="6413500"/>
            <a:ext cx="1905000" cy="330200"/>
          </a:xfrm>
          <a:prstGeom prst="rect">
            <a:avLst/>
          </a:prstGeom>
        </p:spPr>
        <p:txBody>
          <a:bodyPr/>
          <a:lstStyle>
            <a:lvl1pPr>
              <a:defRPr>
                <a:latin typeface="굴림" pitchFamily="50" charset="-127"/>
                <a:ea typeface="굴림" pitchFamily="50" charset="-127"/>
              </a:defRPr>
            </a:lvl1pPr>
          </a:lstStyle>
          <a:p>
            <a:pPr>
              <a:defRPr/>
            </a:pPr>
            <a:endParaRPr lang="en-US" altLang="ko-KR"/>
          </a:p>
        </p:txBody>
      </p:sp>
      <p:sp>
        <p:nvSpPr>
          <p:cNvPr id="5" name="슬라이드 번호 개체 틀 4"/>
          <p:cNvSpPr>
            <a:spLocks noGrp="1"/>
          </p:cNvSpPr>
          <p:nvPr>
            <p:ph type="sldNum" sz="quarter" idx="11"/>
          </p:nvPr>
        </p:nvSpPr>
        <p:spPr>
          <a:xfrm>
            <a:off x="7543800" y="6527800"/>
            <a:ext cx="1600200" cy="330200"/>
          </a:xfrm>
          <a:prstGeom prst="rect">
            <a:avLst/>
          </a:prstGeom>
        </p:spPr>
        <p:txBody>
          <a:bodyPr/>
          <a:lstStyle>
            <a:lvl1pPr>
              <a:defRPr>
                <a:latin typeface="굴림" pitchFamily="50" charset="-127"/>
                <a:ea typeface="굴림" pitchFamily="50" charset="-127"/>
              </a:defRPr>
            </a:lvl1pPr>
          </a:lstStyle>
          <a:p>
            <a:pPr>
              <a:defRPr/>
            </a:pPr>
            <a:fld id="{0CF6C732-9E4B-4071-9B04-3366F7F9424D}" type="slidenum">
              <a:rPr lang="en-US" altLang="ko-KR"/>
              <a:pPr>
                <a:defRPr/>
              </a:pPr>
              <a:t>‹#›</a:t>
            </a:fld>
            <a:endParaRPr lang="en-US" altLang="ko-K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245225"/>
            <a:ext cx="2133600" cy="476250"/>
          </a:xfrm>
          <a:prstGeom prst="rect">
            <a:avLst/>
          </a:prstGeom>
        </p:spPr>
        <p:txBody>
          <a:bodyPr/>
          <a:lstStyle>
            <a:lvl1pPr>
              <a:defRPr>
                <a:latin typeface="굴림" pitchFamily="50" charset="-127"/>
                <a:ea typeface="굴림" pitchFamily="50" charset="-127"/>
              </a:defRPr>
            </a:lvl1pPr>
          </a:lstStyle>
          <a:p>
            <a:pPr>
              <a:defRPr/>
            </a:pPr>
            <a:endParaRPr lang="en-US" altLang="ko-KR"/>
          </a:p>
        </p:txBody>
      </p:sp>
      <p:sp>
        <p:nvSpPr>
          <p:cNvPr id="5" name="바닥글 개체 틀 4"/>
          <p:cNvSpPr>
            <a:spLocks noGrp="1"/>
          </p:cNvSpPr>
          <p:nvPr>
            <p:ph type="ftr" sz="quarter" idx="11"/>
          </p:nvPr>
        </p:nvSpPr>
        <p:spPr>
          <a:xfrm>
            <a:off x="3124200" y="6245225"/>
            <a:ext cx="2895600" cy="476250"/>
          </a:xfrm>
          <a:prstGeom prst="rect">
            <a:avLst/>
          </a:prstGeom>
        </p:spPr>
        <p:txBody>
          <a:bodyPr/>
          <a:lstStyle>
            <a:lvl1pPr>
              <a:defRPr>
                <a:latin typeface="굴림" pitchFamily="50" charset="-127"/>
                <a:ea typeface="굴림" pitchFamily="50" charset="-127"/>
              </a:defRPr>
            </a:lvl1pPr>
          </a:lstStyle>
          <a:p>
            <a:pPr>
              <a:defRPr/>
            </a:pPr>
            <a:endParaRPr lang="en-US" altLang="ko-KR"/>
          </a:p>
        </p:txBody>
      </p:sp>
      <p:sp>
        <p:nvSpPr>
          <p:cNvPr id="6" name="슬라이드 번호 개체 틀 5"/>
          <p:cNvSpPr>
            <a:spLocks noGrp="1"/>
          </p:cNvSpPr>
          <p:nvPr>
            <p:ph type="sldNum" sz="quarter" idx="12"/>
          </p:nvPr>
        </p:nvSpPr>
        <p:spPr>
          <a:xfrm>
            <a:off x="6553200" y="6245225"/>
            <a:ext cx="2133600" cy="476250"/>
          </a:xfrm>
          <a:prstGeom prst="rect">
            <a:avLst/>
          </a:prstGeom>
        </p:spPr>
        <p:txBody>
          <a:bodyPr/>
          <a:lstStyle>
            <a:lvl1pPr>
              <a:defRPr>
                <a:latin typeface="굴림" pitchFamily="50" charset="-127"/>
                <a:ea typeface="굴림" pitchFamily="50" charset="-127"/>
              </a:defRPr>
            </a:lvl1pPr>
          </a:lstStyle>
          <a:p>
            <a:pPr>
              <a:defRPr/>
            </a:pPr>
            <a:fld id="{0E964A0E-5AEF-4823-A7B8-84A55481C89B}" type="slidenum">
              <a:rPr lang="en-US" altLang="ko-KR"/>
              <a:pPr>
                <a:defRPr/>
              </a:pPr>
              <a:t>‹#›</a:t>
            </a:fld>
            <a:endParaRPr lang="en-US" altLang="ko-K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938588"/>
            <a:ext cx="4038600" cy="218757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Chart" preserve="1">
  <p:cSld name="제목, 텍스트 및 차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457200" y="1600200"/>
            <a:ext cx="40386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차트 개체 틀 3"/>
          <p:cNvSpPr>
            <a:spLocks noGrp="1"/>
          </p:cNvSpPr>
          <p:nvPr>
            <p:ph type="chart" sz="half" idx="2"/>
          </p:nvPr>
        </p:nvSpPr>
        <p:spPr>
          <a:xfrm>
            <a:off x="4648200" y="1600200"/>
            <a:ext cx="4038600" cy="4525963"/>
          </a:xfrm>
          <a:prstGeom prst="rect">
            <a:avLst/>
          </a:prstGeom>
        </p:spPr>
        <p:txBody>
          <a:bodyPr/>
          <a:lstStyle/>
          <a:p>
            <a:pPr lvl="0"/>
            <a:endParaRPr lang="ko-KR" altLang="en-US" noProof="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 name="직사각형 77"/>
          <p:cNvSpPr/>
          <p:nvPr/>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p>
        </p:txBody>
      </p:sp>
      <p:sp>
        <p:nvSpPr>
          <p:cNvPr id="79" name="TextBox 78"/>
          <p:cNvSpPr txBox="1"/>
          <p:nvPr/>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latin typeface="Arial" charset="0"/>
                <a:ea typeface="HY중고딕" pitchFamily="18" charset="-127"/>
                <a:cs typeface="Times New Roman" pitchFamily="18" charset="0"/>
              </a:rPr>
              <a:t> </a:t>
            </a:r>
            <a:r>
              <a:rPr kumimoji="0" lang="ko-KR" altLang="en-US" sz="1500" b="1">
                <a:latin typeface="Arial" charset="0"/>
                <a:ea typeface="HY중고딕" pitchFamily="18" charset="-127"/>
                <a:cs typeface="Times New Roman" pitchFamily="18" charset="0"/>
              </a:rPr>
              <a:t>이효철</a:t>
            </a:r>
          </a:p>
        </p:txBody>
      </p:sp>
      <p:sp>
        <p:nvSpPr>
          <p:cNvPr id="80" name="TextBox 79"/>
          <p:cNvSpPr txBox="1"/>
          <p:nvPr/>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latin typeface="Times New Roman" pitchFamily="18" charset="0"/>
                <a:ea typeface="HY견고딕" pitchFamily="18" charset="-127"/>
                <a:cs typeface="Times New Roman" pitchFamily="18" charset="0"/>
              </a:rPr>
              <a:t> Center</a:t>
            </a:r>
            <a:endParaRPr kumimoji="0" lang="ko-KR" altLang="en-US" sz="1500" b="1" i="1">
              <a:latin typeface="Times New Roman" pitchFamily="18" charset="0"/>
              <a:ea typeface="HY견고딕" pitchFamily="18" charset="-127"/>
              <a:cs typeface="Times New Roman" pitchFamily="18" charset="0"/>
            </a:endParaRPr>
          </a:p>
        </p:txBody>
      </p:sp>
      <p:sp>
        <p:nvSpPr>
          <p:cNvPr id="6" name="Text Box 8"/>
          <p:cNvSpPr txBox="1">
            <a:spLocks noChangeArrowheads="1"/>
          </p:cNvSpPr>
          <p:nvPr/>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dirty="0">
              <a:solidFill>
                <a:srgbClr val="000000"/>
              </a:solidFill>
              <a:latin typeface="Arial" charset="0"/>
              <a:ea typeface="HY중고딕" pitchFamily="18" charset="-127"/>
            </a:endParaRPr>
          </a:p>
        </p:txBody>
      </p:sp>
      <p:sp>
        <p:nvSpPr>
          <p:cNvPr id="7" name="직사각형 6"/>
          <p:cNvSpPr/>
          <p:nvPr/>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p>
        </p:txBody>
      </p:sp>
      <p:sp>
        <p:nvSpPr>
          <p:cNvPr id="8" name="TextBox 7"/>
          <p:cNvSpPr txBox="1"/>
          <p:nvPr/>
        </p:nvSpPr>
        <p:spPr>
          <a:xfrm>
            <a:off x="7761288" y="6534150"/>
            <a:ext cx="1444625" cy="323850"/>
          </a:xfrm>
          <a:prstGeom prst="rect">
            <a:avLst/>
          </a:prstGeom>
          <a:noFill/>
        </p:spPr>
        <p:txBody>
          <a:bodyPr wrap="none">
            <a:spAutoFit/>
          </a:bodyPr>
          <a:lstStyle/>
          <a:p>
            <a:pPr>
              <a:defRPr/>
            </a:pPr>
            <a:r>
              <a:rPr kumimoji="0" lang="en-US" altLang="ko-KR" sz="1500" b="1" dirty="0" smtClean="0">
                <a:solidFill>
                  <a:srgbClr val="0033CC"/>
                </a:solidFill>
                <a:latin typeface="Arial" charset="0"/>
                <a:ea typeface="HY중고딕" pitchFamily="18" charset="-127"/>
                <a:cs typeface="Times New Roman" pitchFamily="18" charset="0"/>
              </a:rPr>
              <a:t>KAIST</a:t>
            </a:r>
            <a:r>
              <a:rPr kumimoji="0" lang="en-US" altLang="ko-KR" sz="1500" b="1" dirty="0" smtClean="0">
                <a:latin typeface="Arial" charset="0"/>
                <a:ea typeface="HY중고딕" pitchFamily="18" charset="-127"/>
                <a:cs typeface="Times New Roman" pitchFamily="18" charset="0"/>
              </a:rPr>
              <a:t> H</a:t>
            </a:r>
            <a:r>
              <a:rPr kumimoji="0" lang="en-US" altLang="ko-KR" sz="1500" b="1" dirty="0">
                <a:latin typeface="Arial" charset="0"/>
                <a:ea typeface="HY중고딕" pitchFamily="18" charset="-127"/>
                <a:cs typeface="Times New Roman" pitchFamily="18" charset="0"/>
              </a:rPr>
              <a:t>. </a:t>
            </a:r>
            <a:r>
              <a:rPr kumimoji="0" lang="en-US" altLang="ko-KR" sz="1500" b="1" dirty="0" err="1">
                <a:latin typeface="Arial" charset="0"/>
                <a:ea typeface="HY중고딕" pitchFamily="18" charset="-127"/>
                <a:cs typeface="Times New Roman" pitchFamily="18" charset="0"/>
              </a:rPr>
              <a:t>Ihee</a:t>
            </a:r>
            <a:endParaRPr kumimoji="0" lang="ko-KR" altLang="en-US" sz="1500" b="1" dirty="0">
              <a:latin typeface="Arial" charset="0"/>
              <a:ea typeface="HY중고딕" pitchFamily="18" charset="-127"/>
              <a:cs typeface="Times New Roman" pitchFamily="18" charset="0"/>
            </a:endParaRPr>
          </a:p>
        </p:txBody>
      </p:sp>
      <p:sp>
        <p:nvSpPr>
          <p:cNvPr id="9" name="TextBox 8"/>
          <p:cNvSpPr txBox="1"/>
          <p:nvPr/>
        </p:nvSpPr>
        <p:spPr>
          <a:xfrm>
            <a:off x="0" y="-12700"/>
            <a:ext cx="1008609"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FEIS2013</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5252" r:id="rId1"/>
    <p:sldLayoutId id="2147485253" r:id="rId2"/>
    <p:sldLayoutId id="2147485269" r:id="rId3"/>
    <p:sldLayoutId id="2147485255" r:id="rId4"/>
    <p:sldLayoutId id="2147485260" r:id="rId5"/>
    <p:sldLayoutId id="2147485272" r:id="rId6"/>
    <p:sldLayoutId id="2147485273" r:id="rId7"/>
    <p:sldLayoutId id="2147485262" r:id="rId8"/>
    <p:sldLayoutId id="2147485263" r:id="rId9"/>
    <p:sldLayoutId id="2147485265" r:id="rId10"/>
    <p:sldLayoutId id="2147485266" r:id="rId11"/>
    <p:sldLayoutId id="2147485267" r:id="rId12"/>
    <p:sldLayoutId id="2147485275" r:id="rId13"/>
    <p:sldLayoutId id="2147485277" r:id="rId14"/>
  </p:sldLayoutIdLst>
  <p:timing>
    <p:tnLst>
      <p:par>
        <p:cTn id="1" dur="indefinite" restart="never" nodeType="tmRoot"/>
      </p:par>
    </p:tnLst>
  </p:timing>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2pPr>
      <a:lvl3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3pPr>
      <a:lvl4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4pPr>
      <a:lvl5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5pPr>
      <a:lvl6pPr marL="457200" algn="ctr" rtl="0" fontAlgn="base" latinLnBrk="1">
        <a:spcBef>
          <a:spcPct val="0"/>
        </a:spcBef>
        <a:spcAft>
          <a:spcPct val="0"/>
        </a:spcAft>
        <a:defRPr sz="4400">
          <a:solidFill>
            <a:schemeClr val="tx1"/>
          </a:solidFill>
          <a:latin typeface="Franklin Gothic Book" pitchFamily="34" charset="0"/>
          <a:ea typeface="HY견고딕" pitchFamily="18" charset="-127"/>
        </a:defRPr>
      </a:lvl6pPr>
      <a:lvl7pPr marL="914400" algn="ctr" rtl="0" fontAlgn="base" latinLnBrk="1">
        <a:spcBef>
          <a:spcPct val="0"/>
        </a:spcBef>
        <a:spcAft>
          <a:spcPct val="0"/>
        </a:spcAft>
        <a:defRPr sz="4400">
          <a:solidFill>
            <a:schemeClr val="tx1"/>
          </a:solidFill>
          <a:latin typeface="Franklin Gothic Book" pitchFamily="34" charset="0"/>
          <a:ea typeface="HY견고딕" pitchFamily="18" charset="-127"/>
        </a:defRPr>
      </a:lvl7pPr>
      <a:lvl8pPr marL="1371600" algn="ctr" rtl="0" fontAlgn="base" latinLnBrk="1">
        <a:spcBef>
          <a:spcPct val="0"/>
        </a:spcBef>
        <a:spcAft>
          <a:spcPct val="0"/>
        </a:spcAft>
        <a:defRPr sz="4400">
          <a:solidFill>
            <a:schemeClr val="tx1"/>
          </a:solidFill>
          <a:latin typeface="Franklin Gothic Book" pitchFamily="34" charset="0"/>
          <a:ea typeface="HY견고딕" pitchFamily="18" charset="-127"/>
        </a:defRPr>
      </a:lvl8pPr>
      <a:lvl9pPr marL="1828800" algn="ctr" rtl="0" fontAlgn="base" latinLnBrk="1">
        <a:spcBef>
          <a:spcPct val="0"/>
        </a:spcBef>
        <a:spcAft>
          <a:spcPct val="0"/>
        </a:spcAft>
        <a:defRPr sz="4400">
          <a:solidFill>
            <a:schemeClr val="tx1"/>
          </a:solidFill>
          <a:latin typeface="Franklin Gothic Book" pitchFamily="34" charset="0"/>
          <a:ea typeface="HY견고딕" pitchFamily="18"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 name="직사각형 77"/>
          <p:cNvSpPr/>
          <p:nvPr/>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79" name="TextBox 78"/>
          <p:cNvSpPr txBox="1"/>
          <p:nvPr/>
        </p:nvSpPr>
        <p:spPr>
          <a:xfrm>
            <a:off x="7761288" y="6534150"/>
            <a:ext cx="1370012" cy="320675"/>
          </a:xfrm>
          <a:prstGeom prst="rect">
            <a:avLst/>
          </a:prstGeom>
          <a:noFill/>
        </p:spPr>
        <p:txBody>
          <a:bodyPr wrap="none">
            <a:spAutoFit/>
          </a:bodyPr>
          <a:lstStyle/>
          <a:p>
            <a:pPr>
              <a:defRPr/>
            </a:pPr>
            <a:r>
              <a:rPr kumimoji="0" lang="en-US" altLang="ko-KR" sz="1500" b="1">
                <a:solidFill>
                  <a:srgbClr val="0000FF"/>
                </a:solidFill>
                <a:latin typeface="Arial" charset="0"/>
                <a:ea typeface="HY중고딕" pitchFamily="18" charset="-127"/>
                <a:cs typeface="Times New Roman" pitchFamily="18" charset="0"/>
              </a:rPr>
              <a:t>KAIST</a:t>
            </a:r>
            <a:r>
              <a:rPr kumimoji="0" lang="en-US" altLang="ko-KR" sz="1500" b="1">
                <a:solidFill>
                  <a:prstClr val="black"/>
                </a:solidFill>
                <a:latin typeface="Arial" charset="0"/>
                <a:ea typeface="HY중고딕" pitchFamily="18" charset="-127"/>
                <a:cs typeface="Times New Roman" pitchFamily="18" charset="0"/>
              </a:rPr>
              <a:t> </a:t>
            </a:r>
            <a:r>
              <a:rPr kumimoji="0" lang="ko-KR" altLang="en-US" sz="1500" b="1">
                <a:solidFill>
                  <a:prstClr val="black"/>
                </a:solidFill>
                <a:latin typeface="Arial" charset="0"/>
                <a:ea typeface="HY중고딕" pitchFamily="18" charset="-127"/>
                <a:cs typeface="Times New Roman" pitchFamily="18" charset="0"/>
              </a:rPr>
              <a:t>이효철</a:t>
            </a:r>
          </a:p>
        </p:txBody>
      </p:sp>
      <p:sp>
        <p:nvSpPr>
          <p:cNvPr id="80" name="TextBox 79"/>
          <p:cNvSpPr txBox="1"/>
          <p:nvPr/>
        </p:nvSpPr>
        <p:spPr>
          <a:xfrm>
            <a:off x="0" y="-12700"/>
            <a:ext cx="2846388" cy="320675"/>
          </a:xfrm>
          <a:prstGeom prst="rect">
            <a:avLst/>
          </a:prstGeom>
          <a:noFill/>
        </p:spPr>
        <p:txBody>
          <a:bodyPr wrap="none">
            <a:spAutoFit/>
          </a:bodyPr>
          <a:lstStyle/>
          <a:p>
            <a:pPr>
              <a:defRPr/>
            </a:pPr>
            <a:r>
              <a:rPr kumimoji="0" lang="en-US" altLang="ko-KR" sz="1500" b="1" i="1">
                <a:solidFill>
                  <a:srgbClr val="0033CC"/>
                </a:solidFill>
                <a:latin typeface="Times New Roman" pitchFamily="18" charset="0"/>
                <a:ea typeface="HY견고딕" pitchFamily="18" charset="-127"/>
                <a:cs typeface="Times New Roman" pitchFamily="18" charset="0"/>
              </a:rPr>
              <a:t>Time-Resolved</a:t>
            </a:r>
            <a:r>
              <a:rPr kumimoji="0" lang="en-US" altLang="ko-KR" sz="1500" b="1" i="1">
                <a:solidFill>
                  <a:prstClr val="black"/>
                </a:solidFill>
                <a:latin typeface="Times New Roman" pitchFamily="18" charset="0"/>
                <a:ea typeface="HY견고딕" pitchFamily="18" charset="-127"/>
                <a:cs typeface="Times New Roman" pitchFamily="18" charset="0"/>
              </a:rPr>
              <a:t> </a:t>
            </a:r>
            <a:r>
              <a:rPr kumimoji="0" lang="en-US" altLang="ko-KR" sz="1500" b="1" i="1">
                <a:solidFill>
                  <a:srgbClr val="FF00FF"/>
                </a:solidFill>
                <a:latin typeface="Times New Roman" pitchFamily="18" charset="0"/>
                <a:ea typeface="HY견고딕" pitchFamily="18" charset="-127"/>
                <a:cs typeface="Times New Roman" pitchFamily="18" charset="0"/>
              </a:rPr>
              <a:t>Diffraction</a:t>
            </a:r>
            <a:r>
              <a:rPr kumimoji="0" lang="en-US" altLang="ko-KR" sz="1500" b="1" i="1">
                <a:solidFill>
                  <a:prstClr val="black"/>
                </a:solidFill>
                <a:latin typeface="Times New Roman" pitchFamily="18" charset="0"/>
                <a:ea typeface="HY견고딕" pitchFamily="18" charset="-127"/>
                <a:cs typeface="Times New Roman" pitchFamily="18" charset="0"/>
              </a:rPr>
              <a:t> Center</a:t>
            </a:r>
            <a:endParaRPr kumimoji="0" lang="ko-KR" altLang="en-US" sz="1500" b="1" i="1">
              <a:solidFill>
                <a:prstClr val="black"/>
              </a:solidFill>
              <a:latin typeface="Times New Roman" pitchFamily="18" charset="0"/>
              <a:ea typeface="HY견고딕" pitchFamily="18" charset="-127"/>
              <a:cs typeface="Times New Roman" pitchFamily="18" charset="0"/>
            </a:endParaRPr>
          </a:p>
        </p:txBody>
      </p:sp>
      <p:sp>
        <p:nvSpPr>
          <p:cNvPr id="6" name="Text Box 8"/>
          <p:cNvSpPr txBox="1">
            <a:spLocks noChangeArrowheads="1"/>
          </p:cNvSpPr>
          <p:nvPr/>
        </p:nvSpPr>
        <p:spPr bwMode="auto">
          <a:xfrm rot="10800000">
            <a:off x="0" y="-20915"/>
            <a:ext cx="9144000" cy="360000"/>
          </a:xfrm>
          <a:prstGeom prst="rect">
            <a:avLst/>
          </a:prstGeom>
          <a:gradFill flip="none" rotWithShape="1">
            <a:gsLst>
              <a:gs pos="78000">
                <a:schemeClr val="bg1"/>
              </a:gs>
              <a:gs pos="0">
                <a:srgbClr val="D1FEBA"/>
              </a:gs>
              <a:gs pos="54000">
                <a:srgbClr val="BACCF0"/>
              </a:gs>
              <a:gs pos="100000">
                <a:srgbClr val="0070C0">
                  <a:tint val="23500"/>
                  <a:satMod val="160000"/>
                </a:srgbClr>
              </a:gs>
            </a:gsLst>
            <a:path path="circle">
              <a:fillToRect t="100000" r="100000"/>
            </a:path>
            <a:tileRect l="-100000" b="-100000"/>
          </a:gradFill>
          <a:ln w="9525">
            <a:noFill/>
            <a:miter lim="800000"/>
            <a:headEnd/>
            <a:tailEnd/>
          </a:ln>
        </p:spPr>
        <p:txBody>
          <a:bodyPr rot="10800000" anchor="ctr"/>
          <a:lstStyle/>
          <a:p>
            <a:pPr algn="ctr">
              <a:defRPr/>
            </a:pPr>
            <a:endParaRPr kumimoji="0" lang="ko-KR" altLang="en-US" dirty="0">
              <a:solidFill>
                <a:srgbClr val="000000"/>
              </a:solidFill>
              <a:latin typeface="Arial" charset="0"/>
              <a:ea typeface="HY중고딕" pitchFamily="18" charset="-127"/>
            </a:endParaRPr>
          </a:p>
        </p:txBody>
      </p:sp>
      <p:sp>
        <p:nvSpPr>
          <p:cNvPr id="7" name="직사각형 6"/>
          <p:cNvSpPr/>
          <p:nvPr/>
        </p:nvSpPr>
        <p:spPr>
          <a:xfrm>
            <a:off x="-1" y="6498024"/>
            <a:ext cx="9144001" cy="360000"/>
          </a:xfrm>
          <a:prstGeom prst="rect">
            <a:avLst/>
          </a:prstGeom>
          <a:gradFill>
            <a:gsLst>
              <a:gs pos="20000">
                <a:schemeClr val="accent2">
                  <a:tint val="9000"/>
                </a:schemeClr>
              </a:gs>
              <a:gs pos="100000">
                <a:srgbClr val="FFCCFF"/>
              </a:gs>
            </a:gsLst>
          </a:gra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kumimoji="0" lang="ko-KR" altLang="en-US">
              <a:solidFill>
                <a:prstClr val="black"/>
              </a:solidFill>
            </a:endParaRPr>
          </a:p>
        </p:txBody>
      </p:sp>
      <p:sp>
        <p:nvSpPr>
          <p:cNvPr id="8" name="TextBox 7"/>
          <p:cNvSpPr txBox="1"/>
          <p:nvPr/>
        </p:nvSpPr>
        <p:spPr>
          <a:xfrm>
            <a:off x="7761288" y="6534150"/>
            <a:ext cx="1444625" cy="323850"/>
          </a:xfrm>
          <a:prstGeom prst="rect">
            <a:avLst/>
          </a:prstGeom>
          <a:noFill/>
        </p:spPr>
        <p:txBody>
          <a:bodyPr wrap="none">
            <a:spAutoFit/>
          </a:bodyPr>
          <a:lstStyle/>
          <a:p>
            <a:pPr>
              <a:defRPr/>
            </a:pPr>
            <a:r>
              <a:rPr kumimoji="0" lang="en-US" altLang="ko-KR" sz="1500" b="1" dirty="0" smtClean="0">
                <a:solidFill>
                  <a:srgbClr val="0033CC"/>
                </a:solidFill>
                <a:latin typeface="Arial" charset="0"/>
                <a:ea typeface="HY중고딕" pitchFamily="18" charset="-127"/>
                <a:cs typeface="Times New Roman" pitchFamily="18" charset="0"/>
              </a:rPr>
              <a:t>KAIST</a:t>
            </a:r>
            <a:r>
              <a:rPr kumimoji="0" lang="en-US" altLang="ko-KR" sz="1500" b="1" dirty="0" smtClean="0">
                <a:solidFill>
                  <a:prstClr val="black"/>
                </a:solidFill>
                <a:latin typeface="Arial" charset="0"/>
                <a:ea typeface="HY중고딕" pitchFamily="18" charset="-127"/>
                <a:cs typeface="Times New Roman" pitchFamily="18" charset="0"/>
              </a:rPr>
              <a:t> H</a:t>
            </a:r>
            <a:r>
              <a:rPr kumimoji="0" lang="en-US" altLang="ko-KR" sz="1500" b="1" dirty="0">
                <a:solidFill>
                  <a:prstClr val="black"/>
                </a:solidFill>
                <a:latin typeface="Arial" charset="0"/>
                <a:ea typeface="HY중고딕" pitchFamily="18" charset="-127"/>
                <a:cs typeface="Times New Roman" pitchFamily="18" charset="0"/>
              </a:rPr>
              <a:t>. </a:t>
            </a:r>
            <a:r>
              <a:rPr kumimoji="0" lang="en-US" altLang="ko-KR" sz="1500" b="1" dirty="0" err="1">
                <a:solidFill>
                  <a:prstClr val="black"/>
                </a:solidFill>
                <a:latin typeface="Arial" charset="0"/>
                <a:ea typeface="HY중고딕" pitchFamily="18" charset="-127"/>
                <a:cs typeface="Times New Roman" pitchFamily="18" charset="0"/>
              </a:rPr>
              <a:t>Ihee</a:t>
            </a:r>
            <a:endParaRPr kumimoji="0" lang="ko-KR" altLang="en-US" sz="1500" b="1" dirty="0">
              <a:solidFill>
                <a:prstClr val="black"/>
              </a:solidFill>
              <a:latin typeface="Arial" charset="0"/>
              <a:ea typeface="HY중고딕" pitchFamily="18" charset="-127"/>
              <a:cs typeface="Times New Roman" pitchFamily="18" charset="0"/>
            </a:endParaRPr>
          </a:p>
        </p:txBody>
      </p:sp>
      <p:sp>
        <p:nvSpPr>
          <p:cNvPr id="9" name="TextBox 8"/>
          <p:cNvSpPr txBox="1"/>
          <p:nvPr/>
        </p:nvSpPr>
        <p:spPr>
          <a:xfrm>
            <a:off x="0" y="-12700"/>
            <a:ext cx="3253455" cy="323165"/>
          </a:xfrm>
          <a:prstGeom prst="rect">
            <a:avLst/>
          </a:prstGeom>
          <a:noFill/>
        </p:spPr>
        <p:txBody>
          <a:bodyPr wrap="none">
            <a:spAutoFit/>
          </a:bodyPr>
          <a:lstStyle/>
          <a:p>
            <a:pPr>
              <a:defRPr/>
            </a:pPr>
            <a:r>
              <a:rPr kumimoji="0" lang="en-US" altLang="ko-KR" sz="1500" b="1" i="1" dirty="0" smtClean="0">
                <a:solidFill>
                  <a:srgbClr val="0033CC"/>
                </a:solidFill>
                <a:latin typeface="Times New Roman" pitchFamily="18" charset="0"/>
                <a:ea typeface="HY견고딕" pitchFamily="18" charset="-127"/>
                <a:cs typeface="Times New Roman" pitchFamily="18" charset="0"/>
              </a:rPr>
              <a:t>Center for Time-Resolved Diffraction</a:t>
            </a:r>
            <a:endParaRPr kumimoji="0" lang="ko-KR" altLang="en-US" sz="1500" b="1" i="1" dirty="0">
              <a:solidFill>
                <a:srgbClr val="00B050"/>
              </a:solidFill>
              <a:latin typeface="Times New Roman" pitchFamily="18" charset="0"/>
              <a:ea typeface="HY견고딕" pitchFamily="18" charset="-127"/>
              <a:cs typeface="Times New Roman" pitchFamily="18" charset="0"/>
            </a:endParaRPr>
          </a:p>
        </p:txBody>
      </p:sp>
    </p:spTree>
    <p:extLst>
      <p:ext uri="{BB962C8B-B14F-4D97-AF65-F5344CB8AC3E}">
        <p14:creationId xmlns:p14="http://schemas.microsoft.com/office/powerpoint/2010/main" val="3120314435"/>
      </p:ext>
    </p:extLst>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 id="2147485293" r:id="rId15"/>
    <p:sldLayoutId id="2147485295" r:id="rId16"/>
    <p:sldLayoutId id="2147485296" r:id="rId17"/>
    <p:sldLayoutId id="2147485297" r:id="rId18"/>
    <p:sldLayoutId id="2147485298" r:id="rId19"/>
    <p:sldLayoutId id="2147485299" r:id="rId20"/>
    <p:sldLayoutId id="2147485300" r:id="rId21"/>
    <p:sldLayoutId id="2147485301" r:id="rId22"/>
    <p:sldLayoutId id="2147485302" r:id="rId23"/>
    <p:sldLayoutId id="2147485303" r:id="rId24"/>
  </p:sldLayoutIdLst>
  <p:timing>
    <p:tnLst>
      <p:par>
        <p:cTn id="1" dur="indefinite" restart="never" nodeType="tmRoot"/>
      </p:par>
    </p:tnLst>
  </p:timing>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2pPr>
      <a:lvl3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3pPr>
      <a:lvl4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4pPr>
      <a:lvl5pPr algn="ctr" rtl="0" eaLnBrk="0" fontAlgn="base" latinLnBrk="1" hangingPunct="0">
        <a:spcBef>
          <a:spcPct val="0"/>
        </a:spcBef>
        <a:spcAft>
          <a:spcPct val="0"/>
        </a:spcAft>
        <a:defRPr sz="4400">
          <a:solidFill>
            <a:schemeClr val="tx1"/>
          </a:solidFill>
          <a:latin typeface="Franklin Gothic Book" pitchFamily="34" charset="0"/>
          <a:ea typeface="HY견고딕" pitchFamily="18" charset="-127"/>
        </a:defRPr>
      </a:lvl5pPr>
      <a:lvl6pPr marL="457200" algn="ctr" rtl="0" fontAlgn="base" latinLnBrk="1">
        <a:spcBef>
          <a:spcPct val="0"/>
        </a:spcBef>
        <a:spcAft>
          <a:spcPct val="0"/>
        </a:spcAft>
        <a:defRPr sz="4400">
          <a:solidFill>
            <a:schemeClr val="tx1"/>
          </a:solidFill>
          <a:latin typeface="Franklin Gothic Book" pitchFamily="34" charset="0"/>
          <a:ea typeface="HY견고딕" pitchFamily="18" charset="-127"/>
        </a:defRPr>
      </a:lvl6pPr>
      <a:lvl7pPr marL="914400" algn="ctr" rtl="0" fontAlgn="base" latinLnBrk="1">
        <a:spcBef>
          <a:spcPct val="0"/>
        </a:spcBef>
        <a:spcAft>
          <a:spcPct val="0"/>
        </a:spcAft>
        <a:defRPr sz="4400">
          <a:solidFill>
            <a:schemeClr val="tx1"/>
          </a:solidFill>
          <a:latin typeface="Franklin Gothic Book" pitchFamily="34" charset="0"/>
          <a:ea typeface="HY견고딕" pitchFamily="18" charset="-127"/>
        </a:defRPr>
      </a:lvl7pPr>
      <a:lvl8pPr marL="1371600" algn="ctr" rtl="0" fontAlgn="base" latinLnBrk="1">
        <a:spcBef>
          <a:spcPct val="0"/>
        </a:spcBef>
        <a:spcAft>
          <a:spcPct val="0"/>
        </a:spcAft>
        <a:defRPr sz="4400">
          <a:solidFill>
            <a:schemeClr val="tx1"/>
          </a:solidFill>
          <a:latin typeface="Franklin Gothic Book" pitchFamily="34" charset="0"/>
          <a:ea typeface="HY견고딕" pitchFamily="18" charset="-127"/>
        </a:defRPr>
      </a:lvl8pPr>
      <a:lvl9pPr marL="1828800" algn="ctr" rtl="0" fontAlgn="base" latinLnBrk="1">
        <a:spcBef>
          <a:spcPct val="0"/>
        </a:spcBef>
        <a:spcAft>
          <a:spcPct val="0"/>
        </a:spcAft>
        <a:defRPr sz="4400">
          <a:solidFill>
            <a:schemeClr val="tx1"/>
          </a:solidFill>
          <a:latin typeface="Franklin Gothic Book" pitchFamily="34" charset="0"/>
          <a:ea typeface="HY견고딕" pitchFamily="18"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3.wmf"/><Relationship Id="rId3" Type="http://schemas.openxmlformats.org/officeDocument/2006/relationships/notesSlide" Target="../notesSlides/notesSlide18.xml"/><Relationship Id="rId7" Type="http://schemas.openxmlformats.org/officeDocument/2006/relationships/image" Target="../media/image60.wmf"/><Relationship Id="rId12" Type="http://schemas.openxmlformats.org/officeDocument/2006/relationships/oleObject" Target="../embeddings/oleObject6.bin"/><Relationship Id="rId17" Type="http://schemas.openxmlformats.org/officeDocument/2006/relationships/image" Target="../media/image65.wmf"/><Relationship Id="rId2" Type="http://schemas.openxmlformats.org/officeDocument/2006/relationships/slideLayout" Target="../slideLayouts/slideLayout6.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1.wmf"/><Relationship Id="rId1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5.tiff"/></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w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08.wmf"/><Relationship Id="rId5" Type="http://schemas.openxmlformats.org/officeDocument/2006/relationships/oleObject" Target="../embeddings/oleObject9.bin"/><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33.xml"/><Relationship Id="rId7" Type="http://schemas.openxmlformats.org/officeDocument/2006/relationships/image" Target="../media/image111.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10.wmf"/><Relationship Id="rId4" Type="http://schemas.openxmlformats.org/officeDocument/2006/relationships/oleObject" Target="../embeddings/oleObject10.bin"/><Relationship Id="rId9" Type="http://schemas.openxmlformats.org/officeDocument/2006/relationships/image" Target="../media/image112.wmf"/></Relationships>
</file>

<file path=ppt/slides/_rels/slide59.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notesSlide" Target="../notesSlides/notesSlide34.xml"/><Relationship Id="rId7"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5.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부제목 2"/>
          <p:cNvSpPr txBox="1">
            <a:spLocks/>
          </p:cNvSpPr>
          <p:nvPr/>
        </p:nvSpPr>
        <p:spPr bwMode="auto">
          <a:xfrm>
            <a:off x="1500188" y="3643313"/>
            <a:ext cx="5929312" cy="798512"/>
          </a:xfrm>
          <a:prstGeom prst="rect">
            <a:avLst/>
          </a:prstGeom>
          <a:ln>
            <a:miter lim="800000"/>
            <a:headEnd/>
            <a:tailEnd/>
          </a:ln>
        </p:spPr>
        <p:txBody>
          <a:bodyPr/>
          <a:lstStyle/>
          <a:p>
            <a:pPr marL="342900" marR="0" lvl="0" indent="-342900" algn="ctr" defTabSz="914400" rtl="0" eaLnBrk="1" fontAlgn="base" latinLnBrk="1" hangingPunct="1">
              <a:lnSpc>
                <a:spcPct val="80000"/>
              </a:lnSpc>
              <a:spcBef>
                <a:spcPct val="20000"/>
              </a:spcBef>
              <a:spcAft>
                <a:spcPct val="0"/>
              </a:spcAft>
              <a:buClrTx/>
              <a:buSzTx/>
              <a:buFont typeface="Arial" charset="0"/>
              <a:buNone/>
              <a:tabLst/>
              <a:defRPr/>
            </a:pPr>
            <a:r>
              <a:rPr kumimoji="0" lang="en-US" altLang="ko-KR" sz="2800" b="1" i="0" u="none" strike="noStrike" kern="1200" cap="none" spc="0" normalizeH="0" baseline="0" noProof="0" dirty="0" err="1" smtClean="0">
                <a:ln>
                  <a:noFill/>
                </a:ln>
                <a:solidFill>
                  <a:schemeClr val="tx1"/>
                </a:solidFill>
                <a:effectLst/>
                <a:uLnTx/>
                <a:uFillTx/>
                <a:latin typeface="+mn-lt"/>
                <a:ea typeface="+mj-ea"/>
                <a:cs typeface="+mn-cs"/>
              </a:rPr>
              <a:t>Hyotcherl</a:t>
            </a:r>
            <a:r>
              <a:rPr kumimoji="0" lang="en-US" altLang="ko-KR" sz="2800" b="1" i="0" u="none" strike="noStrike" kern="1200" cap="none" spc="0" normalizeH="0" baseline="0" noProof="0" dirty="0" smtClean="0">
                <a:ln>
                  <a:noFill/>
                </a:ln>
                <a:solidFill>
                  <a:schemeClr val="tx1"/>
                </a:solidFill>
                <a:effectLst/>
                <a:uLnTx/>
                <a:uFillTx/>
                <a:latin typeface="+mn-lt"/>
                <a:ea typeface="+mj-ea"/>
                <a:cs typeface="+mn-cs"/>
              </a:rPr>
              <a:t> </a:t>
            </a:r>
            <a:r>
              <a:rPr kumimoji="0" lang="en-US" altLang="ko-KR" sz="2800" b="1" i="0" u="none" strike="noStrike" kern="1200" cap="none" spc="0" normalizeH="0" baseline="0" noProof="0" dirty="0" err="1" smtClean="0">
                <a:ln>
                  <a:noFill/>
                </a:ln>
                <a:solidFill>
                  <a:schemeClr val="tx1"/>
                </a:solidFill>
                <a:effectLst/>
                <a:uLnTx/>
                <a:uFillTx/>
                <a:latin typeface="+mn-lt"/>
                <a:ea typeface="+mj-ea"/>
                <a:cs typeface="+mn-cs"/>
              </a:rPr>
              <a:t>Ihee</a:t>
            </a:r>
            <a:endParaRPr kumimoji="0" lang="en-US" altLang="ko-KR" sz="2800" b="1" i="0" u="none" strike="noStrike" kern="1200" cap="none" spc="0" normalizeH="0" baseline="0" noProof="0" dirty="0" smtClean="0">
              <a:ln>
                <a:noFill/>
              </a:ln>
              <a:solidFill>
                <a:schemeClr val="tx1"/>
              </a:solidFill>
              <a:effectLst/>
              <a:uLnTx/>
              <a:uFillTx/>
              <a:latin typeface="+mn-lt"/>
              <a:ea typeface="+mj-ea"/>
              <a:cs typeface="+mn-cs"/>
            </a:endParaRPr>
          </a:p>
          <a:p>
            <a:pPr marL="342900" lvl="0" indent="-342900" algn="ctr">
              <a:lnSpc>
                <a:spcPct val="80000"/>
              </a:lnSpc>
              <a:spcBef>
                <a:spcPct val="20000"/>
              </a:spcBef>
              <a:defRPr/>
            </a:pPr>
            <a:r>
              <a:rPr kumimoji="0" lang="en-US" altLang="ko-KR" sz="2000" b="1" i="0" u="none" strike="noStrike" kern="1200" cap="none" spc="0" normalizeH="0" baseline="0" noProof="0" dirty="0" smtClean="0">
                <a:ln>
                  <a:noFill/>
                </a:ln>
                <a:solidFill>
                  <a:schemeClr val="tx1"/>
                </a:solidFill>
                <a:effectLst/>
                <a:uLnTx/>
                <a:uFillTx/>
                <a:latin typeface="+mn-lt"/>
                <a:ea typeface="+mj-ea"/>
                <a:cs typeface="+mn-cs"/>
              </a:rPr>
              <a:t>KAIST, </a:t>
            </a:r>
            <a:r>
              <a:rPr kumimoji="0" lang="en-US" altLang="ko-KR" sz="2000" b="1" dirty="0">
                <a:latin typeface="+mn-lt"/>
                <a:ea typeface="+mj-ea"/>
              </a:rPr>
              <a:t>IBS, Korea</a:t>
            </a:r>
            <a:endParaRPr kumimoji="0" lang="en-US" altLang="ko-KR" sz="2000" b="1" i="0" u="none" strike="noStrike" kern="1200" cap="none" spc="0" normalizeH="0" baseline="0" noProof="0" dirty="0" smtClean="0">
              <a:ln>
                <a:noFill/>
              </a:ln>
              <a:solidFill>
                <a:schemeClr val="tx1"/>
              </a:solidFill>
              <a:effectLst/>
              <a:uLnTx/>
              <a:uFillTx/>
              <a:latin typeface="+mn-lt"/>
              <a:ea typeface="+mj-ea"/>
              <a:cs typeface="+mn-cs"/>
            </a:endParaRPr>
          </a:p>
          <a:p>
            <a:pPr marL="342900" marR="0" lvl="0" indent="-342900" algn="ctr" defTabSz="914400" rtl="0" eaLnBrk="1" fontAlgn="base" latinLnBrk="1" hangingPunct="1">
              <a:lnSpc>
                <a:spcPct val="80000"/>
              </a:lnSpc>
              <a:spcBef>
                <a:spcPct val="20000"/>
              </a:spcBef>
              <a:spcAft>
                <a:spcPct val="0"/>
              </a:spcAft>
              <a:buClrTx/>
              <a:buSzTx/>
              <a:buFont typeface="Arial" charset="0"/>
              <a:buNone/>
              <a:tabLst/>
              <a:defRPr/>
            </a:pPr>
            <a:endParaRPr kumimoji="0" lang="ko-KR" altLang="en-US" sz="3200" b="1" i="0" u="none" strike="noStrike" kern="1200" cap="none" spc="0" normalizeH="0" baseline="0" noProof="0" dirty="0" smtClean="0">
              <a:ln>
                <a:noFill/>
              </a:ln>
              <a:solidFill>
                <a:schemeClr val="tx1"/>
              </a:solidFill>
              <a:effectLst/>
              <a:uLnTx/>
              <a:uFillTx/>
              <a:latin typeface="+mn-lt"/>
              <a:ea typeface="+mj-ea"/>
              <a:cs typeface="+mn-cs"/>
            </a:endParaRPr>
          </a:p>
        </p:txBody>
      </p:sp>
      <p:sp>
        <p:nvSpPr>
          <p:cNvPr id="6" name="직사각형 5"/>
          <p:cNvSpPr/>
          <p:nvPr/>
        </p:nvSpPr>
        <p:spPr>
          <a:xfrm>
            <a:off x="500034" y="1785926"/>
            <a:ext cx="8143932" cy="954107"/>
          </a:xfrm>
          <a:prstGeom prst="rect">
            <a:avLst/>
          </a:prstGeom>
        </p:spPr>
        <p:txBody>
          <a:bodyPr wrap="square">
            <a:spAutoFit/>
          </a:bodyPr>
          <a:lstStyle/>
          <a:p>
            <a:pPr algn="ctr">
              <a:defRPr/>
            </a:pPr>
            <a:r>
              <a:rPr lang="en-US" altLang="ko-KR" sz="2800" b="1" dirty="0" smtClean="0">
                <a:solidFill>
                  <a:srgbClr val="0070C0"/>
                </a:solidFill>
                <a:latin typeface="+mn-lt"/>
              </a:rPr>
              <a:t>Molecular </a:t>
            </a:r>
            <a:r>
              <a:rPr lang="en-US" altLang="ko-KR" sz="2800" b="1" dirty="0">
                <a:solidFill>
                  <a:srgbClr val="0070C0"/>
                </a:solidFill>
                <a:latin typeface="+mn-lt"/>
              </a:rPr>
              <a:t>Structural Dynamics Unveiled by Time-Resolved X-ray Solution Scattering</a:t>
            </a:r>
            <a:endParaRPr lang="ko-KR" altLang="en-US" sz="2800" b="1" dirty="0">
              <a:solidFill>
                <a:srgbClr val="0070C0"/>
              </a:solidFill>
              <a:latin typeface="+mn-lt"/>
            </a:endParaRPr>
          </a:p>
        </p:txBody>
      </p:sp>
      <p:sp>
        <p:nvSpPr>
          <p:cNvPr id="7" name="TextBox 6"/>
          <p:cNvSpPr txBox="1"/>
          <p:nvPr/>
        </p:nvSpPr>
        <p:spPr>
          <a:xfrm>
            <a:off x="142875" y="5157192"/>
            <a:ext cx="8786813" cy="1015663"/>
          </a:xfrm>
          <a:prstGeom prst="rect">
            <a:avLst/>
          </a:prstGeom>
          <a:noFill/>
        </p:spPr>
        <p:txBody>
          <a:bodyPr>
            <a:spAutoFit/>
          </a:bodyPr>
          <a:lstStyle/>
          <a:p>
            <a:pPr algn="ctr">
              <a:defRPr/>
            </a:pPr>
            <a:r>
              <a:rPr lang="en-US" altLang="ko-KR" sz="2000" b="1" dirty="0" smtClean="0">
                <a:latin typeface="+mn-lt"/>
              </a:rPr>
              <a:t>Femtosecond Electron Imaging and Spectroscopy (FEIS) 2013</a:t>
            </a:r>
          </a:p>
          <a:p>
            <a:pPr algn="ctr">
              <a:defRPr/>
            </a:pPr>
            <a:r>
              <a:rPr lang="en-US" altLang="ko-KR" sz="2000" b="1" dirty="0" smtClean="0">
                <a:latin typeface="+mn-lt"/>
              </a:rPr>
              <a:t>Key West, USA</a:t>
            </a:r>
            <a:endParaRPr lang="es-ES" altLang="ko-KR" sz="2000" b="1" dirty="0">
              <a:latin typeface="+mn-lt"/>
            </a:endParaRPr>
          </a:p>
          <a:p>
            <a:pPr algn="ctr">
              <a:defRPr/>
            </a:pPr>
            <a:r>
              <a:rPr lang="en-GB" altLang="ko-KR" sz="2000" b="1" dirty="0" smtClean="0">
                <a:latin typeface="+mn-lt"/>
              </a:rPr>
              <a:t>2013-12-12</a:t>
            </a:r>
            <a:endParaRPr lang="en-GB" altLang="ko-KR" sz="2000" b="1" dirty="0">
              <a:latin typeface="+mn-lt"/>
            </a:endParaRPr>
          </a:p>
        </p:txBody>
      </p:sp>
    </p:spTree>
  </p:cSld>
  <p:clrMapOvr>
    <a:masterClrMapping/>
  </p:clrMapOvr>
  <p:transition advTm="125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제목 1"/>
          <p:cNvSpPr>
            <a:spLocks noGrp="1"/>
          </p:cNvSpPr>
          <p:nvPr>
            <p:ph type="title"/>
          </p:nvPr>
        </p:nvSpPr>
        <p:spPr bwMode="auto">
          <a:xfrm>
            <a:off x="642938" y="428625"/>
            <a:ext cx="7620000" cy="714375"/>
          </a:xfrm>
          <a:solidFill>
            <a:srgbClr val="FFFF00"/>
          </a:solidFill>
          <a:ln>
            <a:miter lim="800000"/>
            <a:headEnd/>
            <a:tailEnd/>
          </a:ln>
        </p:spPr>
        <p:txBody>
          <a:bodyPr vert="horz" wrap="square" lIns="91440" tIns="45720" rIns="91440" bIns="45720" numCol="1" anchor="t" anchorCtr="0" compatLnSpc="1">
            <a:prstTxWarp prst="textNoShape">
              <a:avLst/>
            </a:prstTxWarp>
          </a:bodyPr>
          <a:lstStyle/>
          <a:p>
            <a:r>
              <a:rPr lang="en-US" altLang="ko-KR" b="1" dirty="0" smtClean="0">
                <a:latin typeface="+mn-lt"/>
              </a:rPr>
              <a:t>Small Molecule Gallery </a:t>
            </a:r>
            <a:endParaRPr lang="ko-KR" altLang="en-US" b="1" dirty="0" smtClean="0">
              <a:latin typeface="+mn-lt"/>
            </a:endParaRPr>
          </a:p>
        </p:txBody>
      </p:sp>
      <p:pic>
        <p:nvPicPr>
          <p:cNvPr id="43011" name="Picture 2"/>
          <p:cNvPicPr>
            <a:picLocks noChangeAspect="1" noChangeArrowheads="1"/>
          </p:cNvPicPr>
          <p:nvPr/>
        </p:nvPicPr>
        <p:blipFill>
          <a:blip r:embed="rId3" cstate="print"/>
          <a:srcRect/>
          <a:stretch>
            <a:fillRect/>
          </a:stretch>
        </p:blipFill>
        <p:spPr bwMode="auto">
          <a:xfrm>
            <a:off x="4357686" y="4143380"/>
            <a:ext cx="1320800" cy="1428750"/>
          </a:xfrm>
          <a:prstGeom prst="rect">
            <a:avLst/>
          </a:prstGeom>
          <a:noFill/>
          <a:ln w="9525">
            <a:noFill/>
            <a:miter lim="800000"/>
            <a:headEnd/>
            <a:tailEnd/>
          </a:ln>
        </p:spPr>
      </p:pic>
      <p:pic>
        <p:nvPicPr>
          <p:cNvPr id="43012" name="Picture 3"/>
          <p:cNvPicPr>
            <a:picLocks noChangeAspect="1" noChangeArrowheads="1"/>
          </p:cNvPicPr>
          <p:nvPr/>
        </p:nvPicPr>
        <p:blipFill>
          <a:blip r:embed="rId4" cstate="print"/>
          <a:srcRect/>
          <a:stretch>
            <a:fillRect/>
          </a:stretch>
        </p:blipFill>
        <p:spPr bwMode="auto">
          <a:xfrm>
            <a:off x="1071538" y="3778905"/>
            <a:ext cx="1543050" cy="1028700"/>
          </a:xfrm>
          <a:prstGeom prst="rect">
            <a:avLst/>
          </a:prstGeom>
          <a:noFill/>
          <a:ln w="9525">
            <a:noFill/>
            <a:miter lim="800000"/>
            <a:headEnd/>
            <a:tailEnd/>
          </a:ln>
        </p:spPr>
      </p:pic>
      <p:pic>
        <p:nvPicPr>
          <p:cNvPr id="43013" name="Picture 4"/>
          <p:cNvPicPr>
            <a:picLocks noChangeAspect="1" noChangeArrowheads="1"/>
          </p:cNvPicPr>
          <p:nvPr/>
        </p:nvPicPr>
        <p:blipFill>
          <a:blip r:embed="rId5" cstate="print"/>
          <a:srcRect/>
          <a:stretch>
            <a:fillRect/>
          </a:stretch>
        </p:blipFill>
        <p:spPr bwMode="auto">
          <a:xfrm>
            <a:off x="247650" y="1214435"/>
            <a:ext cx="1355725" cy="1857375"/>
          </a:xfrm>
          <a:prstGeom prst="rect">
            <a:avLst/>
          </a:prstGeom>
          <a:noFill/>
          <a:ln w="9525">
            <a:noFill/>
            <a:miter lim="800000"/>
            <a:headEnd/>
            <a:tailEnd/>
          </a:ln>
        </p:spPr>
      </p:pic>
      <p:pic>
        <p:nvPicPr>
          <p:cNvPr id="43014" name="Picture 5"/>
          <p:cNvPicPr>
            <a:picLocks noChangeAspect="1" noChangeArrowheads="1"/>
          </p:cNvPicPr>
          <p:nvPr/>
        </p:nvPicPr>
        <p:blipFill>
          <a:blip r:embed="rId6" cstate="print"/>
          <a:srcRect/>
          <a:stretch>
            <a:fillRect/>
          </a:stretch>
        </p:blipFill>
        <p:spPr bwMode="auto">
          <a:xfrm>
            <a:off x="2643174" y="1214436"/>
            <a:ext cx="1195388" cy="2000250"/>
          </a:xfrm>
          <a:prstGeom prst="rect">
            <a:avLst/>
          </a:prstGeom>
          <a:noFill/>
          <a:ln w="9525">
            <a:noFill/>
            <a:miter lim="800000"/>
            <a:headEnd/>
            <a:tailEnd/>
          </a:ln>
        </p:spPr>
      </p:pic>
      <p:pic>
        <p:nvPicPr>
          <p:cNvPr id="43015" name="Picture 6"/>
          <p:cNvPicPr>
            <a:picLocks noChangeAspect="1" noChangeArrowheads="1"/>
          </p:cNvPicPr>
          <p:nvPr/>
        </p:nvPicPr>
        <p:blipFill>
          <a:blip r:embed="rId7" cstate="print"/>
          <a:srcRect/>
          <a:stretch>
            <a:fillRect/>
          </a:stretch>
        </p:blipFill>
        <p:spPr bwMode="auto">
          <a:xfrm>
            <a:off x="4214810" y="1357298"/>
            <a:ext cx="2195513" cy="2408237"/>
          </a:xfrm>
          <a:prstGeom prst="rect">
            <a:avLst/>
          </a:prstGeom>
          <a:noFill/>
          <a:ln w="9525">
            <a:noFill/>
            <a:miter lim="800000"/>
            <a:headEnd/>
            <a:tailEnd/>
          </a:ln>
        </p:spPr>
      </p:pic>
      <p:grpSp>
        <p:nvGrpSpPr>
          <p:cNvPr id="2" name="그룹 10"/>
          <p:cNvGrpSpPr>
            <a:grpSpLocks/>
          </p:cNvGrpSpPr>
          <p:nvPr/>
        </p:nvGrpSpPr>
        <p:grpSpPr bwMode="auto">
          <a:xfrm>
            <a:off x="3929058" y="5857890"/>
            <a:ext cx="1857375" cy="783927"/>
            <a:chOff x="3357554" y="5643578"/>
            <a:chExt cx="2449858" cy="1044521"/>
          </a:xfrm>
        </p:grpSpPr>
        <p:pic>
          <p:nvPicPr>
            <p:cNvPr id="43026" name="Picture 2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357554" y="5643578"/>
              <a:ext cx="2449858" cy="357190"/>
            </a:xfrm>
            <a:prstGeom prst="rect">
              <a:avLst/>
            </a:prstGeom>
            <a:noFill/>
            <a:ln w="9525">
              <a:noFill/>
              <a:miter lim="800000"/>
              <a:headEnd/>
              <a:tailEnd/>
            </a:ln>
          </p:spPr>
        </p:pic>
        <p:sp>
          <p:nvSpPr>
            <p:cNvPr id="10" name="TextBox 9"/>
            <p:cNvSpPr txBox="1"/>
            <p:nvPr/>
          </p:nvSpPr>
          <p:spPr>
            <a:xfrm>
              <a:off x="4429629" y="6072967"/>
              <a:ext cx="596669" cy="615132"/>
            </a:xfrm>
            <a:prstGeom prst="rect">
              <a:avLst/>
            </a:prstGeom>
            <a:noFill/>
          </p:spPr>
          <p:txBody>
            <a:bodyPr wrap="none">
              <a:spAutoFit/>
            </a:bodyPr>
            <a:lstStyle/>
            <a:p>
              <a:pPr>
                <a:defRPr/>
              </a:pPr>
              <a:r>
                <a:rPr lang="en-US" altLang="ko-KR" sz="2400" dirty="0">
                  <a:latin typeface="+mn-lt"/>
                </a:rPr>
                <a:t>I</a:t>
              </a:r>
              <a:r>
                <a:rPr lang="en-US" altLang="ko-KR" sz="2400" baseline="-25000" dirty="0">
                  <a:latin typeface="+mn-lt"/>
                </a:rPr>
                <a:t>3</a:t>
              </a:r>
              <a:r>
                <a:rPr lang="en-US" altLang="ko-KR" sz="2400" baseline="30000" dirty="0">
                  <a:latin typeface="+mn-lt"/>
                </a:rPr>
                <a:t>-</a:t>
              </a:r>
              <a:endParaRPr lang="ko-KR" altLang="en-US" sz="2400" baseline="30000" dirty="0">
                <a:latin typeface="+mn-lt"/>
              </a:endParaRPr>
            </a:p>
          </p:txBody>
        </p:sp>
      </p:grpSp>
      <p:grpSp>
        <p:nvGrpSpPr>
          <p:cNvPr id="3" name="그룹 13"/>
          <p:cNvGrpSpPr>
            <a:grpSpLocks/>
          </p:cNvGrpSpPr>
          <p:nvPr/>
        </p:nvGrpSpPr>
        <p:grpSpPr bwMode="auto">
          <a:xfrm>
            <a:off x="7143750" y="4071938"/>
            <a:ext cx="1779588" cy="2413000"/>
            <a:chOff x="3857620" y="3929066"/>
            <a:chExt cx="1779205" cy="2412515"/>
          </a:xfrm>
        </p:grpSpPr>
        <p:pic>
          <p:nvPicPr>
            <p:cNvPr id="43024" name="Picture 3"/>
            <p:cNvPicPr>
              <a:picLocks noChangeAspect="1" noChangeArrowheads="1"/>
            </p:cNvPicPr>
            <p:nvPr/>
          </p:nvPicPr>
          <p:blipFill>
            <a:blip r:embed="rId9" cstate="print"/>
            <a:srcRect/>
            <a:stretch>
              <a:fillRect/>
            </a:stretch>
          </p:blipFill>
          <p:spPr bwMode="auto">
            <a:xfrm>
              <a:off x="3929058" y="3929066"/>
              <a:ext cx="1644650" cy="1509712"/>
            </a:xfrm>
            <a:prstGeom prst="rect">
              <a:avLst/>
            </a:prstGeom>
            <a:noFill/>
            <a:ln w="38160">
              <a:solidFill>
                <a:srgbClr val="000000"/>
              </a:solidFill>
              <a:miter lim="800000"/>
              <a:headEnd/>
              <a:tailEnd/>
            </a:ln>
          </p:spPr>
        </p:pic>
        <p:sp>
          <p:nvSpPr>
            <p:cNvPr id="43025" name="TextBox 12"/>
            <p:cNvSpPr txBox="1">
              <a:spLocks noChangeArrowheads="1"/>
            </p:cNvSpPr>
            <p:nvPr/>
          </p:nvSpPr>
          <p:spPr bwMode="auto">
            <a:xfrm>
              <a:off x="3857620" y="5572140"/>
              <a:ext cx="1779205" cy="769441"/>
            </a:xfrm>
            <a:prstGeom prst="rect">
              <a:avLst/>
            </a:prstGeom>
            <a:noFill/>
            <a:ln w="9525">
              <a:noFill/>
              <a:miter lim="800000"/>
              <a:headEnd/>
              <a:tailEnd/>
            </a:ln>
          </p:spPr>
          <p:txBody>
            <a:bodyPr wrap="none">
              <a:spAutoFit/>
            </a:bodyPr>
            <a:lstStyle/>
            <a:p>
              <a:pPr algn="ctr"/>
              <a:r>
                <a:rPr lang="en-US" altLang="ko-KR" sz="2200" b="1" dirty="0">
                  <a:latin typeface="Calibri" pitchFamily="34" charset="0"/>
                </a:rPr>
                <a:t>C</a:t>
              </a:r>
              <a:r>
                <a:rPr lang="en-US" altLang="ko-KR" sz="2200" b="1" baseline="-25000" dirty="0">
                  <a:latin typeface="Calibri" pitchFamily="34" charset="0"/>
                </a:rPr>
                <a:t>12</a:t>
              </a:r>
              <a:r>
                <a:rPr lang="en-US" altLang="ko-KR" sz="2200" b="1" dirty="0">
                  <a:latin typeface="Calibri" pitchFamily="34" charset="0"/>
                </a:rPr>
                <a:t>H</a:t>
              </a:r>
              <a:r>
                <a:rPr lang="en-US" altLang="ko-KR" sz="2200" b="1" baseline="-25000" dirty="0">
                  <a:latin typeface="Calibri" pitchFamily="34" charset="0"/>
                </a:rPr>
                <a:t>10</a:t>
              </a:r>
              <a:r>
                <a:rPr lang="en-US" altLang="ko-KR" sz="2200" b="1" dirty="0">
                  <a:latin typeface="Calibri" pitchFamily="34" charset="0"/>
                </a:rPr>
                <a:t>N</a:t>
              </a:r>
              <a:r>
                <a:rPr lang="en-US" altLang="ko-KR" sz="2200" b="1" baseline="-25000" dirty="0">
                  <a:latin typeface="Calibri" pitchFamily="34" charset="0"/>
                </a:rPr>
                <a:t>2</a:t>
              </a:r>
            </a:p>
            <a:p>
              <a:pPr algn="ctr"/>
              <a:r>
                <a:rPr lang="en-US" altLang="ko-KR" sz="2200" b="1" dirty="0">
                  <a:latin typeface="Calibri" pitchFamily="34" charset="0"/>
                </a:rPr>
                <a:t>(</a:t>
              </a:r>
              <a:r>
                <a:rPr lang="en-US" altLang="ko-KR" sz="2200" b="1" dirty="0" err="1">
                  <a:latin typeface="Calibri" pitchFamily="34" charset="0"/>
                </a:rPr>
                <a:t>Azobenzene</a:t>
              </a:r>
              <a:r>
                <a:rPr lang="en-US" altLang="ko-KR" sz="2200" b="1" dirty="0">
                  <a:latin typeface="Calibri" pitchFamily="34" charset="0"/>
                </a:rPr>
                <a:t>)</a:t>
              </a:r>
              <a:endParaRPr lang="ko-KR" altLang="en-US" sz="2200" b="1" dirty="0">
                <a:latin typeface="Calibri" pitchFamily="34" charset="0"/>
              </a:endParaRPr>
            </a:p>
          </p:txBody>
        </p:sp>
      </p:grpSp>
      <p:grpSp>
        <p:nvGrpSpPr>
          <p:cNvPr id="4" name="그룹 16"/>
          <p:cNvGrpSpPr>
            <a:grpSpLocks/>
          </p:cNvGrpSpPr>
          <p:nvPr/>
        </p:nvGrpSpPr>
        <p:grpSpPr bwMode="auto">
          <a:xfrm>
            <a:off x="785813" y="4929193"/>
            <a:ext cx="2202662" cy="1256516"/>
            <a:chOff x="-1476375" y="3143248"/>
            <a:chExt cx="2496502" cy="1381353"/>
          </a:xfrm>
        </p:grpSpPr>
        <p:pic>
          <p:nvPicPr>
            <p:cNvPr id="43022" name="Picture 19"/>
            <p:cNvPicPr>
              <a:picLocks noChangeAspect="1" noChangeArrowheads="1"/>
            </p:cNvPicPr>
            <p:nvPr/>
          </p:nvPicPr>
          <p:blipFill>
            <a:blip r:embed="rId10" cstate="print"/>
            <a:srcRect/>
            <a:stretch>
              <a:fillRect/>
            </a:stretch>
          </p:blipFill>
          <p:spPr bwMode="auto">
            <a:xfrm>
              <a:off x="-1476375" y="3143248"/>
              <a:ext cx="2483001" cy="881065"/>
            </a:xfrm>
            <a:prstGeom prst="rect">
              <a:avLst/>
            </a:prstGeom>
            <a:noFill/>
            <a:ln w="9525">
              <a:noFill/>
              <a:miter lim="800000"/>
              <a:headEnd/>
              <a:tailEnd/>
            </a:ln>
          </p:spPr>
        </p:pic>
        <p:sp>
          <p:nvSpPr>
            <p:cNvPr id="16" name="직사각형 15"/>
            <p:cNvSpPr/>
            <p:nvPr/>
          </p:nvSpPr>
          <p:spPr bwMode="auto">
            <a:xfrm>
              <a:off x="-1362122" y="4000151"/>
              <a:ext cx="2382249" cy="524450"/>
            </a:xfrm>
            <a:prstGeom prst="rect">
              <a:avLst/>
            </a:prstGeom>
            <a:noFill/>
          </p:spPr>
          <p:txBody>
            <a:bodyPr wrap="none">
              <a:spAutoFit/>
            </a:bodyPr>
            <a:lstStyle/>
            <a:p>
              <a:pPr algn="ctr">
                <a:defRPr/>
              </a:pPr>
              <a:r>
                <a:rPr lang="en-US" altLang="ko-KR" sz="2500" dirty="0" smtClean="0">
                  <a:ln w="18415" cmpd="sng">
                    <a:noFill/>
                    <a:prstDash val="solid"/>
                  </a:ln>
                  <a:effectLst>
                    <a:outerShdw blurRad="63500" dir="3600000" algn="tl" rotWithShape="0">
                      <a:srgbClr val="000000">
                        <a:alpha val="70000"/>
                      </a:srgbClr>
                    </a:outerShdw>
                  </a:effectLst>
                  <a:latin typeface="+mn-lt"/>
                  <a:ea typeface="굴림" charset="-127"/>
                </a:rPr>
                <a:t>HgI</a:t>
              </a:r>
              <a:r>
                <a:rPr lang="en-US" altLang="ko-KR" sz="2500" baseline="-25000" dirty="0" smtClean="0">
                  <a:ln w="18415" cmpd="sng">
                    <a:noFill/>
                    <a:prstDash val="solid"/>
                  </a:ln>
                  <a:effectLst>
                    <a:outerShdw blurRad="63500" dir="3600000" algn="tl" rotWithShape="0">
                      <a:srgbClr val="000000">
                        <a:alpha val="70000"/>
                      </a:srgbClr>
                    </a:outerShdw>
                  </a:effectLst>
                  <a:latin typeface="+mn-lt"/>
                  <a:ea typeface="굴림" charset="-127"/>
                </a:rPr>
                <a:t>2</a:t>
              </a:r>
              <a:r>
                <a:rPr lang="en-US" altLang="ko-KR" sz="2500" dirty="0" smtClean="0">
                  <a:ln w="18415" cmpd="sng">
                    <a:noFill/>
                    <a:prstDash val="solid"/>
                  </a:ln>
                  <a:effectLst>
                    <a:outerShdw blurRad="63500" dir="3600000" algn="tl" rotWithShape="0">
                      <a:srgbClr val="000000">
                        <a:alpha val="70000"/>
                      </a:srgbClr>
                    </a:outerShdw>
                  </a:effectLst>
                  <a:latin typeface="+mn-lt"/>
                  <a:ea typeface="굴림" charset="-127"/>
                </a:rPr>
                <a:t> &amp; HgBr</a:t>
              </a:r>
              <a:r>
                <a:rPr lang="en-US" altLang="ko-KR" sz="2500" baseline="-25000" dirty="0" smtClean="0">
                  <a:ln w="18415" cmpd="sng">
                    <a:noFill/>
                    <a:prstDash val="solid"/>
                  </a:ln>
                  <a:effectLst>
                    <a:outerShdw blurRad="63500" dir="3600000" algn="tl" rotWithShape="0">
                      <a:srgbClr val="000000">
                        <a:alpha val="70000"/>
                      </a:srgbClr>
                    </a:outerShdw>
                  </a:effectLst>
                  <a:latin typeface="+mn-lt"/>
                  <a:ea typeface="굴림" charset="-127"/>
                </a:rPr>
                <a:t>2</a:t>
              </a:r>
              <a:endParaRPr lang="en-US" altLang="ko-KR" sz="2500" baseline="-25000" dirty="0">
                <a:ln w="18415" cmpd="sng">
                  <a:noFill/>
                  <a:prstDash val="solid"/>
                </a:ln>
                <a:effectLst>
                  <a:outerShdw blurRad="63500" dir="3600000" algn="tl" rotWithShape="0">
                    <a:srgbClr val="000000">
                      <a:alpha val="70000"/>
                    </a:srgbClr>
                  </a:outerShdw>
                </a:effectLst>
                <a:latin typeface="+mn-lt"/>
                <a:ea typeface="굴림" charset="-127"/>
              </a:endParaRPr>
            </a:p>
          </p:txBody>
        </p:sp>
      </p:grpSp>
      <p:grpSp>
        <p:nvGrpSpPr>
          <p:cNvPr id="5" name="그룹 19"/>
          <p:cNvGrpSpPr>
            <a:grpSpLocks/>
          </p:cNvGrpSpPr>
          <p:nvPr/>
        </p:nvGrpSpPr>
        <p:grpSpPr bwMode="auto">
          <a:xfrm>
            <a:off x="6500813" y="1500188"/>
            <a:ext cx="1619250" cy="2033587"/>
            <a:chOff x="6500826" y="1500174"/>
            <a:chExt cx="1619250" cy="2033301"/>
          </a:xfrm>
        </p:grpSpPr>
        <p:pic>
          <p:nvPicPr>
            <p:cNvPr id="43020" name="Picture 7"/>
            <p:cNvPicPr>
              <a:picLocks noChangeAspect="1" noChangeArrowheads="1"/>
            </p:cNvPicPr>
            <p:nvPr/>
          </p:nvPicPr>
          <p:blipFill>
            <a:blip r:embed="rId11" cstate="print"/>
            <a:srcRect/>
            <a:stretch>
              <a:fillRect/>
            </a:stretch>
          </p:blipFill>
          <p:spPr bwMode="auto">
            <a:xfrm>
              <a:off x="6500826" y="1500174"/>
              <a:ext cx="1619250" cy="1638300"/>
            </a:xfrm>
            <a:prstGeom prst="rect">
              <a:avLst/>
            </a:prstGeom>
            <a:noFill/>
            <a:ln w="9525">
              <a:noFill/>
              <a:miter lim="800000"/>
              <a:headEnd/>
              <a:tailEnd/>
            </a:ln>
          </p:spPr>
        </p:pic>
        <p:sp>
          <p:nvSpPr>
            <p:cNvPr id="43021" name="TextBox 18"/>
            <p:cNvSpPr txBox="1">
              <a:spLocks noChangeArrowheads="1"/>
            </p:cNvSpPr>
            <p:nvPr/>
          </p:nvSpPr>
          <p:spPr bwMode="auto">
            <a:xfrm>
              <a:off x="7000892" y="3071810"/>
              <a:ext cx="734496" cy="461665"/>
            </a:xfrm>
            <a:prstGeom prst="rect">
              <a:avLst/>
            </a:prstGeom>
            <a:noFill/>
            <a:ln w="9525">
              <a:noFill/>
              <a:miter lim="800000"/>
              <a:headEnd/>
              <a:tailEnd/>
            </a:ln>
          </p:spPr>
          <p:txBody>
            <a:bodyPr wrap="none">
              <a:spAutoFit/>
            </a:bodyPr>
            <a:lstStyle/>
            <a:p>
              <a:r>
                <a:rPr lang="en-US" altLang="ko-KR" sz="2400">
                  <a:latin typeface="Calibri" pitchFamily="34" charset="0"/>
                </a:rPr>
                <a:t>CBr</a:t>
              </a:r>
              <a:r>
                <a:rPr lang="en-US" altLang="ko-KR" sz="2400" baseline="-25000">
                  <a:latin typeface="Calibri" pitchFamily="34" charset="0"/>
                </a:rPr>
                <a:t>4</a:t>
              </a:r>
              <a:endParaRPr lang="ko-KR" altLang="en-US" sz="2400" baseline="-25000">
                <a:latin typeface="Calibri" pitchFamily="34" charset="0"/>
              </a:endParaRPr>
            </a:p>
          </p:txBody>
        </p:sp>
      </p:grpSp>
      <p:sp>
        <p:nvSpPr>
          <p:cNvPr id="20" name="Text Box 8"/>
          <p:cNvSpPr txBox="1">
            <a:spLocks noChangeArrowheads="1"/>
          </p:cNvSpPr>
          <p:nvPr/>
        </p:nvSpPr>
        <p:spPr bwMode="auto">
          <a:xfrm>
            <a:off x="4357686" y="3710579"/>
            <a:ext cx="2071702"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a:solidFill>
                  <a:srgbClr val="7030A0"/>
                </a:solidFill>
                <a:latin typeface="+mn-lt"/>
                <a:cs typeface="Arial" charset="0"/>
              </a:rPr>
              <a:t>ACIE, 47, </a:t>
            </a:r>
            <a:r>
              <a:rPr lang="en-US" altLang="ko-KR" sz="1200" b="1" dirty="0" smtClean="0">
                <a:solidFill>
                  <a:srgbClr val="7030A0"/>
                </a:solidFill>
                <a:latin typeface="+mn-lt"/>
                <a:cs typeface="Arial" charset="0"/>
              </a:rPr>
              <a:t>5550-5553 </a:t>
            </a:r>
            <a:r>
              <a:rPr lang="en-US" altLang="ko-KR" sz="1200" b="1" dirty="0">
                <a:solidFill>
                  <a:srgbClr val="7030A0"/>
                </a:solidFill>
                <a:latin typeface="+mn-lt"/>
                <a:cs typeface="Arial" charset="0"/>
              </a:rPr>
              <a:t>(2008)</a:t>
            </a:r>
          </a:p>
        </p:txBody>
      </p:sp>
      <p:sp>
        <p:nvSpPr>
          <p:cNvPr id="21" name="Text Box 8"/>
          <p:cNvSpPr txBox="1">
            <a:spLocks noChangeArrowheads="1"/>
          </p:cNvSpPr>
          <p:nvPr/>
        </p:nvSpPr>
        <p:spPr bwMode="auto">
          <a:xfrm>
            <a:off x="4571992" y="5500709"/>
            <a:ext cx="2071702"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a:solidFill>
                  <a:srgbClr val="7030A0"/>
                </a:solidFill>
                <a:latin typeface="+mn-lt"/>
                <a:cs typeface="Arial" charset="0"/>
              </a:rPr>
              <a:t>ACIE, 47, 1047-1050 (2008)</a:t>
            </a:r>
          </a:p>
        </p:txBody>
      </p:sp>
      <p:sp>
        <p:nvSpPr>
          <p:cNvPr id="22" name="Text Box 8"/>
          <p:cNvSpPr txBox="1">
            <a:spLocks noChangeArrowheads="1"/>
          </p:cNvSpPr>
          <p:nvPr/>
        </p:nvSpPr>
        <p:spPr bwMode="auto">
          <a:xfrm>
            <a:off x="6572264" y="3500438"/>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JACS, 129, 13584-13591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2007)</a:t>
            </a:r>
            <a:endParaRPr lang="en-US" altLang="ko-KR" sz="1200" b="1" dirty="0">
              <a:solidFill>
                <a:srgbClr val="7030A0"/>
              </a:solidFill>
              <a:latin typeface="+mn-lt"/>
              <a:cs typeface="Arial" charset="0"/>
            </a:endParaRPr>
          </a:p>
        </p:txBody>
      </p:sp>
      <p:sp>
        <p:nvSpPr>
          <p:cNvPr id="23" name="Text Box 8"/>
          <p:cNvSpPr txBox="1">
            <a:spLocks noChangeArrowheads="1"/>
          </p:cNvSpPr>
          <p:nvPr/>
        </p:nvSpPr>
        <p:spPr bwMode="auto">
          <a:xfrm>
            <a:off x="714348" y="6215082"/>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PNAS, 103, 9410-9415 (2006)</a:t>
            </a:r>
            <a:endParaRPr lang="en-US" altLang="ko-KR" sz="1200" b="1" dirty="0">
              <a:solidFill>
                <a:srgbClr val="7030A0"/>
              </a:solidFill>
              <a:latin typeface="+mn-lt"/>
              <a:cs typeface="Arial" charset="0"/>
            </a:endParaRPr>
          </a:p>
        </p:txBody>
      </p:sp>
      <p:sp>
        <p:nvSpPr>
          <p:cNvPr id="25" name="Text Box 8"/>
          <p:cNvSpPr txBox="1">
            <a:spLocks noChangeArrowheads="1"/>
          </p:cNvSpPr>
          <p:nvPr/>
        </p:nvSpPr>
        <p:spPr bwMode="auto">
          <a:xfrm>
            <a:off x="714348" y="4707599"/>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JCP, 124, 034501 (2006)</a:t>
            </a:r>
            <a:endParaRPr lang="en-US" altLang="ko-KR" sz="1200" b="1" dirty="0">
              <a:solidFill>
                <a:srgbClr val="7030A0"/>
              </a:solidFill>
              <a:latin typeface="+mn-lt"/>
              <a:cs typeface="Arial" charset="0"/>
            </a:endParaRPr>
          </a:p>
        </p:txBody>
      </p:sp>
      <p:sp>
        <p:nvSpPr>
          <p:cNvPr id="26" name="Text Box 8"/>
          <p:cNvSpPr txBox="1">
            <a:spLocks noChangeArrowheads="1"/>
          </p:cNvSpPr>
          <p:nvPr/>
        </p:nvSpPr>
        <p:spPr bwMode="auto">
          <a:xfrm>
            <a:off x="2071670" y="3493153"/>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JCP, 124, 124504 (2006)</a:t>
            </a:r>
            <a:endParaRPr lang="en-US" altLang="ko-KR" sz="1200" b="1" dirty="0">
              <a:solidFill>
                <a:srgbClr val="7030A0"/>
              </a:solidFill>
              <a:latin typeface="+mn-lt"/>
              <a:cs typeface="Arial" charset="0"/>
            </a:endParaRPr>
          </a:p>
        </p:txBody>
      </p:sp>
      <p:sp>
        <p:nvSpPr>
          <p:cNvPr id="27" name="Text Box 8"/>
          <p:cNvSpPr txBox="1">
            <a:spLocks noChangeArrowheads="1"/>
          </p:cNvSpPr>
          <p:nvPr/>
        </p:nvSpPr>
        <p:spPr bwMode="auto">
          <a:xfrm>
            <a:off x="2143108" y="3278839"/>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JPCA 1209 10451-10458 (2005)</a:t>
            </a:r>
            <a:endParaRPr lang="en-US" altLang="ko-KR" sz="1200" b="1" dirty="0">
              <a:solidFill>
                <a:srgbClr val="7030A0"/>
              </a:solidFill>
              <a:latin typeface="+mn-lt"/>
              <a:cs typeface="Arial" charset="0"/>
            </a:endParaRPr>
          </a:p>
        </p:txBody>
      </p:sp>
      <p:sp>
        <p:nvSpPr>
          <p:cNvPr id="28" name="Text Box 8"/>
          <p:cNvSpPr txBox="1">
            <a:spLocks noChangeArrowheads="1"/>
          </p:cNvSpPr>
          <p:nvPr/>
        </p:nvSpPr>
        <p:spPr bwMode="auto">
          <a:xfrm>
            <a:off x="2071670" y="3064525"/>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Science, 309, 1223-1227 (2005)</a:t>
            </a:r>
            <a:endParaRPr lang="en-US" altLang="ko-KR" sz="1200" b="1" dirty="0">
              <a:solidFill>
                <a:srgbClr val="7030A0"/>
              </a:solidFill>
              <a:latin typeface="+mn-lt"/>
              <a:cs typeface="Arial" charset="0"/>
            </a:endParaRPr>
          </a:p>
        </p:txBody>
      </p:sp>
      <p:sp>
        <p:nvSpPr>
          <p:cNvPr id="29" name="Text Box 8"/>
          <p:cNvSpPr txBox="1">
            <a:spLocks noChangeArrowheads="1"/>
          </p:cNvSpPr>
          <p:nvPr/>
        </p:nvSpPr>
        <p:spPr bwMode="auto">
          <a:xfrm>
            <a:off x="0" y="3143248"/>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JACS, 130, 5834-5835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2008)</a:t>
            </a:r>
            <a:endParaRPr lang="en-US" altLang="ko-KR" sz="1200" b="1" dirty="0">
              <a:solidFill>
                <a:srgbClr val="7030A0"/>
              </a:solidFill>
              <a:latin typeface="+mn-lt"/>
              <a:cs typeface="Arial" charset="0"/>
            </a:endParaRPr>
          </a:p>
        </p:txBody>
      </p:sp>
      <p:sp>
        <p:nvSpPr>
          <p:cNvPr id="30" name="Text Box 8"/>
          <p:cNvSpPr txBox="1">
            <a:spLocks noChangeArrowheads="1"/>
          </p:cNvSpPr>
          <p:nvPr/>
        </p:nvSpPr>
        <p:spPr bwMode="auto">
          <a:xfrm>
            <a:off x="6215074" y="1214422"/>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JCP, 125, 174504 (2006)</a:t>
            </a:r>
            <a:endParaRPr lang="en-US" altLang="ko-KR" sz="1200" b="1" dirty="0">
              <a:solidFill>
                <a:srgbClr val="7030A0"/>
              </a:solidFill>
              <a:latin typeface="+mn-lt"/>
              <a:cs typeface="Arial" charset="0"/>
            </a:endParaRPr>
          </a:p>
        </p:txBody>
      </p:sp>
      <p:sp>
        <p:nvSpPr>
          <p:cNvPr id="31" name="Text Box 8"/>
          <p:cNvSpPr txBox="1">
            <a:spLocks noChangeArrowheads="1"/>
          </p:cNvSpPr>
          <p:nvPr/>
        </p:nvSpPr>
        <p:spPr bwMode="auto">
          <a:xfrm>
            <a:off x="2000232" y="3711456"/>
            <a:ext cx="2357454" cy="224357"/>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JPCA, 116, 2713-2722 (2012)</a:t>
            </a:r>
            <a:endParaRPr lang="en-US" altLang="ko-KR" sz="1200" b="1" dirty="0">
              <a:solidFill>
                <a:srgbClr val="7030A0"/>
              </a:solidFill>
              <a:latin typeface="+mn-lt"/>
              <a:cs typeface="Arial" charset="0"/>
            </a:endParaRPr>
          </a:p>
        </p:txBody>
      </p:sp>
      <p:sp>
        <p:nvSpPr>
          <p:cNvPr id="32" name="Text Box 8"/>
          <p:cNvSpPr txBox="1">
            <a:spLocks noChangeArrowheads="1"/>
          </p:cNvSpPr>
          <p:nvPr/>
        </p:nvSpPr>
        <p:spPr bwMode="auto">
          <a:xfrm>
            <a:off x="702378" y="6381328"/>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PCCP, 12, 11536-11547 (2010)</a:t>
            </a:r>
            <a:endParaRPr lang="en-US" altLang="ko-KR" sz="1200" b="1" dirty="0">
              <a:solidFill>
                <a:srgbClr val="7030A0"/>
              </a:solidFill>
              <a:latin typeface="+mn-lt"/>
              <a:cs typeface="Arial" charset="0"/>
            </a:endParaRPr>
          </a:p>
        </p:txBody>
      </p:sp>
      <p:sp>
        <p:nvSpPr>
          <p:cNvPr id="33" name="Text Box 8"/>
          <p:cNvSpPr txBox="1">
            <a:spLocks noChangeArrowheads="1"/>
          </p:cNvSpPr>
          <p:nvPr/>
        </p:nvSpPr>
        <p:spPr bwMode="auto">
          <a:xfrm>
            <a:off x="4302778" y="3861048"/>
            <a:ext cx="235745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JACS, 132, 2600-2607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2010)</a:t>
            </a:r>
            <a:endParaRPr lang="en-US" altLang="ko-KR" sz="1200" b="1" dirty="0">
              <a:solidFill>
                <a:srgbClr val="7030A0"/>
              </a:solidFill>
              <a:latin typeface="+mn-lt"/>
              <a:cs typeface="Arial" charset="0"/>
            </a:endParaRPr>
          </a:p>
        </p:txBody>
      </p:sp>
      <p:sp>
        <p:nvSpPr>
          <p:cNvPr id="34" name="Text Box 8"/>
          <p:cNvSpPr txBox="1">
            <a:spLocks noChangeArrowheads="1"/>
          </p:cNvSpPr>
          <p:nvPr/>
        </p:nvSpPr>
        <p:spPr bwMode="auto">
          <a:xfrm>
            <a:off x="690188" y="4856594"/>
            <a:ext cx="2357454" cy="224357"/>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JACS, </a:t>
            </a:r>
            <a:r>
              <a:rPr lang="en-US" altLang="ko-KR" sz="1200" b="1" dirty="0" smtClean="0">
                <a:solidFill>
                  <a:srgbClr val="7030A0"/>
                </a:solidFill>
                <a:latin typeface="+mn-lt"/>
                <a:cs typeface="Arial" charset="0"/>
              </a:rPr>
              <a:t>135, 3255 </a:t>
            </a:r>
            <a:r>
              <a:rPr lang="en-US" altLang="ko-KR" sz="1200" b="1" dirty="0" smtClean="0">
                <a:solidFill>
                  <a:srgbClr val="7030A0"/>
                </a:solidFill>
                <a:latin typeface="+mn-lt"/>
                <a:cs typeface="Arial" charset="0"/>
              </a:rPr>
              <a:t>(2013)</a:t>
            </a:r>
            <a:endParaRPr lang="en-US" altLang="ko-KR" sz="1200" b="1" dirty="0">
              <a:solidFill>
                <a:srgbClr val="7030A0"/>
              </a:solidFill>
              <a:latin typeface="+mn-lt"/>
              <a:cs typeface="Arial" charset="0"/>
            </a:endParaRPr>
          </a:p>
        </p:txBody>
      </p:sp>
      <p:sp>
        <p:nvSpPr>
          <p:cNvPr id="35" name="Text Box 8"/>
          <p:cNvSpPr txBox="1">
            <a:spLocks noChangeArrowheads="1"/>
          </p:cNvSpPr>
          <p:nvPr/>
        </p:nvSpPr>
        <p:spPr bwMode="auto">
          <a:xfrm>
            <a:off x="3894126" y="6651090"/>
            <a:ext cx="2071702"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PRL, 110, 165505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2013)</a:t>
            </a:r>
            <a:endParaRPr lang="en-US" altLang="ko-KR" sz="1200" b="1" dirty="0">
              <a:solidFill>
                <a:srgbClr val="7030A0"/>
              </a:solidFill>
              <a:latin typeface="+mn-lt"/>
              <a:cs typeface="Arial" charset="0"/>
            </a:endParaRPr>
          </a:p>
        </p:txBody>
      </p:sp>
    </p:spTree>
    <p:extLst>
      <p:ext uri="{BB962C8B-B14F-4D97-AF65-F5344CB8AC3E}">
        <p14:creationId xmlns:p14="http://schemas.microsoft.com/office/powerpoint/2010/main" val="1396247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744" y="2768847"/>
            <a:ext cx="4831772" cy="707886"/>
          </a:xfrm>
          <a:prstGeom prst="rect">
            <a:avLst/>
          </a:prstGeom>
          <a:noFill/>
        </p:spPr>
        <p:txBody>
          <a:bodyPr wrap="none" rtlCol="0">
            <a:spAutoFit/>
          </a:bodyPr>
          <a:lstStyle/>
          <a:p>
            <a:r>
              <a:rPr lang="en-US" altLang="ko-KR" sz="4000" dirty="0" smtClean="0">
                <a:latin typeface="+mn-lt"/>
              </a:rPr>
              <a:t>Structural Sensitivity</a:t>
            </a:r>
            <a:endParaRPr lang="ko-KR" altLang="en-US" sz="4000" dirty="0">
              <a:latin typeface="+mn-lt"/>
            </a:endParaRPr>
          </a:p>
        </p:txBody>
      </p:sp>
    </p:spTree>
    <p:extLst>
      <p:ext uri="{BB962C8B-B14F-4D97-AF65-F5344CB8AC3E}">
        <p14:creationId xmlns:p14="http://schemas.microsoft.com/office/powerpoint/2010/main" val="1730164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직선 화살표 연결선 18"/>
          <p:cNvCxnSpPr/>
          <p:nvPr/>
        </p:nvCxnSpPr>
        <p:spPr>
          <a:xfrm>
            <a:off x="3786188" y="1309688"/>
            <a:ext cx="1643062" cy="1587"/>
          </a:xfrm>
          <a:prstGeom prst="straightConnector1">
            <a:avLst/>
          </a:prstGeom>
          <a:ln cmpd="sng">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3786182" y="1399017"/>
            <a:ext cx="1714512" cy="461665"/>
          </a:xfrm>
          <a:prstGeom prst="rect">
            <a:avLst/>
          </a:prstGeom>
          <a:noFill/>
        </p:spPr>
        <p:txBody>
          <a:bodyPr>
            <a:spAutoFit/>
          </a:bodyPr>
          <a:lstStyle/>
          <a:p>
            <a:pPr>
              <a:defRPr/>
            </a:pPr>
            <a:r>
              <a:rPr lang="en-US" altLang="ko-KR" sz="2400" dirty="0">
                <a:ln w="18415" cmpd="sng">
                  <a:solidFill>
                    <a:schemeClr val="accent1">
                      <a:lumMod val="60000"/>
                      <a:lumOff val="40000"/>
                    </a:schemeClr>
                  </a:solidFill>
                  <a:prstDash val="solid"/>
                </a:ln>
                <a:solidFill>
                  <a:schemeClr val="accent1">
                    <a:lumMod val="60000"/>
                    <a:lumOff val="40000"/>
                  </a:schemeClr>
                </a:solidFill>
                <a:effectLst>
                  <a:outerShdw blurRad="63500" dir="3600000" algn="tl" rotWithShape="0">
                    <a:srgbClr val="000000">
                      <a:alpha val="70000"/>
                    </a:srgbClr>
                  </a:outerShdw>
                </a:effectLst>
              </a:rPr>
              <a:t>Ru</a:t>
            </a:r>
            <a:r>
              <a:rPr lang="en-US" altLang="ko-KR" sz="2400" baseline="-25000" dirty="0">
                <a:ln w="18415" cmpd="sng">
                  <a:solidFill>
                    <a:schemeClr val="accent1">
                      <a:lumMod val="60000"/>
                      <a:lumOff val="40000"/>
                    </a:schemeClr>
                  </a:solidFill>
                  <a:prstDash val="solid"/>
                </a:ln>
                <a:solidFill>
                  <a:schemeClr val="accent1">
                    <a:lumMod val="60000"/>
                    <a:lumOff val="40000"/>
                  </a:schemeClr>
                </a:solidFill>
                <a:effectLst>
                  <a:outerShdw blurRad="63500" dir="3600000" algn="tl" rotWithShape="0">
                    <a:srgbClr val="000000">
                      <a:alpha val="70000"/>
                    </a:srgbClr>
                  </a:outerShdw>
                </a:effectLst>
              </a:rPr>
              <a:t>3</a:t>
            </a:r>
            <a:r>
              <a:rPr lang="en-US" altLang="ko-KR" sz="2400" dirty="0">
                <a:ln w="18415" cmpd="sng">
                  <a:solidFill>
                    <a:schemeClr val="accent1">
                      <a:lumMod val="60000"/>
                      <a:lumOff val="40000"/>
                    </a:schemeClr>
                  </a:solidFill>
                  <a:prstDash val="solid"/>
                </a:ln>
                <a:solidFill>
                  <a:schemeClr val="accent1">
                    <a:lumMod val="60000"/>
                    <a:lumOff val="40000"/>
                  </a:schemeClr>
                </a:solidFill>
                <a:effectLst>
                  <a:outerShdw blurRad="63500" dir="3600000" algn="tl" rotWithShape="0">
                    <a:srgbClr val="000000">
                      <a:alpha val="70000"/>
                    </a:srgbClr>
                  </a:outerShdw>
                </a:effectLst>
              </a:rPr>
              <a:t>(CO)</a:t>
            </a:r>
            <a:r>
              <a:rPr lang="en-US" altLang="ko-KR" sz="2400" baseline="-25000" dirty="0">
                <a:ln w="18415" cmpd="sng">
                  <a:solidFill>
                    <a:schemeClr val="accent1">
                      <a:lumMod val="60000"/>
                      <a:lumOff val="40000"/>
                    </a:schemeClr>
                  </a:solidFill>
                  <a:prstDash val="solid"/>
                </a:ln>
                <a:solidFill>
                  <a:schemeClr val="accent1">
                    <a:lumMod val="60000"/>
                    <a:lumOff val="40000"/>
                  </a:schemeClr>
                </a:solidFill>
                <a:effectLst>
                  <a:outerShdw blurRad="63500" dir="3600000" algn="tl" rotWithShape="0">
                    <a:srgbClr val="000000">
                      <a:alpha val="70000"/>
                    </a:srgbClr>
                  </a:outerShdw>
                </a:effectLst>
              </a:rPr>
              <a:t>12</a:t>
            </a:r>
            <a:endParaRPr lang="ko-KR" altLang="en-US" sz="2400" baseline="-25000" dirty="0">
              <a:ln w="18415" cmpd="sng">
                <a:solidFill>
                  <a:schemeClr val="accent1">
                    <a:lumMod val="60000"/>
                    <a:lumOff val="40000"/>
                  </a:schemeClr>
                </a:solidFill>
                <a:prstDash val="solid"/>
              </a:ln>
              <a:solidFill>
                <a:schemeClr val="accent1">
                  <a:lumMod val="60000"/>
                  <a:lumOff val="40000"/>
                </a:schemeClr>
              </a:solidFill>
              <a:effectLst>
                <a:outerShdw blurRad="63500" dir="3600000" algn="tl" rotWithShape="0">
                  <a:srgbClr val="000000">
                    <a:alpha val="70000"/>
                  </a:srgbClr>
                </a:outerShdw>
              </a:effectLst>
              <a:latin typeface="Symbol" pitchFamily="18" charset="2"/>
            </a:endParaRPr>
          </a:p>
        </p:txBody>
      </p:sp>
      <p:sp>
        <p:nvSpPr>
          <p:cNvPr id="21" name="TextBox 20"/>
          <p:cNvSpPr txBox="1"/>
          <p:nvPr/>
        </p:nvSpPr>
        <p:spPr>
          <a:xfrm>
            <a:off x="4214810" y="785794"/>
            <a:ext cx="644240" cy="553998"/>
          </a:xfrm>
          <a:prstGeom prst="rect">
            <a:avLst/>
          </a:prstGeom>
          <a:noFill/>
        </p:spPr>
        <p:txBody>
          <a:bodyPr>
            <a:spAutoFit/>
          </a:bodyPr>
          <a:lstStyle/>
          <a:p>
            <a:pPr>
              <a:defRPr/>
            </a:pPr>
            <a:r>
              <a:rPr lang="en-US" altLang="ko-KR" sz="3000" i="1" dirty="0" err="1">
                <a:ln w="18415" cmpd="sng">
                  <a:solidFill>
                    <a:schemeClr val="accent1">
                      <a:lumMod val="60000"/>
                      <a:lumOff val="40000"/>
                    </a:schemeClr>
                  </a:solidFill>
                  <a:prstDash val="solid"/>
                </a:ln>
                <a:solidFill>
                  <a:schemeClr val="accent1">
                    <a:lumMod val="60000"/>
                    <a:lumOff val="40000"/>
                  </a:schemeClr>
                </a:solidFill>
                <a:effectLst>
                  <a:glow rad="63500">
                    <a:schemeClr val="accent1">
                      <a:satMod val="175000"/>
                      <a:alpha val="40000"/>
                    </a:schemeClr>
                  </a:glow>
                  <a:outerShdw blurRad="63500" dir="3600000" algn="tl" rotWithShape="0">
                    <a:srgbClr val="000000">
                      <a:alpha val="70000"/>
                    </a:srgbClr>
                  </a:outerShdw>
                </a:effectLst>
              </a:rPr>
              <a:t>h</a:t>
            </a:r>
            <a:r>
              <a:rPr lang="en-US" altLang="ko-KR" sz="3000" i="1" dirty="0" err="1">
                <a:ln w="18415" cmpd="sng">
                  <a:solidFill>
                    <a:schemeClr val="accent1">
                      <a:lumMod val="60000"/>
                      <a:lumOff val="40000"/>
                    </a:schemeClr>
                  </a:solidFill>
                  <a:prstDash val="solid"/>
                </a:ln>
                <a:solidFill>
                  <a:schemeClr val="accent1">
                    <a:lumMod val="60000"/>
                    <a:lumOff val="40000"/>
                  </a:schemeClr>
                </a:solidFill>
                <a:effectLst>
                  <a:glow rad="63500">
                    <a:schemeClr val="accent1">
                      <a:satMod val="175000"/>
                      <a:alpha val="40000"/>
                    </a:schemeClr>
                  </a:glow>
                  <a:outerShdw blurRad="63500" dir="3600000" algn="tl" rotWithShape="0">
                    <a:srgbClr val="000000">
                      <a:alpha val="70000"/>
                    </a:srgbClr>
                  </a:outerShdw>
                </a:effectLst>
                <a:latin typeface="Symbol" pitchFamily="18" charset="2"/>
              </a:rPr>
              <a:t>n</a:t>
            </a:r>
            <a:endParaRPr lang="ko-KR" altLang="en-US" sz="3000" i="1" dirty="0">
              <a:ln w="18415" cmpd="sng">
                <a:solidFill>
                  <a:schemeClr val="accent1">
                    <a:lumMod val="60000"/>
                    <a:lumOff val="40000"/>
                  </a:schemeClr>
                </a:solidFill>
                <a:prstDash val="solid"/>
              </a:ln>
              <a:solidFill>
                <a:schemeClr val="accent1">
                  <a:lumMod val="60000"/>
                  <a:lumOff val="40000"/>
                </a:schemeClr>
              </a:solidFill>
              <a:effectLst>
                <a:glow rad="63500">
                  <a:schemeClr val="accent1">
                    <a:satMod val="175000"/>
                    <a:alpha val="40000"/>
                  </a:schemeClr>
                </a:glow>
                <a:outerShdw blurRad="63500" dir="3600000" algn="tl" rotWithShape="0">
                  <a:srgbClr val="000000">
                    <a:alpha val="70000"/>
                  </a:srgbClr>
                </a:outerShdw>
              </a:effectLst>
              <a:latin typeface="Symbol" pitchFamily="18" charset="2"/>
            </a:endParaRPr>
          </a:p>
        </p:txBody>
      </p:sp>
      <p:sp>
        <p:nvSpPr>
          <p:cNvPr id="48133" name="TextBox 24"/>
          <p:cNvSpPr txBox="1">
            <a:spLocks noChangeArrowheads="1"/>
          </p:cNvSpPr>
          <p:nvPr/>
        </p:nvSpPr>
        <p:spPr bwMode="auto">
          <a:xfrm>
            <a:off x="5578475" y="2857500"/>
            <a:ext cx="3565525" cy="369888"/>
          </a:xfrm>
          <a:prstGeom prst="rect">
            <a:avLst/>
          </a:prstGeom>
          <a:noFill/>
          <a:ln w="9525">
            <a:noFill/>
            <a:miter lim="800000"/>
            <a:headEnd/>
            <a:tailEnd/>
          </a:ln>
        </p:spPr>
        <p:txBody>
          <a:bodyPr wrap="none">
            <a:spAutoFit/>
          </a:bodyPr>
          <a:lstStyle/>
          <a:p>
            <a:r>
              <a:rPr lang="en-US" altLang="ko-KR">
                <a:latin typeface="Calibri" pitchFamily="34" charset="0"/>
              </a:rPr>
              <a:t>J. L. Graff et al, </a:t>
            </a:r>
            <a:r>
              <a:rPr lang="en-US" altLang="ko-KR" i="1">
                <a:latin typeface="Calibri" pitchFamily="34" charset="0"/>
              </a:rPr>
              <a:t>JACS</a:t>
            </a:r>
            <a:r>
              <a:rPr lang="en-US" altLang="ko-KR">
                <a:latin typeface="Calibri" pitchFamily="34" charset="0"/>
              </a:rPr>
              <a:t> </a:t>
            </a:r>
            <a:r>
              <a:rPr lang="en-US" altLang="ko-KR" b="1">
                <a:latin typeface="Calibri" pitchFamily="34" charset="0"/>
              </a:rPr>
              <a:t>101</a:t>
            </a:r>
            <a:r>
              <a:rPr lang="en-US" altLang="ko-KR">
                <a:latin typeface="Calibri" pitchFamily="34" charset="0"/>
              </a:rPr>
              <a:t>, 273 (1979)</a:t>
            </a:r>
            <a:endParaRPr lang="ko-KR" altLang="en-US">
              <a:latin typeface="Calibri" pitchFamily="34" charset="0"/>
            </a:endParaRPr>
          </a:p>
        </p:txBody>
      </p:sp>
      <p:pic>
        <p:nvPicPr>
          <p:cNvPr id="32" name="그림 31" descr="1.png"/>
          <p:cNvPicPr>
            <a:picLocks noChangeAspect="1"/>
          </p:cNvPicPr>
          <p:nvPr/>
        </p:nvPicPr>
        <p:blipFill>
          <a:blip r:embed="rId3" cstate="print">
            <a:duotone>
              <a:prstClr val="black"/>
              <a:srgbClr val="D9C3A5">
                <a:tint val="50000"/>
                <a:satMod val="180000"/>
              </a:srgbClr>
            </a:duotone>
          </a:blip>
          <a:stretch>
            <a:fillRect/>
          </a:stretch>
        </p:blipFill>
        <p:spPr>
          <a:xfrm>
            <a:off x="857224" y="866541"/>
            <a:ext cx="2143140" cy="979127"/>
          </a:xfrm>
          <a:prstGeom prst="rect">
            <a:avLst/>
          </a:prstGeom>
          <a:ln>
            <a:noFill/>
          </a:ln>
          <a:effectLst>
            <a:outerShdw blurRad="292100" dist="139700" dir="2700000" algn="tl" rotWithShape="0">
              <a:srgbClr val="333333">
                <a:alpha val="65000"/>
              </a:srgbClr>
            </a:outerShdw>
          </a:effectLst>
        </p:spPr>
      </p:pic>
      <p:pic>
        <p:nvPicPr>
          <p:cNvPr id="33" name="그림 32" descr="2.png"/>
          <p:cNvPicPr>
            <a:picLocks noChangeAspect="1"/>
          </p:cNvPicPr>
          <p:nvPr/>
        </p:nvPicPr>
        <p:blipFill>
          <a:blip r:embed="rId4" cstate="print">
            <a:duotone>
              <a:prstClr val="black"/>
              <a:srgbClr val="D9C3A5">
                <a:tint val="50000"/>
                <a:satMod val="180000"/>
              </a:srgbClr>
            </a:duotone>
          </a:blip>
          <a:stretch>
            <a:fillRect/>
          </a:stretch>
        </p:blipFill>
        <p:spPr>
          <a:xfrm>
            <a:off x="6000760" y="642918"/>
            <a:ext cx="2286016" cy="1065016"/>
          </a:xfrm>
          <a:prstGeom prst="rect">
            <a:avLst/>
          </a:prstGeom>
          <a:ln>
            <a:noFill/>
          </a:ln>
          <a:effectLst>
            <a:outerShdw blurRad="292100" dist="139700" dir="2700000" algn="tl" rotWithShape="0">
              <a:srgbClr val="333333">
                <a:alpha val="65000"/>
              </a:srgbClr>
            </a:outerShdw>
          </a:effectLst>
        </p:spPr>
      </p:pic>
      <p:pic>
        <p:nvPicPr>
          <p:cNvPr id="34" name="그림 33" descr="3.png"/>
          <p:cNvPicPr>
            <a:picLocks noChangeAspect="1"/>
          </p:cNvPicPr>
          <p:nvPr/>
        </p:nvPicPr>
        <p:blipFill>
          <a:blip r:embed="rId5" cstate="print">
            <a:duotone>
              <a:prstClr val="black"/>
              <a:srgbClr val="D9C3A5">
                <a:tint val="50000"/>
                <a:satMod val="180000"/>
              </a:srgbClr>
            </a:duotone>
          </a:blip>
          <a:stretch>
            <a:fillRect/>
          </a:stretch>
        </p:blipFill>
        <p:spPr>
          <a:xfrm>
            <a:off x="6000760" y="1714489"/>
            <a:ext cx="2071702" cy="1054348"/>
          </a:xfrm>
          <a:prstGeom prst="rect">
            <a:avLst/>
          </a:prstGeom>
          <a:ln>
            <a:noFill/>
          </a:ln>
          <a:effectLst>
            <a:outerShdw blurRad="292100" dist="139700" dir="2700000" algn="tl" rotWithShape="0">
              <a:srgbClr val="333333">
                <a:alpha val="65000"/>
              </a:srgbClr>
            </a:outerShdw>
          </a:effectLst>
        </p:spPr>
      </p:pic>
      <p:pic>
        <p:nvPicPr>
          <p:cNvPr id="11" name="그림 10" descr="Ru_parent_2.png"/>
          <p:cNvPicPr>
            <a:picLocks noChangeAspect="1"/>
          </p:cNvPicPr>
          <p:nvPr/>
        </p:nvPicPr>
        <p:blipFill>
          <a:blip r:embed="rId6" cstate="print"/>
          <a:stretch>
            <a:fillRect/>
          </a:stretch>
        </p:blipFill>
        <p:spPr>
          <a:xfrm>
            <a:off x="3357563" y="1857375"/>
            <a:ext cx="2298700" cy="1622425"/>
          </a:xfrm>
          <a:prstGeom prst="rect">
            <a:avLst/>
          </a:prstGeom>
          <a:ln>
            <a:noFill/>
          </a:ln>
          <a:effectLst>
            <a:outerShdw blurRad="292100" dist="139700" dir="2700000" algn="tl" rotWithShape="0">
              <a:srgbClr val="333333">
                <a:alpha val="65000"/>
              </a:srgbClr>
            </a:outerShdw>
          </a:effectLst>
        </p:spPr>
      </p:pic>
      <p:pic>
        <p:nvPicPr>
          <p:cNvPr id="12" name="그림 11" descr="i1.png"/>
          <p:cNvPicPr>
            <a:picLocks noChangeAspect="1"/>
          </p:cNvPicPr>
          <p:nvPr/>
        </p:nvPicPr>
        <p:blipFill>
          <a:blip r:embed="rId7" cstate="print"/>
          <a:stretch>
            <a:fillRect/>
          </a:stretch>
        </p:blipFill>
        <p:spPr>
          <a:xfrm>
            <a:off x="1500188" y="4143375"/>
            <a:ext cx="2571750" cy="1820863"/>
          </a:xfrm>
          <a:prstGeom prst="rect">
            <a:avLst/>
          </a:prstGeom>
          <a:ln>
            <a:noFill/>
          </a:ln>
          <a:effectLst>
            <a:outerShdw blurRad="292100" dist="139700" dir="2700000" algn="tl" rotWithShape="0">
              <a:srgbClr val="333333">
                <a:alpha val="65000"/>
              </a:srgbClr>
            </a:outerShdw>
          </a:effectLst>
        </p:spPr>
      </p:pic>
      <p:sp>
        <p:nvSpPr>
          <p:cNvPr id="48139" name="TextBox 18"/>
          <p:cNvSpPr txBox="1">
            <a:spLocks noChangeArrowheads="1"/>
          </p:cNvSpPr>
          <p:nvPr/>
        </p:nvSpPr>
        <p:spPr bwMode="auto">
          <a:xfrm>
            <a:off x="3857625" y="4130675"/>
            <a:ext cx="4503738" cy="369888"/>
          </a:xfrm>
          <a:prstGeom prst="rect">
            <a:avLst/>
          </a:prstGeom>
          <a:noFill/>
          <a:ln w="9525">
            <a:noFill/>
            <a:miter lim="800000"/>
            <a:headEnd/>
            <a:tailEnd/>
          </a:ln>
        </p:spPr>
        <p:txBody>
          <a:bodyPr wrap="none">
            <a:spAutoFit/>
          </a:bodyPr>
          <a:lstStyle/>
          <a:p>
            <a:r>
              <a:rPr lang="en-US" altLang="ko-KR">
                <a:latin typeface="Calibri" pitchFamily="34" charset="0"/>
              </a:rPr>
              <a:t>E.A. Glascoe et al,  </a:t>
            </a:r>
            <a:r>
              <a:rPr lang="en-US" altLang="ko-KR" i="1">
                <a:latin typeface="Calibri" pitchFamily="34" charset="0"/>
              </a:rPr>
              <a:t>Organomet.</a:t>
            </a:r>
            <a:r>
              <a:rPr lang="en-US" altLang="ko-KR">
                <a:latin typeface="Calibri" pitchFamily="34" charset="0"/>
              </a:rPr>
              <a:t> </a:t>
            </a:r>
            <a:r>
              <a:rPr lang="en-US" altLang="ko-KR" b="1">
                <a:latin typeface="Calibri" pitchFamily="34" charset="0"/>
              </a:rPr>
              <a:t>25</a:t>
            </a:r>
            <a:r>
              <a:rPr lang="en-US" altLang="ko-KR">
                <a:latin typeface="Calibri" pitchFamily="34" charset="0"/>
              </a:rPr>
              <a:t>, 775 (2006)</a:t>
            </a:r>
            <a:endParaRPr lang="ko-KR" altLang="en-US">
              <a:latin typeface="Calibri" pitchFamily="34" charset="0"/>
            </a:endParaRPr>
          </a:p>
        </p:txBody>
      </p:sp>
      <p:pic>
        <p:nvPicPr>
          <p:cNvPr id="14" name="그림 13" descr="Ru_I2_2.png"/>
          <p:cNvPicPr>
            <a:picLocks noChangeAspect="1"/>
          </p:cNvPicPr>
          <p:nvPr/>
        </p:nvPicPr>
        <p:blipFill>
          <a:blip r:embed="rId8" cstate="print"/>
          <a:stretch>
            <a:fillRect/>
          </a:stretch>
        </p:blipFill>
        <p:spPr>
          <a:xfrm>
            <a:off x="5572125" y="4294188"/>
            <a:ext cx="2214563" cy="1563687"/>
          </a:xfrm>
          <a:prstGeom prst="rect">
            <a:avLst/>
          </a:prstGeom>
          <a:ln>
            <a:noFill/>
          </a:ln>
          <a:effectLst>
            <a:outerShdw blurRad="292100" dist="139700" dir="2700000" algn="tl" rotWithShape="0">
              <a:srgbClr val="333333">
                <a:alpha val="65000"/>
              </a:srgbClr>
            </a:outerShdw>
          </a:effectLst>
        </p:spPr>
      </p:pic>
      <p:sp>
        <p:nvSpPr>
          <p:cNvPr id="48141" name="TextBox 7"/>
          <p:cNvSpPr txBox="1">
            <a:spLocks noChangeArrowheads="1"/>
          </p:cNvSpPr>
          <p:nvPr/>
        </p:nvSpPr>
        <p:spPr bwMode="auto">
          <a:xfrm>
            <a:off x="1524000" y="5895975"/>
            <a:ext cx="2035175" cy="461963"/>
          </a:xfrm>
          <a:prstGeom prst="rect">
            <a:avLst/>
          </a:prstGeom>
          <a:noFill/>
          <a:ln w="9525">
            <a:noFill/>
            <a:miter lim="800000"/>
            <a:headEnd/>
            <a:tailEnd/>
          </a:ln>
        </p:spPr>
        <p:txBody>
          <a:bodyPr wrap="none">
            <a:spAutoFit/>
          </a:bodyPr>
          <a:lstStyle/>
          <a:p>
            <a:r>
              <a:rPr lang="en-US" altLang="ko-KR" sz="2400">
                <a:latin typeface="Calibri" pitchFamily="34" charset="0"/>
              </a:rPr>
              <a:t>Intermediate 1</a:t>
            </a:r>
            <a:endParaRPr lang="ko-KR" altLang="en-US" sz="2400">
              <a:latin typeface="Calibri" pitchFamily="34" charset="0"/>
            </a:endParaRPr>
          </a:p>
        </p:txBody>
      </p:sp>
      <p:sp>
        <p:nvSpPr>
          <p:cNvPr id="48142" name="TextBox 8"/>
          <p:cNvSpPr txBox="1">
            <a:spLocks noChangeArrowheads="1"/>
          </p:cNvSpPr>
          <p:nvPr/>
        </p:nvSpPr>
        <p:spPr bwMode="auto">
          <a:xfrm>
            <a:off x="5572125" y="5967413"/>
            <a:ext cx="2035175" cy="461962"/>
          </a:xfrm>
          <a:prstGeom prst="rect">
            <a:avLst/>
          </a:prstGeom>
          <a:noFill/>
          <a:ln w="9525">
            <a:noFill/>
            <a:miter lim="800000"/>
            <a:headEnd/>
            <a:tailEnd/>
          </a:ln>
        </p:spPr>
        <p:txBody>
          <a:bodyPr wrap="none">
            <a:spAutoFit/>
          </a:bodyPr>
          <a:lstStyle/>
          <a:p>
            <a:r>
              <a:rPr lang="en-US" altLang="ko-KR" sz="2400">
                <a:latin typeface="Calibri" pitchFamily="34" charset="0"/>
              </a:rPr>
              <a:t>Intermediate 2</a:t>
            </a:r>
            <a:endParaRPr lang="ko-KR" altLang="en-US" sz="2400">
              <a:latin typeface="Calibri" pitchFamily="34" charset="0"/>
            </a:endParaRPr>
          </a:p>
        </p:txBody>
      </p:sp>
      <p:sp>
        <p:nvSpPr>
          <p:cNvPr id="48143" name="TextBox 9"/>
          <p:cNvSpPr txBox="1">
            <a:spLocks noChangeArrowheads="1"/>
          </p:cNvSpPr>
          <p:nvPr/>
        </p:nvSpPr>
        <p:spPr bwMode="auto">
          <a:xfrm>
            <a:off x="1595438" y="5572125"/>
            <a:ext cx="2190750" cy="461963"/>
          </a:xfrm>
          <a:prstGeom prst="rect">
            <a:avLst/>
          </a:prstGeom>
          <a:noFill/>
          <a:ln w="9525">
            <a:noFill/>
            <a:miter lim="800000"/>
            <a:headEnd/>
            <a:tailEnd/>
          </a:ln>
        </p:spPr>
        <p:txBody>
          <a:bodyPr wrap="none">
            <a:spAutoFit/>
          </a:bodyPr>
          <a:lstStyle/>
          <a:p>
            <a:r>
              <a:rPr lang="en-US" altLang="ko-KR" sz="2400">
                <a:latin typeface="Calibri" pitchFamily="34" charset="0"/>
              </a:rPr>
              <a:t>Ru</a:t>
            </a:r>
            <a:r>
              <a:rPr lang="en-US" altLang="ko-KR" sz="2400" baseline="-25000">
                <a:latin typeface="Calibri" pitchFamily="34" charset="0"/>
              </a:rPr>
              <a:t>3</a:t>
            </a:r>
            <a:r>
              <a:rPr lang="en-US" altLang="ko-KR" sz="2400">
                <a:latin typeface="Calibri" pitchFamily="34" charset="0"/>
              </a:rPr>
              <a:t>(CO)</a:t>
            </a:r>
            <a:r>
              <a:rPr lang="en-US" altLang="ko-KR" sz="2400" baseline="-25000">
                <a:solidFill>
                  <a:srgbClr val="FF0066"/>
                </a:solidFill>
                <a:latin typeface="Calibri" pitchFamily="34" charset="0"/>
              </a:rPr>
              <a:t>11</a:t>
            </a:r>
            <a:r>
              <a:rPr lang="en-US" altLang="ko-KR" sz="2400">
                <a:latin typeface="Calibri" pitchFamily="34" charset="0"/>
              </a:rPr>
              <a:t>(</a:t>
            </a:r>
            <a:r>
              <a:rPr lang="el-GR" altLang="ko-KR" sz="2400">
                <a:latin typeface="Calibri" pitchFamily="34" charset="0"/>
              </a:rPr>
              <a:t>μ</a:t>
            </a:r>
            <a:r>
              <a:rPr lang="en-US" altLang="ko-KR" sz="2400">
                <a:latin typeface="Calibri" pitchFamily="34" charset="0"/>
              </a:rPr>
              <a:t>-CO)</a:t>
            </a:r>
            <a:endParaRPr lang="ko-KR" altLang="en-US" sz="2400">
              <a:latin typeface="Calibri" pitchFamily="34" charset="0"/>
            </a:endParaRPr>
          </a:p>
        </p:txBody>
      </p:sp>
      <p:sp>
        <p:nvSpPr>
          <p:cNvPr id="48144" name="TextBox 10"/>
          <p:cNvSpPr txBox="1">
            <a:spLocks noChangeArrowheads="1"/>
          </p:cNvSpPr>
          <p:nvPr/>
        </p:nvSpPr>
        <p:spPr bwMode="auto">
          <a:xfrm>
            <a:off x="5429250" y="5643563"/>
            <a:ext cx="2190750" cy="461962"/>
          </a:xfrm>
          <a:prstGeom prst="rect">
            <a:avLst/>
          </a:prstGeom>
          <a:noFill/>
          <a:ln w="9525">
            <a:noFill/>
            <a:miter lim="800000"/>
            <a:headEnd/>
            <a:tailEnd/>
          </a:ln>
        </p:spPr>
        <p:txBody>
          <a:bodyPr wrap="none">
            <a:spAutoFit/>
          </a:bodyPr>
          <a:lstStyle/>
          <a:p>
            <a:r>
              <a:rPr lang="en-US" altLang="ko-KR" sz="2400">
                <a:latin typeface="Calibri" pitchFamily="34" charset="0"/>
              </a:rPr>
              <a:t>Ru</a:t>
            </a:r>
            <a:r>
              <a:rPr lang="en-US" altLang="ko-KR" sz="2400" baseline="-25000">
                <a:latin typeface="Calibri" pitchFamily="34" charset="0"/>
              </a:rPr>
              <a:t>3</a:t>
            </a:r>
            <a:r>
              <a:rPr lang="en-US" altLang="ko-KR" sz="2400">
                <a:latin typeface="Calibri" pitchFamily="34" charset="0"/>
              </a:rPr>
              <a:t>(CO)</a:t>
            </a:r>
            <a:r>
              <a:rPr lang="en-US" altLang="ko-KR" sz="2400" baseline="-25000">
                <a:solidFill>
                  <a:srgbClr val="FF0066"/>
                </a:solidFill>
                <a:latin typeface="Calibri" pitchFamily="34" charset="0"/>
              </a:rPr>
              <a:t>10</a:t>
            </a:r>
            <a:r>
              <a:rPr lang="en-US" altLang="ko-KR" sz="2400">
                <a:latin typeface="Calibri" pitchFamily="34" charset="0"/>
              </a:rPr>
              <a:t>(</a:t>
            </a:r>
            <a:r>
              <a:rPr lang="el-GR" altLang="ko-KR" sz="2400">
                <a:latin typeface="Calibri" pitchFamily="34" charset="0"/>
              </a:rPr>
              <a:t>μ</a:t>
            </a:r>
            <a:r>
              <a:rPr lang="en-US" altLang="ko-KR" sz="2400">
                <a:latin typeface="Calibri" pitchFamily="34" charset="0"/>
              </a:rPr>
              <a:t>-CO)</a:t>
            </a:r>
            <a:endParaRPr lang="ko-KR" altLang="en-US" sz="2400">
              <a:latin typeface="Calibri" pitchFamily="34" charset="0"/>
            </a:endParaRPr>
          </a:p>
        </p:txBody>
      </p:sp>
      <p:sp>
        <p:nvSpPr>
          <p:cNvPr id="22" name="제목 12"/>
          <p:cNvSpPr txBox="1">
            <a:spLocks/>
          </p:cNvSpPr>
          <p:nvPr/>
        </p:nvSpPr>
        <p:spPr bwMode="auto">
          <a:xfrm>
            <a:off x="214313" y="3714750"/>
            <a:ext cx="5500687" cy="500063"/>
          </a:xfrm>
          <a:prstGeom prst="rect">
            <a:avLst/>
          </a:prstGeom>
          <a:solidFill>
            <a:schemeClr val="bg2">
              <a:lumMod val="90000"/>
            </a:schemeClr>
          </a:solidFill>
          <a:ln>
            <a:miter lim="800000"/>
            <a:headEnd/>
            <a:tailEnd/>
          </a:ln>
        </p:spPr>
        <p:txBody>
          <a:bodyPr/>
          <a:lstStyle/>
          <a:p>
            <a:pPr algn="ctr" eaLnBrk="0" hangingPunct="0">
              <a:defRPr/>
            </a:pPr>
            <a:r>
              <a:rPr kumimoji="0" lang="en-US" altLang="ko-KR" sz="2400">
                <a:latin typeface="+mn-lt"/>
                <a:ea typeface="+mj-ea"/>
                <a:cs typeface="+mj-cs"/>
              </a:rPr>
              <a:t>Previous Spectroscopic Studies</a:t>
            </a:r>
            <a:endParaRPr kumimoji="0" lang="ko-KR" altLang="en-US" sz="2400" dirty="0">
              <a:latin typeface="+mn-lt"/>
              <a:ea typeface="+mj-ea"/>
              <a:cs typeface="+mj-cs"/>
            </a:endParaRPr>
          </a:p>
        </p:txBody>
      </p:sp>
    </p:spTree>
    <p:extLst>
      <p:ext uri="{BB962C8B-B14F-4D97-AF65-F5344CB8AC3E}">
        <p14:creationId xmlns:p14="http://schemas.microsoft.com/office/powerpoint/2010/main" val="2575002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285750" y="428625"/>
            <a:ext cx="4897438" cy="6053138"/>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4924425" y="500063"/>
            <a:ext cx="3648075" cy="5334000"/>
          </a:xfrm>
          <a:prstGeom prst="rect">
            <a:avLst/>
          </a:prstGeom>
          <a:noFill/>
          <a:ln w="9525">
            <a:noFill/>
            <a:miter lim="800000"/>
            <a:headEnd/>
            <a:tailEnd/>
          </a:ln>
        </p:spPr>
      </p:pic>
      <p:pic>
        <p:nvPicPr>
          <p:cNvPr id="147460" name="Picture 4"/>
          <p:cNvPicPr>
            <a:picLocks noChangeAspect="1" noChangeArrowheads="1"/>
          </p:cNvPicPr>
          <p:nvPr/>
        </p:nvPicPr>
        <p:blipFill>
          <a:blip r:embed="rId5" cstate="print"/>
          <a:srcRect/>
          <a:stretch>
            <a:fillRect/>
          </a:stretch>
        </p:blipFill>
        <p:spPr bwMode="auto">
          <a:xfrm>
            <a:off x="2586038" y="476250"/>
            <a:ext cx="3971925" cy="5905500"/>
          </a:xfrm>
          <a:prstGeom prst="rect">
            <a:avLst/>
          </a:prstGeom>
          <a:noFill/>
          <a:ln w="9525">
            <a:noFill/>
            <a:miter lim="800000"/>
            <a:headEnd/>
            <a:tailEnd/>
          </a:ln>
        </p:spPr>
      </p:pic>
    </p:spTree>
    <p:extLst>
      <p:ext uri="{BB962C8B-B14F-4D97-AF65-F5344CB8AC3E}">
        <p14:creationId xmlns:p14="http://schemas.microsoft.com/office/powerpoint/2010/main" val="327441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내용 개체 틀 5" descr="그래픽2-1-20080115.png"/>
          <p:cNvPicPr>
            <a:picLocks noGrp="1" noChangeAspect="1"/>
          </p:cNvPicPr>
          <p:nvPr>
            <p:ph idx="1"/>
          </p:nvPr>
        </p:nvPicPr>
        <p:blipFill>
          <a:blip r:embed="rId2" cstate="print"/>
          <a:srcRect/>
          <a:stretch>
            <a:fillRect/>
          </a:stretch>
        </p:blipFill>
        <p:spPr bwMode="auto">
          <a:xfrm>
            <a:off x="714375" y="1143000"/>
            <a:ext cx="4071938" cy="5773738"/>
          </a:xfrm>
          <a:noFill/>
          <a:ln>
            <a:miter lim="800000"/>
            <a:headEnd/>
            <a:tailEnd/>
          </a:ln>
        </p:spPr>
      </p:pic>
      <p:sp>
        <p:nvSpPr>
          <p:cNvPr id="94212" name="TextBox 9"/>
          <p:cNvSpPr txBox="1">
            <a:spLocks noChangeArrowheads="1"/>
          </p:cNvSpPr>
          <p:nvPr/>
        </p:nvSpPr>
        <p:spPr bwMode="auto">
          <a:xfrm>
            <a:off x="6858000" y="2714625"/>
            <a:ext cx="1335088" cy="400050"/>
          </a:xfrm>
          <a:prstGeom prst="rect">
            <a:avLst/>
          </a:prstGeom>
          <a:noFill/>
          <a:ln w="9525">
            <a:noFill/>
            <a:miter lim="800000"/>
            <a:headEnd/>
            <a:tailEnd/>
          </a:ln>
        </p:spPr>
        <p:txBody>
          <a:bodyPr wrap="none">
            <a:spAutoFit/>
          </a:bodyPr>
          <a:lstStyle/>
          <a:p>
            <a:r>
              <a:rPr lang="en-US" altLang="ko-KR" sz="2000">
                <a:latin typeface="Symbol" pitchFamily="18" charset="2"/>
              </a:rPr>
              <a:t>D</a:t>
            </a:r>
            <a:r>
              <a:rPr lang="en-US" altLang="ko-KR" sz="2000"/>
              <a:t>t = 100 ps</a:t>
            </a:r>
            <a:endParaRPr lang="ko-KR" altLang="en-US" sz="2000"/>
          </a:p>
        </p:txBody>
      </p:sp>
      <p:pic>
        <p:nvPicPr>
          <p:cNvPr id="94214" name="그림 7" descr="그래픽3-20080115.tif"/>
          <p:cNvPicPr>
            <a:picLocks noChangeAspect="1"/>
          </p:cNvPicPr>
          <p:nvPr/>
        </p:nvPicPr>
        <p:blipFill>
          <a:blip r:embed="rId3" cstate="print">
            <a:clrChange>
              <a:clrFrom>
                <a:srgbClr val="FDFDFD"/>
              </a:clrFrom>
              <a:clrTo>
                <a:srgbClr val="FDFDFD">
                  <a:alpha val="0"/>
                </a:srgbClr>
              </a:clrTo>
            </a:clrChange>
          </a:blip>
          <a:srcRect/>
          <a:stretch>
            <a:fillRect/>
          </a:stretch>
        </p:blipFill>
        <p:spPr bwMode="auto">
          <a:xfrm>
            <a:off x="4714875" y="1714500"/>
            <a:ext cx="3929063" cy="4451350"/>
          </a:xfrm>
          <a:prstGeom prst="rect">
            <a:avLst/>
          </a:prstGeom>
          <a:noFill/>
          <a:ln w="9525">
            <a:noFill/>
            <a:miter lim="800000"/>
            <a:headEnd/>
            <a:tailEnd/>
          </a:ln>
        </p:spPr>
      </p:pic>
      <p:sp>
        <p:nvSpPr>
          <p:cNvPr id="94215" name="Text Box 8"/>
          <p:cNvSpPr txBox="1">
            <a:spLocks noChangeArrowheads="1"/>
          </p:cNvSpPr>
          <p:nvPr/>
        </p:nvSpPr>
        <p:spPr bwMode="auto">
          <a:xfrm>
            <a:off x="4786313" y="1785938"/>
            <a:ext cx="3429000" cy="242887"/>
          </a:xfrm>
          <a:prstGeom prst="rect">
            <a:avLst/>
          </a:prstGeom>
          <a:noFill/>
          <a:ln w="9525">
            <a:noFill/>
            <a:miter lim="800000"/>
            <a:headEnd/>
            <a:tailEnd/>
          </a:ln>
        </p:spPr>
        <p:txBody>
          <a:bodyPr>
            <a:spAutoFit/>
          </a:bodyPr>
          <a:lstStyle/>
          <a:p>
            <a:pPr>
              <a:lnSpc>
                <a:spcPct val="70000"/>
              </a:lnSpc>
              <a:spcBef>
                <a:spcPct val="50000"/>
              </a:spcBef>
            </a:pPr>
            <a:r>
              <a:rPr lang="en-US" altLang="ko-KR" sz="1400" b="1" i="1">
                <a:latin typeface="Calibri" pitchFamily="34" charset="0"/>
                <a:cs typeface="Arial" pitchFamily="34" charset="0"/>
              </a:rPr>
              <a:t>Angew Chemie Int Ed</a:t>
            </a:r>
            <a:r>
              <a:rPr lang="en-US" altLang="ko-KR" sz="1400" b="1">
                <a:latin typeface="Calibri" pitchFamily="34" charset="0"/>
                <a:cs typeface="Arial" pitchFamily="34" charset="0"/>
              </a:rPr>
              <a:t>, 47, 5550-5553 (2008)</a:t>
            </a:r>
          </a:p>
        </p:txBody>
      </p:sp>
      <p:sp>
        <p:nvSpPr>
          <p:cNvPr id="12" name="제목 11"/>
          <p:cNvSpPr>
            <a:spLocks noGrp="1"/>
          </p:cNvSpPr>
          <p:nvPr>
            <p:ph type="title"/>
          </p:nvPr>
        </p:nvSpPr>
        <p:spPr/>
        <p:txBody>
          <a:bodyPr/>
          <a:lstStyle/>
          <a:p>
            <a:r>
              <a:rPr lang="en-US" altLang="ko-KR" sz="3200" dirty="0" smtClean="0"/>
              <a:t>Time-resolved difference scattering intensities </a:t>
            </a:r>
            <a:r>
              <a:rPr lang="en-US" altLang="ko-KR" sz="3200" i="1" dirty="0" err="1" smtClean="0"/>
              <a:t>q</a:t>
            </a:r>
            <a:r>
              <a:rPr lang="en-US" altLang="ko-KR" sz="3200" i="1" dirty="0" err="1" smtClean="0">
                <a:latin typeface="Symbol" pitchFamily="18" charset="2"/>
              </a:rPr>
              <a:t>D</a:t>
            </a:r>
            <a:r>
              <a:rPr lang="en-US" altLang="ko-KR" sz="3200" i="1" dirty="0" err="1" smtClean="0"/>
              <a:t>S</a:t>
            </a:r>
            <a:r>
              <a:rPr lang="en-US" altLang="ko-KR" sz="3200" i="1" dirty="0" smtClean="0"/>
              <a:t>(q)</a:t>
            </a:r>
            <a:endParaRPr lang="ko-KR" altLang="en-US" sz="3200" dirty="0"/>
          </a:p>
        </p:txBody>
      </p:sp>
    </p:spTree>
    <p:extLst>
      <p:ext uri="{BB962C8B-B14F-4D97-AF65-F5344CB8AC3E}">
        <p14:creationId xmlns:p14="http://schemas.microsoft.com/office/powerpoint/2010/main" val="2354802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pPr>
              <a:defRPr/>
            </a:pPr>
            <a:r>
              <a:rPr lang="en-US" altLang="ko-KR" dirty="0"/>
              <a:t>Determination of the Photoproduct</a:t>
            </a:r>
            <a:endParaRPr lang="ko-KR" altLang="en-US" dirty="0"/>
          </a:p>
        </p:txBody>
      </p:sp>
      <p:pic>
        <p:nvPicPr>
          <p:cNvPr id="50179" name="내용 개체 틀 7" descr="그래픽5-20080115.png"/>
          <p:cNvPicPr>
            <a:picLocks noGrp="1" noChangeAspect="1"/>
          </p:cNvPicPr>
          <p:nvPr>
            <p:ph idx="1"/>
          </p:nvPr>
        </p:nvPicPr>
        <p:blipFill>
          <a:blip r:embed="rId3" cstate="print"/>
          <a:srcRect/>
          <a:stretch>
            <a:fillRect/>
          </a:stretch>
        </p:blipFill>
        <p:spPr bwMode="auto">
          <a:xfrm>
            <a:off x="571500" y="1257300"/>
            <a:ext cx="4275138" cy="4830763"/>
          </a:xfrm>
          <a:noFill/>
          <a:ln>
            <a:miter lim="800000"/>
            <a:headEnd/>
            <a:tailEnd/>
          </a:ln>
        </p:spPr>
      </p:pic>
      <p:pic>
        <p:nvPicPr>
          <p:cNvPr id="9" name="그림 8" descr="Ru_I2_2.png"/>
          <p:cNvPicPr>
            <a:picLocks noChangeAspect="1"/>
          </p:cNvPicPr>
          <p:nvPr/>
        </p:nvPicPr>
        <p:blipFill>
          <a:blip r:embed="rId4" cstate="print"/>
          <a:stretch>
            <a:fillRect/>
          </a:stretch>
        </p:blipFill>
        <p:spPr>
          <a:xfrm>
            <a:off x="4357688" y="2668588"/>
            <a:ext cx="2357437" cy="1663700"/>
          </a:xfrm>
          <a:prstGeom prst="rect">
            <a:avLst/>
          </a:prstGeom>
          <a:ln>
            <a:noFill/>
          </a:ln>
          <a:effectLst>
            <a:outerShdw blurRad="292100" dist="139700" dir="2700000" algn="tl" rotWithShape="0">
              <a:srgbClr val="333333">
                <a:alpha val="65000"/>
              </a:srgbClr>
            </a:outerShdw>
          </a:effectLst>
        </p:spPr>
      </p:pic>
      <p:pic>
        <p:nvPicPr>
          <p:cNvPr id="10" name="그림 9" descr="Ru_I3_2.png"/>
          <p:cNvPicPr>
            <a:picLocks noChangeAspect="1"/>
          </p:cNvPicPr>
          <p:nvPr/>
        </p:nvPicPr>
        <p:blipFill>
          <a:blip r:embed="rId5" cstate="print"/>
          <a:stretch>
            <a:fillRect/>
          </a:stretch>
        </p:blipFill>
        <p:spPr>
          <a:xfrm>
            <a:off x="4500563" y="4114800"/>
            <a:ext cx="2333625" cy="1647825"/>
          </a:xfrm>
          <a:prstGeom prst="rect">
            <a:avLst/>
          </a:prstGeom>
          <a:ln>
            <a:noFill/>
          </a:ln>
          <a:effectLst>
            <a:outerShdw blurRad="292100" dist="139700" dir="2700000" algn="tl" rotWithShape="0">
              <a:srgbClr val="333333">
                <a:alpha val="65000"/>
              </a:srgbClr>
            </a:outerShdw>
          </a:effectLst>
        </p:spPr>
      </p:pic>
      <p:pic>
        <p:nvPicPr>
          <p:cNvPr id="11" name="그림 10" descr="i1.png"/>
          <p:cNvPicPr>
            <a:picLocks noChangeAspect="1"/>
          </p:cNvPicPr>
          <p:nvPr/>
        </p:nvPicPr>
        <p:blipFill>
          <a:blip r:embed="rId6" cstate="print"/>
          <a:stretch>
            <a:fillRect/>
          </a:stretch>
        </p:blipFill>
        <p:spPr>
          <a:xfrm>
            <a:off x="4429125" y="1143000"/>
            <a:ext cx="2357438" cy="1668463"/>
          </a:xfrm>
          <a:prstGeom prst="rect">
            <a:avLst/>
          </a:prstGeom>
          <a:ln>
            <a:noFill/>
          </a:ln>
          <a:effectLst>
            <a:outerShdw blurRad="292100" dist="139700" dir="2700000" algn="tl" rotWithShape="0">
              <a:srgbClr val="333333">
                <a:alpha val="65000"/>
              </a:srgbClr>
            </a:outerShdw>
          </a:effectLst>
        </p:spPr>
      </p:pic>
      <p:sp>
        <p:nvSpPr>
          <p:cNvPr id="50183" name="TextBox 11"/>
          <p:cNvSpPr txBox="1">
            <a:spLocks noChangeArrowheads="1"/>
          </p:cNvSpPr>
          <p:nvPr/>
        </p:nvSpPr>
        <p:spPr bwMode="auto">
          <a:xfrm>
            <a:off x="3152775" y="4786313"/>
            <a:ext cx="1204913" cy="400050"/>
          </a:xfrm>
          <a:prstGeom prst="rect">
            <a:avLst/>
          </a:prstGeom>
          <a:noFill/>
          <a:ln w="9525">
            <a:noFill/>
            <a:miter lim="800000"/>
            <a:headEnd/>
            <a:tailEnd/>
          </a:ln>
        </p:spPr>
        <p:txBody>
          <a:bodyPr wrap="none">
            <a:spAutoFit/>
          </a:bodyPr>
          <a:lstStyle/>
          <a:p>
            <a:r>
              <a:rPr lang="en-US" altLang="ko-KR" sz="2000">
                <a:latin typeface="Symbol" pitchFamily="18" charset="2"/>
              </a:rPr>
              <a:t>D</a:t>
            </a:r>
            <a:r>
              <a:rPr lang="en-US" altLang="ko-KR" sz="2000"/>
              <a:t>t = 30 ns</a:t>
            </a:r>
            <a:endParaRPr lang="ko-KR" altLang="en-US" sz="2000"/>
          </a:p>
        </p:txBody>
      </p:sp>
      <p:sp>
        <p:nvSpPr>
          <p:cNvPr id="50184" name="TextBox 7"/>
          <p:cNvSpPr txBox="1">
            <a:spLocks noChangeArrowheads="1"/>
          </p:cNvSpPr>
          <p:nvPr/>
        </p:nvSpPr>
        <p:spPr bwMode="auto">
          <a:xfrm>
            <a:off x="6715125" y="4686300"/>
            <a:ext cx="1376363" cy="461963"/>
          </a:xfrm>
          <a:prstGeom prst="rect">
            <a:avLst/>
          </a:prstGeom>
          <a:noFill/>
          <a:ln w="9525">
            <a:noFill/>
            <a:miter lim="800000"/>
            <a:headEnd/>
            <a:tailEnd/>
          </a:ln>
        </p:spPr>
        <p:txBody>
          <a:bodyPr wrap="none">
            <a:spAutoFit/>
          </a:bodyPr>
          <a:lstStyle/>
          <a:p>
            <a:r>
              <a:rPr lang="en-US" altLang="ko-KR" sz="2400">
                <a:latin typeface="Calibri" pitchFamily="34" charset="0"/>
              </a:rPr>
              <a:t>Ru</a:t>
            </a:r>
            <a:r>
              <a:rPr lang="en-US" altLang="ko-KR" sz="2400" baseline="-25000">
                <a:latin typeface="Calibri" pitchFamily="34" charset="0"/>
              </a:rPr>
              <a:t>3</a:t>
            </a:r>
            <a:r>
              <a:rPr lang="en-US" altLang="ko-KR" sz="2400">
                <a:latin typeface="Calibri" pitchFamily="34" charset="0"/>
              </a:rPr>
              <a:t>(CO)</a:t>
            </a:r>
            <a:r>
              <a:rPr lang="en-US" altLang="ko-KR" sz="2400" baseline="-25000">
                <a:solidFill>
                  <a:srgbClr val="FF0066"/>
                </a:solidFill>
                <a:latin typeface="Calibri" pitchFamily="34" charset="0"/>
              </a:rPr>
              <a:t>10</a:t>
            </a:r>
            <a:endParaRPr lang="ko-KR" altLang="en-US" sz="2400">
              <a:latin typeface="Calibri" pitchFamily="34" charset="0"/>
            </a:endParaRPr>
          </a:p>
        </p:txBody>
      </p:sp>
      <p:sp>
        <p:nvSpPr>
          <p:cNvPr id="50185" name="TextBox 11"/>
          <p:cNvSpPr txBox="1">
            <a:spLocks noChangeArrowheads="1"/>
          </p:cNvSpPr>
          <p:nvPr/>
        </p:nvSpPr>
        <p:spPr bwMode="auto">
          <a:xfrm>
            <a:off x="6429375" y="1900238"/>
            <a:ext cx="2190750" cy="461962"/>
          </a:xfrm>
          <a:prstGeom prst="rect">
            <a:avLst/>
          </a:prstGeom>
          <a:noFill/>
          <a:ln w="9525">
            <a:noFill/>
            <a:miter lim="800000"/>
            <a:headEnd/>
            <a:tailEnd/>
          </a:ln>
        </p:spPr>
        <p:txBody>
          <a:bodyPr wrap="none">
            <a:spAutoFit/>
          </a:bodyPr>
          <a:lstStyle/>
          <a:p>
            <a:r>
              <a:rPr lang="en-US" altLang="ko-KR" sz="2400">
                <a:latin typeface="Calibri" pitchFamily="34" charset="0"/>
              </a:rPr>
              <a:t>Ru</a:t>
            </a:r>
            <a:r>
              <a:rPr lang="en-US" altLang="ko-KR" sz="2400" baseline="-25000">
                <a:latin typeface="Calibri" pitchFamily="34" charset="0"/>
              </a:rPr>
              <a:t>3</a:t>
            </a:r>
            <a:r>
              <a:rPr lang="en-US" altLang="ko-KR" sz="2400">
                <a:latin typeface="Calibri" pitchFamily="34" charset="0"/>
              </a:rPr>
              <a:t>(CO)</a:t>
            </a:r>
            <a:r>
              <a:rPr lang="en-US" altLang="ko-KR" sz="2400" baseline="-25000">
                <a:solidFill>
                  <a:srgbClr val="FF0066"/>
                </a:solidFill>
                <a:latin typeface="Calibri" pitchFamily="34" charset="0"/>
              </a:rPr>
              <a:t>11</a:t>
            </a:r>
            <a:r>
              <a:rPr lang="en-US" altLang="ko-KR" sz="2400">
                <a:latin typeface="Calibri" pitchFamily="34" charset="0"/>
              </a:rPr>
              <a:t>(</a:t>
            </a:r>
            <a:r>
              <a:rPr lang="el-GR" altLang="ko-KR" sz="2400">
                <a:latin typeface="Calibri" pitchFamily="34" charset="0"/>
              </a:rPr>
              <a:t>μ</a:t>
            </a:r>
            <a:r>
              <a:rPr lang="en-US" altLang="ko-KR" sz="2400">
                <a:latin typeface="Calibri" pitchFamily="34" charset="0"/>
              </a:rPr>
              <a:t>-CO)</a:t>
            </a:r>
            <a:endParaRPr lang="ko-KR" altLang="en-US" sz="2400">
              <a:latin typeface="Calibri" pitchFamily="34" charset="0"/>
            </a:endParaRPr>
          </a:p>
        </p:txBody>
      </p:sp>
      <p:sp>
        <p:nvSpPr>
          <p:cNvPr id="50186" name="TextBox 12"/>
          <p:cNvSpPr txBox="1">
            <a:spLocks noChangeArrowheads="1"/>
          </p:cNvSpPr>
          <p:nvPr/>
        </p:nvSpPr>
        <p:spPr bwMode="auto">
          <a:xfrm>
            <a:off x="6500813" y="3328988"/>
            <a:ext cx="2190750" cy="461962"/>
          </a:xfrm>
          <a:prstGeom prst="rect">
            <a:avLst/>
          </a:prstGeom>
          <a:noFill/>
          <a:ln w="9525">
            <a:noFill/>
            <a:miter lim="800000"/>
            <a:headEnd/>
            <a:tailEnd/>
          </a:ln>
        </p:spPr>
        <p:txBody>
          <a:bodyPr wrap="none">
            <a:spAutoFit/>
          </a:bodyPr>
          <a:lstStyle/>
          <a:p>
            <a:r>
              <a:rPr lang="en-US" altLang="ko-KR" sz="2400">
                <a:latin typeface="Calibri" pitchFamily="34" charset="0"/>
              </a:rPr>
              <a:t>Ru</a:t>
            </a:r>
            <a:r>
              <a:rPr lang="en-US" altLang="ko-KR" sz="2400" baseline="-25000">
                <a:latin typeface="Calibri" pitchFamily="34" charset="0"/>
              </a:rPr>
              <a:t>3</a:t>
            </a:r>
            <a:r>
              <a:rPr lang="en-US" altLang="ko-KR" sz="2400">
                <a:latin typeface="Calibri" pitchFamily="34" charset="0"/>
              </a:rPr>
              <a:t>(CO)</a:t>
            </a:r>
            <a:r>
              <a:rPr lang="en-US" altLang="ko-KR" sz="2400" baseline="-25000">
                <a:solidFill>
                  <a:srgbClr val="FF0066"/>
                </a:solidFill>
                <a:latin typeface="Calibri" pitchFamily="34" charset="0"/>
              </a:rPr>
              <a:t>10</a:t>
            </a:r>
            <a:r>
              <a:rPr lang="en-US" altLang="ko-KR" sz="2400">
                <a:latin typeface="Calibri" pitchFamily="34" charset="0"/>
              </a:rPr>
              <a:t>(</a:t>
            </a:r>
            <a:r>
              <a:rPr lang="el-GR" altLang="ko-KR" sz="2400">
                <a:latin typeface="Calibri" pitchFamily="34" charset="0"/>
              </a:rPr>
              <a:t>μ</a:t>
            </a:r>
            <a:r>
              <a:rPr lang="en-US" altLang="ko-KR" sz="2400">
                <a:latin typeface="Calibri" pitchFamily="34" charset="0"/>
              </a:rPr>
              <a:t>-CO)</a:t>
            </a:r>
            <a:endParaRPr lang="ko-KR" altLang="en-US" sz="2400">
              <a:latin typeface="Calibri" pitchFamily="34" charset="0"/>
            </a:endParaRPr>
          </a:p>
        </p:txBody>
      </p:sp>
    </p:spTree>
    <p:extLst>
      <p:ext uri="{BB962C8B-B14F-4D97-AF65-F5344CB8AC3E}">
        <p14:creationId xmlns:p14="http://schemas.microsoft.com/office/powerpoint/2010/main" val="1295199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TOC"/>
          <p:cNvPicPr>
            <a:picLocks noChangeAspect="1" noChangeArrowheads="1"/>
          </p:cNvPicPr>
          <p:nvPr/>
        </p:nvPicPr>
        <p:blipFill>
          <a:blip r:embed="rId3" cstate="print"/>
          <a:srcRect/>
          <a:stretch>
            <a:fillRect/>
          </a:stretch>
        </p:blipFill>
        <p:spPr bwMode="auto">
          <a:xfrm>
            <a:off x="0" y="642938"/>
            <a:ext cx="7356475" cy="3500437"/>
          </a:xfrm>
          <a:prstGeom prst="rect">
            <a:avLst/>
          </a:prstGeom>
          <a:noFill/>
          <a:ln w="9525">
            <a:noFill/>
            <a:miter lim="800000"/>
            <a:headEnd/>
            <a:tailEnd/>
          </a:ln>
        </p:spPr>
      </p:pic>
      <p:sp>
        <p:nvSpPr>
          <p:cNvPr id="2" name="제목 1"/>
          <p:cNvSpPr>
            <a:spLocks noGrp="1"/>
          </p:cNvSpPr>
          <p:nvPr>
            <p:ph type="title"/>
          </p:nvPr>
        </p:nvSpPr>
        <p:spPr/>
        <p:txBody>
          <a:bodyPr>
            <a:normAutofit fontScale="90000"/>
          </a:bodyPr>
          <a:lstStyle/>
          <a:p>
            <a:pPr>
              <a:defRPr/>
            </a:pPr>
            <a:r>
              <a:rPr lang="en-US" altLang="ko-KR" dirty="0">
                <a:latin typeface="Calibri" pitchFamily="34" charset="0"/>
              </a:rPr>
              <a:t>Photochemical Reaction Pathway</a:t>
            </a:r>
            <a:endParaRPr lang="ko-KR" altLang="en-US" dirty="0">
              <a:latin typeface="Calibri" pitchFamily="34" charset="0"/>
            </a:endParaRPr>
          </a:p>
        </p:txBody>
      </p:sp>
      <p:pic>
        <p:nvPicPr>
          <p:cNvPr id="51204" name="그림 4" descr="그래픽3-20080115.png"/>
          <p:cNvPicPr>
            <a:picLocks noChangeAspect="1"/>
          </p:cNvPicPr>
          <p:nvPr/>
        </p:nvPicPr>
        <p:blipFill>
          <a:blip r:embed="rId4" cstate="print"/>
          <a:srcRect/>
          <a:stretch>
            <a:fillRect/>
          </a:stretch>
        </p:blipFill>
        <p:spPr bwMode="auto">
          <a:xfrm>
            <a:off x="4857750" y="3500438"/>
            <a:ext cx="3857625" cy="3024187"/>
          </a:xfrm>
          <a:prstGeom prst="rect">
            <a:avLst/>
          </a:prstGeom>
          <a:noFill/>
          <a:ln w="9525">
            <a:noFill/>
            <a:miter lim="800000"/>
            <a:headEnd/>
            <a:tailEnd/>
          </a:ln>
        </p:spPr>
      </p:pic>
      <p:pic>
        <p:nvPicPr>
          <p:cNvPr id="51205" name="Picture 2"/>
          <p:cNvPicPr>
            <a:picLocks noChangeAspect="1" noChangeArrowheads="1"/>
          </p:cNvPicPr>
          <p:nvPr/>
        </p:nvPicPr>
        <p:blipFill>
          <a:blip r:embed="rId5" cstate="print"/>
          <a:srcRect/>
          <a:stretch>
            <a:fillRect/>
          </a:stretch>
        </p:blipFill>
        <p:spPr bwMode="auto">
          <a:xfrm>
            <a:off x="785813" y="4500563"/>
            <a:ext cx="2286000" cy="1643062"/>
          </a:xfrm>
          <a:prstGeom prst="rect">
            <a:avLst/>
          </a:prstGeom>
          <a:noFill/>
          <a:ln w="9525">
            <a:noFill/>
            <a:miter lim="800000"/>
            <a:headEnd/>
            <a:tailEnd/>
          </a:ln>
        </p:spPr>
      </p:pic>
    </p:spTree>
    <p:extLst>
      <p:ext uri="{BB962C8B-B14F-4D97-AF65-F5344CB8AC3E}">
        <p14:creationId xmlns:p14="http://schemas.microsoft.com/office/powerpoint/2010/main" val="1274342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제목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ko-KR" smtClean="0">
                <a:latin typeface="Calibri" pitchFamily="34" charset="0"/>
              </a:rPr>
              <a:t>Structure Refinement</a:t>
            </a:r>
            <a:endParaRPr lang="ko-KR" altLang="en-US" smtClean="0">
              <a:latin typeface="Calibri" pitchFamily="34" charset="0"/>
            </a:endParaRPr>
          </a:p>
        </p:txBody>
      </p:sp>
      <p:graphicFrame>
        <p:nvGraphicFramePr>
          <p:cNvPr id="5" name="표 4"/>
          <p:cNvGraphicFramePr>
            <a:graphicFrameLocks noGrp="1"/>
          </p:cNvGraphicFramePr>
          <p:nvPr/>
        </p:nvGraphicFramePr>
        <p:xfrm>
          <a:off x="785813" y="1428750"/>
          <a:ext cx="7286676" cy="4210024"/>
        </p:xfrm>
        <a:graphic>
          <a:graphicData uri="http://schemas.openxmlformats.org/drawingml/2006/table">
            <a:tbl>
              <a:tblPr>
                <a:tableStyleId>{9D7B26C5-4107-4FEC-AEDC-1716B250A1EF}</a:tableStyleId>
              </a:tblPr>
              <a:tblGrid>
                <a:gridCol w="2812621"/>
                <a:gridCol w="2812621"/>
                <a:gridCol w="1661434"/>
              </a:tblGrid>
              <a:tr h="400024">
                <a:tc>
                  <a:txBody>
                    <a:bodyPr/>
                    <a:lstStyle/>
                    <a:p>
                      <a:pPr algn="ctr">
                        <a:spcAft>
                          <a:spcPts val="0"/>
                        </a:spcAft>
                      </a:pPr>
                      <a:r>
                        <a:rPr lang="en-GB" sz="2000" kern="100" dirty="0"/>
                        <a:t>Species</a:t>
                      </a:r>
                      <a:endParaRPr lang="ko-KR" sz="2000" kern="100" dirty="0">
                        <a:latin typeface="Times New Roman"/>
                        <a:ea typeface="바탕"/>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kern="100" dirty="0"/>
                        <a:t>Experiment  (Å)</a:t>
                      </a:r>
                      <a:endParaRPr lang="ko-KR" sz="2000" kern="100" dirty="0">
                        <a:latin typeface="Times New Roman"/>
                        <a:ea typeface="바탕"/>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GB" sz="2000" kern="100" dirty="0"/>
                        <a:t>DFT (Å)</a:t>
                      </a:r>
                      <a:endParaRPr lang="ko-KR" sz="2000" kern="100" dirty="0">
                        <a:latin typeface="Times New Roman"/>
                        <a:ea typeface="바탕"/>
                        <a:cs typeface="Times New Roman"/>
                      </a:endParaRPr>
                    </a:p>
                  </a:txBody>
                  <a:tcPr marL="68580" marR="68580" marT="0" marB="0" anchor="ctr">
                    <a:lnB w="12700" cap="flat" cmpd="sng" algn="ctr">
                      <a:solidFill>
                        <a:schemeClr val="tx1"/>
                      </a:solidFill>
                      <a:prstDash val="solid"/>
                      <a:round/>
                      <a:headEnd type="none" w="med" len="med"/>
                      <a:tailEnd type="none" w="med" len="med"/>
                    </a:lnB>
                  </a:tcPr>
                </a:tc>
              </a:tr>
              <a:tr h="0">
                <a:tc>
                  <a:txBody>
                    <a:bodyPr/>
                    <a:lstStyle/>
                    <a:p>
                      <a:pPr algn="ctr">
                        <a:spcAft>
                          <a:spcPts val="0"/>
                        </a:spcAft>
                      </a:pPr>
                      <a:endParaRPr lang="ko-KR" sz="1000" kern="100" dirty="0">
                        <a:latin typeface="Times New Roman"/>
                        <a:ea typeface="바탕"/>
                        <a:cs typeface="Times New Roman"/>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endParaRPr lang="ko-KR" sz="1000" kern="100" dirty="0">
                        <a:latin typeface="Times New Roman"/>
                        <a:ea typeface="바탕"/>
                        <a:cs typeface="Times New Roman"/>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endParaRPr lang="ko-KR" sz="1000" kern="100" dirty="0">
                        <a:latin typeface="Times New Roman"/>
                        <a:ea typeface="바탕"/>
                        <a:cs typeface="Times New Roman"/>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gn="ctr">
                        <a:spcAft>
                          <a:spcPts val="0"/>
                        </a:spcAft>
                      </a:pPr>
                      <a:r>
                        <a:rPr lang="en-GB" sz="2000" kern="100" dirty="0"/>
                        <a:t>Ru</a:t>
                      </a:r>
                      <a:r>
                        <a:rPr lang="en-GB" sz="2000" kern="100" baseline="-25000" dirty="0"/>
                        <a:t>3</a:t>
                      </a:r>
                      <a:r>
                        <a:rPr lang="en-GB" sz="2000" kern="100" dirty="0"/>
                        <a:t>(CO)</a:t>
                      </a:r>
                      <a:r>
                        <a:rPr lang="en-GB" sz="2000" kern="100" baseline="-25000" dirty="0"/>
                        <a:t>12</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pl-PL" sz="2000" kern="100" dirty="0"/>
                        <a:t>Ru-Ru: 2.88</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2.93</a:t>
                      </a:r>
                      <a:endParaRPr lang="ko-KR" sz="2000" kern="100" dirty="0">
                        <a:latin typeface="Times New Roman"/>
                        <a:ea typeface="바탕"/>
                        <a:cs typeface="Times New Roman"/>
                      </a:endParaRPr>
                    </a:p>
                  </a:txBody>
                  <a:tcPr marL="68580" marR="68580" marT="0" marB="0" anchor="ctr"/>
                </a:tc>
              </a:tr>
              <a:tr h="137160">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r>
              <a:tr h="57150">
                <a:tc rowSpan="3">
                  <a:txBody>
                    <a:bodyPr/>
                    <a:lstStyle/>
                    <a:p>
                      <a:pPr algn="ctr">
                        <a:spcAft>
                          <a:spcPts val="0"/>
                        </a:spcAft>
                      </a:pPr>
                      <a:r>
                        <a:rPr lang="en-GB" sz="2000" kern="100"/>
                        <a:t>Intermediate I,</a:t>
                      </a:r>
                      <a:endParaRPr lang="ko-KR" sz="2000" kern="100"/>
                    </a:p>
                    <a:p>
                      <a:pPr algn="ctr">
                        <a:spcAft>
                          <a:spcPts val="0"/>
                        </a:spcAft>
                      </a:pPr>
                      <a:r>
                        <a:rPr lang="en-US" sz="2000" kern="100"/>
                        <a:t>Ru</a:t>
                      </a:r>
                      <a:r>
                        <a:rPr lang="en-US" sz="2000" kern="100" baseline="-25000"/>
                        <a:t>3</a:t>
                      </a:r>
                      <a:r>
                        <a:rPr lang="en-US" sz="2000" kern="100"/>
                        <a:t>(CO)</a:t>
                      </a:r>
                      <a:r>
                        <a:rPr lang="en-US" sz="2000" kern="100" baseline="-25000"/>
                        <a:t>11</a:t>
                      </a:r>
                      <a:r>
                        <a:rPr lang="en-US" sz="2000" kern="100"/>
                        <a:t>(μ-CO)</a:t>
                      </a:r>
                      <a:endParaRPr lang="ko-KR" sz="2000" kern="100">
                        <a:latin typeface="Times New Roman"/>
                        <a:ea typeface="바탕"/>
                        <a:cs typeface="Times New Roman"/>
                      </a:endParaRPr>
                    </a:p>
                  </a:txBody>
                  <a:tcPr marL="68580" marR="68580" marT="0" marB="0" anchor="ctr"/>
                </a:tc>
                <a:tc>
                  <a:txBody>
                    <a:bodyPr/>
                    <a:lstStyle/>
                    <a:p>
                      <a:pPr algn="ctr">
                        <a:spcAft>
                          <a:spcPts val="0"/>
                        </a:spcAft>
                      </a:pPr>
                      <a:r>
                        <a:rPr lang="en-GB" sz="2000" kern="100" dirty="0"/>
                        <a:t>Ru1-Ru2: 2.86</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2.91</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dirty="0"/>
                        <a:t>Ru1-Ru3: 5.05</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5.14</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dirty="0"/>
                        <a:t>Ru2-Ru3: 3.12</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3.17</a:t>
                      </a:r>
                      <a:endParaRPr lang="ko-KR" sz="2000" kern="100" dirty="0">
                        <a:latin typeface="Times New Roman"/>
                        <a:ea typeface="바탕"/>
                        <a:cs typeface="Times New Roman"/>
                      </a:endParaRPr>
                    </a:p>
                  </a:txBody>
                  <a:tcPr marL="68580" marR="68580" marT="0" marB="0" anchor="ctr"/>
                </a:tc>
              </a:tr>
              <a:tr h="57150">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r>
              <a:tr h="57150">
                <a:tc rowSpan="3">
                  <a:txBody>
                    <a:bodyPr/>
                    <a:lstStyle/>
                    <a:p>
                      <a:pPr algn="ctr">
                        <a:spcAft>
                          <a:spcPts val="0"/>
                        </a:spcAft>
                      </a:pPr>
                      <a:r>
                        <a:rPr lang="en-GB" sz="2000" kern="100"/>
                        <a:t>Intermediate II,</a:t>
                      </a:r>
                      <a:endParaRPr lang="ko-KR" sz="2000" kern="100"/>
                    </a:p>
                    <a:p>
                      <a:pPr algn="ctr">
                        <a:spcAft>
                          <a:spcPts val="0"/>
                        </a:spcAft>
                      </a:pPr>
                      <a:r>
                        <a:rPr lang="en-US" sz="2000" kern="100"/>
                        <a:t>Ru</a:t>
                      </a:r>
                      <a:r>
                        <a:rPr lang="en-US" sz="2000" kern="100" baseline="-25000"/>
                        <a:t>3</a:t>
                      </a:r>
                      <a:r>
                        <a:rPr lang="en-US" sz="2000" kern="100"/>
                        <a:t>(CO)</a:t>
                      </a:r>
                      <a:r>
                        <a:rPr lang="en-US" sz="2000" kern="100" baseline="-25000"/>
                        <a:t>10</a:t>
                      </a:r>
                      <a:r>
                        <a:rPr lang="en-US" sz="2000" kern="100"/>
                        <a:t>(μ-CO)</a:t>
                      </a:r>
                      <a:endParaRPr lang="ko-KR" sz="2000" kern="100">
                        <a:latin typeface="Times New Roman"/>
                        <a:ea typeface="바탕"/>
                        <a:cs typeface="Times New Roman"/>
                      </a:endParaRPr>
                    </a:p>
                  </a:txBody>
                  <a:tcPr marL="68580" marR="68580" marT="0" marB="0" anchor="ctr"/>
                </a:tc>
                <a:tc>
                  <a:txBody>
                    <a:bodyPr/>
                    <a:lstStyle/>
                    <a:p>
                      <a:pPr algn="ctr">
                        <a:spcAft>
                          <a:spcPts val="0"/>
                        </a:spcAft>
                      </a:pPr>
                      <a:r>
                        <a:rPr lang="en-GB" sz="2000" kern="100" dirty="0"/>
                        <a:t>Ru1-Ru2: 2.76</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2.81</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dirty="0"/>
                        <a:t>Ru1-Ru3: 2.89</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2.94</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dirty="0"/>
                        <a:t>Ru2-Ru3: 2.79</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2.84</a:t>
                      </a:r>
                      <a:endParaRPr lang="ko-KR" sz="2000" kern="100" dirty="0">
                        <a:latin typeface="Times New Roman"/>
                        <a:ea typeface="바탕"/>
                        <a:cs typeface="Times New Roman"/>
                      </a:endParaRPr>
                    </a:p>
                  </a:txBody>
                  <a:tcPr marL="68580" marR="68580" marT="0" marB="0" anchor="ctr"/>
                </a:tc>
              </a:tr>
              <a:tr h="57150">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r>
              <a:tr h="57150">
                <a:tc rowSpan="3">
                  <a:txBody>
                    <a:bodyPr/>
                    <a:lstStyle/>
                    <a:p>
                      <a:pPr algn="ctr">
                        <a:spcAft>
                          <a:spcPts val="0"/>
                        </a:spcAft>
                      </a:pPr>
                      <a:r>
                        <a:rPr lang="en-GB" sz="2000" kern="100"/>
                        <a:t>Intermediate III</a:t>
                      </a:r>
                      <a:endParaRPr lang="ko-KR" sz="2000" kern="100"/>
                    </a:p>
                    <a:p>
                      <a:pPr algn="ctr">
                        <a:spcAft>
                          <a:spcPts val="0"/>
                        </a:spcAft>
                      </a:pPr>
                      <a:r>
                        <a:rPr lang="en-GB" sz="2000" kern="100"/>
                        <a:t>(Ru</a:t>
                      </a:r>
                      <a:r>
                        <a:rPr lang="en-GB" sz="2000" kern="100" baseline="-25000"/>
                        <a:t>3</a:t>
                      </a:r>
                      <a:r>
                        <a:rPr lang="en-GB" sz="2000" kern="100"/>
                        <a:t>(CO)</a:t>
                      </a:r>
                      <a:r>
                        <a:rPr lang="en-GB" sz="2000" kern="100" baseline="-25000"/>
                        <a:t>10</a:t>
                      </a:r>
                      <a:r>
                        <a:rPr lang="en-GB" sz="2000" kern="100"/>
                        <a:t>)</a:t>
                      </a:r>
                      <a:endParaRPr lang="ko-KR" sz="2000" kern="100">
                        <a:latin typeface="Times New Roman"/>
                        <a:ea typeface="바탕"/>
                        <a:cs typeface="Times New Roman"/>
                      </a:endParaRPr>
                    </a:p>
                  </a:txBody>
                  <a:tcPr marL="68580" marR="68580" marT="0" marB="0" anchor="ctr"/>
                </a:tc>
                <a:tc>
                  <a:txBody>
                    <a:bodyPr/>
                    <a:lstStyle/>
                    <a:p>
                      <a:pPr algn="ctr">
                        <a:spcAft>
                          <a:spcPts val="0"/>
                        </a:spcAft>
                      </a:pPr>
                      <a:r>
                        <a:rPr lang="en-GB" sz="2000" kern="100" dirty="0"/>
                        <a:t>Ru1-Ru2: 2.66</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2.71</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dirty="0"/>
                        <a:t>Ru1-Ru3: 2.89</a:t>
                      </a:r>
                      <a:endParaRPr lang="ko-KR" sz="2000" kern="100" dirty="0">
                        <a:latin typeface="Times New Roman"/>
                        <a:ea typeface="바탕"/>
                        <a:cs typeface="Times New Roman"/>
                      </a:endParaRPr>
                    </a:p>
                  </a:txBody>
                  <a:tcPr marL="68580" marR="68580" marT="0" marB="0" anchor="ctr"/>
                </a:tc>
                <a:tc>
                  <a:txBody>
                    <a:bodyPr/>
                    <a:lstStyle/>
                    <a:p>
                      <a:pPr algn="ctr">
                        <a:spcAft>
                          <a:spcPts val="0"/>
                        </a:spcAft>
                      </a:pPr>
                      <a:r>
                        <a:rPr lang="en-GB" sz="2000" kern="100" dirty="0"/>
                        <a:t>2.94</a:t>
                      </a:r>
                      <a:endParaRPr lang="ko-KR" sz="2000" kern="100" dirty="0">
                        <a:latin typeface="Times New Roman"/>
                        <a:ea typeface="바탕"/>
                        <a:cs typeface="Times New Roman"/>
                      </a:endParaRPr>
                    </a:p>
                  </a:txBody>
                  <a:tcPr marL="68580" marR="68580" marT="0" marB="0" anchor="ctr"/>
                </a:tc>
              </a:tr>
              <a:tr h="57150">
                <a:tc vMerge="1">
                  <a:txBody>
                    <a:bodyPr/>
                    <a:lstStyle/>
                    <a:p>
                      <a:pPr latinLnBrk="1"/>
                      <a:endParaRPr lang="ko-KR" altLang="en-US"/>
                    </a:p>
                  </a:txBody>
                  <a:tcPr/>
                </a:tc>
                <a:tc>
                  <a:txBody>
                    <a:bodyPr/>
                    <a:lstStyle/>
                    <a:p>
                      <a:pPr algn="ctr">
                        <a:spcAft>
                          <a:spcPts val="0"/>
                        </a:spcAft>
                      </a:pPr>
                      <a:r>
                        <a:rPr lang="en-GB" sz="2000" kern="100"/>
                        <a:t>Ru2-Ru3: 2.68</a:t>
                      </a:r>
                      <a:endParaRPr lang="ko-KR" sz="2000" kern="100">
                        <a:latin typeface="Times New Roman"/>
                        <a:ea typeface="바탕"/>
                        <a:cs typeface="Times New Roman"/>
                      </a:endParaRPr>
                    </a:p>
                  </a:txBody>
                  <a:tcPr marL="68580" marR="68580" marT="0" marB="0" anchor="ctr"/>
                </a:tc>
                <a:tc>
                  <a:txBody>
                    <a:bodyPr/>
                    <a:lstStyle/>
                    <a:p>
                      <a:pPr algn="ctr">
                        <a:spcAft>
                          <a:spcPts val="0"/>
                        </a:spcAft>
                      </a:pPr>
                      <a:r>
                        <a:rPr lang="en-GB" sz="2000" kern="100" dirty="0"/>
                        <a:t>2.73</a:t>
                      </a:r>
                      <a:endParaRPr lang="ko-KR" sz="2000" kern="100" dirty="0">
                        <a:latin typeface="Times New Roman"/>
                        <a:ea typeface="바탕"/>
                        <a:cs typeface="Times New Roman"/>
                      </a:endParaRPr>
                    </a:p>
                  </a:txBody>
                  <a:tcPr marL="68580" marR="68580" marT="0" marB="0" anchor="ctr"/>
                </a:tc>
              </a:tr>
              <a:tr h="57150">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c>
                  <a:txBody>
                    <a:bodyPr/>
                    <a:lstStyle/>
                    <a:p>
                      <a:pPr algn="ctr">
                        <a:spcAft>
                          <a:spcPts val="0"/>
                        </a:spcAft>
                      </a:pPr>
                      <a:endParaRPr lang="en-GB" sz="1000" kern="100" dirty="0">
                        <a:solidFill>
                          <a:srgbClr val="000000"/>
                        </a:solidFill>
                        <a:latin typeface="Times New Roman"/>
                        <a:ea typeface="바탕"/>
                        <a:cs typeface="Times New Roman"/>
                      </a:endParaRPr>
                    </a:p>
                  </a:txBody>
                  <a:tcPr marL="68580" marR="68580" marT="0" marB="0" anchor="ctr"/>
                </a:tc>
              </a:tr>
            </a:tbl>
          </a:graphicData>
        </a:graphic>
      </p:graphicFrame>
      <p:cxnSp>
        <p:nvCxnSpPr>
          <p:cNvPr id="8" name="직선 화살표 연결선 7"/>
          <p:cNvCxnSpPr/>
          <p:nvPr/>
        </p:nvCxnSpPr>
        <p:spPr>
          <a:xfrm rot="10800000">
            <a:off x="5929313" y="1643063"/>
            <a:ext cx="857250" cy="1587"/>
          </a:xfrm>
          <a:prstGeom prst="straightConnector1">
            <a:avLst/>
          </a:prstGeom>
          <a:ln cmpd="sng">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00760" y="1785916"/>
            <a:ext cx="889987"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ko-KR" dirty="0"/>
              <a:t>X 0.983</a:t>
            </a:r>
            <a:endParaRPr lang="ko-KR" altLang="en-US" dirty="0"/>
          </a:p>
        </p:txBody>
      </p:sp>
      <p:pic>
        <p:nvPicPr>
          <p:cNvPr id="53301" name="그림 10" descr="Ru_I2_2.png"/>
          <p:cNvPicPr>
            <a:picLocks noChangeAspect="1"/>
          </p:cNvPicPr>
          <p:nvPr/>
        </p:nvPicPr>
        <p:blipFill>
          <a:blip r:embed="rId3"/>
          <a:srcRect/>
          <a:stretch>
            <a:fillRect/>
          </a:stretch>
        </p:blipFill>
        <p:spPr bwMode="auto">
          <a:xfrm>
            <a:off x="2786063" y="3500438"/>
            <a:ext cx="1500187" cy="1058862"/>
          </a:xfrm>
          <a:prstGeom prst="rect">
            <a:avLst/>
          </a:prstGeom>
          <a:noFill/>
          <a:ln w="9525">
            <a:noFill/>
            <a:miter lim="800000"/>
            <a:headEnd/>
            <a:tailEnd/>
          </a:ln>
        </p:spPr>
      </p:pic>
      <p:pic>
        <p:nvPicPr>
          <p:cNvPr id="53302" name="그림 11" descr="Ru_parent_2.png"/>
          <p:cNvPicPr>
            <a:picLocks noChangeAspect="1"/>
          </p:cNvPicPr>
          <p:nvPr/>
        </p:nvPicPr>
        <p:blipFill>
          <a:blip r:embed="rId4"/>
          <a:srcRect/>
          <a:stretch>
            <a:fillRect/>
          </a:stretch>
        </p:blipFill>
        <p:spPr bwMode="auto">
          <a:xfrm>
            <a:off x="2857500" y="1550988"/>
            <a:ext cx="1547813" cy="1092200"/>
          </a:xfrm>
          <a:prstGeom prst="rect">
            <a:avLst/>
          </a:prstGeom>
          <a:noFill/>
          <a:ln w="9525">
            <a:noFill/>
            <a:miter lim="800000"/>
            <a:headEnd/>
            <a:tailEnd/>
          </a:ln>
        </p:spPr>
      </p:pic>
      <p:pic>
        <p:nvPicPr>
          <p:cNvPr id="53303" name="그림 12" descr="Ru_I3_2.png"/>
          <p:cNvPicPr>
            <a:picLocks noChangeAspect="1"/>
          </p:cNvPicPr>
          <p:nvPr/>
        </p:nvPicPr>
        <p:blipFill>
          <a:blip r:embed="rId5"/>
          <a:srcRect/>
          <a:stretch>
            <a:fillRect/>
          </a:stretch>
        </p:blipFill>
        <p:spPr bwMode="auto">
          <a:xfrm>
            <a:off x="2786063" y="4500563"/>
            <a:ext cx="1571625" cy="1109662"/>
          </a:xfrm>
          <a:prstGeom prst="rect">
            <a:avLst/>
          </a:prstGeom>
          <a:noFill/>
          <a:ln w="9525">
            <a:noFill/>
            <a:miter lim="800000"/>
            <a:headEnd/>
            <a:tailEnd/>
          </a:ln>
        </p:spPr>
      </p:pic>
      <p:pic>
        <p:nvPicPr>
          <p:cNvPr id="53304" name="그림 13" descr="i1.png"/>
          <p:cNvPicPr>
            <a:picLocks noChangeAspect="1"/>
          </p:cNvPicPr>
          <p:nvPr/>
        </p:nvPicPr>
        <p:blipFill>
          <a:blip r:embed="rId6"/>
          <a:srcRect/>
          <a:stretch>
            <a:fillRect/>
          </a:stretch>
        </p:blipFill>
        <p:spPr bwMode="auto">
          <a:xfrm>
            <a:off x="2786063" y="2428875"/>
            <a:ext cx="1785937" cy="1263650"/>
          </a:xfrm>
          <a:prstGeom prst="rect">
            <a:avLst/>
          </a:prstGeom>
          <a:noFill/>
          <a:ln w="9525">
            <a:noFill/>
            <a:miter lim="800000"/>
            <a:headEnd/>
            <a:tailEnd/>
          </a:ln>
        </p:spPr>
      </p:pic>
      <p:sp>
        <p:nvSpPr>
          <p:cNvPr id="53305" name="Text Box 8"/>
          <p:cNvSpPr txBox="1">
            <a:spLocks noChangeArrowheads="1"/>
          </p:cNvSpPr>
          <p:nvPr/>
        </p:nvSpPr>
        <p:spPr bwMode="auto">
          <a:xfrm>
            <a:off x="5000625" y="6215063"/>
            <a:ext cx="3429000" cy="242887"/>
          </a:xfrm>
          <a:prstGeom prst="rect">
            <a:avLst/>
          </a:prstGeom>
          <a:noFill/>
          <a:ln w="9525">
            <a:noFill/>
            <a:miter lim="800000"/>
            <a:headEnd/>
            <a:tailEnd/>
          </a:ln>
        </p:spPr>
        <p:txBody>
          <a:bodyPr>
            <a:spAutoFit/>
          </a:bodyPr>
          <a:lstStyle/>
          <a:p>
            <a:pPr>
              <a:lnSpc>
                <a:spcPct val="70000"/>
              </a:lnSpc>
              <a:spcBef>
                <a:spcPct val="50000"/>
              </a:spcBef>
            </a:pPr>
            <a:r>
              <a:rPr lang="en-US" altLang="ko-KR" sz="1400" b="1" i="1">
                <a:latin typeface="Calibri" pitchFamily="34" charset="0"/>
                <a:cs typeface="Arial" charset="0"/>
              </a:rPr>
              <a:t>Angew Chemie Int Ed</a:t>
            </a:r>
            <a:r>
              <a:rPr lang="en-US" altLang="ko-KR" sz="1400" b="1">
                <a:latin typeface="Calibri" pitchFamily="34" charset="0"/>
                <a:cs typeface="Arial" charset="0"/>
              </a:rPr>
              <a:t>, 47, 5550-5553 (2008)</a:t>
            </a:r>
          </a:p>
        </p:txBody>
      </p:sp>
    </p:spTree>
    <p:extLst>
      <p:ext uri="{BB962C8B-B14F-4D97-AF65-F5344CB8AC3E}">
        <p14:creationId xmlns:p14="http://schemas.microsoft.com/office/powerpoint/2010/main" val="3170431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제목 1"/>
          <p:cNvSpPr>
            <a:spLocks noGrp="1"/>
          </p:cNvSpPr>
          <p:nvPr>
            <p:ph type="title"/>
          </p:nvPr>
        </p:nvSpPr>
        <p:spPr bwMode="auto">
          <a:xfrm>
            <a:off x="1219200" y="228600"/>
            <a:ext cx="7620000" cy="609600"/>
          </a:xfrm>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sp>
        <p:nvSpPr>
          <p:cNvPr id="82947" name="내용 개체 틀 2"/>
          <p:cNvSpPr>
            <a:spLocks noGrp="1"/>
          </p:cNvSpPr>
          <p:nvPr>
            <p:ph idx="1"/>
          </p:nvPr>
        </p:nvSpPr>
        <p:spPr bwMode="auto">
          <a:xfrm>
            <a:off x="1219200" y="1371600"/>
            <a:ext cx="7924800" cy="4724400"/>
          </a:xfrm>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pic>
        <p:nvPicPr>
          <p:cNvPr id="82948" name="그림 1" descr="figure_c2x4i2_20080721.tif"/>
          <p:cNvPicPr>
            <a:picLocks noChangeAspect="1" noChangeArrowheads="1"/>
          </p:cNvPicPr>
          <p:nvPr/>
        </p:nvPicPr>
        <p:blipFill>
          <a:blip r:embed="rId3" cstate="print"/>
          <a:srcRect/>
          <a:stretch>
            <a:fillRect/>
          </a:stretch>
        </p:blipFill>
        <p:spPr bwMode="auto">
          <a:xfrm>
            <a:off x="890588" y="347663"/>
            <a:ext cx="7286625" cy="5867400"/>
          </a:xfrm>
          <a:prstGeom prst="rect">
            <a:avLst/>
          </a:prstGeom>
          <a:noFill/>
          <a:ln w="9525">
            <a:noFill/>
            <a:miter lim="800000"/>
            <a:headEnd/>
            <a:tailEnd/>
          </a:ln>
        </p:spPr>
      </p:pic>
      <p:sp>
        <p:nvSpPr>
          <p:cNvPr id="82949" name="Text Box 8"/>
          <p:cNvSpPr txBox="1">
            <a:spLocks noChangeArrowheads="1"/>
          </p:cNvSpPr>
          <p:nvPr/>
        </p:nvSpPr>
        <p:spPr bwMode="auto">
          <a:xfrm>
            <a:off x="1785938" y="6215063"/>
            <a:ext cx="2857500" cy="241300"/>
          </a:xfrm>
          <a:prstGeom prst="rect">
            <a:avLst/>
          </a:prstGeom>
          <a:noFill/>
          <a:ln w="9525">
            <a:noFill/>
            <a:miter lim="800000"/>
            <a:headEnd/>
            <a:tailEnd/>
          </a:ln>
        </p:spPr>
        <p:txBody>
          <a:bodyPr>
            <a:spAutoFit/>
          </a:bodyPr>
          <a:lstStyle/>
          <a:p>
            <a:pPr>
              <a:lnSpc>
                <a:spcPct val="70000"/>
              </a:lnSpc>
              <a:spcBef>
                <a:spcPct val="50000"/>
              </a:spcBef>
            </a:pPr>
            <a:r>
              <a:rPr lang="en-US" altLang="ko-KR" sz="1400" b="1" i="1">
                <a:latin typeface="Calibri" pitchFamily="34" charset="0"/>
                <a:cs typeface="Arial" charset="0"/>
              </a:rPr>
              <a:t>Science</a:t>
            </a:r>
            <a:r>
              <a:rPr lang="en-US" altLang="ko-KR" sz="1400" b="1">
                <a:latin typeface="Calibri" pitchFamily="34" charset="0"/>
                <a:cs typeface="Arial" charset="0"/>
              </a:rPr>
              <a:t>, 309, 1223-1227 (2005)</a:t>
            </a:r>
          </a:p>
        </p:txBody>
      </p:sp>
      <p:sp>
        <p:nvSpPr>
          <p:cNvPr id="82950" name="Text Box 8"/>
          <p:cNvSpPr txBox="1">
            <a:spLocks noChangeArrowheads="1"/>
          </p:cNvSpPr>
          <p:nvPr/>
        </p:nvSpPr>
        <p:spPr bwMode="auto">
          <a:xfrm>
            <a:off x="5000625" y="6215063"/>
            <a:ext cx="2857500" cy="241300"/>
          </a:xfrm>
          <a:prstGeom prst="rect">
            <a:avLst/>
          </a:prstGeom>
          <a:noFill/>
          <a:ln w="9525">
            <a:noFill/>
            <a:miter lim="800000"/>
            <a:headEnd/>
            <a:tailEnd/>
          </a:ln>
        </p:spPr>
        <p:txBody>
          <a:bodyPr>
            <a:spAutoFit/>
          </a:bodyPr>
          <a:lstStyle/>
          <a:p>
            <a:pPr>
              <a:lnSpc>
                <a:spcPct val="70000"/>
              </a:lnSpc>
              <a:spcBef>
                <a:spcPct val="50000"/>
              </a:spcBef>
            </a:pPr>
            <a:r>
              <a:rPr lang="en-US" altLang="ko-KR" sz="1400" b="1" i="1">
                <a:latin typeface="Calibri" pitchFamily="34" charset="0"/>
                <a:cs typeface="Arial" charset="0"/>
              </a:rPr>
              <a:t>JACS</a:t>
            </a:r>
            <a:r>
              <a:rPr lang="en-US" altLang="ko-KR" sz="1400" b="1">
                <a:latin typeface="Calibri" pitchFamily="34" charset="0"/>
                <a:cs typeface="Arial" charset="0"/>
              </a:rPr>
              <a:t>, 130, 5834-5835 (2008)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2794418"/>
            <a:ext cx="7826181" cy="707886"/>
          </a:xfrm>
          <a:prstGeom prst="rect">
            <a:avLst/>
          </a:prstGeom>
          <a:noFill/>
        </p:spPr>
        <p:txBody>
          <a:bodyPr wrap="none" rtlCol="0">
            <a:spAutoFit/>
          </a:bodyPr>
          <a:lstStyle/>
          <a:p>
            <a:r>
              <a:rPr lang="en-US" altLang="ko-KR" sz="4000" dirty="0" smtClean="0">
                <a:latin typeface="+mn-lt"/>
              </a:rPr>
              <a:t>Dynamics in Liquid </a:t>
            </a:r>
            <a:r>
              <a:rPr lang="en-US" altLang="ko-KR" sz="4000" dirty="0" err="1" smtClean="0">
                <a:latin typeface="+mn-lt"/>
              </a:rPr>
              <a:t>vs</a:t>
            </a:r>
            <a:r>
              <a:rPr lang="en-US" altLang="ko-KR" sz="4000" dirty="0" smtClean="0">
                <a:latin typeface="+mn-lt"/>
              </a:rPr>
              <a:t> Gas Phase</a:t>
            </a:r>
            <a:endParaRPr lang="ko-KR" altLang="en-US" sz="4000" dirty="0">
              <a:latin typeface="+mn-lt"/>
            </a:endParaRPr>
          </a:p>
        </p:txBody>
      </p:sp>
    </p:spTree>
    <p:extLst>
      <p:ext uri="{BB962C8B-B14F-4D97-AF65-F5344CB8AC3E}">
        <p14:creationId xmlns:p14="http://schemas.microsoft.com/office/powerpoint/2010/main" val="1924305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3986152" y="3138692"/>
            <a:ext cx="5022015" cy="2224127"/>
          </a:xfrm>
          <a:prstGeom prst="rect">
            <a:avLst/>
          </a:prstGeom>
          <a:noFill/>
          <a:ln w="9525">
            <a:noFill/>
            <a:miter lim="800000"/>
            <a:headEnd/>
            <a:tailEnd/>
          </a:ln>
          <a:effectLst/>
        </p:spPr>
      </p:pic>
      <p:pic>
        <p:nvPicPr>
          <p:cNvPr id="23555" name="Picture 6"/>
          <p:cNvPicPr>
            <a:picLocks noChangeAspect="1" noChangeArrowheads="1"/>
          </p:cNvPicPr>
          <p:nvPr/>
        </p:nvPicPr>
        <p:blipFill>
          <a:blip r:embed="rId3" cstate="print"/>
          <a:srcRect/>
          <a:stretch>
            <a:fillRect/>
          </a:stretch>
        </p:blipFill>
        <p:spPr bwMode="auto">
          <a:xfrm>
            <a:off x="1" y="1143000"/>
            <a:ext cx="4113050" cy="4230216"/>
          </a:xfrm>
          <a:prstGeom prst="rect">
            <a:avLst/>
          </a:prstGeom>
          <a:noFill/>
          <a:ln w="9525">
            <a:noFill/>
            <a:miter lim="800000"/>
            <a:headEnd/>
            <a:tailEnd/>
          </a:ln>
        </p:spPr>
      </p:pic>
      <p:sp>
        <p:nvSpPr>
          <p:cNvPr id="4" name="직사각형 3"/>
          <p:cNvSpPr/>
          <p:nvPr/>
        </p:nvSpPr>
        <p:spPr>
          <a:xfrm>
            <a:off x="900113" y="404813"/>
            <a:ext cx="7273925" cy="790575"/>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Molecular Structural Dynamics</a:t>
            </a:r>
          </a:p>
        </p:txBody>
      </p:sp>
      <p:pic>
        <p:nvPicPr>
          <p:cNvPr id="23557" name="Picture 7" descr="TOC"/>
          <p:cNvPicPr>
            <a:picLocks noChangeAspect="1" noChangeArrowheads="1"/>
          </p:cNvPicPr>
          <p:nvPr/>
        </p:nvPicPr>
        <p:blipFill>
          <a:blip r:embed="rId4" cstate="print"/>
          <a:srcRect/>
          <a:stretch>
            <a:fillRect/>
          </a:stretch>
        </p:blipFill>
        <p:spPr bwMode="auto">
          <a:xfrm>
            <a:off x="4789488" y="1214438"/>
            <a:ext cx="4654550" cy="2214562"/>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t="2662" r="53133" b="60568"/>
          <a:stretch>
            <a:fillRect/>
          </a:stretch>
        </p:blipFill>
        <p:spPr bwMode="auto">
          <a:xfrm>
            <a:off x="1691680" y="5201142"/>
            <a:ext cx="2120442" cy="1368152"/>
          </a:xfrm>
          <a:prstGeom prst="rect">
            <a:avLst/>
          </a:prstGeom>
          <a:noFill/>
          <a:ln w="9525">
            <a:noFill/>
            <a:miter lim="800000"/>
            <a:headEnd/>
            <a:tailEnd/>
          </a:ln>
        </p:spPr>
      </p:pic>
      <p:grpSp>
        <p:nvGrpSpPr>
          <p:cNvPr id="15" name="그룹 13"/>
          <p:cNvGrpSpPr/>
          <p:nvPr/>
        </p:nvGrpSpPr>
        <p:grpSpPr>
          <a:xfrm>
            <a:off x="6096690" y="5027481"/>
            <a:ext cx="2088232" cy="1368152"/>
            <a:chOff x="4679503" y="3933056"/>
            <a:chExt cx="4068961" cy="2555478"/>
          </a:xfrm>
        </p:grpSpPr>
        <p:pic>
          <p:nvPicPr>
            <p:cNvPr id="16" name="Picture 3"/>
            <p:cNvPicPr>
              <a:picLocks noChangeAspect="1" noChangeArrowheads="1"/>
            </p:cNvPicPr>
            <p:nvPr/>
          </p:nvPicPr>
          <p:blipFill>
            <a:blip r:embed="rId6" cstate="print"/>
            <a:srcRect r="53398"/>
            <a:stretch>
              <a:fillRect/>
            </a:stretch>
          </p:blipFill>
          <p:spPr bwMode="auto">
            <a:xfrm>
              <a:off x="4788024" y="3933056"/>
              <a:ext cx="3960440" cy="1287051"/>
            </a:xfrm>
            <a:prstGeom prst="rect">
              <a:avLst/>
            </a:prstGeom>
            <a:noFill/>
            <a:ln w="9525">
              <a:noFill/>
              <a:miter lim="800000"/>
              <a:headEnd/>
              <a:tailEnd/>
            </a:ln>
          </p:spPr>
        </p:pic>
        <p:pic>
          <p:nvPicPr>
            <p:cNvPr id="17" name="Picture 3"/>
            <p:cNvPicPr>
              <a:picLocks noChangeAspect="1" noChangeArrowheads="1"/>
            </p:cNvPicPr>
            <p:nvPr/>
          </p:nvPicPr>
          <p:blipFill>
            <a:blip r:embed="rId6" cstate="print"/>
            <a:srcRect l="54081"/>
            <a:stretch>
              <a:fillRect/>
            </a:stretch>
          </p:blipFill>
          <p:spPr bwMode="auto">
            <a:xfrm>
              <a:off x="4679503" y="5194031"/>
              <a:ext cx="3924944" cy="1294503"/>
            </a:xfrm>
            <a:prstGeom prst="rect">
              <a:avLst/>
            </a:prstGeom>
            <a:noFill/>
            <a:ln w="9525">
              <a:noFill/>
              <a:miter lim="800000"/>
              <a:headEnd/>
              <a:tailEnd/>
            </a:ln>
          </p:spPr>
        </p:pic>
        <p:cxnSp>
          <p:nvCxnSpPr>
            <p:cNvPr id="18" name="직선 화살표 연결선 17"/>
            <p:cNvCxnSpPr/>
            <p:nvPr/>
          </p:nvCxnSpPr>
          <p:spPr>
            <a:xfrm>
              <a:off x="6372200" y="4653136"/>
              <a:ext cx="64807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rot="5400000">
              <a:off x="6343172" y="4998662"/>
              <a:ext cx="72008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a:off x="6372200" y="5947692"/>
              <a:ext cx="64807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5560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17538" y="698500"/>
            <a:ext cx="5289550" cy="55403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defRPr/>
            </a:pPr>
            <a:r>
              <a:rPr lang="en-US" altLang="ko-KR" sz="3000" dirty="0"/>
              <a:t>Dynamics of C</a:t>
            </a:r>
            <a:r>
              <a:rPr lang="en-US" altLang="ko-KR" sz="3000" baseline="-25000" dirty="0"/>
              <a:t>2</a:t>
            </a:r>
            <a:r>
              <a:rPr lang="en-US" altLang="ko-KR" sz="3000" dirty="0">
                <a:solidFill>
                  <a:srgbClr val="FF0000"/>
                </a:solidFill>
              </a:rPr>
              <a:t>F</a:t>
            </a:r>
            <a:r>
              <a:rPr lang="en-US" altLang="ko-KR" sz="3000" baseline="-25000" dirty="0"/>
              <a:t>4</a:t>
            </a:r>
            <a:r>
              <a:rPr lang="en-US" altLang="ko-KR" sz="3000" dirty="0"/>
              <a:t>I</a:t>
            </a:r>
            <a:r>
              <a:rPr lang="en-US" altLang="ko-KR" sz="3000" baseline="-25000" dirty="0"/>
              <a:t>2</a:t>
            </a:r>
            <a:r>
              <a:rPr lang="en-US" altLang="ko-KR" sz="3000" dirty="0"/>
              <a:t> in solution</a:t>
            </a:r>
            <a:endParaRPr lang="ko-KR" altLang="en-US" sz="3000" baseline="-25000" dirty="0"/>
          </a:p>
        </p:txBody>
      </p:sp>
      <p:pic>
        <p:nvPicPr>
          <p:cNvPr id="59395" name="Picture 2"/>
          <p:cNvPicPr>
            <a:picLocks noChangeAspect="1" noChangeArrowheads="1"/>
          </p:cNvPicPr>
          <p:nvPr/>
        </p:nvPicPr>
        <p:blipFill>
          <a:blip r:embed="rId3" cstate="print"/>
          <a:srcRect/>
          <a:stretch>
            <a:fillRect/>
          </a:stretch>
        </p:blipFill>
        <p:spPr bwMode="auto">
          <a:xfrm>
            <a:off x="142875" y="1785938"/>
            <a:ext cx="5818188" cy="4286250"/>
          </a:xfrm>
          <a:prstGeom prst="rect">
            <a:avLst/>
          </a:prstGeom>
          <a:noFill/>
          <a:ln w="9525">
            <a:noFill/>
            <a:miter lim="800000"/>
            <a:headEnd/>
            <a:tailEnd/>
          </a:ln>
        </p:spPr>
      </p:pic>
      <p:pic>
        <p:nvPicPr>
          <p:cNvPr id="59396" name="Picture 3" descr="그림1"/>
          <p:cNvPicPr>
            <a:picLocks noChangeAspect="1" noChangeArrowheads="1"/>
          </p:cNvPicPr>
          <p:nvPr/>
        </p:nvPicPr>
        <p:blipFill>
          <a:blip r:embed="rId4" cstate="print"/>
          <a:srcRect t="9116"/>
          <a:stretch>
            <a:fillRect/>
          </a:stretch>
        </p:blipFill>
        <p:spPr bwMode="auto">
          <a:xfrm>
            <a:off x="5664200" y="3786188"/>
            <a:ext cx="3479800" cy="2428875"/>
          </a:xfrm>
          <a:prstGeom prst="rect">
            <a:avLst/>
          </a:prstGeom>
          <a:noFill/>
          <a:ln w="9525">
            <a:noFill/>
            <a:miter lim="800000"/>
            <a:headEnd/>
            <a:tailEnd/>
          </a:ln>
        </p:spPr>
      </p:pic>
      <p:sp>
        <p:nvSpPr>
          <p:cNvPr id="59397" name="TextBox 23"/>
          <p:cNvSpPr txBox="1">
            <a:spLocks noChangeArrowheads="1"/>
          </p:cNvSpPr>
          <p:nvPr/>
        </p:nvSpPr>
        <p:spPr bwMode="auto">
          <a:xfrm>
            <a:off x="642938" y="1500188"/>
            <a:ext cx="3046412" cy="461962"/>
          </a:xfrm>
          <a:prstGeom prst="rect">
            <a:avLst/>
          </a:prstGeom>
          <a:noFill/>
          <a:ln w="9525">
            <a:noFill/>
            <a:miter lim="800000"/>
            <a:headEnd/>
            <a:tailEnd/>
          </a:ln>
        </p:spPr>
        <p:txBody>
          <a:bodyPr wrap="none">
            <a:spAutoFit/>
          </a:bodyPr>
          <a:lstStyle/>
          <a:p>
            <a:pPr>
              <a:buFont typeface="Arial" charset="0"/>
              <a:buChar char="•"/>
            </a:pPr>
            <a:r>
              <a:rPr lang="en-US" altLang="ko-KR" sz="2400">
                <a:latin typeface="Arial Unicode MS" pitchFamily="50" charset="-127"/>
                <a:ea typeface="Arial Unicode MS" pitchFamily="50" charset="-127"/>
                <a:cs typeface="Arial Unicode MS" pitchFamily="50" charset="-127"/>
              </a:rPr>
              <a:t>Contrast with C</a:t>
            </a:r>
            <a:r>
              <a:rPr lang="en-US" altLang="ko-KR" sz="2400" baseline="-25000">
                <a:latin typeface="Arial Unicode MS" pitchFamily="50" charset="-127"/>
                <a:ea typeface="Arial Unicode MS" pitchFamily="50" charset="-127"/>
                <a:cs typeface="Arial Unicode MS" pitchFamily="50" charset="-127"/>
              </a:rPr>
              <a:t>2</a:t>
            </a:r>
            <a:r>
              <a:rPr lang="en-US" altLang="ko-KR" sz="2400">
                <a:solidFill>
                  <a:srgbClr val="0000FF"/>
                </a:solidFill>
                <a:latin typeface="Arial Unicode MS" pitchFamily="50" charset="-127"/>
                <a:ea typeface="Arial Unicode MS" pitchFamily="50" charset="-127"/>
                <a:cs typeface="Arial Unicode MS" pitchFamily="50" charset="-127"/>
              </a:rPr>
              <a:t>H</a:t>
            </a:r>
            <a:r>
              <a:rPr lang="en-US" altLang="ko-KR" sz="2400" baseline="-25000">
                <a:latin typeface="Arial Unicode MS" pitchFamily="50" charset="-127"/>
                <a:ea typeface="Arial Unicode MS" pitchFamily="50" charset="-127"/>
                <a:cs typeface="Arial Unicode MS" pitchFamily="50" charset="-127"/>
              </a:rPr>
              <a:t>4</a:t>
            </a:r>
            <a:r>
              <a:rPr lang="en-US" altLang="ko-KR" sz="2400">
                <a:latin typeface="Arial Unicode MS" pitchFamily="50" charset="-127"/>
                <a:ea typeface="Arial Unicode MS" pitchFamily="50" charset="-127"/>
                <a:cs typeface="Arial Unicode MS" pitchFamily="50" charset="-127"/>
              </a:rPr>
              <a:t>I</a:t>
            </a:r>
            <a:r>
              <a:rPr lang="en-US" altLang="ko-KR" sz="2400" baseline="-25000">
                <a:latin typeface="Arial Unicode MS" pitchFamily="50" charset="-127"/>
                <a:ea typeface="Arial Unicode MS" pitchFamily="50" charset="-127"/>
                <a:cs typeface="Arial Unicode MS" pitchFamily="50" charset="-127"/>
              </a:rPr>
              <a:t>2</a:t>
            </a:r>
            <a:endParaRPr lang="ko-KR" altLang="en-US" sz="2400" baseline="-25000">
              <a:latin typeface="Arial Unicode MS" pitchFamily="50" charset="-127"/>
              <a:ea typeface="Arial Unicode MS" pitchFamily="50" charset="-127"/>
              <a:cs typeface="Arial Unicode MS" pitchFamily="50" charset="-127"/>
            </a:endParaRPr>
          </a:p>
        </p:txBody>
      </p:sp>
      <p:sp>
        <p:nvSpPr>
          <p:cNvPr id="59398" name="TextBox 24"/>
          <p:cNvSpPr txBox="1">
            <a:spLocks noChangeArrowheads="1"/>
          </p:cNvSpPr>
          <p:nvPr/>
        </p:nvSpPr>
        <p:spPr bwMode="auto">
          <a:xfrm>
            <a:off x="4214813" y="1285875"/>
            <a:ext cx="4929187" cy="708025"/>
          </a:xfrm>
          <a:prstGeom prst="rect">
            <a:avLst/>
          </a:prstGeom>
          <a:noFill/>
          <a:ln w="9525">
            <a:noFill/>
            <a:miter lim="800000"/>
            <a:headEnd/>
            <a:tailEnd/>
          </a:ln>
        </p:spPr>
        <p:txBody>
          <a:bodyPr>
            <a:spAutoFit/>
          </a:bodyPr>
          <a:lstStyle/>
          <a:p>
            <a:pPr>
              <a:buFont typeface="Arial" charset="0"/>
              <a:buChar char="•"/>
            </a:pPr>
            <a:r>
              <a:rPr lang="en-US" altLang="ko-KR" sz="2000">
                <a:latin typeface="Arial Unicode MS" pitchFamily="50" charset="-127"/>
                <a:ea typeface="Arial Unicode MS" pitchFamily="50" charset="-127"/>
                <a:cs typeface="Arial Unicode MS" pitchFamily="50" charset="-127"/>
              </a:rPr>
              <a:t>Comparison with C</a:t>
            </a:r>
            <a:r>
              <a:rPr lang="en-US" altLang="ko-KR" sz="2000" baseline="-25000">
                <a:latin typeface="Arial Unicode MS" pitchFamily="50" charset="-127"/>
                <a:ea typeface="Arial Unicode MS" pitchFamily="50" charset="-127"/>
                <a:cs typeface="Arial Unicode MS" pitchFamily="50" charset="-127"/>
              </a:rPr>
              <a:t>2</a:t>
            </a:r>
            <a:r>
              <a:rPr lang="en-US" altLang="ko-KR" sz="2000">
                <a:solidFill>
                  <a:srgbClr val="FF0000"/>
                </a:solidFill>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a:t>
            </a:r>
            <a:r>
              <a:rPr lang="en-US" altLang="ko-KR" sz="2000">
                <a:latin typeface="Arial Unicode MS" pitchFamily="50" charset="-127"/>
                <a:ea typeface="Arial Unicode MS" pitchFamily="50" charset="-127"/>
                <a:cs typeface="Arial Unicode MS" pitchFamily="50" charset="-127"/>
              </a:rPr>
              <a:t>I</a:t>
            </a:r>
            <a:r>
              <a:rPr lang="en-US" altLang="ko-KR" sz="2000" baseline="-25000">
                <a:latin typeface="Arial Unicode MS" pitchFamily="50" charset="-127"/>
                <a:ea typeface="Arial Unicode MS" pitchFamily="50" charset="-127"/>
                <a:cs typeface="Arial Unicode MS" pitchFamily="50" charset="-127"/>
              </a:rPr>
              <a:t>2</a:t>
            </a:r>
            <a:r>
              <a:rPr lang="en-US" altLang="ko-KR" sz="2000">
                <a:latin typeface="Arial Unicode MS" pitchFamily="50" charset="-127"/>
                <a:ea typeface="Arial Unicode MS" pitchFamily="50" charset="-127"/>
                <a:cs typeface="Arial Unicode MS" pitchFamily="50" charset="-127"/>
              </a:rPr>
              <a:t> in gas phase (Ultrafast electron diffraction):</a:t>
            </a:r>
          </a:p>
        </p:txBody>
      </p:sp>
      <p:sp>
        <p:nvSpPr>
          <p:cNvPr id="59399" name="TextBox 25"/>
          <p:cNvSpPr txBox="1">
            <a:spLocks noChangeArrowheads="1"/>
          </p:cNvSpPr>
          <p:nvPr/>
        </p:nvSpPr>
        <p:spPr bwMode="auto">
          <a:xfrm>
            <a:off x="357188" y="6072188"/>
            <a:ext cx="1000125" cy="400050"/>
          </a:xfrm>
          <a:prstGeom prst="rect">
            <a:avLst/>
          </a:prstGeom>
          <a:noFill/>
          <a:ln w="9525">
            <a:noFill/>
            <a:miter lim="800000"/>
            <a:headEnd/>
            <a:tailEnd/>
          </a:ln>
        </p:spPr>
        <p:txBody>
          <a:bodyPr>
            <a:spAutoFit/>
          </a:bodyPr>
          <a:lstStyle/>
          <a:p>
            <a:r>
              <a:rPr lang="en-US" altLang="ko-KR" sz="2000">
                <a:latin typeface="Arial Unicode MS" pitchFamily="50" charset="-127"/>
                <a:ea typeface="Arial Unicode MS" pitchFamily="50" charset="-127"/>
                <a:cs typeface="Arial Unicode MS" pitchFamily="50" charset="-127"/>
              </a:rPr>
              <a:t>C</a:t>
            </a:r>
            <a:r>
              <a:rPr lang="en-US" altLang="ko-KR" sz="2000" baseline="-25000">
                <a:latin typeface="Arial Unicode MS" pitchFamily="50" charset="-127"/>
                <a:ea typeface="Arial Unicode MS" pitchFamily="50" charset="-127"/>
                <a:cs typeface="Arial Unicode MS" pitchFamily="50" charset="-127"/>
              </a:rPr>
              <a:t>2</a:t>
            </a:r>
            <a:r>
              <a:rPr lang="en-US" altLang="ko-KR" sz="2000">
                <a:solidFill>
                  <a:srgbClr val="FF0000"/>
                </a:solidFill>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a:t>
            </a:r>
            <a:r>
              <a:rPr lang="en-US" altLang="ko-KR" sz="2000">
                <a:latin typeface="Arial Unicode MS" pitchFamily="50" charset="-127"/>
                <a:ea typeface="Arial Unicode MS" pitchFamily="50" charset="-127"/>
                <a:cs typeface="Arial Unicode MS" pitchFamily="50" charset="-127"/>
              </a:rPr>
              <a:t>I</a:t>
            </a:r>
            <a:r>
              <a:rPr lang="en-US" altLang="ko-KR" sz="2000" baseline="-25000">
                <a:latin typeface="Arial Unicode MS" pitchFamily="50" charset="-127"/>
                <a:ea typeface="Arial Unicode MS" pitchFamily="50" charset="-127"/>
                <a:cs typeface="Arial Unicode MS" pitchFamily="50" charset="-127"/>
              </a:rPr>
              <a:t>2</a:t>
            </a:r>
            <a:endParaRPr lang="ko-KR" altLang="en-US" sz="2000" baseline="-25000">
              <a:latin typeface="Arial Unicode MS" pitchFamily="50" charset="-127"/>
              <a:ea typeface="Arial Unicode MS" pitchFamily="50" charset="-127"/>
              <a:cs typeface="Arial Unicode MS" pitchFamily="50" charset="-127"/>
            </a:endParaRPr>
          </a:p>
        </p:txBody>
      </p:sp>
      <p:sp>
        <p:nvSpPr>
          <p:cNvPr id="59400" name="TextBox 26"/>
          <p:cNvSpPr txBox="1">
            <a:spLocks noChangeArrowheads="1"/>
          </p:cNvSpPr>
          <p:nvPr/>
        </p:nvSpPr>
        <p:spPr bwMode="auto">
          <a:xfrm>
            <a:off x="1714500" y="6072188"/>
            <a:ext cx="1143000" cy="400050"/>
          </a:xfrm>
          <a:prstGeom prst="rect">
            <a:avLst/>
          </a:prstGeom>
          <a:noFill/>
          <a:ln w="9525">
            <a:noFill/>
            <a:miter lim="800000"/>
            <a:headEnd/>
            <a:tailEnd/>
          </a:ln>
        </p:spPr>
        <p:txBody>
          <a:bodyPr>
            <a:spAutoFit/>
          </a:bodyPr>
          <a:lstStyle/>
          <a:p>
            <a:r>
              <a:rPr lang="en-US" altLang="ko-KR" sz="2000">
                <a:latin typeface="Arial Unicode MS" pitchFamily="50" charset="-127"/>
                <a:ea typeface="Arial Unicode MS" pitchFamily="50" charset="-127"/>
                <a:cs typeface="Arial Unicode MS" pitchFamily="50" charset="-127"/>
              </a:rPr>
              <a:t>C</a:t>
            </a:r>
            <a:r>
              <a:rPr lang="en-US" altLang="ko-KR" sz="2000" baseline="-25000">
                <a:latin typeface="Arial Unicode MS" pitchFamily="50" charset="-127"/>
                <a:ea typeface="Arial Unicode MS" pitchFamily="50" charset="-127"/>
                <a:cs typeface="Arial Unicode MS" pitchFamily="50" charset="-127"/>
              </a:rPr>
              <a:t>2</a:t>
            </a:r>
            <a:r>
              <a:rPr lang="en-US" altLang="ko-KR" sz="2000">
                <a:solidFill>
                  <a:srgbClr val="FF0000"/>
                </a:solidFill>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a:t>
            </a:r>
            <a:r>
              <a:rPr lang="en-US" altLang="ko-KR" sz="2000">
                <a:latin typeface="Arial Unicode MS" pitchFamily="50" charset="-127"/>
                <a:ea typeface="Arial Unicode MS" pitchFamily="50" charset="-127"/>
                <a:cs typeface="Arial Unicode MS" pitchFamily="50" charset="-127"/>
              </a:rPr>
              <a:t>I</a:t>
            </a:r>
            <a:r>
              <a:rPr lang="en-US" altLang="ko-KR" sz="2000" baseline="-25000">
                <a:latin typeface="Arial Unicode MS" pitchFamily="50" charset="-127"/>
                <a:ea typeface="Arial Unicode MS" pitchFamily="50" charset="-127"/>
                <a:cs typeface="Arial Unicode MS" pitchFamily="50" charset="-127"/>
              </a:rPr>
              <a:t> </a:t>
            </a:r>
            <a:r>
              <a:rPr lang="en-US" altLang="ko-KR" sz="2000">
                <a:latin typeface="Arial Unicode MS" pitchFamily="50" charset="-127"/>
                <a:ea typeface="Arial Unicode MS" pitchFamily="50" charset="-127"/>
                <a:cs typeface="Arial Unicode MS" pitchFamily="50" charset="-127"/>
              </a:rPr>
              <a:t>+ I</a:t>
            </a:r>
            <a:endParaRPr lang="ko-KR" altLang="en-US" sz="2000">
              <a:latin typeface="Arial Unicode MS" pitchFamily="50" charset="-127"/>
              <a:ea typeface="Arial Unicode MS" pitchFamily="50" charset="-127"/>
              <a:cs typeface="Arial Unicode MS" pitchFamily="50" charset="-127"/>
            </a:endParaRPr>
          </a:p>
        </p:txBody>
      </p:sp>
      <p:sp>
        <p:nvSpPr>
          <p:cNvPr id="59401" name="TextBox 27"/>
          <p:cNvSpPr txBox="1">
            <a:spLocks noChangeArrowheads="1"/>
          </p:cNvSpPr>
          <p:nvPr/>
        </p:nvSpPr>
        <p:spPr bwMode="auto">
          <a:xfrm>
            <a:off x="3000375" y="6072188"/>
            <a:ext cx="1214438" cy="400050"/>
          </a:xfrm>
          <a:prstGeom prst="rect">
            <a:avLst/>
          </a:prstGeom>
          <a:noFill/>
          <a:ln w="9525">
            <a:noFill/>
            <a:miter lim="800000"/>
            <a:headEnd/>
            <a:tailEnd/>
          </a:ln>
        </p:spPr>
        <p:txBody>
          <a:bodyPr>
            <a:spAutoFit/>
          </a:bodyPr>
          <a:lstStyle/>
          <a:p>
            <a:r>
              <a:rPr lang="en-US" altLang="ko-KR" sz="2000">
                <a:latin typeface="Arial Unicode MS" pitchFamily="50" charset="-127"/>
                <a:ea typeface="Arial Unicode MS" pitchFamily="50" charset="-127"/>
                <a:cs typeface="Arial Unicode MS" pitchFamily="50" charset="-127"/>
              </a:rPr>
              <a:t>C</a:t>
            </a:r>
            <a:r>
              <a:rPr lang="en-US" altLang="ko-KR" sz="2000" baseline="-25000">
                <a:latin typeface="Arial Unicode MS" pitchFamily="50" charset="-127"/>
                <a:ea typeface="Arial Unicode MS" pitchFamily="50" charset="-127"/>
                <a:cs typeface="Arial Unicode MS" pitchFamily="50" charset="-127"/>
              </a:rPr>
              <a:t>2</a:t>
            </a:r>
            <a:r>
              <a:rPr lang="en-US" altLang="ko-KR" sz="2000">
                <a:solidFill>
                  <a:srgbClr val="FF0000"/>
                </a:solidFill>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 </a:t>
            </a:r>
            <a:r>
              <a:rPr lang="en-US" altLang="ko-KR" sz="2000">
                <a:latin typeface="Arial Unicode MS" pitchFamily="50" charset="-127"/>
                <a:ea typeface="Arial Unicode MS" pitchFamily="50" charset="-127"/>
                <a:cs typeface="Arial Unicode MS" pitchFamily="50" charset="-127"/>
              </a:rPr>
              <a:t>+ 2I</a:t>
            </a:r>
            <a:endParaRPr lang="ko-KR" altLang="en-US" sz="2000">
              <a:latin typeface="Arial Unicode MS" pitchFamily="50" charset="-127"/>
              <a:ea typeface="Arial Unicode MS" pitchFamily="50" charset="-127"/>
              <a:cs typeface="Arial Unicode MS" pitchFamily="50" charset="-127"/>
            </a:endParaRPr>
          </a:p>
        </p:txBody>
      </p:sp>
      <p:sp>
        <p:nvSpPr>
          <p:cNvPr id="59402" name="TextBox 28"/>
          <p:cNvSpPr txBox="1">
            <a:spLocks noChangeArrowheads="1"/>
          </p:cNvSpPr>
          <p:nvPr/>
        </p:nvSpPr>
        <p:spPr bwMode="auto">
          <a:xfrm>
            <a:off x="4286250" y="6072188"/>
            <a:ext cx="1143000" cy="400050"/>
          </a:xfrm>
          <a:prstGeom prst="rect">
            <a:avLst/>
          </a:prstGeom>
          <a:noFill/>
          <a:ln w="9525">
            <a:noFill/>
            <a:miter lim="800000"/>
            <a:headEnd/>
            <a:tailEnd/>
          </a:ln>
        </p:spPr>
        <p:txBody>
          <a:bodyPr>
            <a:spAutoFit/>
          </a:bodyPr>
          <a:lstStyle/>
          <a:p>
            <a:r>
              <a:rPr lang="en-US" altLang="ko-KR" sz="2000">
                <a:latin typeface="Arial Unicode MS" pitchFamily="50" charset="-127"/>
                <a:ea typeface="Arial Unicode MS" pitchFamily="50" charset="-127"/>
                <a:cs typeface="Arial Unicode MS" pitchFamily="50" charset="-127"/>
              </a:rPr>
              <a:t>C</a:t>
            </a:r>
            <a:r>
              <a:rPr lang="en-US" altLang="ko-KR" sz="2000" baseline="-25000">
                <a:latin typeface="Arial Unicode MS" pitchFamily="50" charset="-127"/>
                <a:ea typeface="Arial Unicode MS" pitchFamily="50" charset="-127"/>
                <a:cs typeface="Arial Unicode MS" pitchFamily="50" charset="-127"/>
              </a:rPr>
              <a:t>2</a:t>
            </a:r>
            <a:r>
              <a:rPr lang="en-US" altLang="ko-KR" sz="2000">
                <a:solidFill>
                  <a:srgbClr val="FF0000"/>
                </a:solidFill>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 </a:t>
            </a:r>
            <a:r>
              <a:rPr lang="en-US" altLang="ko-KR" sz="2000">
                <a:latin typeface="Arial Unicode MS" pitchFamily="50" charset="-127"/>
                <a:ea typeface="Arial Unicode MS" pitchFamily="50" charset="-127"/>
                <a:cs typeface="Arial Unicode MS" pitchFamily="50" charset="-127"/>
              </a:rPr>
              <a:t>+ I</a:t>
            </a:r>
            <a:r>
              <a:rPr lang="en-US" altLang="ko-KR" sz="2000" baseline="-25000">
                <a:latin typeface="Arial Unicode MS" pitchFamily="50" charset="-127"/>
                <a:ea typeface="Arial Unicode MS" pitchFamily="50" charset="-127"/>
                <a:cs typeface="Arial Unicode MS" pitchFamily="50" charset="-127"/>
              </a:rPr>
              <a:t>2</a:t>
            </a:r>
            <a:endParaRPr lang="ko-KR" altLang="en-US" sz="2000" baseline="-25000">
              <a:latin typeface="Arial Unicode MS" pitchFamily="50" charset="-127"/>
              <a:ea typeface="Arial Unicode MS" pitchFamily="50" charset="-127"/>
              <a:cs typeface="Arial Unicode MS" pitchFamily="50" charset="-127"/>
            </a:endParaRPr>
          </a:p>
        </p:txBody>
      </p:sp>
      <p:sp>
        <p:nvSpPr>
          <p:cNvPr id="59403" name="Text Box 8"/>
          <p:cNvSpPr txBox="1">
            <a:spLocks noChangeArrowheads="1"/>
          </p:cNvSpPr>
          <p:nvPr/>
        </p:nvSpPr>
        <p:spPr bwMode="auto">
          <a:xfrm>
            <a:off x="5929313" y="6215063"/>
            <a:ext cx="2857500" cy="241300"/>
          </a:xfrm>
          <a:prstGeom prst="rect">
            <a:avLst/>
          </a:prstGeom>
          <a:noFill/>
          <a:ln w="9525">
            <a:noFill/>
            <a:miter lim="800000"/>
            <a:headEnd/>
            <a:tailEnd/>
          </a:ln>
        </p:spPr>
        <p:txBody>
          <a:bodyPr>
            <a:spAutoFit/>
          </a:bodyPr>
          <a:lstStyle/>
          <a:p>
            <a:pPr>
              <a:lnSpc>
                <a:spcPct val="70000"/>
              </a:lnSpc>
              <a:spcBef>
                <a:spcPct val="50000"/>
              </a:spcBef>
            </a:pPr>
            <a:r>
              <a:rPr lang="en-US" altLang="ko-KR" sz="1400" b="1" i="1">
                <a:latin typeface="+mn-lt"/>
                <a:cs typeface="Arial" charset="0"/>
              </a:rPr>
              <a:t>JACS</a:t>
            </a:r>
            <a:r>
              <a:rPr lang="en-US" altLang="ko-KR" sz="1400" b="1">
                <a:latin typeface="+mn-lt"/>
                <a:cs typeface="Arial" charset="0"/>
              </a:rPr>
              <a:t>, 130, 5834-5835 (2008)</a:t>
            </a:r>
          </a:p>
        </p:txBody>
      </p:sp>
      <p:sp>
        <p:nvSpPr>
          <p:cNvPr id="59404" name="TextBox 30"/>
          <p:cNvSpPr txBox="1">
            <a:spLocks noChangeArrowheads="1"/>
          </p:cNvSpPr>
          <p:nvPr/>
        </p:nvSpPr>
        <p:spPr bwMode="auto">
          <a:xfrm>
            <a:off x="5715000" y="2071688"/>
            <a:ext cx="3143250" cy="1016000"/>
          </a:xfrm>
          <a:prstGeom prst="rect">
            <a:avLst/>
          </a:prstGeom>
          <a:noFill/>
          <a:ln w="9525">
            <a:noFill/>
            <a:miter lim="800000"/>
            <a:headEnd/>
            <a:tailEnd/>
          </a:ln>
        </p:spPr>
        <p:txBody>
          <a:bodyPr>
            <a:spAutoFit/>
          </a:bodyPr>
          <a:lstStyle/>
          <a:p>
            <a:r>
              <a:rPr lang="en-US" altLang="ko-KR" sz="2000">
                <a:solidFill>
                  <a:srgbClr val="FF0000"/>
                </a:solidFill>
                <a:latin typeface="Arial Unicode MS" pitchFamily="50" charset="-127"/>
                <a:ea typeface="Arial Unicode MS" pitchFamily="50" charset="-127"/>
                <a:cs typeface="Arial Unicode MS" pitchFamily="50" charset="-127"/>
              </a:rPr>
              <a:t>~300 ps </a:t>
            </a:r>
            <a:r>
              <a:rPr lang="en-US" altLang="ko-KR" sz="2000">
                <a:latin typeface="Arial Unicode MS" pitchFamily="50" charset="-127"/>
                <a:ea typeface="Arial Unicode MS" pitchFamily="50" charset="-127"/>
                <a:cs typeface="Arial Unicode MS" pitchFamily="50" charset="-127"/>
              </a:rPr>
              <a:t>vs. </a:t>
            </a:r>
            <a:r>
              <a:rPr lang="en-US" altLang="ko-KR" sz="2000">
                <a:solidFill>
                  <a:srgbClr val="0000FF"/>
                </a:solidFill>
                <a:latin typeface="Arial Unicode MS" pitchFamily="50" charset="-127"/>
                <a:ea typeface="Arial Unicode MS" pitchFamily="50" charset="-127"/>
                <a:cs typeface="Arial Unicode MS" pitchFamily="50" charset="-127"/>
              </a:rPr>
              <a:t>~23 ps </a:t>
            </a:r>
          </a:p>
          <a:p>
            <a:r>
              <a:rPr lang="en-US" altLang="ko-KR" sz="2000">
                <a:solidFill>
                  <a:srgbClr val="FF0000"/>
                </a:solidFill>
                <a:latin typeface="Arial Unicode MS" pitchFamily="50" charset="-127"/>
                <a:ea typeface="Arial Unicode MS" pitchFamily="50" charset="-127"/>
                <a:cs typeface="Arial Unicode MS" pitchFamily="50" charset="-127"/>
              </a:rPr>
              <a:t>~20% </a:t>
            </a:r>
            <a:r>
              <a:rPr lang="en-US" altLang="ko-KR" sz="2000">
                <a:latin typeface="Arial Unicode MS" pitchFamily="50" charset="-127"/>
                <a:ea typeface="Arial Unicode MS" pitchFamily="50" charset="-127"/>
                <a:cs typeface="Arial Unicode MS" pitchFamily="50" charset="-127"/>
              </a:rPr>
              <a:t>vs. </a:t>
            </a:r>
            <a:r>
              <a:rPr lang="en-US" altLang="ko-KR" sz="2000">
                <a:solidFill>
                  <a:srgbClr val="0000FF"/>
                </a:solidFill>
                <a:latin typeface="Arial Unicode MS" pitchFamily="50" charset="-127"/>
                <a:ea typeface="Arial Unicode MS" pitchFamily="50" charset="-127"/>
                <a:cs typeface="Arial Unicode MS" pitchFamily="50" charset="-127"/>
              </a:rPr>
              <a:t>55%</a:t>
            </a:r>
            <a:r>
              <a:rPr lang="en-US" altLang="ko-KR" sz="2000">
                <a:latin typeface="Arial Unicode MS" pitchFamily="50" charset="-127"/>
                <a:ea typeface="Arial Unicode MS" pitchFamily="50" charset="-127"/>
                <a:cs typeface="Arial Unicode MS" pitchFamily="50" charset="-127"/>
              </a:rPr>
              <a:t> </a:t>
            </a:r>
          </a:p>
          <a:p>
            <a:r>
              <a:rPr lang="en-US" altLang="ko-KR" sz="2000">
                <a:latin typeface="Arial Unicode MS" pitchFamily="50" charset="-127"/>
                <a:ea typeface="Arial Unicode MS" pitchFamily="50" charset="-127"/>
                <a:cs typeface="Arial Unicode MS" pitchFamily="50" charset="-127"/>
              </a:rPr>
              <a:t>for C</a:t>
            </a:r>
            <a:r>
              <a:rPr lang="en-US" altLang="ko-KR" sz="2000" baseline="-25000">
                <a:latin typeface="Arial Unicode MS" pitchFamily="50" charset="-127"/>
                <a:ea typeface="Arial Unicode MS" pitchFamily="50" charset="-127"/>
                <a:cs typeface="Arial Unicode MS" pitchFamily="50" charset="-127"/>
              </a:rPr>
              <a:t>2</a:t>
            </a:r>
            <a:r>
              <a:rPr lang="en-US" altLang="ko-KR" sz="2000">
                <a:latin typeface="Arial Unicode MS" pitchFamily="50" charset="-127"/>
                <a:ea typeface="Arial Unicode MS" pitchFamily="50" charset="-127"/>
                <a:cs typeface="Arial Unicode MS" pitchFamily="50" charset="-127"/>
              </a:rPr>
              <a:t>F</a:t>
            </a:r>
            <a:r>
              <a:rPr lang="en-US" altLang="ko-KR" sz="2000" baseline="-25000">
                <a:latin typeface="Arial Unicode MS" pitchFamily="50" charset="-127"/>
                <a:ea typeface="Arial Unicode MS" pitchFamily="50" charset="-127"/>
                <a:cs typeface="Arial Unicode MS" pitchFamily="50" charset="-127"/>
              </a:rPr>
              <a:t>4</a:t>
            </a:r>
            <a:r>
              <a:rPr lang="en-US" altLang="ko-KR" sz="2000">
                <a:latin typeface="Arial Unicode MS" pitchFamily="50" charset="-127"/>
                <a:ea typeface="Arial Unicode MS" pitchFamily="50" charset="-127"/>
                <a:cs typeface="Arial Unicode MS" pitchFamily="50" charset="-127"/>
              </a:rPr>
              <a:t>I </a:t>
            </a:r>
            <a:r>
              <a:rPr lang="en-US" altLang="ko-KR" sz="2000">
                <a:latin typeface="Arial Unicode MS" pitchFamily="50" charset="-127"/>
                <a:ea typeface="Arial Unicode MS" pitchFamily="50" charset="-127"/>
                <a:cs typeface="Arial Unicode MS" pitchFamily="50" charset="-127"/>
                <a:sym typeface="Wingdings" pitchFamily="2" charset="2"/>
              </a:rPr>
              <a:t> C</a:t>
            </a:r>
            <a:r>
              <a:rPr lang="en-US" altLang="ko-KR" sz="2000" baseline="-25000">
                <a:latin typeface="Arial Unicode MS" pitchFamily="50" charset="-127"/>
                <a:ea typeface="Arial Unicode MS" pitchFamily="50" charset="-127"/>
                <a:cs typeface="Arial Unicode MS" pitchFamily="50" charset="-127"/>
                <a:sym typeface="Wingdings" pitchFamily="2" charset="2"/>
              </a:rPr>
              <a:t>2</a:t>
            </a:r>
            <a:r>
              <a:rPr lang="en-US" altLang="ko-KR" sz="2000">
                <a:latin typeface="Arial Unicode MS" pitchFamily="50" charset="-127"/>
                <a:ea typeface="Arial Unicode MS" pitchFamily="50" charset="-127"/>
                <a:cs typeface="Arial Unicode MS" pitchFamily="50" charset="-127"/>
                <a:sym typeface="Wingdings" pitchFamily="2" charset="2"/>
              </a:rPr>
              <a:t>F</a:t>
            </a:r>
            <a:r>
              <a:rPr lang="en-US" altLang="ko-KR" sz="2000" baseline="-25000">
                <a:latin typeface="Arial Unicode MS" pitchFamily="50" charset="-127"/>
                <a:ea typeface="Arial Unicode MS" pitchFamily="50" charset="-127"/>
                <a:cs typeface="Arial Unicode MS" pitchFamily="50" charset="-127"/>
                <a:sym typeface="Wingdings" pitchFamily="2" charset="2"/>
              </a:rPr>
              <a:t>4</a:t>
            </a:r>
            <a:r>
              <a:rPr lang="en-US" altLang="ko-KR" sz="2000">
                <a:latin typeface="Arial Unicode MS" pitchFamily="50" charset="-127"/>
                <a:ea typeface="Arial Unicode MS" pitchFamily="50" charset="-127"/>
                <a:cs typeface="Arial Unicode MS" pitchFamily="50" charset="-127"/>
                <a:sym typeface="Wingdings" pitchFamily="2" charset="2"/>
              </a:rPr>
              <a:t> + I</a:t>
            </a:r>
            <a:endParaRPr lang="ko-KR" altLang="en-US" sz="2000">
              <a:latin typeface="Arial Unicode MS" pitchFamily="50" charset="-127"/>
              <a:ea typeface="Arial Unicode MS" pitchFamily="50" charset="-127"/>
              <a:cs typeface="Arial Unicode MS" pitchFamily="50" charset="-127"/>
            </a:endParaRPr>
          </a:p>
        </p:txBody>
      </p:sp>
    </p:spTree>
    <p:extLst>
      <p:ext uri="{BB962C8B-B14F-4D97-AF65-F5344CB8AC3E}">
        <p14:creationId xmlns:p14="http://schemas.microsoft.com/office/powerpoint/2010/main" val="8208597"/>
      </p:ext>
    </p:extLst>
  </p:cSld>
  <p:clrMapOvr>
    <a:masterClrMapping/>
  </p:clrMapOvr>
  <p:transition advTm="6784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4500562" y="857232"/>
            <a:ext cx="71438" cy="207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7" name="TextBox 6"/>
          <p:cNvSpPr txBox="1"/>
          <p:nvPr/>
        </p:nvSpPr>
        <p:spPr>
          <a:xfrm>
            <a:off x="1428728" y="928670"/>
            <a:ext cx="1708150" cy="461962"/>
          </a:xfrm>
          <a:prstGeom prst="rect">
            <a:avLst/>
          </a:prstGeom>
          <a:solidFill>
            <a:srgbClr val="FFC000"/>
          </a:solidFill>
        </p:spPr>
        <p:txBody>
          <a:bodyPr wrap="none">
            <a:spAutoFit/>
          </a:bodyPr>
          <a:lstStyle/>
          <a:p>
            <a:pPr>
              <a:defRPr/>
            </a:pPr>
            <a:r>
              <a:rPr lang="en-US" altLang="ko-KR" sz="2400" dirty="0">
                <a:latin typeface="+mn-lt"/>
              </a:rPr>
              <a:t>Gas Phase</a:t>
            </a:r>
            <a:endParaRPr lang="ko-KR" altLang="en-US" sz="2400" dirty="0">
              <a:latin typeface="+mn-lt"/>
            </a:endParaRPr>
          </a:p>
        </p:txBody>
      </p:sp>
      <p:sp>
        <p:nvSpPr>
          <p:cNvPr id="8" name="TextBox 7"/>
          <p:cNvSpPr txBox="1"/>
          <p:nvPr/>
        </p:nvSpPr>
        <p:spPr>
          <a:xfrm>
            <a:off x="5857884" y="928670"/>
            <a:ext cx="2257425" cy="461962"/>
          </a:xfrm>
          <a:prstGeom prst="rect">
            <a:avLst/>
          </a:prstGeom>
          <a:solidFill>
            <a:srgbClr val="77F0F3"/>
          </a:solidFill>
        </p:spPr>
        <p:txBody>
          <a:bodyPr wrap="none">
            <a:spAutoFit/>
          </a:bodyPr>
          <a:lstStyle/>
          <a:p>
            <a:pPr>
              <a:defRPr/>
            </a:pPr>
            <a:r>
              <a:rPr lang="en-US" altLang="ko-KR" sz="2400" dirty="0">
                <a:latin typeface="+mn-lt"/>
              </a:rPr>
              <a:t>Solution Phase</a:t>
            </a:r>
            <a:endParaRPr lang="ko-KR" altLang="en-US" sz="2400" dirty="0">
              <a:latin typeface="+mn-lt"/>
            </a:endParaRPr>
          </a:p>
        </p:txBody>
      </p:sp>
      <p:sp>
        <p:nvSpPr>
          <p:cNvPr id="60421" name="TextBox 30"/>
          <p:cNvSpPr txBox="1">
            <a:spLocks noChangeArrowheads="1"/>
          </p:cNvSpPr>
          <p:nvPr/>
        </p:nvSpPr>
        <p:spPr bwMode="auto">
          <a:xfrm>
            <a:off x="428596" y="1571612"/>
            <a:ext cx="4000500" cy="1200329"/>
          </a:xfrm>
          <a:prstGeom prst="rect">
            <a:avLst/>
          </a:prstGeom>
          <a:noFill/>
          <a:ln w="9525">
            <a:noFill/>
            <a:miter lim="800000"/>
            <a:headEnd/>
            <a:tailEnd/>
          </a:ln>
        </p:spPr>
        <p:txBody>
          <a:bodyPr>
            <a:spAutoFit/>
          </a:bodyPr>
          <a:lstStyle/>
          <a:p>
            <a:r>
              <a:rPr lang="en-US" altLang="ko-KR" sz="2400" dirty="0">
                <a:solidFill>
                  <a:srgbClr val="00B050"/>
                </a:solidFill>
                <a:latin typeface="Arial Unicode MS" pitchFamily="50" charset="-127"/>
                <a:ea typeface="Arial Unicode MS" pitchFamily="50" charset="-127"/>
                <a:cs typeface="Arial Unicode MS" pitchFamily="50" charset="-127"/>
              </a:rPr>
              <a:t>Ultrafast electron diffraction</a:t>
            </a:r>
          </a:p>
          <a:p>
            <a:r>
              <a:rPr lang="en-US" altLang="ko-KR" sz="2400" dirty="0" smtClean="0">
                <a:latin typeface="Arial Unicode MS" pitchFamily="50" charset="-127"/>
                <a:ea typeface="Arial Unicode MS" pitchFamily="50" charset="-127"/>
                <a:cs typeface="Arial Unicode MS" pitchFamily="50" charset="-127"/>
              </a:rPr>
              <a:t>Time </a:t>
            </a:r>
            <a:r>
              <a:rPr lang="en-US" altLang="ko-KR" sz="2400" dirty="0">
                <a:latin typeface="Arial Unicode MS" pitchFamily="50" charset="-127"/>
                <a:ea typeface="Arial Unicode MS" pitchFamily="50" charset="-127"/>
                <a:cs typeface="Arial Unicode MS" pitchFamily="50" charset="-127"/>
              </a:rPr>
              <a:t>Scale: </a:t>
            </a:r>
            <a:r>
              <a:rPr lang="en-US" altLang="ko-KR" sz="2400" dirty="0">
                <a:solidFill>
                  <a:srgbClr val="0000FF"/>
                </a:solidFill>
                <a:latin typeface="Arial Unicode MS" pitchFamily="50" charset="-127"/>
                <a:ea typeface="Arial Unicode MS" pitchFamily="50" charset="-127"/>
                <a:cs typeface="Arial Unicode MS" pitchFamily="50" charset="-127"/>
              </a:rPr>
              <a:t>~23 </a:t>
            </a:r>
            <a:r>
              <a:rPr lang="en-US" altLang="ko-KR" sz="2400" dirty="0" err="1">
                <a:solidFill>
                  <a:srgbClr val="0000FF"/>
                </a:solidFill>
                <a:latin typeface="Arial Unicode MS" pitchFamily="50" charset="-127"/>
                <a:ea typeface="Arial Unicode MS" pitchFamily="50" charset="-127"/>
                <a:cs typeface="Arial Unicode MS" pitchFamily="50" charset="-127"/>
              </a:rPr>
              <a:t>ps</a:t>
            </a:r>
            <a:r>
              <a:rPr lang="en-US" altLang="ko-KR" sz="2400" dirty="0">
                <a:solidFill>
                  <a:srgbClr val="0000FF"/>
                </a:solidFill>
                <a:latin typeface="Arial Unicode MS" pitchFamily="50" charset="-127"/>
                <a:ea typeface="Arial Unicode MS" pitchFamily="50" charset="-127"/>
                <a:cs typeface="Arial Unicode MS" pitchFamily="50" charset="-127"/>
              </a:rPr>
              <a:t> </a:t>
            </a:r>
          </a:p>
          <a:p>
            <a:r>
              <a:rPr lang="en-US" altLang="ko-KR" sz="2400" dirty="0" smtClean="0">
                <a:latin typeface="Arial Unicode MS" pitchFamily="50" charset="-127"/>
                <a:ea typeface="Arial Unicode MS" pitchFamily="50" charset="-127"/>
                <a:cs typeface="Arial Unicode MS" pitchFamily="50" charset="-127"/>
              </a:rPr>
              <a:t>Fraction</a:t>
            </a:r>
            <a:r>
              <a:rPr lang="en-US" altLang="ko-KR" sz="2400" dirty="0">
                <a:latin typeface="Arial Unicode MS" pitchFamily="50" charset="-127"/>
                <a:ea typeface="Arial Unicode MS" pitchFamily="50" charset="-127"/>
                <a:cs typeface="Arial Unicode MS" pitchFamily="50" charset="-127"/>
              </a:rPr>
              <a:t>: </a:t>
            </a:r>
            <a:r>
              <a:rPr lang="en-US" altLang="ko-KR" sz="2400" dirty="0">
                <a:solidFill>
                  <a:srgbClr val="0000FF"/>
                </a:solidFill>
                <a:latin typeface="Arial Unicode MS" pitchFamily="50" charset="-127"/>
                <a:ea typeface="Arial Unicode MS" pitchFamily="50" charset="-127"/>
                <a:cs typeface="Arial Unicode MS" pitchFamily="50" charset="-127"/>
              </a:rPr>
              <a:t>55%</a:t>
            </a:r>
            <a:r>
              <a:rPr lang="en-US" altLang="ko-KR" sz="2400" dirty="0">
                <a:latin typeface="Arial Unicode MS" pitchFamily="50" charset="-127"/>
                <a:ea typeface="Arial Unicode MS" pitchFamily="50" charset="-127"/>
                <a:cs typeface="Arial Unicode MS" pitchFamily="50" charset="-127"/>
              </a:rPr>
              <a:t> </a:t>
            </a:r>
          </a:p>
        </p:txBody>
      </p:sp>
      <p:sp>
        <p:nvSpPr>
          <p:cNvPr id="60422" name="TextBox 30"/>
          <p:cNvSpPr txBox="1">
            <a:spLocks noChangeArrowheads="1"/>
          </p:cNvSpPr>
          <p:nvPr/>
        </p:nvSpPr>
        <p:spPr bwMode="auto">
          <a:xfrm>
            <a:off x="2714612" y="357166"/>
            <a:ext cx="3500438" cy="523875"/>
          </a:xfrm>
          <a:prstGeom prst="rect">
            <a:avLst/>
          </a:prstGeom>
          <a:noFill/>
          <a:ln w="9525">
            <a:noFill/>
            <a:miter lim="800000"/>
            <a:headEnd/>
            <a:tailEnd/>
          </a:ln>
        </p:spPr>
        <p:txBody>
          <a:bodyPr>
            <a:spAutoFit/>
          </a:bodyPr>
          <a:lstStyle/>
          <a:p>
            <a:r>
              <a:rPr lang="en-US" altLang="ko-KR" sz="2800" dirty="0">
                <a:latin typeface="Arial Unicode MS" pitchFamily="50" charset="-127"/>
                <a:ea typeface="Arial Unicode MS" pitchFamily="50" charset="-127"/>
                <a:cs typeface="Arial Unicode MS" pitchFamily="50" charset="-127"/>
              </a:rPr>
              <a:t>for C</a:t>
            </a:r>
            <a:r>
              <a:rPr lang="en-US" altLang="ko-KR" sz="2800" baseline="-25000" dirty="0">
                <a:latin typeface="Arial Unicode MS" pitchFamily="50" charset="-127"/>
                <a:ea typeface="Arial Unicode MS" pitchFamily="50" charset="-127"/>
                <a:cs typeface="Arial Unicode MS" pitchFamily="50" charset="-127"/>
              </a:rPr>
              <a:t>2</a:t>
            </a:r>
            <a:r>
              <a:rPr lang="en-US" altLang="ko-KR" sz="2800" dirty="0">
                <a:latin typeface="Arial Unicode MS" pitchFamily="50" charset="-127"/>
                <a:ea typeface="Arial Unicode MS" pitchFamily="50" charset="-127"/>
                <a:cs typeface="Arial Unicode MS" pitchFamily="50" charset="-127"/>
              </a:rPr>
              <a:t>F</a:t>
            </a:r>
            <a:r>
              <a:rPr lang="en-US" altLang="ko-KR" sz="2800" baseline="-25000" dirty="0">
                <a:latin typeface="Arial Unicode MS" pitchFamily="50" charset="-127"/>
                <a:ea typeface="Arial Unicode MS" pitchFamily="50" charset="-127"/>
                <a:cs typeface="Arial Unicode MS" pitchFamily="50" charset="-127"/>
              </a:rPr>
              <a:t>4</a:t>
            </a:r>
            <a:r>
              <a:rPr lang="en-US" altLang="ko-KR" sz="2800" dirty="0">
                <a:latin typeface="Arial Unicode MS" pitchFamily="50" charset="-127"/>
                <a:ea typeface="Arial Unicode MS" pitchFamily="50" charset="-127"/>
                <a:cs typeface="Arial Unicode MS" pitchFamily="50" charset="-127"/>
              </a:rPr>
              <a:t>I </a:t>
            </a:r>
            <a:r>
              <a:rPr lang="en-US" altLang="ko-KR" sz="2800" dirty="0">
                <a:latin typeface="Arial Unicode MS" pitchFamily="50" charset="-127"/>
                <a:ea typeface="Arial Unicode MS" pitchFamily="50" charset="-127"/>
                <a:cs typeface="Arial Unicode MS" pitchFamily="50" charset="-127"/>
                <a:sym typeface="Wingdings" pitchFamily="2" charset="2"/>
              </a:rPr>
              <a:t> C</a:t>
            </a:r>
            <a:r>
              <a:rPr lang="en-US" altLang="ko-KR" sz="2800" baseline="-25000" dirty="0">
                <a:latin typeface="Arial Unicode MS" pitchFamily="50" charset="-127"/>
                <a:ea typeface="Arial Unicode MS" pitchFamily="50" charset="-127"/>
                <a:cs typeface="Arial Unicode MS" pitchFamily="50" charset="-127"/>
                <a:sym typeface="Wingdings" pitchFamily="2" charset="2"/>
              </a:rPr>
              <a:t>2</a:t>
            </a:r>
            <a:r>
              <a:rPr lang="en-US" altLang="ko-KR" sz="2800" dirty="0">
                <a:latin typeface="Arial Unicode MS" pitchFamily="50" charset="-127"/>
                <a:ea typeface="Arial Unicode MS" pitchFamily="50" charset="-127"/>
                <a:cs typeface="Arial Unicode MS" pitchFamily="50" charset="-127"/>
                <a:sym typeface="Wingdings" pitchFamily="2" charset="2"/>
              </a:rPr>
              <a:t>F</a:t>
            </a:r>
            <a:r>
              <a:rPr lang="en-US" altLang="ko-KR" sz="2800" baseline="-25000" dirty="0">
                <a:latin typeface="Arial Unicode MS" pitchFamily="50" charset="-127"/>
                <a:ea typeface="Arial Unicode MS" pitchFamily="50" charset="-127"/>
                <a:cs typeface="Arial Unicode MS" pitchFamily="50" charset="-127"/>
                <a:sym typeface="Wingdings" pitchFamily="2" charset="2"/>
              </a:rPr>
              <a:t>4</a:t>
            </a:r>
            <a:r>
              <a:rPr lang="en-US" altLang="ko-KR" sz="2800" dirty="0">
                <a:latin typeface="Arial Unicode MS" pitchFamily="50" charset="-127"/>
                <a:ea typeface="Arial Unicode MS" pitchFamily="50" charset="-127"/>
                <a:cs typeface="Arial Unicode MS" pitchFamily="50" charset="-127"/>
                <a:sym typeface="Wingdings" pitchFamily="2" charset="2"/>
              </a:rPr>
              <a:t> + I</a:t>
            </a:r>
            <a:endParaRPr lang="ko-KR" altLang="en-US" sz="2800" dirty="0">
              <a:latin typeface="Arial Unicode MS" pitchFamily="50" charset="-127"/>
              <a:ea typeface="Arial Unicode MS" pitchFamily="50" charset="-127"/>
              <a:cs typeface="Arial Unicode MS" pitchFamily="50" charset="-127"/>
            </a:endParaRPr>
          </a:p>
        </p:txBody>
      </p:sp>
      <p:sp>
        <p:nvSpPr>
          <p:cNvPr id="60424" name="TextBox 30"/>
          <p:cNvSpPr txBox="1">
            <a:spLocks noChangeArrowheads="1"/>
          </p:cNvSpPr>
          <p:nvPr/>
        </p:nvSpPr>
        <p:spPr bwMode="auto">
          <a:xfrm>
            <a:off x="4857752" y="1428736"/>
            <a:ext cx="4000500" cy="1569660"/>
          </a:xfrm>
          <a:prstGeom prst="rect">
            <a:avLst/>
          </a:prstGeom>
          <a:noFill/>
          <a:ln w="9525">
            <a:noFill/>
            <a:miter lim="800000"/>
            <a:headEnd/>
            <a:tailEnd/>
          </a:ln>
        </p:spPr>
        <p:txBody>
          <a:bodyPr>
            <a:spAutoFit/>
          </a:bodyPr>
          <a:lstStyle/>
          <a:p>
            <a:r>
              <a:rPr lang="en-US" altLang="ko-KR" sz="2400" dirty="0">
                <a:solidFill>
                  <a:srgbClr val="00B050"/>
                </a:solidFill>
                <a:latin typeface="Arial Unicode MS" pitchFamily="50" charset="-127"/>
                <a:ea typeface="Arial Unicode MS" pitchFamily="50" charset="-127"/>
                <a:cs typeface="Arial Unicode MS" pitchFamily="50" charset="-127"/>
              </a:rPr>
              <a:t>Time-Resolved X-ray Solution Scattering</a:t>
            </a:r>
          </a:p>
          <a:p>
            <a:r>
              <a:rPr lang="en-US" altLang="ko-KR" sz="2400" dirty="0" smtClean="0">
                <a:latin typeface="Arial Unicode MS" pitchFamily="50" charset="-127"/>
                <a:ea typeface="Arial Unicode MS" pitchFamily="50" charset="-127"/>
                <a:cs typeface="Arial Unicode MS" pitchFamily="50" charset="-127"/>
              </a:rPr>
              <a:t>Time </a:t>
            </a:r>
            <a:r>
              <a:rPr lang="en-US" altLang="ko-KR" sz="2400" dirty="0">
                <a:latin typeface="Arial Unicode MS" pitchFamily="50" charset="-127"/>
                <a:ea typeface="Arial Unicode MS" pitchFamily="50" charset="-127"/>
                <a:cs typeface="Arial Unicode MS" pitchFamily="50" charset="-127"/>
              </a:rPr>
              <a:t>Scale: </a:t>
            </a:r>
            <a:r>
              <a:rPr lang="en-US" altLang="ko-KR" sz="2400" dirty="0">
                <a:solidFill>
                  <a:srgbClr val="FF0000"/>
                </a:solidFill>
                <a:latin typeface="Arial Unicode MS" pitchFamily="50" charset="-127"/>
                <a:ea typeface="Arial Unicode MS" pitchFamily="50" charset="-127"/>
                <a:cs typeface="Arial Unicode MS" pitchFamily="50" charset="-127"/>
              </a:rPr>
              <a:t>~300 </a:t>
            </a:r>
            <a:r>
              <a:rPr lang="en-US" altLang="ko-KR" sz="2400" dirty="0" err="1">
                <a:solidFill>
                  <a:srgbClr val="FF0000"/>
                </a:solidFill>
                <a:latin typeface="Arial Unicode MS" pitchFamily="50" charset="-127"/>
                <a:ea typeface="Arial Unicode MS" pitchFamily="50" charset="-127"/>
                <a:cs typeface="Arial Unicode MS" pitchFamily="50" charset="-127"/>
              </a:rPr>
              <a:t>ps</a:t>
            </a:r>
            <a:r>
              <a:rPr lang="en-US" altLang="ko-KR" sz="2400" dirty="0">
                <a:solidFill>
                  <a:srgbClr val="FF0000"/>
                </a:solidFill>
                <a:latin typeface="Arial Unicode MS" pitchFamily="50" charset="-127"/>
                <a:ea typeface="Arial Unicode MS" pitchFamily="50" charset="-127"/>
                <a:cs typeface="Arial Unicode MS" pitchFamily="50" charset="-127"/>
              </a:rPr>
              <a:t> </a:t>
            </a:r>
            <a:endParaRPr lang="en-US" altLang="ko-KR" sz="2400" dirty="0">
              <a:latin typeface="Arial Unicode MS" pitchFamily="50" charset="-127"/>
              <a:ea typeface="Arial Unicode MS" pitchFamily="50" charset="-127"/>
              <a:cs typeface="Arial Unicode MS" pitchFamily="50" charset="-127"/>
            </a:endParaRPr>
          </a:p>
          <a:p>
            <a:r>
              <a:rPr lang="en-US" altLang="ko-KR" sz="2400" dirty="0">
                <a:latin typeface="Arial Unicode MS" pitchFamily="50" charset="-127"/>
                <a:ea typeface="Arial Unicode MS" pitchFamily="50" charset="-127"/>
                <a:cs typeface="Arial Unicode MS" pitchFamily="50" charset="-127"/>
              </a:rPr>
              <a:t>Fraction: </a:t>
            </a:r>
            <a:r>
              <a:rPr lang="en-US" altLang="ko-KR" sz="2400" dirty="0">
                <a:solidFill>
                  <a:srgbClr val="FF0000"/>
                </a:solidFill>
                <a:latin typeface="Arial Unicode MS" pitchFamily="50" charset="-127"/>
                <a:ea typeface="Arial Unicode MS" pitchFamily="50" charset="-127"/>
                <a:cs typeface="Arial Unicode MS" pitchFamily="50" charset="-127"/>
              </a:rPr>
              <a:t>20%</a:t>
            </a:r>
            <a:r>
              <a:rPr lang="en-US" altLang="ko-KR" sz="2400" dirty="0">
                <a:latin typeface="Arial Unicode MS" pitchFamily="50" charset="-127"/>
                <a:ea typeface="Arial Unicode MS" pitchFamily="50" charset="-127"/>
                <a:cs typeface="Arial Unicode MS" pitchFamily="50" charset="-127"/>
              </a:rPr>
              <a:t> </a:t>
            </a:r>
          </a:p>
        </p:txBody>
      </p:sp>
      <p:grpSp>
        <p:nvGrpSpPr>
          <p:cNvPr id="22" name="그룹 21"/>
          <p:cNvGrpSpPr/>
          <p:nvPr/>
        </p:nvGrpSpPr>
        <p:grpSpPr>
          <a:xfrm>
            <a:off x="2214546" y="2928934"/>
            <a:ext cx="4929222" cy="3611999"/>
            <a:chOff x="1101501" y="357166"/>
            <a:chExt cx="6743380" cy="4941364"/>
          </a:xfrm>
        </p:grpSpPr>
        <p:sp>
          <p:nvSpPr>
            <p:cNvPr id="23" name="자유형 22"/>
            <p:cNvSpPr/>
            <p:nvPr/>
          </p:nvSpPr>
          <p:spPr>
            <a:xfrm>
              <a:off x="1500165" y="3786190"/>
              <a:ext cx="857257" cy="803845"/>
            </a:xfrm>
            <a:custGeom>
              <a:avLst/>
              <a:gdLst>
                <a:gd name="connsiteX0" fmla="*/ 0 w 7199697"/>
                <a:gd name="connsiteY0" fmla="*/ 2165684 h 2175309"/>
                <a:gd name="connsiteX1" fmla="*/ 1443790 w 7199697"/>
                <a:gd name="connsiteY1" fmla="*/ 1809549 h 2175309"/>
                <a:gd name="connsiteX2" fmla="*/ 3609474 w 7199697"/>
                <a:gd name="connsiteY2" fmla="*/ 0 h 2175309"/>
                <a:gd name="connsiteX3" fmla="*/ 5765533 w 7199697"/>
                <a:gd name="connsiteY3" fmla="*/ 1809549 h 2175309"/>
                <a:gd name="connsiteX4" fmla="*/ 7199697 w 7199697"/>
                <a:gd name="connsiteY4" fmla="*/ 2175309 h 217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697" h="2175309">
                  <a:moveTo>
                    <a:pt x="0" y="2165684"/>
                  </a:moveTo>
                  <a:cubicBezTo>
                    <a:pt x="421105" y="2168090"/>
                    <a:pt x="842211" y="2170496"/>
                    <a:pt x="1443790" y="1809549"/>
                  </a:cubicBezTo>
                  <a:cubicBezTo>
                    <a:pt x="2045369" y="1448602"/>
                    <a:pt x="2889184" y="0"/>
                    <a:pt x="3609474" y="0"/>
                  </a:cubicBezTo>
                  <a:cubicBezTo>
                    <a:pt x="4329764" y="0"/>
                    <a:pt x="5167163" y="1446998"/>
                    <a:pt x="5765533" y="1809549"/>
                  </a:cubicBezTo>
                  <a:cubicBezTo>
                    <a:pt x="6363903" y="2172100"/>
                    <a:pt x="6781800" y="2173704"/>
                    <a:pt x="7199697" y="2175309"/>
                  </a:cubicBezTo>
                </a:path>
              </a:pathLst>
            </a:cu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4" name="자유형 23"/>
            <p:cNvSpPr/>
            <p:nvPr/>
          </p:nvSpPr>
          <p:spPr>
            <a:xfrm>
              <a:off x="1500166" y="357166"/>
              <a:ext cx="857257" cy="803845"/>
            </a:xfrm>
            <a:custGeom>
              <a:avLst/>
              <a:gdLst>
                <a:gd name="connsiteX0" fmla="*/ 0 w 7199697"/>
                <a:gd name="connsiteY0" fmla="*/ 2165684 h 2175309"/>
                <a:gd name="connsiteX1" fmla="*/ 1443790 w 7199697"/>
                <a:gd name="connsiteY1" fmla="*/ 1809549 h 2175309"/>
                <a:gd name="connsiteX2" fmla="*/ 3609474 w 7199697"/>
                <a:gd name="connsiteY2" fmla="*/ 0 h 2175309"/>
                <a:gd name="connsiteX3" fmla="*/ 5765533 w 7199697"/>
                <a:gd name="connsiteY3" fmla="*/ 1809549 h 2175309"/>
                <a:gd name="connsiteX4" fmla="*/ 7199697 w 7199697"/>
                <a:gd name="connsiteY4" fmla="*/ 2175309 h 217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9697" h="2175309">
                  <a:moveTo>
                    <a:pt x="0" y="2165684"/>
                  </a:moveTo>
                  <a:cubicBezTo>
                    <a:pt x="421105" y="2168090"/>
                    <a:pt x="842211" y="2170496"/>
                    <a:pt x="1443790" y="1809549"/>
                  </a:cubicBezTo>
                  <a:cubicBezTo>
                    <a:pt x="2045369" y="1448602"/>
                    <a:pt x="2889184" y="0"/>
                    <a:pt x="3609474" y="0"/>
                  </a:cubicBezTo>
                  <a:cubicBezTo>
                    <a:pt x="4329764" y="0"/>
                    <a:pt x="5167163" y="1446998"/>
                    <a:pt x="5765533" y="1809549"/>
                  </a:cubicBezTo>
                  <a:cubicBezTo>
                    <a:pt x="6363903" y="2172100"/>
                    <a:pt x="6781800" y="2173704"/>
                    <a:pt x="7199697" y="2175309"/>
                  </a:cubicBezTo>
                </a:path>
              </a:pathLst>
            </a:custGeom>
            <a:solidFill>
              <a:schemeClr val="accent1">
                <a:lumMod val="20000"/>
                <a:lumOff val="8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5" name="자유형 24"/>
            <p:cNvSpPr/>
            <p:nvPr/>
          </p:nvSpPr>
          <p:spPr>
            <a:xfrm>
              <a:off x="1439614" y="489613"/>
              <a:ext cx="3330341" cy="2560320"/>
            </a:xfrm>
            <a:custGeom>
              <a:avLst/>
              <a:gdLst>
                <a:gd name="connsiteX0" fmla="*/ 0 w 3330341"/>
                <a:gd name="connsiteY0" fmla="*/ 0 h 2560320"/>
                <a:gd name="connsiteX1" fmla="*/ 1414913 w 3330341"/>
                <a:gd name="connsiteY1" fmla="*/ 1944303 h 2560320"/>
                <a:gd name="connsiteX2" fmla="*/ 3330341 w 3330341"/>
                <a:gd name="connsiteY2" fmla="*/ 2560320 h 2560320"/>
              </a:gdLst>
              <a:ahLst/>
              <a:cxnLst>
                <a:cxn ang="0">
                  <a:pos x="connsiteX0" y="connsiteY0"/>
                </a:cxn>
                <a:cxn ang="0">
                  <a:pos x="connsiteX1" y="connsiteY1"/>
                </a:cxn>
                <a:cxn ang="0">
                  <a:pos x="connsiteX2" y="connsiteY2"/>
                </a:cxn>
              </a:cxnLst>
              <a:rect l="l" t="t" r="r" b="b"/>
              <a:pathLst>
                <a:path w="3330341" h="2560320">
                  <a:moveTo>
                    <a:pt x="0" y="0"/>
                  </a:moveTo>
                  <a:cubicBezTo>
                    <a:pt x="429928" y="758791"/>
                    <a:pt x="859856" y="1517583"/>
                    <a:pt x="1414913" y="1944303"/>
                  </a:cubicBezTo>
                  <a:cubicBezTo>
                    <a:pt x="1969970" y="2371023"/>
                    <a:pt x="2650155" y="2465671"/>
                    <a:pt x="3330341" y="25603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ko-KR" altLang="en-US"/>
            </a:p>
          </p:txBody>
        </p:sp>
        <p:cxnSp>
          <p:nvCxnSpPr>
            <p:cNvPr id="26" name="직선 연결선 25"/>
            <p:cNvCxnSpPr/>
            <p:nvPr/>
          </p:nvCxnSpPr>
          <p:spPr>
            <a:xfrm>
              <a:off x="1643042" y="4572008"/>
              <a:ext cx="5715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rot="5400000" flipH="1" flipV="1">
              <a:off x="177769" y="2821777"/>
              <a:ext cx="3501256" cy="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8" name="TextBox 27"/>
            <p:cNvSpPr txBox="1"/>
            <p:nvPr/>
          </p:nvSpPr>
          <p:spPr>
            <a:xfrm>
              <a:off x="1500166" y="4929198"/>
              <a:ext cx="774571" cy="369332"/>
            </a:xfrm>
            <a:prstGeom prst="rect">
              <a:avLst/>
            </a:prstGeom>
            <a:noFill/>
          </p:spPr>
          <p:txBody>
            <a:bodyPr wrap="none" rtlCol="0">
              <a:spAutoFit/>
            </a:bodyPr>
            <a:lstStyle/>
            <a:p>
              <a:r>
                <a:rPr lang="en-US" altLang="ko-KR" dirty="0" smtClean="0">
                  <a:latin typeface="Times New Roman" pitchFamily="18" charset="0"/>
                  <a:cs typeface="Times New Roman" pitchFamily="18" charset="0"/>
                </a:rPr>
                <a:t>C</a:t>
              </a:r>
              <a:r>
                <a:rPr lang="en-US" altLang="ko-KR" baseline="-25000" dirty="0" smtClean="0">
                  <a:latin typeface="Times New Roman" pitchFamily="18" charset="0"/>
                  <a:cs typeface="Times New Roman" pitchFamily="18" charset="0"/>
                </a:rPr>
                <a:t>2</a:t>
              </a:r>
              <a:r>
                <a:rPr lang="en-US" altLang="ko-KR" dirty="0" smtClean="0">
                  <a:latin typeface="Times New Roman" pitchFamily="18" charset="0"/>
                  <a:cs typeface="Times New Roman" pitchFamily="18" charset="0"/>
                </a:rPr>
                <a:t>F</a:t>
              </a:r>
              <a:r>
                <a:rPr lang="en-US" altLang="ko-KR" baseline="-25000" dirty="0" smtClean="0">
                  <a:latin typeface="Times New Roman" pitchFamily="18" charset="0"/>
                  <a:cs typeface="Times New Roman" pitchFamily="18" charset="0"/>
                </a:rPr>
                <a:t>4</a:t>
              </a:r>
              <a:r>
                <a:rPr lang="en-US" altLang="ko-KR" dirty="0" smtClean="0">
                  <a:latin typeface="Times New Roman" pitchFamily="18" charset="0"/>
                  <a:cs typeface="Times New Roman" pitchFamily="18" charset="0"/>
                </a:rPr>
                <a:t>I</a:t>
              </a:r>
              <a:r>
                <a:rPr lang="en-US" altLang="ko-KR" baseline="-25000" dirty="0" smtClean="0">
                  <a:latin typeface="Times New Roman" pitchFamily="18" charset="0"/>
                  <a:cs typeface="Times New Roman" pitchFamily="18" charset="0"/>
                </a:rPr>
                <a:t>2</a:t>
              </a:r>
              <a:endParaRPr lang="ko-KR" altLang="en-US" baseline="-25000" dirty="0">
                <a:latin typeface="Times New Roman" pitchFamily="18" charset="0"/>
                <a:cs typeface="Times New Roman" pitchFamily="18" charset="0"/>
              </a:endParaRPr>
            </a:p>
          </p:txBody>
        </p:sp>
        <p:sp>
          <p:nvSpPr>
            <p:cNvPr id="29" name="TextBox 28"/>
            <p:cNvSpPr txBox="1"/>
            <p:nvPr/>
          </p:nvSpPr>
          <p:spPr>
            <a:xfrm>
              <a:off x="4643438" y="3143248"/>
              <a:ext cx="1019831" cy="369332"/>
            </a:xfrm>
            <a:prstGeom prst="rect">
              <a:avLst/>
            </a:prstGeom>
            <a:noFill/>
          </p:spPr>
          <p:txBody>
            <a:bodyPr wrap="none" rtlCol="0">
              <a:spAutoFit/>
            </a:bodyPr>
            <a:lstStyle/>
            <a:p>
              <a:r>
                <a:rPr lang="en-US" altLang="ko-KR" dirty="0" smtClean="0">
                  <a:latin typeface="Times New Roman" pitchFamily="18" charset="0"/>
                  <a:cs typeface="Times New Roman" pitchFamily="18" charset="0"/>
                </a:rPr>
                <a:t>C</a:t>
              </a:r>
              <a:r>
                <a:rPr lang="en-US" altLang="ko-KR" baseline="-25000" dirty="0" smtClean="0">
                  <a:latin typeface="Times New Roman" pitchFamily="18" charset="0"/>
                  <a:cs typeface="Times New Roman" pitchFamily="18" charset="0"/>
                </a:rPr>
                <a:t>2</a:t>
              </a:r>
              <a:r>
                <a:rPr lang="en-US" altLang="ko-KR" dirty="0" smtClean="0">
                  <a:latin typeface="Times New Roman" pitchFamily="18" charset="0"/>
                  <a:cs typeface="Times New Roman" pitchFamily="18" charset="0"/>
                </a:rPr>
                <a:t>F</a:t>
              </a:r>
              <a:r>
                <a:rPr lang="en-US" altLang="ko-KR" baseline="-25000" dirty="0" smtClean="0">
                  <a:latin typeface="Times New Roman" pitchFamily="18" charset="0"/>
                  <a:cs typeface="Times New Roman" pitchFamily="18" charset="0"/>
                </a:rPr>
                <a:t>4</a:t>
              </a:r>
              <a:r>
                <a:rPr lang="en-US" altLang="ko-KR" dirty="0" smtClean="0">
                  <a:latin typeface="Times New Roman" pitchFamily="18" charset="0"/>
                  <a:cs typeface="Times New Roman" pitchFamily="18" charset="0"/>
                </a:rPr>
                <a:t>I + I</a:t>
              </a:r>
              <a:endParaRPr lang="ko-KR" altLang="en-US" baseline="-25000" dirty="0">
                <a:latin typeface="Times New Roman" pitchFamily="18" charset="0"/>
                <a:cs typeface="Times New Roman" pitchFamily="18" charset="0"/>
              </a:endParaRPr>
            </a:p>
          </p:txBody>
        </p:sp>
        <p:sp>
          <p:nvSpPr>
            <p:cNvPr id="30" name="TextBox 29"/>
            <p:cNvSpPr txBox="1"/>
            <p:nvPr/>
          </p:nvSpPr>
          <p:spPr>
            <a:xfrm>
              <a:off x="6786578" y="3571876"/>
              <a:ext cx="1058303" cy="369332"/>
            </a:xfrm>
            <a:prstGeom prst="rect">
              <a:avLst/>
            </a:prstGeom>
            <a:noFill/>
          </p:spPr>
          <p:txBody>
            <a:bodyPr wrap="none" rtlCol="0">
              <a:spAutoFit/>
            </a:bodyPr>
            <a:lstStyle/>
            <a:p>
              <a:r>
                <a:rPr lang="en-US" altLang="ko-KR" dirty="0" smtClean="0">
                  <a:latin typeface="Times New Roman" pitchFamily="18" charset="0"/>
                  <a:cs typeface="Times New Roman" pitchFamily="18" charset="0"/>
                </a:rPr>
                <a:t>C</a:t>
              </a:r>
              <a:r>
                <a:rPr lang="en-US" altLang="ko-KR" baseline="-25000" dirty="0" smtClean="0">
                  <a:latin typeface="Times New Roman" pitchFamily="18" charset="0"/>
                  <a:cs typeface="Times New Roman" pitchFamily="18" charset="0"/>
                </a:rPr>
                <a:t>2</a:t>
              </a:r>
              <a:r>
                <a:rPr lang="en-US" altLang="ko-KR" dirty="0" smtClean="0">
                  <a:latin typeface="Times New Roman" pitchFamily="18" charset="0"/>
                  <a:cs typeface="Times New Roman" pitchFamily="18" charset="0"/>
                </a:rPr>
                <a:t>F</a:t>
              </a:r>
              <a:r>
                <a:rPr lang="en-US" altLang="ko-KR" baseline="-25000" dirty="0" smtClean="0">
                  <a:latin typeface="Times New Roman" pitchFamily="18" charset="0"/>
                  <a:cs typeface="Times New Roman" pitchFamily="18" charset="0"/>
                </a:rPr>
                <a:t>4</a:t>
              </a:r>
              <a:r>
                <a:rPr lang="en-US" altLang="ko-KR" dirty="0" smtClean="0">
                  <a:latin typeface="Times New Roman" pitchFamily="18" charset="0"/>
                  <a:cs typeface="Times New Roman" pitchFamily="18" charset="0"/>
                </a:rPr>
                <a:t> + 2I</a:t>
              </a:r>
              <a:endParaRPr lang="ko-KR" altLang="en-US" baseline="-25000" dirty="0">
                <a:latin typeface="Times New Roman" pitchFamily="18" charset="0"/>
                <a:cs typeface="Times New Roman" pitchFamily="18" charset="0"/>
              </a:endParaRPr>
            </a:p>
          </p:txBody>
        </p:sp>
        <p:sp>
          <p:nvSpPr>
            <p:cNvPr id="31" name="자유형 30"/>
            <p:cNvSpPr/>
            <p:nvPr/>
          </p:nvSpPr>
          <p:spPr>
            <a:xfrm>
              <a:off x="1101501" y="3013509"/>
              <a:ext cx="3619099" cy="1822383"/>
            </a:xfrm>
            <a:custGeom>
              <a:avLst/>
              <a:gdLst>
                <a:gd name="connsiteX0" fmla="*/ 0 w 3619099"/>
                <a:gd name="connsiteY0" fmla="*/ 141171 h 1822383"/>
                <a:gd name="connsiteX1" fmla="*/ 818148 w 3619099"/>
                <a:gd name="connsiteY1" fmla="*/ 1796716 h 1822383"/>
                <a:gd name="connsiteX2" fmla="*/ 2030931 w 3619099"/>
                <a:gd name="connsiteY2" fmla="*/ 295175 h 1822383"/>
                <a:gd name="connsiteX3" fmla="*/ 3619099 w 3619099"/>
                <a:gd name="connsiteY3" fmla="*/ 25668 h 1822383"/>
              </a:gdLst>
              <a:ahLst/>
              <a:cxnLst>
                <a:cxn ang="0">
                  <a:pos x="connsiteX0" y="connsiteY0"/>
                </a:cxn>
                <a:cxn ang="0">
                  <a:pos x="connsiteX1" y="connsiteY1"/>
                </a:cxn>
                <a:cxn ang="0">
                  <a:pos x="connsiteX2" y="connsiteY2"/>
                </a:cxn>
                <a:cxn ang="0">
                  <a:pos x="connsiteX3" y="connsiteY3"/>
                </a:cxn>
              </a:cxnLst>
              <a:rect l="l" t="t" r="r" b="b"/>
              <a:pathLst>
                <a:path w="3619099" h="1822383">
                  <a:moveTo>
                    <a:pt x="0" y="141171"/>
                  </a:moveTo>
                  <a:cubicBezTo>
                    <a:pt x="239830" y="956110"/>
                    <a:pt x="479660" y="1771049"/>
                    <a:pt x="818148" y="1796716"/>
                  </a:cubicBezTo>
                  <a:cubicBezTo>
                    <a:pt x="1156637" y="1822383"/>
                    <a:pt x="1564106" y="590350"/>
                    <a:pt x="2030931" y="295175"/>
                  </a:cubicBezTo>
                  <a:cubicBezTo>
                    <a:pt x="2497756" y="0"/>
                    <a:pt x="3150670" y="35293"/>
                    <a:pt x="3619099" y="2566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ko-KR" altLang="en-US"/>
            </a:p>
          </p:txBody>
        </p:sp>
        <p:sp>
          <p:nvSpPr>
            <p:cNvPr id="32" name="자유형 31"/>
            <p:cNvSpPr/>
            <p:nvPr/>
          </p:nvSpPr>
          <p:spPr>
            <a:xfrm>
              <a:off x="4600343" y="2562757"/>
              <a:ext cx="2891972" cy="976690"/>
            </a:xfrm>
            <a:custGeom>
              <a:avLst/>
              <a:gdLst>
                <a:gd name="connsiteX0" fmla="*/ 0 w 2891972"/>
                <a:gd name="connsiteY0" fmla="*/ 475947 h 976690"/>
                <a:gd name="connsiteX1" fmla="*/ 939800 w 2891972"/>
                <a:gd name="connsiteY1" fmla="*/ 450547 h 976690"/>
                <a:gd name="connsiteX2" fmla="*/ 1763486 w 2891972"/>
                <a:gd name="connsiteY2" fmla="*/ 87690 h 976690"/>
                <a:gd name="connsiteX3" fmla="*/ 2891972 w 2891972"/>
                <a:gd name="connsiteY3" fmla="*/ 976690 h 976690"/>
              </a:gdLst>
              <a:ahLst/>
              <a:cxnLst>
                <a:cxn ang="0">
                  <a:pos x="connsiteX0" y="connsiteY0"/>
                </a:cxn>
                <a:cxn ang="0">
                  <a:pos x="connsiteX1" y="connsiteY1"/>
                </a:cxn>
                <a:cxn ang="0">
                  <a:pos x="connsiteX2" y="connsiteY2"/>
                </a:cxn>
                <a:cxn ang="0">
                  <a:pos x="connsiteX3" y="connsiteY3"/>
                </a:cxn>
              </a:cxnLst>
              <a:rect l="l" t="t" r="r" b="b"/>
              <a:pathLst>
                <a:path w="2891972" h="976690">
                  <a:moveTo>
                    <a:pt x="0" y="475947"/>
                  </a:moveTo>
                  <a:cubicBezTo>
                    <a:pt x="322943" y="495602"/>
                    <a:pt x="645886" y="515257"/>
                    <a:pt x="939800" y="450547"/>
                  </a:cubicBezTo>
                  <a:cubicBezTo>
                    <a:pt x="1233714" y="385838"/>
                    <a:pt x="1438124" y="0"/>
                    <a:pt x="1763486" y="87690"/>
                  </a:cubicBezTo>
                  <a:cubicBezTo>
                    <a:pt x="2088848" y="175380"/>
                    <a:pt x="2649463" y="807357"/>
                    <a:pt x="2891972" y="9766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ko-KR" altLang="en-US"/>
            </a:p>
          </p:txBody>
        </p:sp>
        <p:sp>
          <p:nvSpPr>
            <p:cNvPr id="33" name="자유형 32"/>
            <p:cNvSpPr/>
            <p:nvPr/>
          </p:nvSpPr>
          <p:spPr>
            <a:xfrm>
              <a:off x="2000232" y="1000108"/>
              <a:ext cx="2714644" cy="1857388"/>
            </a:xfrm>
            <a:custGeom>
              <a:avLst/>
              <a:gdLst>
                <a:gd name="connsiteX0" fmla="*/ 0 w 3330341"/>
                <a:gd name="connsiteY0" fmla="*/ 0 h 2560320"/>
                <a:gd name="connsiteX1" fmla="*/ 1414913 w 3330341"/>
                <a:gd name="connsiteY1" fmla="*/ 1944303 h 2560320"/>
                <a:gd name="connsiteX2" fmla="*/ 3330341 w 3330341"/>
                <a:gd name="connsiteY2" fmla="*/ 2560320 h 2560320"/>
              </a:gdLst>
              <a:ahLst/>
              <a:cxnLst>
                <a:cxn ang="0">
                  <a:pos x="connsiteX0" y="connsiteY0"/>
                </a:cxn>
                <a:cxn ang="0">
                  <a:pos x="connsiteX1" y="connsiteY1"/>
                </a:cxn>
                <a:cxn ang="0">
                  <a:pos x="connsiteX2" y="connsiteY2"/>
                </a:cxn>
              </a:cxnLst>
              <a:rect l="l" t="t" r="r" b="b"/>
              <a:pathLst>
                <a:path w="3330341" h="2560320">
                  <a:moveTo>
                    <a:pt x="0" y="0"/>
                  </a:moveTo>
                  <a:cubicBezTo>
                    <a:pt x="429928" y="758791"/>
                    <a:pt x="859856" y="1517583"/>
                    <a:pt x="1414913" y="1944303"/>
                  </a:cubicBezTo>
                  <a:cubicBezTo>
                    <a:pt x="1969970" y="2371023"/>
                    <a:pt x="2650155" y="2465671"/>
                    <a:pt x="3330341" y="2560320"/>
                  </a:cubicBezTo>
                </a:path>
              </a:pathLst>
            </a:cu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ko-KR" altLang="en-US"/>
            </a:p>
          </p:txBody>
        </p:sp>
        <p:sp>
          <p:nvSpPr>
            <p:cNvPr id="34" name="자유형 33"/>
            <p:cNvSpPr/>
            <p:nvPr/>
          </p:nvSpPr>
          <p:spPr>
            <a:xfrm>
              <a:off x="5429256" y="2357430"/>
              <a:ext cx="1645920" cy="521368"/>
            </a:xfrm>
            <a:custGeom>
              <a:avLst/>
              <a:gdLst>
                <a:gd name="connsiteX0" fmla="*/ 0 w 1645920"/>
                <a:gd name="connsiteY0" fmla="*/ 453991 h 521368"/>
                <a:gd name="connsiteX1" fmla="*/ 837398 w 1645920"/>
                <a:gd name="connsiteY1" fmla="*/ 11229 h 521368"/>
                <a:gd name="connsiteX2" fmla="*/ 1645920 w 1645920"/>
                <a:gd name="connsiteY2" fmla="*/ 521368 h 521368"/>
              </a:gdLst>
              <a:ahLst/>
              <a:cxnLst>
                <a:cxn ang="0">
                  <a:pos x="connsiteX0" y="connsiteY0"/>
                </a:cxn>
                <a:cxn ang="0">
                  <a:pos x="connsiteX1" y="connsiteY1"/>
                </a:cxn>
                <a:cxn ang="0">
                  <a:pos x="connsiteX2" y="connsiteY2"/>
                </a:cxn>
              </a:cxnLst>
              <a:rect l="l" t="t" r="r" b="b"/>
              <a:pathLst>
                <a:path w="1645920" h="521368">
                  <a:moveTo>
                    <a:pt x="0" y="453991"/>
                  </a:moveTo>
                  <a:cubicBezTo>
                    <a:pt x="281539" y="226995"/>
                    <a:pt x="563078" y="0"/>
                    <a:pt x="837398" y="11229"/>
                  </a:cubicBezTo>
                  <a:cubicBezTo>
                    <a:pt x="1111718" y="22458"/>
                    <a:pt x="1378819" y="271913"/>
                    <a:pt x="1645920" y="521368"/>
                  </a:cubicBezTo>
                </a:path>
              </a:pathLst>
            </a:cu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ko-KR" altLang="en-US"/>
            </a:p>
          </p:txBody>
        </p:sp>
      </p:grpSp>
    </p:spTree>
    <p:extLst>
      <p:ext uri="{BB962C8B-B14F-4D97-AF65-F5344CB8AC3E}">
        <p14:creationId xmlns:p14="http://schemas.microsoft.com/office/powerpoint/2010/main" val="3462174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371128"/>
            <a:ext cx="7620000" cy="609600"/>
          </a:xfrm>
          <a:noFill/>
          <a:ln>
            <a:miter lim="800000"/>
            <a:headEnd/>
            <a:tailEnd/>
          </a:ln>
        </p:spPr>
        <p:txBody>
          <a:bodyPr vert="horz" wrap="square" lIns="91440" tIns="45720" rIns="91440" bIns="45720" numCol="1" anchor="t" anchorCtr="0" compatLnSpc="1">
            <a:prstTxWarp prst="textNoShape">
              <a:avLst/>
            </a:prstTxWarp>
          </a:bodyPr>
          <a:lstStyle/>
          <a:p>
            <a:r>
              <a:rPr lang="en-US" altLang="ko-KR" sz="3200" dirty="0" smtClean="0">
                <a:latin typeface="+mn-lt"/>
                <a:ea typeface="휴먼옛체" pitchFamily="18" charset="-127"/>
              </a:rPr>
              <a:t>Structural Dynamics of HgI</a:t>
            </a:r>
            <a:r>
              <a:rPr lang="en-US" altLang="ko-KR" sz="3200" baseline="-25000" dirty="0" smtClean="0">
                <a:latin typeface="+mn-lt"/>
                <a:ea typeface="휴먼옛체" pitchFamily="18" charset="-127"/>
              </a:rPr>
              <a:t>2</a:t>
            </a:r>
          </a:p>
        </p:txBody>
      </p:sp>
      <p:pic>
        <p:nvPicPr>
          <p:cNvPr id="61443" name="Picture 4"/>
          <p:cNvPicPr>
            <a:picLocks noChangeAspect="1" noChangeArrowheads="1"/>
          </p:cNvPicPr>
          <p:nvPr/>
        </p:nvPicPr>
        <p:blipFill>
          <a:blip r:embed="rId3"/>
          <a:srcRect/>
          <a:stretch>
            <a:fillRect/>
          </a:stretch>
        </p:blipFill>
        <p:spPr bwMode="auto">
          <a:xfrm>
            <a:off x="4859338" y="3557588"/>
            <a:ext cx="4284662" cy="3300412"/>
          </a:xfrm>
          <a:prstGeom prst="rect">
            <a:avLst/>
          </a:prstGeom>
          <a:noFill/>
          <a:ln w="9525">
            <a:noFill/>
            <a:miter lim="800000"/>
            <a:headEnd/>
            <a:tailEnd/>
          </a:ln>
        </p:spPr>
      </p:pic>
      <p:grpSp>
        <p:nvGrpSpPr>
          <p:cNvPr id="61444" name="Group 26"/>
          <p:cNvGrpSpPr>
            <a:grpSpLocks/>
          </p:cNvGrpSpPr>
          <p:nvPr/>
        </p:nvGrpSpPr>
        <p:grpSpPr bwMode="auto">
          <a:xfrm>
            <a:off x="395288" y="1260475"/>
            <a:ext cx="4316412" cy="4208463"/>
            <a:chOff x="249" y="794"/>
            <a:chExt cx="2719" cy="2651"/>
          </a:xfrm>
        </p:grpSpPr>
        <p:grpSp>
          <p:nvGrpSpPr>
            <p:cNvPr id="61447" name="Group 5"/>
            <p:cNvGrpSpPr>
              <a:grpSpLocks/>
            </p:cNvGrpSpPr>
            <p:nvPr/>
          </p:nvGrpSpPr>
          <p:grpSpPr bwMode="auto">
            <a:xfrm>
              <a:off x="249" y="794"/>
              <a:ext cx="2719" cy="2364"/>
              <a:chOff x="793" y="401"/>
              <a:chExt cx="4174" cy="2712"/>
            </a:xfrm>
          </p:grpSpPr>
          <p:sp>
            <p:nvSpPr>
              <p:cNvPr id="61450" name="Oval 6"/>
              <p:cNvSpPr>
                <a:spLocks noChangeArrowheads="1"/>
              </p:cNvSpPr>
              <p:nvPr/>
            </p:nvSpPr>
            <p:spPr bwMode="auto">
              <a:xfrm>
                <a:off x="2245" y="935"/>
                <a:ext cx="1361" cy="681"/>
              </a:xfrm>
              <a:prstGeom prst="ellipse">
                <a:avLst/>
              </a:prstGeom>
              <a:solidFill>
                <a:schemeClr val="hlink"/>
              </a:solidFill>
              <a:ln w="25400">
                <a:solidFill>
                  <a:srgbClr val="0000FF"/>
                </a:solidFill>
                <a:round/>
                <a:headEnd/>
                <a:tailEnd/>
              </a:ln>
            </p:spPr>
            <p:txBody>
              <a:bodyPr wrap="none" anchor="ctr"/>
              <a:lstStyle/>
              <a:p>
                <a:pPr algn="ctr"/>
                <a:r>
                  <a:rPr lang="en-US" altLang="ko-KR" sz="2000">
                    <a:latin typeface="Verdana" pitchFamily="34" charset="0"/>
                    <a:ea typeface="휴먼엑스포" pitchFamily="18" charset="-127"/>
                  </a:rPr>
                  <a:t>HgI</a:t>
                </a:r>
                <a:r>
                  <a:rPr lang="en-US" altLang="ko-KR" sz="2000" baseline="-25000">
                    <a:latin typeface="Verdana" pitchFamily="34" charset="0"/>
                    <a:ea typeface="휴먼엑스포" pitchFamily="18" charset="-127"/>
                  </a:rPr>
                  <a:t>2</a:t>
                </a:r>
              </a:p>
            </p:txBody>
          </p:sp>
          <p:sp>
            <p:nvSpPr>
              <p:cNvPr id="61451" name="Oval 7"/>
              <p:cNvSpPr>
                <a:spLocks noChangeArrowheads="1"/>
              </p:cNvSpPr>
              <p:nvPr/>
            </p:nvSpPr>
            <p:spPr bwMode="auto">
              <a:xfrm>
                <a:off x="793" y="2524"/>
                <a:ext cx="817" cy="589"/>
              </a:xfrm>
              <a:prstGeom prst="ellipse">
                <a:avLst/>
              </a:prstGeom>
              <a:solidFill>
                <a:schemeClr val="hlink"/>
              </a:solidFill>
              <a:ln w="25400">
                <a:solidFill>
                  <a:srgbClr val="0000FF"/>
                </a:solidFill>
                <a:round/>
                <a:headEnd/>
                <a:tailEnd/>
              </a:ln>
            </p:spPr>
            <p:txBody>
              <a:bodyPr wrap="none" anchor="ctr"/>
              <a:lstStyle/>
              <a:p>
                <a:pPr algn="ctr"/>
                <a:r>
                  <a:rPr lang="en-US" altLang="ko-KR" sz="2000">
                    <a:latin typeface="Verdana" pitchFamily="34" charset="0"/>
                    <a:ea typeface="휴먼엑스포" pitchFamily="18" charset="-127"/>
                  </a:rPr>
                  <a:t>HgI</a:t>
                </a:r>
              </a:p>
            </p:txBody>
          </p:sp>
          <p:sp>
            <p:nvSpPr>
              <p:cNvPr id="61452" name="Oval 8"/>
              <p:cNvSpPr>
                <a:spLocks noChangeArrowheads="1"/>
              </p:cNvSpPr>
              <p:nvPr/>
            </p:nvSpPr>
            <p:spPr bwMode="auto">
              <a:xfrm>
                <a:off x="1837" y="2524"/>
                <a:ext cx="817" cy="589"/>
              </a:xfrm>
              <a:prstGeom prst="ellipse">
                <a:avLst/>
              </a:prstGeom>
              <a:solidFill>
                <a:schemeClr val="hlink"/>
              </a:solidFill>
              <a:ln w="25400">
                <a:solidFill>
                  <a:srgbClr val="0000FF"/>
                </a:solidFill>
                <a:round/>
                <a:headEnd/>
                <a:tailEnd/>
              </a:ln>
            </p:spPr>
            <p:txBody>
              <a:bodyPr wrap="none" anchor="ctr"/>
              <a:lstStyle/>
              <a:p>
                <a:pPr algn="ctr"/>
                <a:r>
                  <a:rPr lang="en-US" altLang="ko-KR" sz="2000">
                    <a:latin typeface="Verdana" pitchFamily="34" charset="0"/>
                    <a:ea typeface="휴먼엑스포" pitchFamily="18" charset="-127"/>
                  </a:rPr>
                  <a:t>I</a:t>
                </a:r>
              </a:p>
            </p:txBody>
          </p:sp>
          <p:sp>
            <p:nvSpPr>
              <p:cNvPr id="61453" name="Oval 9"/>
              <p:cNvSpPr>
                <a:spLocks noChangeArrowheads="1"/>
              </p:cNvSpPr>
              <p:nvPr/>
            </p:nvSpPr>
            <p:spPr bwMode="auto">
              <a:xfrm>
                <a:off x="3107" y="2478"/>
                <a:ext cx="817" cy="589"/>
              </a:xfrm>
              <a:prstGeom prst="ellipse">
                <a:avLst/>
              </a:prstGeom>
              <a:solidFill>
                <a:schemeClr val="hlink"/>
              </a:solidFill>
              <a:ln w="25400">
                <a:solidFill>
                  <a:srgbClr val="0000FF"/>
                </a:solidFill>
                <a:round/>
                <a:headEnd/>
                <a:tailEnd/>
              </a:ln>
            </p:spPr>
            <p:txBody>
              <a:bodyPr wrap="none" anchor="ctr"/>
              <a:lstStyle/>
              <a:p>
                <a:pPr algn="ctr"/>
                <a:r>
                  <a:rPr lang="en-US" altLang="ko-KR" sz="2000">
                    <a:latin typeface="Verdana" pitchFamily="34" charset="0"/>
                    <a:ea typeface="휴먼엑스포" pitchFamily="18" charset="-127"/>
                  </a:rPr>
                  <a:t>Hg</a:t>
                </a:r>
              </a:p>
            </p:txBody>
          </p:sp>
          <p:sp>
            <p:nvSpPr>
              <p:cNvPr id="61454" name="Oval 10"/>
              <p:cNvSpPr>
                <a:spLocks noChangeArrowheads="1"/>
              </p:cNvSpPr>
              <p:nvPr/>
            </p:nvSpPr>
            <p:spPr bwMode="auto">
              <a:xfrm>
                <a:off x="4150" y="2478"/>
                <a:ext cx="817" cy="589"/>
              </a:xfrm>
              <a:prstGeom prst="ellipse">
                <a:avLst/>
              </a:prstGeom>
              <a:solidFill>
                <a:schemeClr val="hlink"/>
              </a:solidFill>
              <a:ln w="25400">
                <a:solidFill>
                  <a:srgbClr val="0000FF"/>
                </a:solidFill>
                <a:round/>
                <a:headEnd/>
                <a:tailEnd/>
              </a:ln>
            </p:spPr>
            <p:txBody>
              <a:bodyPr wrap="none" anchor="ctr"/>
              <a:lstStyle/>
              <a:p>
                <a:pPr algn="ctr"/>
                <a:r>
                  <a:rPr lang="en-US" altLang="ko-KR" sz="2000">
                    <a:latin typeface="Verdana" pitchFamily="34" charset="0"/>
                    <a:ea typeface="휴먼엑스포" pitchFamily="18" charset="-127"/>
                  </a:rPr>
                  <a:t>I</a:t>
                </a:r>
                <a:r>
                  <a:rPr lang="en-US" altLang="ko-KR" sz="2000" baseline="-25000">
                    <a:latin typeface="Verdana" pitchFamily="34" charset="0"/>
                    <a:ea typeface="휴먼엑스포" pitchFamily="18" charset="-127"/>
                  </a:rPr>
                  <a:t>2</a:t>
                </a:r>
              </a:p>
            </p:txBody>
          </p:sp>
          <p:cxnSp>
            <p:nvCxnSpPr>
              <p:cNvPr id="61455" name="AutoShape 11"/>
              <p:cNvCxnSpPr>
                <a:cxnSpLocks noChangeShapeType="1"/>
                <a:stCxn id="61450" idx="3"/>
                <a:endCxn id="61451" idx="0"/>
              </p:cNvCxnSpPr>
              <p:nvPr/>
            </p:nvCxnSpPr>
            <p:spPr bwMode="auto">
              <a:xfrm rot="5400000">
                <a:off x="1327" y="1399"/>
                <a:ext cx="992" cy="1242"/>
              </a:xfrm>
              <a:prstGeom prst="curvedConnector3">
                <a:avLst>
                  <a:gd name="adj1" fmla="val 54940"/>
                </a:avLst>
              </a:prstGeom>
              <a:noFill/>
              <a:ln w="25400">
                <a:solidFill>
                  <a:schemeClr val="tx1"/>
                </a:solidFill>
                <a:round/>
                <a:headEnd/>
                <a:tailEnd type="triangle" w="lg" len="lg"/>
              </a:ln>
            </p:spPr>
          </p:cxnSp>
          <p:cxnSp>
            <p:nvCxnSpPr>
              <p:cNvPr id="61456" name="AutoShape 12"/>
              <p:cNvCxnSpPr>
                <a:cxnSpLocks noChangeShapeType="1"/>
                <a:stCxn id="61450" idx="5"/>
                <a:endCxn id="61454" idx="0"/>
              </p:cNvCxnSpPr>
              <p:nvPr/>
            </p:nvCxnSpPr>
            <p:spPr bwMode="auto">
              <a:xfrm rot="16200000" flipH="1">
                <a:off x="3510" y="1421"/>
                <a:ext cx="946" cy="1152"/>
              </a:xfrm>
              <a:prstGeom prst="curvedConnector3">
                <a:avLst>
                  <a:gd name="adj1" fmla="val 55181"/>
                </a:avLst>
              </a:prstGeom>
              <a:noFill/>
              <a:ln w="25400">
                <a:solidFill>
                  <a:schemeClr val="tx1"/>
                </a:solidFill>
                <a:round/>
                <a:headEnd/>
                <a:tailEnd type="triangle" w="lg" len="lg"/>
              </a:ln>
            </p:spPr>
          </p:cxnSp>
          <p:cxnSp>
            <p:nvCxnSpPr>
              <p:cNvPr id="61457" name="AutoShape 13"/>
              <p:cNvCxnSpPr>
                <a:cxnSpLocks noChangeShapeType="1"/>
                <a:endCxn id="61453" idx="7"/>
              </p:cNvCxnSpPr>
              <p:nvPr/>
            </p:nvCxnSpPr>
            <p:spPr bwMode="auto">
              <a:xfrm flipH="1">
                <a:off x="3804" y="2061"/>
                <a:ext cx="301" cy="495"/>
              </a:xfrm>
              <a:prstGeom prst="straightConnector1">
                <a:avLst/>
              </a:prstGeom>
              <a:noFill/>
              <a:ln w="25400">
                <a:solidFill>
                  <a:schemeClr val="tx1"/>
                </a:solidFill>
                <a:round/>
                <a:headEnd/>
                <a:tailEnd type="triangle" w="lg" len="lg"/>
              </a:ln>
            </p:spPr>
          </p:cxnSp>
          <p:cxnSp>
            <p:nvCxnSpPr>
              <p:cNvPr id="61458" name="AutoShape 14"/>
              <p:cNvCxnSpPr>
                <a:cxnSpLocks noChangeShapeType="1"/>
                <a:stCxn id="61451" idx="7"/>
                <a:endCxn id="61450" idx="2"/>
              </p:cNvCxnSpPr>
              <p:nvPr/>
            </p:nvCxnSpPr>
            <p:spPr bwMode="auto">
              <a:xfrm rot="-5400000">
                <a:off x="1201" y="1565"/>
                <a:ext cx="1326" cy="747"/>
              </a:xfrm>
              <a:prstGeom prst="curvedConnector2">
                <a:avLst/>
              </a:prstGeom>
              <a:noFill/>
              <a:ln w="25400">
                <a:solidFill>
                  <a:schemeClr val="tx1"/>
                </a:solidFill>
                <a:prstDash val="dash"/>
                <a:round/>
                <a:headEnd/>
                <a:tailEnd type="triangle" w="lg" len="lg"/>
              </a:ln>
            </p:spPr>
          </p:cxnSp>
          <p:sp>
            <p:nvSpPr>
              <p:cNvPr id="61459" name="Freeform 15"/>
              <p:cNvSpPr>
                <a:spLocks/>
              </p:cNvSpPr>
              <p:nvPr/>
            </p:nvSpPr>
            <p:spPr bwMode="auto">
              <a:xfrm>
                <a:off x="1837" y="2069"/>
                <a:ext cx="408" cy="454"/>
              </a:xfrm>
              <a:custGeom>
                <a:avLst/>
                <a:gdLst>
                  <a:gd name="T0" fmla="*/ 0 w 408"/>
                  <a:gd name="T1" fmla="*/ 0 h 454"/>
                  <a:gd name="T2" fmla="*/ 272 w 408"/>
                  <a:gd name="T3" fmla="*/ 227 h 454"/>
                  <a:gd name="T4" fmla="*/ 408 w 408"/>
                  <a:gd name="T5" fmla="*/ 454 h 454"/>
                  <a:gd name="T6" fmla="*/ 0 60000 65536"/>
                  <a:gd name="T7" fmla="*/ 0 60000 65536"/>
                  <a:gd name="T8" fmla="*/ 0 60000 65536"/>
                  <a:gd name="T9" fmla="*/ 0 w 408"/>
                  <a:gd name="T10" fmla="*/ 0 h 454"/>
                  <a:gd name="T11" fmla="*/ 408 w 408"/>
                  <a:gd name="T12" fmla="*/ 454 h 454"/>
                </a:gdLst>
                <a:ahLst/>
                <a:cxnLst>
                  <a:cxn ang="T6">
                    <a:pos x="T0" y="T1"/>
                  </a:cxn>
                  <a:cxn ang="T7">
                    <a:pos x="T2" y="T3"/>
                  </a:cxn>
                  <a:cxn ang="T8">
                    <a:pos x="T4" y="T5"/>
                  </a:cxn>
                </a:cxnLst>
                <a:rect l="T9" t="T10" r="T11" b="T12"/>
                <a:pathLst>
                  <a:path w="408" h="454">
                    <a:moveTo>
                      <a:pt x="0" y="0"/>
                    </a:moveTo>
                    <a:cubicBezTo>
                      <a:pt x="102" y="75"/>
                      <a:pt x="204" y="151"/>
                      <a:pt x="272" y="227"/>
                    </a:cubicBezTo>
                    <a:cubicBezTo>
                      <a:pt x="340" y="303"/>
                      <a:pt x="363" y="341"/>
                      <a:pt x="408" y="454"/>
                    </a:cubicBezTo>
                  </a:path>
                </a:pathLst>
              </a:custGeom>
              <a:noFill/>
              <a:ln w="25400">
                <a:solidFill>
                  <a:schemeClr val="tx1"/>
                </a:solidFill>
                <a:round/>
                <a:headEnd/>
                <a:tailEnd type="triangle" w="lg" len="lg"/>
              </a:ln>
            </p:spPr>
            <p:txBody>
              <a:bodyPr/>
              <a:lstStyle/>
              <a:p>
                <a:endParaRPr lang="ko-KR" altLang="en-US"/>
              </a:p>
            </p:txBody>
          </p:sp>
          <p:sp>
            <p:nvSpPr>
              <p:cNvPr id="61460" name="Freeform 16"/>
              <p:cNvSpPr>
                <a:spLocks/>
              </p:cNvSpPr>
              <p:nvPr/>
            </p:nvSpPr>
            <p:spPr bwMode="auto">
              <a:xfrm>
                <a:off x="1656" y="1661"/>
                <a:ext cx="362" cy="907"/>
              </a:xfrm>
              <a:custGeom>
                <a:avLst/>
                <a:gdLst>
                  <a:gd name="T0" fmla="*/ 362 w 362"/>
                  <a:gd name="T1" fmla="*/ 907 h 907"/>
                  <a:gd name="T2" fmla="*/ 45 w 362"/>
                  <a:gd name="T3" fmla="*/ 363 h 907"/>
                  <a:gd name="T4" fmla="*/ 90 w 362"/>
                  <a:gd name="T5" fmla="*/ 0 h 907"/>
                  <a:gd name="T6" fmla="*/ 0 60000 65536"/>
                  <a:gd name="T7" fmla="*/ 0 60000 65536"/>
                  <a:gd name="T8" fmla="*/ 0 60000 65536"/>
                  <a:gd name="T9" fmla="*/ 0 w 362"/>
                  <a:gd name="T10" fmla="*/ 0 h 907"/>
                  <a:gd name="T11" fmla="*/ 362 w 362"/>
                  <a:gd name="T12" fmla="*/ 907 h 907"/>
                </a:gdLst>
                <a:ahLst/>
                <a:cxnLst>
                  <a:cxn ang="T6">
                    <a:pos x="T0" y="T1"/>
                  </a:cxn>
                  <a:cxn ang="T7">
                    <a:pos x="T2" y="T3"/>
                  </a:cxn>
                  <a:cxn ang="T8">
                    <a:pos x="T4" y="T5"/>
                  </a:cxn>
                </a:cxnLst>
                <a:rect l="T9" t="T10" r="T11" b="T12"/>
                <a:pathLst>
                  <a:path w="362" h="907">
                    <a:moveTo>
                      <a:pt x="362" y="907"/>
                    </a:moveTo>
                    <a:cubicBezTo>
                      <a:pt x="226" y="710"/>
                      <a:pt x="90" y="514"/>
                      <a:pt x="45" y="363"/>
                    </a:cubicBezTo>
                    <a:cubicBezTo>
                      <a:pt x="0" y="212"/>
                      <a:pt x="75" y="68"/>
                      <a:pt x="90" y="0"/>
                    </a:cubicBezTo>
                  </a:path>
                </a:pathLst>
              </a:custGeom>
              <a:noFill/>
              <a:ln w="25400">
                <a:solidFill>
                  <a:schemeClr val="tx1"/>
                </a:solidFill>
                <a:prstDash val="dash"/>
                <a:round/>
                <a:headEnd/>
                <a:tailEnd type="none" w="lg" len="lg"/>
              </a:ln>
            </p:spPr>
            <p:txBody>
              <a:bodyPr/>
              <a:lstStyle/>
              <a:p>
                <a:endParaRPr lang="ko-KR" altLang="en-US"/>
              </a:p>
            </p:txBody>
          </p:sp>
          <p:sp>
            <p:nvSpPr>
              <p:cNvPr id="61461" name="Freeform 17"/>
              <p:cNvSpPr>
                <a:spLocks/>
              </p:cNvSpPr>
              <p:nvPr/>
            </p:nvSpPr>
            <p:spPr bwMode="auto">
              <a:xfrm>
                <a:off x="2925" y="1616"/>
                <a:ext cx="590" cy="862"/>
              </a:xfrm>
              <a:custGeom>
                <a:avLst/>
                <a:gdLst>
                  <a:gd name="T0" fmla="*/ 0 w 590"/>
                  <a:gd name="T1" fmla="*/ 0 h 862"/>
                  <a:gd name="T2" fmla="*/ 409 w 590"/>
                  <a:gd name="T3" fmla="*/ 408 h 862"/>
                  <a:gd name="T4" fmla="*/ 590 w 590"/>
                  <a:gd name="T5" fmla="*/ 862 h 862"/>
                  <a:gd name="T6" fmla="*/ 0 60000 65536"/>
                  <a:gd name="T7" fmla="*/ 0 60000 65536"/>
                  <a:gd name="T8" fmla="*/ 0 60000 65536"/>
                  <a:gd name="T9" fmla="*/ 0 w 590"/>
                  <a:gd name="T10" fmla="*/ 0 h 862"/>
                  <a:gd name="T11" fmla="*/ 590 w 590"/>
                  <a:gd name="T12" fmla="*/ 862 h 862"/>
                </a:gdLst>
                <a:ahLst/>
                <a:cxnLst>
                  <a:cxn ang="T6">
                    <a:pos x="T0" y="T1"/>
                  </a:cxn>
                  <a:cxn ang="T7">
                    <a:pos x="T2" y="T3"/>
                  </a:cxn>
                  <a:cxn ang="T8">
                    <a:pos x="T4" y="T5"/>
                  </a:cxn>
                </a:cxnLst>
                <a:rect l="T9" t="T10" r="T11" b="T12"/>
                <a:pathLst>
                  <a:path w="590" h="862">
                    <a:moveTo>
                      <a:pt x="0" y="0"/>
                    </a:moveTo>
                    <a:cubicBezTo>
                      <a:pt x="155" y="132"/>
                      <a:pt x="311" y="264"/>
                      <a:pt x="409" y="408"/>
                    </a:cubicBezTo>
                    <a:cubicBezTo>
                      <a:pt x="507" y="552"/>
                      <a:pt x="590" y="726"/>
                      <a:pt x="590" y="862"/>
                    </a:cubicBezTo>
                  </a:path>
                </a:pathLst>
              </a:custGeom>
              <a:noFill/>
              <a:ln w="25400">
                <a:solidFill>
                  <a:schemeClr val="tx1"/>
                </a:solidFill>
                <a:round/>
                <a:headEnd/>
                <a:tailEnd type="triangle" w="lg" len="lg"/>
              </a:ln>
            </p:spPr>
            <p:txBody>
              <a:bodyPr/>
              <a:lstStyle/>
              <a:p>
                <a:endParaRPr lang="ko-KR" altLang="en-US"/>
              </a:p>
            </p:txBody>
          </p:sp>
          <p:sp>
            <p:nvSpPr>
              <p:cNvPr id="61462" name="Freeform 18"/>
              <p:cNvSpPr>
                <a:spLocks/>
              </p:cNvSpPr>
              <p:nvPr/>
            </p:nvSpPr>
            <p:spPr bwMode="auto">
              <a:xfrm>
                <a:off x="2472" y="1797"/>
                <a:ext cx="635" cy="771"/>
              </a:xfrm>
              <a:custGeom>
                <a:avLst/>
                <a:gdLst>
                  <a:gd name="T0" fmla="*/ 635 w 635"/>
                  <a:gd name="T1" fmla="*/ 0 h 816"/>
                  <a:gd name="T2" fmla="*/ 181 w 635"/>
                  <a:gd name="T3" fmla="*/ 567 h 816"/>
                  <a:gd name="T4" fmla="*/ 0 w 635"/>
                  <a:gd name="T5" fmla="*/ 728 h 816"/>
                  <a:gd name="T6" fmla="*/ 0 60000 65536"/>
                  <a:gd name="T7" fmla="*/ 0 60000 65536"/>
                  <a:gd name="T8" fmla="*/ 0 60000 65536"/>
                  <a:gd name="T9" fmla="*/ 0 w 635"/>
                  <a:gd name="T10" fmla="*/ 0 h 816"/>
                  <a:gd name="T11" fmla="*/ 635 w 635"/>
                  <a:gd name="T12" fmla="*/ 816 h 816"/>
                </a:gdLst>
                <a:ahLst/>
                <a:cxnLst>
                  <a:cxn ang="T6">
                    <a:pos x="T0" y="T1"/>
                  </a:cxn>
                  <a:cxn ang="T7">
                    <a:pos x="T2" y="T3"/>
                  </a:cxn>
                  <a:cxn ang="T8">
                    <a:pos x="T4" y="T5"/>
                  </a:cxn>
                </a:cxnLst>
                <a:rect l="T9" t="T10" r="T11" b="T12"/>
                <a:pathLst>
                  <a:path w="635" h="816">
                    <a:moveTo>
                      <a:pt x="635" y="0"/>
                    </a:moveTo>
                    <a:cubicBezTo>
                      <a:pt x="461" y="249"/>
                      <a:pt x="287" y="499"/>
                      <a:pt x="181" y="635"/>
                    </a:cubicBezTo>
                    <a:cubicBezTo>
                      <a:pt x="75" y="771"/>
                      <a:pt x="75" y="763"/>
                      <a:pt x="0" y="816"/>
                    </a:cubicBezTo>
                  </a:path>
                </a:pathLst>
              </a:custGeom>
              <a:noFill/>
              <a:ln w="25400">
                <a:solidFill>
                  <a:schemeClr val="tx1"/>
                </a:solidFill>
                <a:round/>
                <a:headEnd/>
                <a:tailEnd type="triangle" w="lg" len="lg"/>
              </a:ln>
            </p:spPr>
            <p:txBody>
              <a:bodyPr/>
              <a:lstStyle/>
              <a:p>
                <a:endParaRPr lang="ko-KR" altLang="en-US"/>
              </a:p>
            </p:txBody>
          </p:sp>
          <p:sp>
            <p:nvSpPr>
              <p:cNvPr id="61463" name="Freeform 19"/>
              <p:cNvSpPr>
                <a:spLocks/>
              </p:cNvSpPr>
              <p:nvPr/>
            </p:nvSpPr>
            <p:spPr bwMode="auto">
              <a:xfrm>
                <a:off x="2660" y="2324"/>
                <a:ext cx="190" cy="499"/>
              </a:xfrm>
              <a:custGeom>
                <a:avLst/>
                <a:gdLst>
                  <a:gd name="T0" fmla="*/ 46 w 190"/>
                  <a:gd name="T1" fmla="*/ 0 h 499"/>
                  <a:gd name="T2" fmla="*/ 182 w 190"/>
                  <a:gd name="T3" fmla="*/ 272 h 499"/>
                  <a:gd name="T4" fmla="*/ 0 w 190"/>
                  <a:gd name="T5" fmla="*/ 499 h 499"/>
                  <a:gd name="T6" fmla="*/ 0 60000 65536"/>
                  <a:gd name="T7" fmla="*/ 0 60000 65536"/>
                  <a:gd name="T8" fmla="*/ 0 60000 65536"/>
                  <a:gd name="T9" fmla="*/ 0 w 190"/>
                  <a:gd name="T10" fmla="*/ 0 h 499"/>
                  <a:gd name="T11" fmla="*/ 190 w 190"/>
                  <a:gd name="T12" fmla="*/ 499 h 499"/>
                </a:gdLst>
                <a:ahLst/>
                <a:cxnLst>
                  <a:cxn ang="T6">
                    <a:pos x="T0" y="T1"/>
                  </a:cxn>
                  <a:cxn ang="T7">
                    <a:pos x="T2" y="T3"/>
                  </a:cxn>
                  <a:cxn ang="T8">
                    <a:pos x="T4" y="T5"/>
                  </a:cxn>
                </a:cxnLst>
                <a:rect l="T9" t="T10" r="T11" b="T12"/>
                <a:pathLst>
                  <a:path w="190" h="499">
                    <a:moveTo>
                      <a:pt x="46" y="0"/>
                    </a:moveTo>
                    <a:cubicBezTo>
                      <a:pt x="118" y="94"/>
                      <a:pt x="190" y="189"/>
                      <a:pt x="182" y="272"/>
                    </a:cubicBezTo>
                    <a:cubicBezTo>
                      <a:pt x="174" y="355"/>
                      <a:pt x="75" y="446"/>
                      <a:pt x="0" y="499"/>
                    </a:cubicBezTo>
                  </a:path>
                </a:pathLst>
              </a:custGeom>
              <a:noFill/>
              <a:ln w="25400">
                <a:solidFill>
                  <a:schemeClr val="tx1"/>
                </a:solidFill>
                <a:round/>
                <a:headEnd/>
                <a:tailEnd type="triangle" w="lg" len="lg"/>
              </a:ln>
            </p:spPr>
            <p:txBody>
              <a:bodyPr/>
              <a:lstStyle/>
              <a:p>
                <a:endParaRPr lang="ko-KR" altLang="en-US"/>
              </a:p>
            </p:txBody>
          </p:sp>
          <p:cxnSp>
            <p:nvCxnSpPr>
              <p:cNvPr id="61464" name="AutoShape 20"/>
              <p:cNvCxnSpPr>
                <a:cxnSpLocks noChangeShapeType="1"/>
                <a:stCxn id="61450" idx="1"/>
                <a:endCxn id="61450" idx="7"/>
              </p:cNvCxnSpPr>
              <p:nvPr/>
            </p:nvCxnSpPr>
            <p:spPr bwMode="auto">
              <a:xfrm rot="5400000" flipV="1">
                <a:off x="2925" y="546"/>
                <a:ext cx="1" cy="963"/>
              </a:xfrm>
              <a:prstGeom prst="curvedConnector3">
                <a:avLst>
                  <a:gd name="adj1" fmla="val -49500014"/>
                </a:avLst>
              </a:prstGeom>
              <a:noFill/>
              <a:ln w="25400">
                <a:solidFill>
                  <a:schemeClr val="tx1"/>
                </a:solidFill>
                <a:round/>
                <a:headEnd/>
                <a:tailEnd type="triangle" w="lg" len="lg"/>
              </a:ln>
            </p:spPr>
          </p:cxnSp>
          <p:sp>
            <p:nvSpPr>
              <p:cNvPr id="61465" name="Text Box 21"/>
              <p:cNvSpPr txBox="1">
                <a:spLocks noChangeArrowheads="1"/>
              </p:cNvSpPr>
              <p:nvPr/>
            </p:nvSpPr>
            <p:spPr bwMode="auto">
              <a:xfrm>
                <a:off x="3419" y="401"/>
                <a:ext cx="1257" cy="467"/>
              </a:xfrm>
              <a:prstGeom prst="rect">
                <a:avLst/>
              </a:prstGeom>
              <a:noFill/>
              <a:ln w="9525">
                <a:noFill/>
                <a:miter lim="800000"/>
                <a:headEnd/>
                <a:tailEnd/>
              </a:ln>
            </p:spPr>
            <p:txBody>
              <a:bodyPr wrap="none">
                <a:spAutoFit/>
              </a:bodyPr>
              <a:lstStyle/>
              <a:p>
                <a:pPr algn="ctr"/>
                <a:r>
                  <a:rPr lang="en-US" altLang="ko-KR" dirty="0">
                    <a:latin typeface="+mn-lt"/>
                    <a:ea typeface="휴먼엑스포" pitchFamily="18" charset="-127"/>
                  </a:rPr>
                  <a:t>vibrational </a:t>
                </a:r>
              </a:p>
              <a:p>
                <a:pPr algn="ctr"/>
                <a:r>
                  <a:rPr lang="en-US" altLang="ko-KR" dirty="0">
                    <a:latin typeface="+mn-lt"/>
                    <a:ea typeface="휴먼엑스포" pitchFamily="18" charset="-127"/>
                  </a:rPr>
                  <a:t>cooling</a:t>
                </a:r>
              </a:p>
            </p:txBody>
          </p:sp>
        </p:grpSp>
        <p:sp>
          <p:nvSpPr>
            <p:cNvPr id="61448" name="Freeform 23"/>
            <p:cNvSpPr>
              <a:spLocks/>
            </p:cNvSpPr>
            <p:nvPr/>
          </p:nvSpPr>
          <p:spPr bwMode="auto">
            <a:xfrm>
              <a:off x="1284" y="3126"/>
              <a:ext cx="1332" cy="319"/>
            </a:xfrm>
            <a:custGeom>
              <a:avLst/>
              <a:gdLst>
                <a:gd name="T0" fmla="*/ 0 w 1332"/>
                <a:gd name="T1" fmla="*/ 24 h 319"/>
                <a:gd name="T2" fmla="*/ 456 w 1332"/>
                <a:gd name="T3" fmla="*/ 282 h 319"/>
                <a:gd name="T4" fmla="*/ 1026 w 1332"/>
                <a:gd name="T5" fmla="*/ 246 h 319"/>
                <a:gd name="T6" fmla="*/ 1332 w 1332"/>
                <a:gd name="T7" fmla="*/ 0 h 319"/>
                <a:gd name="T8" fmla="*/ 0 60000 65536"/>
                <a:gd name="T9" fmla="*/ 0 60000 65536"/>
                <a:gd name="T10" fmla="*/ 0 60000 65536"/>
                <a:gd name="T11" fmla="*/ 0 60000 65536"/>
                <a:gd name="T12" fmla="*/ 0 w 1332"/>
                <a:gd name="T13" fmla="*/ 0 h 319"/>
                <a:gd name="T14" fmla="*/ 1332 w 1332"/>
                <a:gd name="T15" fmla="*/ 319 h 319"/>
              </a:gdLst>
              <a:ahLst/>
              <a:cxnLst>
                <a:cxn ang="T8">
                  <a:pos x="T0" y="T1"/>
                </a:cxn>
                <a:cxn ang="T9">
                  <a:pos x="T2" y="T3"/>
                </a:cxn>
                <a:cxn ang="T10">
                  <a:pos x="T4" y="T5"/>
                </a:cxn>
                <a:cxn ang="T11">
                  <a:pos x="T6" y="T7"/>
                </a:cxn>
              </a:cxnLst>
              <a:rect l="T12" t="T13" r="T14" b="T15"/>
              <a:pathLst>
                <a:path w="1332" h="319">
                  <a:moveTo>
                    <a:pt x="0" y="24"/>
                  </a:moveTo>
                  <a:cubicBezTo>
                    <a:pt x="142" y="134"/>
                    <a:pt x="285" y="245"/>
                    <a:pt x="456" y="282"/>
                  </a:cubicBezTo>
                  <a:cubicBezTo>
                    <a:pt x="627" y="319"/>
                    <a:pt x="880" y="293"/>
                    <a:pt x="1026" y="246"/>
                  </a:cubicBezTo>
                  <a:cubicBezTo>
                    <a:pt x="1172" y="199"/>
                    <a:pt x="1281" y="42"/>
                    <a:pt x="1332" y="0"/>
                  </a:cubicBezTo>
                </a:path>
              </a:pathLst>
            </a:custGeom>
            <a:noFill/>
            <a:ln w="28575">
              <a:solidFill>
                <a:schemeClr val="tx1"/>
              </a:solidFill>
              <a:round/>
              <a:headEnd/>
              <a:tailEnd type="arrow" w="med" len="med"/>
            </a:ln>
          </p:spPr>
          <p:txBody>
            <a:bodyPr/>
            <a:lstStyle/>
            <a:p>
              <a:endParaRPr lang="ko-KR" altLang="en-US"/>
            </a:p>
          </p:txBody>
        </p:sp>
        <p:sp>
          <p:nvSpPr>
            <p:cNvPr id="61449" name="Freeform 25"/>
            <p:cNvSpPr>
              <a:spLocks/>
            </p:cNvSpPr>
            <p:nvPr/>
          </p:nvSpPr>
          <p:spPr bwMode="auto">
            <a:xfrm>
              <a:off x="1398" y="3090"/>
              <a:ext cx="378" cy="330"/>
            </a:xfrm>
            <a:custGeom>
              <a:avLst/>
              <a:gdLst>
                <a:gd name="T0" fmla="*/ 0 w 378"/>
                <a:gd name="T1" fmla="*/ 0 h 330"/>
                <a:gd name="T2" fmla="*/ 180 w 378"/>
                <a:gd name="T3" fmla="*/ 216 h 330"/>
                <a:gd name="T4" fmla="*/ 378 w 378"/>
                <a:gd name="T5" fmla="*/ 330 h 330"/>
                <a:gd name="T6" fmla="*/ 0 60000 65536"/>
                <a:gd name="T7" fmla="*/ 0 60000 65536"/>
                <a:gd name="T8" fmla="*/ 0 60000 65536"/>
                <a:gd name="T9" fmla="*/ 0 w 378"/>
                <a:gd name="T10" fmla="*/ 0 h 330"/>
                <a:gd name="T11" fmla="*/ 378 w 378"/>
                <a:gd name="T12" fmla="*/ 330 h 330"/>
              </a:gdLst>
              <a:ahLst/>
              <a:cxnLst>
                <a:cxn ang="T6">
                  <a:pos x="T0" y="T1"/>
                </a:cxn>
                <a:cxn ang="T7">
                  <a:pos x="T2" y="T3"/>
                </a:cxn>
                <a:cxn ang="T8">
                  <a:pos x="T4" y="T5"/>
                </a:cxn>
              </a:cxnLst>
              <a:rect l="T9" t="T10" r="T11" b="T12"/>
              <a:pathLst>
                <a:path w="378" h="330">
                  <a:moveTo>
                    <a:pt x="0" y="0"/>
                  </a:moveTo>
                  <a:cubicBezTo>
                    <a:pt x="58" y="80"/>
                    <a:pt x="117" y="161"/>
                    <a:pt x="180" y="216"/>
                  </a:cubicBezTo>
                  <a:cubicBezTo>
                    <a:pt x="243" y="271"/>
                    <a:pt x="335" y="312"/>
                    <a:pt x="378" y="330"/>
                  </a:cubicBezTo>
                </a:path>
              </a:pathLst>
            </a:custGeom>
            <a:noFill/>
            <a:ln w="28575">
              <a:solidFill>
                <a:schemeClr val="tx1"/>
              </a:solidFill>
              <a:round/>
              <a:headEnd/>
              <a:tailEnd/>
            </a:ln>
          </p:spPr>
          <p:txBody>
            <a:bodyPr/>
            <a:lstStyle/>
            <a:p>
              <a:endParaRPr lang="ko-KR" altLang="en-US"/>
            </a:p>
          </p:txBody>
        </p:sp>
      </p:grpSp>
      <p:pic>
        <p:nvPicPr>
          <p:cNvPr id="61445" name="Picture 2"/>
          <p:cNvPicPr>
            <a:picLocks noChangeAspect="1" noChangeArrowheads="1"/>
          </p:cNvPicPr>
          <p:nvPr/>
        </p:nvPicPr>
        <p:blipFill>
          <a:blip r:embed="rId4"/>
          <a:srcRect/>
          <a:stretch>
            <a:fillRect/>
          </a:stretch>
        </p:blipFill>
        <p:spPr bwMode="auto">
          <a:xfrm>
            <a:off x="5072063" y="1714500"/>
            <a:ext cx="3865562" cy="2143125"/>
          </a:xfrm>
          <a:prstGeom prst="rect">
            <a:avLst/>
          </a:prstGeom>
          <a:noFill/>
          <a:ln w="9525">
            <a:noFill/>
            <a:miter lim="800000"/>
            <a:headEnd/>
            <a:tailEnd/>
          </a:ln>
        </p:spPr>
      </p:pic>
      <p:sp>
        <p:nvSpPr>
          <p:cNvPr id="25" name="TextBox 24"/>
          <p:cNvSpPr txBox="1"/>
          <p:nvPr/>
        </p:nvSpPr>
        <p:spPr>
          <a:xfrm>
            <a:off x="4929188" y="928688"/>
            <a:ext cx="4071937" cy="708025"/>
          </a:xfrm>
          <a:prstGeom prst="rect">
            <a:avLst/>
          </a:prstGeom>
          <a:noFill/>
        </p:spPr>
        <p:txBody>
          <a:bodyPr>
            <a:spAutoFit/>
          </a:bodyPr>
          <a:lstStyle/>
          <a:p>
            <a:pPr>
              <a:defRPr/>
            </a:pPr>
            <a:r>
              <a:rPr lang="en-US" altLang="ko-KR" sz="2000" dirty="0">
                <a:latin typeface="+mn-lt"/>
              </a:rPr>
              <a:t>In the gas phase, both </a:t>
            </a:r>
            <a:r>
              <a:rPr lang="en-US" altLang="ko-KR" sz="2000" dirty="0" err="1">
                <a:latin typeface="+mn-lt"/>
              </a:rPr>
              <a:t>HgI+I</a:t>
            </a:r>
            <a:r>
              <a:rPr lang="en-US" altLang="ko-KR" sz="2000" dirty="0">
                <a:latin typeface="+mn-lt"/>
              </a:rPr>
              <a:t> and Hg + 2I are observed.</a:t>
            </a:r>
            <a:endParaRPr lang="ko-KR" altLang="en-US" sz="2000" dirty="0">
              <a:latin typeface="+mn-lt"/>
            </a:endParaRPr>
          </a:p>
        </p:txBody>
      </p:sp>
    </p:spTree>
    <p:extLst>
      <p:ext uri="{BB962C8B-B14F-4D97-AF65-F5344CB8AC3E}">
        <p14:creationId xmlns:p14="http://schemas.microsoft.com/office/powerpoint/2010/main" val="3493963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 name="Group 4"/>
          <p:cNvGrpSpPr>
            <a:grpSpLocks/>
          </p:cNvGrpSpPr>
          <p:nvPr/>
        </p:nvGrpSpPr>
        <p:grpSpPr bwMode="auto">
          <a:xfrm>
            <a:off x="227013" y="1343025"/>
            <a:ext cx="5667375" cy="4673600"/>
            <a:chOff x="1110" y="936"/>
            <a:chExt cx="3210" cy="2494"/>
          </a:xfrm>
        </p:grpSpPr>
        <p:grpSp>
          <p:nvGrpSpPr>
            <p:cNvPr id="7200" name="Group 5"/>
            <p:cNvGrpSpPr>
              <a:grpSpLocks/>
            </p:cNvGrpSpPr>
            <p:nvPr/>
          </p:nvGrpSpPr>
          <p:grpSpPr bwMode="auto">
            <a:xfrm>
              <a:off x="1110" y="936"/>
              <a:ext cx="1743" cy="2494"/>
              <a:chOff x="1110" y="936"/>
              <a:chExt cx="1743" cy="2494"/>
            </a:xfrm>
          </p:grpSpPr>
          <p:grpSp>
            <p:nvGrpSpPr>
              <p:cNvPr id="7214" name="Group 6"/>
              <p:cNvGrpSpPr>
                <a:grpSpLocks/>
              </p:cNvGrpSpPr>
              <p:nvPr/>
            </p:nvGrpSpPr>
            <p:grpSpPr bwMode="auto">
              <a:xfrm>
                <a:off x="1110" y="936"/>
                <a:ext cx="1743" cy="2494"/>
                <a:chOff x="1110" y="936"/>
                <a:chExt cx="1743" cy="2494"/>
              </a:xfrm>
            </p:grpSpPr>
            <p:graphicFrame>
              <p:nvGraphicFramePr>
                <p:cNvPr id="7176" name="Object 8"/>
                <p:cNvGraphicFramePr>
                  <a:graphicFrameLocks noChangeAspect="1"/>
                </p:cNvGraphicFramePr>
                <p:nvPr/>
              </p:nvGraphicFramePr>
              <p:xfrm>
                <a:off x="1110" y="936"/>
                <a:ext cx="1743" cy="2494"/>
              </p:xfrm>
              <a:graphic>
                <a:graphicData uri="http://schemas.openxmlformats.org/presentationml/2006/ole">
                  <mc:AlternateContent xmlns:mc="http://schemas.openxmlformats.org/markup-compatibility/2006">
                    <mc:Choice xmlns:v="urn:schemas-microsoft-com:vml" Requires="v">
                      <p:oleObj spid="_x0000_s2444549" name="Graph" r:id="rId4" imgW="1693440" imgH="2424960" progId="">
                        <p:embed/>
                      </p:oleObj>
                    </mc:Choice>
                    <mc:Fallback>
                      <p:oleObj name="Graph" r:id="rId4" imgW="1693440" imgH="24249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 y="936"/>
                              <a:ext cx="1743" cy="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20" name="Text Box 8"/>
                <p:cNvSpPr txBox="1">
                  <a:spLocks noChangeArrowheads="1"/>
                </p:cNvSpPr>
                <p:nvPr/>
              </p:nvSpPr>
              <p:spPr bwMode="auto">
                <a:xfrm>
                  <a:off x="1628" y="3119"/>
                  <a:ext cx="726" cy="163"/>
                </a:xfrm>
                <a:prstGeom prst="rect">
                  <a:avLst/>
                </a:prstGeom>
                <a:noFill/>
                <a:ln w="9525">
                  <a:noFill/>
                  <a:miter lim="800000"/>
                  <a:headEnd/>
                  <a:tailEnd/>
                </a:ln>
              </p:spPr>
              <p:txBody>
                <a:bodyPr>
                  <a:spAutoFit/>
                </a:bodyPr>
                <a:lstStyle/>
                <a:p>
                  <a:pPr algn="ctr">
                    <a:spcBef>
                      <a:spcPct val="50000"/>
                    </a:spcBef>
                  </a:pPr>
                  <a:r>
                    <a:rPr lang="en-US" altLang="ko-KR" sz="1400" i="1">
                      <a:latin typeface="Arial" charset="0"/>
                    </a:rPr>
                    <a:t>q</a:t>
                  </a:r>
                  <a:r>
                    <a:rPr lang="en-US" altLang="ko-KR" sz="1400">
                      <a:latin typeface="Arial" charset="0"/>
                    </a:rPr>
                    <a:t> (</a:t>
                  </a:r>
                  <a:r>
                    <a:rPr lang="en-US" altLang="ko-KR" sz="1400">
                      <a:latin typeface="Arial" charset="0"/>
                      <a:cs typeface="Times New Roman" pitchFamily="18" charset="0"/>
                    </a:rPr>
                    <a:t>Å</a:t>
                  </a:r>
                  <a:r>
                    <a:rPr lang="en-US" altLang="ko-KR" sz="1400" baseline="30000">
                      <a:latin typeface="Arial" charset="0"/>
                      <a:cs typeface="Times New Roman" pitchFamily="18" charset="0"/>
                    </a:rPr>
                    <a:t>-1</a:t>
                  </a:r>
                  <a:r>
                    <a:rPr lang="en-US" altLang="ko-KR" sz="1400">
                      <a:latin typeface="Arial" charset="0"/>
                      <a:cs typeface="Times New Roman" pitchFamily="18" charset="0"/>
                    </a:rPr>
                    <a:t>)</a:t>
                  </a:r>
                </a:p>
              </p:txBody>
            </p:sp>
            <p:sp>
              <p:nvSpPr>
                <p:cNvPr id="7221" name="Text Box 9"/>
                <p:cNvSpPr txBox="1">
                  <a:spLocks noChangeArrowheads="1"/>
                </p:cNvSpPr>
                <p:nvPr/>
              </p:nvSpPr>
              <p:spPr bwMode="auto">
                <a:xfrm rot="-5400000">
                  <a:off x="213" y="2043"/>
                  <a:ext cx="2132" cy="172"/>
                </a:xfrm>
                <a:prstGeom prst="rect">
                  <a:avLst/>
                </a:prstGeom>
                <a:noFill/>
                <a:ln w="9525">
                  <a:noFill/>
                  <a:miter lim="800000"/>
                  <a:headEnd/>
                  <a:tailEnd/>
                </a:ln>
              </p:spPr>
              <p:txBody>
                <a:bodyPr>
                  <a:spAutoFit/>
                </a:bodyPr>
                <a:lstStyle/>
                <a:p>
                  <a:pPr algn="ctr">
                    <a:spcBef>
                      <a:spcPct val="50000"/>
                    </a:spcBef>
                  </a:pPr>
                  <a:r>
                    <a:rPr lang="en-US" altLang="ko-KR" sz="1400" i="1">
                      <a:latin typeface="Arial" charset="0"/>
                    </a:rPr>
                    <a:t>Difference diffraction intensity, q</a:t>
                  </a:r>
                  <a:r>
                    <a:rPr lang="en-US" altLang="ko-KR" sz="1400" i="1">
                      <a:latin typeface="Symbol" pitchFamily="18" charset="2"/>
                    </a:rPr>
                    <a:t>D</a:t>
                  </a:r>
                  <a:r>
                    <a:rPr lang="en-US" altLang="ko-KR" sz="1400" i="1">
                      <a:latin typeface="Arial" charset="0"/>
                    </a:rPr>
                    <a:t>S(q)</a:t>
                  </a:r>
                </a:p>
              </p:txBody>
            </p:sp>
          </p:grpSp>
          <p:grpSp>
            <p:nvGrpSpPr>
              <p:cNvPr id="7215" name="Group 10"/>
              <p:cNvGrpSpPr>
                <a:grpSpLocks/>
              </p:cNvGrpSpPr>
              <p:nvPr/>
            </p:nvGrpSpPr>
            <p:grpSpPr bwMode="auto">
              <a:xfrm>
                <a:off x="1827" y="1225"/>
                <a:ext cx="796" cy="187"/>
                <a:chOff x="1833" y="845"/>
                <a:chExt cx="796" cy="187"/>
              </a:xfrm>
            </p:grpSpPr>
            <p:sp>
              <p:nvSpPr>
                <p:cNvPr id="7216" name="Text Box 11"/>
                <p:cNvSpPr txBox="1">
                  <a:spLocks noChangeArrowheads="1"/>
                </p:cNvSpPr>
                <p:nvPr/>
              </p:nvSpPr>
              <p:spPr bwMode="auto">
                <a:xfrm>
                  <a:off x="1949" y="845"/>
                  <a:ext cx="680" cy="114"/>
                </a:xfrm>
                <a:prstGeom prst="rect">
                  <a:avLst/>
                </a:prstGeom>
                <a:noFill/>
                <a:ln w="9525">
                  <a:noFill/>
                  <a:miter lim="800000"/>
                  <a:headEnd/>
                  <a:tailEnd/>
                </a:ln>
              </p:spPr>
              <p:txBody>
                <a:bodyPr>
                  <a:spAutoFit/>
                </a:bodyPr>
                <a:lstStyle/>
                <a:p>
                  <a:pPr algn="ctr">
                    <a:spcBef>
                      <a:spcPct val="50000"/>
                    </a:spcBef>
                  </a:pPr>
                  <a:r>
                    <a:rPr lang="en-US" altLang="ko-KR" sz="800" i="1">
                      <a:latin typeface="Arial" charset="0"/>
                    </a:rPr>
                    <a:t>Experimental</a:t>
                  </a:r>
                </a:p>
              </p:txBody>
            </p:sp>
            <p:sp>
              <p:nvSpPr>
                <p:cNvPr id="7217" name="Text Box 12"/>
                <p:cNvSpPr txBox="1">
                  <a:spLocks noChangeArrowheads="1"/>
                </p:cNvSpPr>
                <p:nvPr/>
              </p:nvSpPr>
              <p:spPr bwMode="auto">
                <a:xfrm>
                  <a:off x="1848" y="918"/>
                  <a:ext cx="680" cy="114"/>
                </a:xfrm>
                <a:prstGeom prst="rect">
                  <a:avLst/>
                </a:prstGeom>
                <a:noFill/>
                <a:ln w="9525">
                  <a:noFill/>
                  <a:miter lim="800000"/>
                  <a:headEnd/>
                  <a:tailEnd/>
                </a:ln>
              </p:spPr>
              <p:txBody>
                <a:bodyPr>
                  <a:spAutoFit/>
                </a:bodyPr>
                <a:lstStyle/>
                <a:p>
                  <a:pPr algn="ctr">
                    <a:spcBef>
                      <a:spcPct val="50000"/>
                    </a:spcBef>
                  </a:pPr>
                  <a:r>
                    <a:rPr lang="en-US" altLang="ko-KR" sz="800" i="1">
                      <a:latin typeface="Arial" charset="0"/>
                    </a:rPr>
                    <a:t>Theory</a:t>
                  </a:r>
                </a:p>
              </p:txBody>
            </p:sp>
            <p:sp>
              <p:nvSpPr>
                <p:cNvPr id="7218" name="Line 13"/>
                <p:cNvSpPr>
                  <a:spLocks noChangeShapeType="1"/>
                </p:cNvSpPr>
                <p:nvPr/>
              </p:nvSpPr>
              <p:spPr bwMode="auto">
                <a:xfrm>
                  <a:off x="1833" y="912"/>
                  <a:ext cx="227" cy="0"/>
                </a:xfrm>
                <a:prstGeom prst="line">
                  <a:avLst/>
                </a:prstGeom>
                <a:noFill/>
                <a:ln w="19050">
                  <a:solidFill>
                    <a:schemeClr val="tx1"/>
                  </a:solidFill>
                  <a:round/>
                  <a:headEnd/>
                  <a:tailEnd/>
                </a:ln>
              </p:spPr>
              <p:txBody>
                <a:bodyPr/>
                <a:lstStyle/>
                <a:p>
                  <a:endParaRPr lang="ko-KR" altLang="en-US"/>
                </a:p>
              </p:txBody>
            </p:sp>
            <p:sp>
              <p:nvSpPr>
                <p:cNvPr id="7219" name="Line 14"/>
                <p:cNvSpPr>
                  <a:spLocks noChangeShapeType="1"/>
                </p:cNvSpPr>
                <p:nvPr/>
              </p:nvSpPr>
              <p:spPr bwMode="auto">
                <a:xfrm>
                  <a:off x="1833" y="984"/>
                  <a:ext cx="227" cy="0"/>
                </a:xfrm>
                <a:prstGeom prst="line">
                  <a:avLst/>
                </a:prstGeom>
                <a:noFill/>
                <a:ln w="19050">
                  <a:solidFill>
                    <a:srgbClr val="FF0000"/>
                  </a:solidFill>
                  <a:round/>
                  <a:headEnd/>
                  <a:tailEnd/>
                </a:ln>
              </p:spPr>
              <p:txBody>
                <a:bodyPr/>
                <a:lstStyle/>
                <a:p>
                  <a:endParaRPr lang="ko-KR" altLang="en-US"/>
                </a:p>
              </p:txBody>
            </p:sp>
          </p:grpSp>
        </p:grpSp>
        <p:grpSp>
          <p:nvGrpSpPr>
            <p:cNvPr id="7201" name="Group 15"/>
            <p:cNvGrpSpPr>
              <a:grpSpLocks/>
            </p:cNvGrpSpPr>
            <p:nvPr/>
          </p:nvGrpSpPr>
          <p:grpSpPr bwMode="auto">
            <a:xfrm>
              <a:off x="2577" y="936"/>
              <a:ext cx="1743" cy="2494"/>
              <a:chOff x="2951" y="936"/>
              <a:chExt cx="1743" cy="2494"/>
            </a:xfrm>
          </p:grpSpPr>
          <p:grpSp>
            <p:nvGrpSpPr>
              <p:cNvPr id="7202" name="Group 16"/>
              <p:cNvGrpSpPr>
                <a:grpSpLocks/>
              </p:cNvGrpSpPr>
              <p:nvPr/>
            </p:nvGrpSpPr>
            <p:grpSpPr bwMode="auto">
              <a:xfrm>
                <a:off x="2951" y="936"/>
                <a:ext cx="1743" cy="2494"/>
                <a:chOff x="2951" y="936"/>
                <a:chExt cx="1743" cy="2494"/>
              </a:xfrm>
            </p:grpSpPr>
            <p:graphicFrame>
              <p:nvGraphicFramePr>
                <p:cNvPr id="7175" name="Object 7"/>
                <p:cNvGraphicFramePr>
                  <a:graphicFrameLocks noChangeAspect="1"/>
                </p:cNvGraphicFramePr>
                <p:nvPr/>
              </p:nvGraphicFramePr>
              <p:xfrm>
                <a:off x="2951" y="936"/>
                <a:ext cx="1743" cy="2494"/>
              </p:xfrm>
              <a:graphic>
                <a:graphicData uri="http://schemas.openxmlformats.org/presentationml/2006/ole">
                  <mc:AlternateContent xmlns:mc="http://schemas.openxmlformats.org/markup-compatibility/2006">
                    <mc:Choice xmlns:v="urn:schemas-microsoft-com:vml" Requires="v">
                      <p:oleObj spid="_x0000_s2444550" name="Graph" r:id="rId6" imgW="1693440" imgH="2424960" progId="">
                        <p:embed/>
                      </p:oleObj>
                    </mc:Choice>
                    <mc:Fallback>
                      <p:oleObj name="Graph" r:id="rId6" imgW="1693440" imgH="24249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 y="936"/>
                              <a:ext cx="1743" cy="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12" name="Text Box 18"/>
                <p:cNvSpPr txBox="1">
                  <a:spLocks noChangeArrowheads="1"/>
                </p:cNvSpPr>
                <p:nvPr/>
              </p:nvSpPr>
              <p:spPr bwMode="auto">
                <a:xfrm>
                  <a:off x="3551" y="3119"/>
                  <a:ext cx="726" cy="163"/>
                </a:xfrm>
                <a:prstGeom prst="rect">
                  <a:avLst/>
                </a:prstGeom>
                <a:noFill/>
                <a:ln w="9525">
                  <a:noFill/>
                  <a:miter lim="800000"/>
                  <a:headEnd/>
                  <a:tailEnd/>
                </a:ln>
              </p:spPr>
              <p:txBody>
                <a:bodyPr>
                  <a:spAutoFit/>
                </a:bodyPr>
                <a:lstStyle/>
                <a:p>
                  <a:pPr algn="ctr">
                    <a:spcBef>
                      <a:spcPct val="50000"/>
                    </a:spcBef>
                  </a:pPr>
                  <a:r>
                    <a:rPr lang="en-US" altLang="ko-KR" sz="1400" i="1">
                      <a:latin typeface="Arial" charset="0"/>
                    </a:rPr>
                    <a:t>r</a:t>
                  </a:r>
                  <a:r>
                    <a:rPr lang="en-US" altLang="ko-KR" sz="1400">
                      <a:latin typeface="Arial" charset="0"/>
                    </a:rPr>
                    <a:t> (</a:t>
                  </a:r>
                  <a:r>
                    <a:rPr lang="en-US" altLang="ko-KR" sz="1400">
                      <a:latin typeface="Arial" charset="0"/>
                      <a:cs typeface="Times New Roman" pitchFamily="18" charset="0"/>
                    </a:rPr>
                    <a:t>Å)</a:t>
                  </a:r>
                </a:p>
              </p:txBody>
            </p:sp>
            <p:sp>
              <p:nvSpPr>
                <p:cNvPr id="7213" name="Text Box 19"/>
                <p:cNvSpPr txBox="1">
                  <a:spLocks noChangeArrowheads="1"/>
                </p:cNvSpPr>
                <p:nvPr/>
              </p:nvSpPr>
              <p:spPr bwMode="auto">
                <a:xfrm rot="-5400000">
                  <a:off x="2063" y="2042"/>
                  <a:ext cx="2132" cy="172"/>
                </a:xfrm>
                <a:prstGeom prst="rect">
                  <a:avLst/>
                </a:prstGeom>
                <a:noFill/>
                <a:ln w="9525">
                  <a:noFill/>
                  <a:miter lim="800000"/>
                  <a:headEnd/>
                  <a:tailEnd/>
                </a:ln>
              </p:spPr>
              <p:txBody>
                <a:bodyPr>
                  <a:spAutoFit/>
                </a:bodyPr>
                <a:lstStyle/>
                <a:p>
                  <a:pPr algn="ctr">
                    <a:spcBef>
                      <a:spcPct val="50000"/>
                    </a:spcBef>
                  </a:pPr>
                  <a:r>
                    <a:rPr lang="en-US" altLang="ko-KR" sz="1400" i="1">
                      <a:latin typeface="Arial" charset="0"/>
                    </a:rPr>
                    <a:t>Difference radial intensity, r</a:t>
                  </a:r>
                  <a:r>
                    <a:rPr lang="en-US" altLang="ko-KR" sz="1400" i="1">
                      <a:latin typeface="Symbol" pitchFamily="18" charset="2"/>
                    </a:rPr>
                    <a:t>D</a:t>
                  </a:r>
                  <a:r>
                    <a:rPr lang="en-US" altLang="ko-KR" sz="1400" i="1">
                      <a:latin typeface="Arial" charset="0"/>
                    </a:rPr>
                    <a:t>S(r)</a:t>
                  </a:r>
                </a:p>
              </p:txBody>
            </p:sp>
          </p:grpSp>
          <p:sp>
            <p:nvSpPr>
              <p:cNvPr id="7203" name="Text Box 20"/>
              <p:cNvSpPr txBox="1">
                <a:spLocks noChangeArrowheads="1"/>
              </p:cNvSpPr>
              <p:nvPr/>
            </p:nvSpPr>
            <p:spPr bwMode="auto">
              <a:xfrm>
                <a:off x="3923" y="1298"/>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100 ps</a:t>
                </a:r>
              </a:p>
            </p:txBody>
          </p:sp>
          <p:sp>
            <p:nvSpPr>
              <p:cNvPr id="7204" name="Text Box 21"/>
              <p:cNvSpPr txBox="1">
                <a:spLocks noChangeArrowheads="1"/>
              </p:cNvSpPr>
              <p:nvPr/>
            </p:nvSpPr>
            <p:spPr bwMode="auto">
              <a:xfrm>
                <a:off x="3923" y="1463"/>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300 ps</a:t>
                </a:r>
              </a:p>
            </p:txBody>
          </p:sp>
          <p:sp>
            <p:nvSpPr>
              <p:cNvPr id="7205" name="Text Box 22"/>
              <p:cNvSpPr txBox="1">
                <a:spLocks noChangeArrowheads="1"/>
              </p:cNvSpPr>
              <p:nvPr/>
            </p:nvSpPr>
            <p:spPr bwMode="auto">
              <a:xfrm>
                <a:off x="3923" y="1634"/>
                <a:ext cx="499" cy="131"/>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1 ns</a:t>
                </a:r>
              </a:p>
            </p:txBody>
          </p:sp>
          <p:sp>
            <p:nvSpPr>
              <p:cNvPr id="7206" name="Text Box 23"/>
              <p:cNvSpPr txBox="1">
                <a:spLocks noChangeArrowheads="1"/>
              </p:cNvSpPr>
              <p:nvPr/>
            </p:nvSpPr>
            <p:spPr bwMode="auto">
              <a:xfrm>
                <a:off x="3917" y="1808"/>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3 ns</a:t>
                </a:r>
              </a:p>
            </p:txBody>
          </p:sp>
          <p:sp>
            <p:nvSpPr>
              <p:cNvPr id="7207" name="Text Box 24"/>
              <p:cNvSpPr txBox="1">
                <a:spLocks noChangeArrowheads="1"/>
              </p:cNvSpPr>
              <p:nvPr/>
            </p:nvSpPr>
            <p:spPr bwMode="auto">
              <a:xfrm>
                <a:off x="3917" y="1976"/>
                <a:ext cx="499" cy="131"/>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10 ns</a:t>
                </a:r>
              </a:p>
            </p:txBody>
          </p:sp>
          <p:sp>
            <p:nvSpPr>
              <p:cNvPr id="7208" name="Text Box 25"/>
              <p:cNvSpPr txBox="1">
                <a:spLocks noChangeArrowheads="1"/>
              </p:cNvSpPr>
              <p:nvPr/>
            </p:nvSpPr>
            <p:spPr bwMode="auto">
              <a:xfrm>
                <a:off x="3917" y="2142"/>
                <a:ext cx="499" cy="131"/>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30 ns</a:t>
                </a:r>
              </a:p>
            </p:txBody>
          </p:sp>
          <p:sp>
            <p:nvSpPr>
              <p:cNvPr id="7209" name="Text Box 26"/>
              <p:cNvSpPr txBox="1">
                <a:spLocks noChangeArrowheads="1"/>
              </p:cNvSpPr>
              <p:nvPr/>
            </p:nvSpPr>
            <p:spPr bwMode="auto">
              <a:xfrm>
                <a:off x="3917" y="2296"/>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50 ns</a:t>
                </a:r>
              </a:p>
            </p:txBody>
          </p:sp>
          <p:sp>
            <p:nvSpPr>
              <p:cNvPr id="7210" name="Text Box 27"/>
              <p:cNvSpPr txBox="1">
                <a:spLocks noChangeArrowheads="1"/>
              </p:cNvSpPr>
              <p:nvPr/>
            </p:nvSpPr>
            <p:spPr bwMode="auto">
              <a:xfrm>
                <a:off x="3917" y="2456"/>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300 ns</a:t>
                </a:r>
              </a:p>
            </p:txBody>
          </p:sp>
          <p:sp>
            <p:nvSpPr>
              <p:cNvPr id="7211" name="Text Box 28"/>
              <p:cNvSpPr txBox="1">
                <a:spLocks noChangeArrowheads="1"/>
              </p:cNvSpPr>
              <p:nvPr/>
            </p:nvSpPr>
            <p:spPr bwMode="auto">
              <a:xfrm>
                <a:off x="3917" y="2622"/>
                <a:ext cx="499" cy="130"/>
              </a:xfrm>
              <a:prstGeom prst="rect">
                <a:avLst/>
              </a:prstGeom>
              <a:noFill/>
              <a:ln w="9525">
                <a:noFill/>
                <a:miter lim="800000"/>
                <a:headEnd/>
                <a:tailEnd/>
              </a:ln>
            </p:spPr>
            <p:txBody>
              <a:bodyPr>
                <a:spAutoFit/>
              </a:bodyPr>
              <a:lstStyle/>
              <a:p>
                <a:pPr>
                  <a:spcBef>
                    <a:spcPct val="50000"/>
                  </a:spcBef>
                </a:pPr>
                <a:r>
                  <a:rPr lang="en-US" altLang="ko-KR" sz="1000" i="1">
                    <a:latin typeface="Arial" charset="0"/>
                  </a:rPr>
                  <a:t>t</a:t>
                </a:r>
                <a:r>
                  <a:rPr lang="en-US" altLang="ko-KR" sz="1000">
                    <a:latin typeface="Arial" charset="0"/>
                  </a:rPr>
                  <a:t> = 1 </a:t>
                </a:r>
                <a:r>
                  <a:rPr lang="en-US" altLang="ko-KR" sz="1000">
                    <a:latin typeface="Symbol" pitchFamily="18" charset="2"/>
                  </a:rPr>
                  <a:t>m</a:t>
                </a:r>
                <a:r>
                  <a:rPr lang="en-US" altLang="ko-KR" sz="1000">
                    <a:latin typeface="Arial" charset="0"/>
                  </a:rPr>
                  <a:t>s</a:t>
                </a:r>
              </a:p>
            </p:txBody>
          </p:sp>
        </p:grpSp>
      </p:grpSp>
      <p:sp>
        <p:nvSpPr>
          <p:cNvPr id="7179" name="Rectangle 62"/>
          <p:cNvSpPr>
            <a:spLocks noChangeArrowheads="1"/>
          </p:cNvSpPr>
          <p:nvPr/>
        </p:nvSpPr>
        <p:spPr bwMode="auto">
          <a:xfrm>
            <a:off x="683568" y="443136"/>
            <a:ext cx="7620000" cy="609600"/>
          </a:xfrm>
          <a:prstGeom prst="rect">
            <a:avLst/>
          </a:prstGeom>
          <a:noFill/>
          <a:ln w="9525">
            <a:noFill/>
            <a:miter lim="800000"/>
            <a:headEnd/>
            <a:tailEnd/>
          </a:ln>
        </p:spPr>
        <p:txBody>
          <a:bodyPr anchor="ctr"/>
          <a:lstStyle/>
          <a:p>
            <a:pPr algn="ctr"/>
            <a:r>
              <a:rPr lang="en-US" altLang="ko-KR" sz="3200" b="1" dirty="0">
                <a:latin typeface="+mn-lt"/>
                <a:ea typeface="휴먼옛체" pitchFamily="18" charset="-127"/>
              </a:rPr>
              <a:t>Structural Dynamics of HgI</a:t>
            </a:r>
            <a:r>
              <a:rPr lang="en-US" altLang="ko-KR" sz="3200" b="1" baseline="-25000" dirty="0">
                <a:latin typeface="+mn-lt"/>
                <a:ea typeface="휴먼옛체" pitchFamily="18" charset="-127"/>
              </a:rPr>
              <a:t>2</a:t>
            </a:r>
          </a:p>
        </p:txBody>
      </p:sp>
      <p:grpSp>
        <p:nvGrpSpPr>
          <p:cNvPr id="8" name="Group 86"/>
          <p:cNvGrpSpPr>
            <a:grpSpLocks/>
          </p:cNvGrpSpPr>
          <p:nvPr/>
        </p:nvGrpSpPr>
        <p:grpSpPr bwMode="auto">
          <a:xfrm>
            <a:off x="590550" y="1323975"/>
            <a:ext cx="8275638" cy="4514850"/>
            <a:chOff x="372" y="834"/>
            <a:chExt cx="5213" cy="2844"/>
          </a:xfrm>
        </p:grpSpPr>
        <p:grpSp>
          <p:nvGrpSpPr>
            <p:cNvPr id="7182" name="Group 83"/>
            <p:cNvGrpSpPr>
              <a:grpSpLocks/>
            </p:cNvGrpSpPr>
            <p:nvPr/>
          </p:nvGrpSpPr>
          <p:grpSpPr bwMode="auto">
            <a:xfrm>
              <a:off x="3808" y="834"/>
              <a:ext cx="1777" cy="2844"/>
              <a:chOff x="3808" y="834"/>
              <a:chExt cx="1777" cy="2844"/>
            </a:xfrm>
          </p:grpSpPr>
          <p:grpSp>
            <p:nvGrpSpPr>
              <p:cNvPr id="7185" name="Group 63"/>
              <p:cNvGrpSpPr>
                <a:grpSpLocks/>
              </p:cNvGrpSpPr>
              <p:nvPr/>
            </p:nvGrpSpPr>
            <p:grpSpPr bwMode="auto">
              <a:xfrm>
                <a:off x="3808" y="852"/>
                <a:ext cx="1777" cy="2826"/>
                <a:chOff x="1864" y="162"/>
                <a:chExt cx="2247" cy="3574"/>
              </a:xfrm>
            </p:grpSpPr>
            <p:graphicFrame>
              <p:nvGraphicFramePr>
                <p:cNvPr id="7170" name="Object 2"/>
                <p:cNvGraphicFramePr>
                  <a:graphicFrameLocks noChangeAspect="1"/>
                </p:cNvGraphicFramePr>
                <p:nvPr/>
              </p:nvGraphicFramePr>
              <p:xfrm>
                <a:off x="1903" y="162"/>
                <a:ext cx="2208" cy="3510"/>
              </p:xfrm>
              <a:graphic>
                <a:graphicData uri="http://schemas.openxmlformats.org/presentationml/2006/ole">
                  <mc:AlternateContent xmlns:mc="http://schemas.openxmlformats.org/markup-compatibility/2006">
                    <mc:Choice xmlns:v="urn:schemas-microsoft-com:vml" Requires="v">
                      <p:oleObj spid="_x0000_s2444551" name="Graph" r:id="rId8" imgW="1663200" imgH="3206880" progId="">
                        <p:embed/>
                      </p:oleObj>
                    </mc:Choice>
                    <mc:Fallback>
                      <p:oleObj name="Graph" r:id="rId8" imgW="1663200" imgH="320688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3" y="162"/>
                              <a:ext cx="2208" cy="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7" name="Text Box 65"/>
                <p:cNvSpPr txBox="1">
                  <a:spLocks noChangeArrowheads="1"/>
                </p:cNvSpPr>
                <p:nvPr/>
              </p:nvSpPr>
              <p:spPr bwMode="auto">
                <a:xfrm>
                  <a:off x="2578" y="3517"/>
                  <a:ext cx="633" cy="219"/>
                </a:xfrm>
                <a:prstGeom prst="rect">
                  <a:avLst/>
                </a:prstGeom>
                <a:noFill/>
                <a:ln w="9525">
                  <a:noFill/>
                  <a:miter lim="800000"/>
                  <a:headEnd/>
                  <a:tailEnd/>
                </a:ln>
              </p:spPr>
              <p:txBody>
                <a:bodyPr>
                  <a:spAutoFit/>
                </a:bodyPr>
                <a:lstStyle/>
                <a:p>
                  <a:pPr algn="ctr">
                    <a:spcBef>
                      <a:spcPct val="50000"/>
                    </a:spcBef>
                  </a:pPr>
                  <a:r>
                    <a:rPr lang="en-US" altLang="ko-KR" sz="1200" b="1" i="1">
                      <a:latin typeface="Arial" charset="0"/>
                    </a:rPr>
                    <a:t>q</a:t>
                  </a:r>
                  <a:r>
                    <a:rPr lang="en-US" altLang="ko-KR" sz="1200" b="1">
                      <a:latin typeface="Arial" charset="0"/>
                    </a:rPr>
                    <a:t> (Å</a:t>
                  </a:r>
                  <a:r>
                    <a:rPr lang="en-US" altLang="ko-KR" sz="1200" b="1" baseline="30000">
                      <a:latin typeface="Arial" charset="0"/>
                    </a:rPr>
                    <a:t>-1</a:t>
                  </a:r>
                  <a:r>
                    <a:rPr lang="en-US" altLang="ko-KR" sz="1200" b="1">
                      <a:latin typeface="Arial" charset="0"/>
                    </a:rPr>
                    <a:t>)</a:t>
                  </a:r>
                </a:p>
              </p:txBody>
            </p:sp>
            <p:sp>
              <p:nvSpPr>
                <p:cNvPr id="7188" name="Text Box 66"/>
                <p:cNvSpPr txBox="1">
                  <a:spLocks noChangeArrowheads="1"/>
                </p:cNvSpPr>
                <p:nvPr/>
              </p:nvSpPr>
              <p:spPr bwMode="auto">
                <a:xfrm rot="-5400000">
                  <a:off x="697" y="1845"/>
                  <a:ext cx="2554" cy="219"/>
                </a:xfrm>
                <a:prstGeom prst="rect">
                  <a:avLst/>
                </a:prstGeom>
                <a:noFill/>
                <a:ln w="9525">
                  <a:noFill/>
                  <a:miter lim="800000"/>
                  <a:headEnd/>
                  <a:tailEnd/>
                </a:ln>
              </p:spPr>
              <p:txBody>
                <a:bodyPr>
                  <a:spAutoFit/>
                </a:bodyPr>
                <a:lstStyle/>
                <a:p>
                  <a:pPr algn="ctr">
                    <a:spcBef>
                      <a:spcPct val="50000"/>
                    </a:spcBef>
                  </a:pPr>
                  <a:r>
                    <a:rPr lang="en-US" altLang="ko-KR" sz="1200" b="1" i="1">
                      <a:latin typeface="Arial" charset="0"/>
                    </a:rPr>
                    <a:t>Difference Diffraction Intensity</a:t>
                  </a:r>
                  <a:r>
                    <a:rPr lang="en-US" altLang="ko-KR" sz="1200" b="1">
                      <a:latin typeface="Arial" charset="0"/>
                    </a:rPr>
                    <a:t>, </a:t>
                  </a:r>
                  <a:r>
                    <a:rPr lang="en-US" altLang="ko-KR" sz="1200" b="1" i="1">
                      <a:latin typeface="Arial" charset="0"/>
                    </a:rPr>
                    <a:t>q</a:t>
                  </a:r>
                  <a:r>
                    <a:rPr lang="en-US" altLang="ko-KR" sz="1200" b="1">
                      <a:latin typeface="Symbol" pitchFamily="18" charset="2"/>
                    </a:rPr>
                    <a:t>D</a:t>
                  </a:r>
                  <a:r>
                    <a:rPr lang="en-US" altLang="ko-KR" sz="1200" b="1" i="1">
                      <a:latin typeface="Arial" charset="0"/>
                    </a:rPr>
                    <a:t>S</a:t>
                  </a:r>
                  <a:r>
                    <a:rPr lang="en-US" altLang="ko-KR" sz="1200" b="1">
                      <a:latin typeface="Arial" charset="0"/>
                    </a:rPr>
                    <a:t>(</a:t>
                  </a:r>
                  <a:r>
                    <a:rPr lang="en-US" altLang="ko-KR" sz="1200" b="1" i="1">
                      <a:latin typeface="Arial" charset="0"/>
                    </a:rPr>
                    <a:t>q</a:t>
                  </a:r>
                  <a:r>
                    <a:rPr lang="en-US" altLang="ko-KR" sz="1200" b="1">
                      <a:latin typeface="Arial" charset="0"/>
                    </a:rPr>
                    <a:t>)</a:t>
                  </a:r>
                </a:p>
              </p:txBody>
            </p:sp>
            <p:grpSp>
              <p:nvGrpSpPr>
                <p:cNvPr id="7189" name="Group 67"/>
                <p:cNvGrpSpPr>
                  <a:grpSpLocks/>
                </p:cNvGrpSpPr>
                <p:nvPr/>
              </p:nvGrpSpPr>
              <p:grpSpPr bwMode="auto">
                <a:xfrm>
                  <a:off x="2134" y="509"/>
                  <a:ext cx="1850" cy="182"/>
                  <a:chOff x="567" y="3852"/>
                  <a:chExt cx="1328" cy="158"/>
                </a:xfrm>
              </p:grpSpPr>
              <p:sp>
                <p:nvSpPr>
                  <p:cNvPr id="7198" name="Line 68"/>
                  <p:cNvSpPr>
                    <a:spLocks noChangeShapeType="1"/>
                  </p:cNvSpPr>
                  <p:nvPr/>
                </p:nvSpPr>
                <p:spPr bwMode="auto">
                  <a:xfrm>
                    <a:off x="567" y="3929"/>
                    <a:ext cx="272" cy="0"/>
                  </a:xfrm>
                  <a:prstGeom prst="line">
                    <a:avLst/>
                  </a:prstGeom>
                  <a:noFill/>
                  <a:ln w="19050">
                    <a:solidFill>
                      <a:schemeClr val="tx1"/>
                    </a:solidFill>
                    <a:round/>
                    <a:headEnd/>
                    <a:tailEnd/>
                  </a:ln>
                </p:spPr>
                <p:txBody>
                  <a:bodyPr/>
                  <a:lstStyle/>
                  <a:p>
                    <a:endParaRPr lang="ko-KR" altLang="en-US"/>
                  </a:p>
                </p:txBody>
              </p:sp>
              <p:sp>
                <p:nvSpPr>
                  <p:cNvPr id="7199" name="Text Box 69"/>
                  <p:cNvSpPr txBox="1">
                    <a:spLocks noChangeArrowheads="1"/>
                  </p:cNvSpPr>
                  <p:nvPr/>
                </p:nvSpPr>
                <p:spPr bwMode="auto">
                  <a:xfrm>
                    <a:off x="807" y="3852"/>
                    <a:ext cx="1088" cy="158"/>
                  </a:xfrm>
                  <a:prstGeom prst="rect">
                    <a:avLst/>
                  </a:prstGeom>
                  <a:noFill/>
                  <a:ln w="9525">
                    <a:noFill/>
                    <a:miter lim="800000"/>
                    <a:headEnd/>
                    <a:tailEnd/>
                  </a:ln>
                </p:spPr>
                <p:txBody>
                  <a:bodyPr>
                    <a:spAutoFit/>
                  </a:bodyPr>
                  <a:lstStyle/>
                  <a:p>
                    <a:pPr>
                      <a:spcBef>
                        <a:spcPct val="50000"/>
                      </a:spcBef>
                    </a:pPr>
                    <a:r>
                      <a:rPr lang="en-US" altLang="ko-KR" sz="900" i="1">
                        <a:latin typeface="Arial" charset="0"/>
                      </a:rPr>
                      <a:t>Experimental</a:t>
                    </a:r>
                  </a:p>
                </p:txBody>
              </p:sp>
            </p:grpSp>
            <p:sp>
              <p:nvSpPr>
                <p:cNvPr id="7190" name="Line 70"/>
                <p:cNvSpPr>
                  <a:spLocks noChangeShapeType="1"/>
                </p:cNvSpPr>
                <p:nvPr/>
              </p:nvSpPr>
              <p:spPr bwMode="auto">
                <a:xfrm>
                  <a:off x="2138" y="689"/>
                  <a:ext cx="379" cy="0"/>
                </a:xfrm>
                <a:prstGeom prst="line">
                  <a:avLst/>
                </a:prstGeom>
                <a:noFill/>
                <a:ln w="19050">
                  <a:solidFill>
                    <a:srgbClr val="FF0000"/>
                  </a:solidFill>
                  <a:round/>
                  <a:headEnd/>
                  <a:tailEnd/>
                </a:ln>
              </p:spPr>
              <p:txBody>
                <a:bodyPr/>
                <a:lstStyle/>
                <a:p>
                  <a:endParaRPr lang="ko-KR" altLang="en-US"/>
                </a:p>
              </p:txBody>
            </p:sp>
            <p:sp>
              <p:nvSpPr>
                <p:cNvPr id="7191" name="Text Box 71"/>
                <p:cNvSpPr txBox="1">
                  <a:spLocks noChangeArrowheads="1"/>
                </p:cNvSpPr>
                <p:nvPr/>
              </p:nvSpPr>
              <p:spPr bwMode="auto">
                <a:xfrm>
                  <a:off x="2472" y="601"/>
                  <a:ext cx="1516" cy="182"/>
                </a:xfrm>
                <a:prstGeom prst="rect">
                  <a:avLst/>
                </a:prstGeom>
                <a:noFill/>
                <a:ln w="9525">
                  <a:noFill/>
                  <a:miter lim="800000"/>
                  <a:headEnd/>
                  <a:tailEnd/>
                </a:ln>
              </p:spPr>
              <p:txBody>
                <a:bodyPr>
                  <a:spAutoFit/>
                </a:bodyPr>
                <a:lstStyle/>
                <a:p>
                  <a:pPr>
                    <a:spcBef>
                      <a:spcPct val="50000"/>
                    </a:spcBef>
                  </a:pPr>
                  <a:r>
                    <a:rPr lang="en-US" altLang="ko-KR" sz="900" i="1">
                      <a:latin typeface="Arial" charset="0"/>
                    </a:rPr>
                    <a:t>Theory</a:t>
                  </a:r>
                </a:p>
              </p:txBody>
            </p:sp>
            <p:sp>
              <p:nvSpPr>
                <p:cNvPr id="7192" name="Line 72"/>
                <p:cNvSpPr>
                  <a:spLocks noChangeShapeType="1"/>
                </p:cNvSpPr>
                <p:nvPr/>
              </p:nvSpPr>
              <p:spPr bwMode="auto">
                <a:xfrm>
                  <a:off x="2136" y="772"/>
                  <a:ext cx="379" cy="0"/>
                </a:xfrm>
                <a:prstGeom prst="line">
                  <a:avLst/>
                </a:prstGeom>
                <a:noFill/>
                <a:ln w="19050">
                  <a:solidFill>
                    <a:srgbClr val="0000FF"/>
                  </a:solidFill>
                  <a:round/>
                  <a:headEnd/>
                  <a:tailEnd/>
                </a:ln>
              </p:spPr>
              <p:txBody>
                <a:bodyPr/>
                <a:lstStyle/>
                <a:p>
                  <a:endParaRPr lang="ko-KR" altLang="en-US"/>
                </a:p>
              </p:txBody>
            </p:sp>
            <p:sp>
              <p:nvSpPr>
                <p:cNvPr id="7193" name="Text Box 73"/>
                <p:cNvSpPr txBox="1">
                  <a:spLocks noChangeArrowheads="1"/>
                </p:cNvSpPr>
                <p:nvPr/>
              </p:nvSpPr>
              <p:spPr bwMode="auto">
                <a:xfrm>
                  <a:off x="2470" y="684"/>
                  <a:ext cx="1516" cy="182"/>
                </a:xfrm>
                <a:prstGeom prst="rect">
                  <a:avLst/>
                </a:prstGeom>
                <a:noFill/>
                <a:ln w="9525">
                  <a:noFill/>
                  <a:miter lim="800000"/>
                  <a:headEnd/>
                  <a:tailEnd/>
                </a:ln>
              </p:spPr>
              <p:txBody>
                <a:bodyPr>
                  <a:spAutoFit/>
                </a:bodyPr>
                <a:lstStyle/>
                <a:p>
                  <a:pPr>
                    <a:spcBef>
                      <a:spcPct val="50000"/>
                    </a:spcBef>
                  </a:pPr>
                  <a:r>
                    <a:rPr lang="en-US" altLang="ko-KR" sz="900" i="1">
                      <a:latin typeface="Arial" charset="0"/>
                    </a:rPr>
                    <a:t>Residuals</a:t>
                  </a:r>
                </a:p>
              </p:txBody>
            </p:sp>
            <p:sp>
              <p:nvSpPr>
                <p:cNvPr id="7194" name="Text Box 74"/>
                <p:cNvSpPr txBox="1">
                  <a:spLocks noChangeArrowheads="1"/>
                </p:cNvSpPr>
                <p:nvPr/>
              </p:nvSpPr>
              <p:spPr bwMode="auto">
                <a:xfrm>
                  <a:off x="2788" y="812"/>
                  <a:ext cx="1011" cy="219"/>
                </a:xfrm>
                <a:prstGeom prst="rect">
                  <a:avLst/>
                </a:prstGeom>
                <a:noFill/>
                <a:ln w="9525">
                  <a:noFill/>
                  <a:miter lim="800000"/>
                  <a:headEnd/>
                  <a:tailEnd/>
                </a:ln>
              </p:spPr>
              <p:txBody>
                <a:bodyPr>
                  <a:spAutoFit/>
                </a:bodyPr>
                <a:lstStyle/>
                <a:p>
                  <a:pPr>
                    <a:spcBef>
                      <a:spcPct val="50000"/>
                    </a:spcBef>
                  </a:pPr>
                  <a:r>
                    <a:rPr lang="en-US" altLang="ko-KR" sz="1200" b="1">
                      <a:latin typeface="Arial" charset="0"/>
                    </a:rPr>
                    <a:t>HgI</a:t>
                  </a:r>
                  <a:r>
                    <a:rPr lang="en-US" altLang="ko-KR" sz="1200" b="1" baseline="-25000">
                      <a:latin typeface="Arial" charset="0"/>
                    </a:rPr>
                    <a:t>2</a:t>
                  </a:r>
                  <a:r>
                    <a:rPr lang="en-US" altLang="ko-KR" sz="1200" b="1">
                      <a:latin typeface="Arial" charset="0"/>
                    </a:rPr>
                    <a:t>→HgI+I</a:t>
                  </a:r>
                </a:p>
              </p:txBody>
            </p:sp>
            <p:sp>
              <p:nvSpPr>
                <p:cNvPr id="7195" name="Text Box 75"/>
                <p:cNvSpPr txBox="1">
                  <a:spLocks noChangeArrowheads="1"/>
                </p:cNvSpPr>
                <p:nvPr/>
              </p:nvSpPr>
              <p:spPr bwMode="auto">
                <a:xfrm>
                  <a:off x="2788" y="1363"/>
                  <a:ext cx="1011" cy="219"/>
                </a:xfrm>
                <a:prstGeom prst="rect">
                  <a:avLst/>
                </a:prstGeom>
                <a:noFill/>
                <a:ln w="9525">
                  <a:noFill/>
                  <a:miter lim="800000"/>
                  <a:headEnd/>
                  <a:tailEnd/>
                </a:ln>
              </p:spPr>
              <p:txBody>
                <a:bodyPr>
                  <a:spAutoFit/>
                </a:bodyPr>
                <a:lstStyle/>
                <a:p>
                  <a:pPr>
                    <a:spcBef>
                      <a:spcPct val="50000"/>
                    </a:spcBef>
                  </a:pPr>
                  <a:r>
                    <a:rPr lang="en-US" altLang="ko-KR" sz="1200" b="1">
                      <a:latin typeface="Arial" charset="0"/>
                    </a:rPr>
                    <a:t>HgI</a:t>
                  </a:r>
                  <a:r>
                    <a:rPr lang="en-US" altLang="ko-KR" sz="1200" b="1" baseline="-25000">
                      <a:latin typeface="Arial" charset="0"/>
                    </a:rPr>
                    <a:t>2</a:t>
                  </a:r>
                  <a:r>
                    <a:rPr lang="en-US" altLang="ko-KR" sz="1200" b="1">
                      <a:latin typeface="Arial" charset="0"/>
                    </a:rPr>
                    <a:t>→Hg+2I</a:t>
                  </a:r>
                </a:p>
              </p:txBody>
            </p:sp>
            <p:sp>
              <p:nvSpPr>
                <p:cNvPr id="7196" name="Text Box 76"/>
                <p:cNvSpPr txBox="1">
                  <a:spLocks noChangeArrowheads="1"/>
                </p:cNvSpPr>
                <p:nvPr/>
              </p:nvSpPr>
              <p:spPr bwMode="auto">
                <a:xfrm>
                  <a:off x="2788" y="1947"/>
                  <a:ext cx="1011" cy="219"/>
                </a:xfrm>
                <a:prstGeom prst="rect">
                  <a:avLst/>
                </a:prstGeom>
                <a:noFill/>
                <a:ln w="9525">
                  <a:noFill/>
                  <a:miter lim="800000"/>
                  <a:headEnd/>
                  <a:tailEnd/>
                </a:ln>
              </p:spPr>
              <p:txBody>
                <a:bodyPr>
                  <a:spAutoFit/>
                </a:bodyPr>
                <a:lstStyle/>
                <a:p>
                  <a:pPr>
                    <a:spcBef>
                      <a:spcPct val="50000"/>
                    </a:spcBef>
                  </a:pPr>
                  <a:r>
                    <a:rPr lang="en-US" altLang="ko-KR" sz="1200" b="1">
                      <a:latin typeface="Arial" charset="0"/>
                    </a:rPr>
                    <a:t>HgI</a:t>
                  </a:r>
                  <a:r>
                    <a:rPr lang="en-US" altLang="ko-KR" sz="1200" b="1" baseline="-25000">
                      <a:latin typeface="Arial" charset="0"/>
                    </a:rPr>
                    <a:t>2</a:t>
                  </a:r>
                  <a:r>
                    <a:rPr lang="en-US" altLang="ko-KR" sz="1200" b="1">
                      <a:latin typeface="Arial" charset="0"/>
                    </a:rPr>
                    <a:t>→Hg+I</a:t>
                  </a:r>
                  <a:r>
                    <a:rPr lang="en-US" altLang="ko-KR" sz="1200" b="1" baseline="-25000">
                      <a:latin typeface="Arial" charset="0"/>
                    </a:rPr>
                    <a:t>2</a:t>
                  </a:r>
                </a:p>
              </p:txBody>
            </p:sp>
            <p:sp>
              <p:nvSpPr>
                <p:cNvPr id="7197" name="Text Box 77"/>
                <p:cNvSpPr txBox="1">
                  <a:spLocks noChangeArrowheads="1"/>
                </p:cNvSpPr>
                <p:nvPr/>
              </p:nvSpPr>
              <p:spPr bwMode="auto">
                <a:xfrm>
                  <a:off x="2788" y="2520"/>
                  <a:ext cx="1011" cy="219"/>
                </a:xfrm>
                <a:prstGeom prst="rect">
                  <a:avLst/>
                </a:prstGeom>
                <a:noFill/>
                <a:ln w="9525">
                  <a:noFill/>
                  <a:miter lim="800000"/>
                  <a:headEnd/>
                  <a:tailEnd/>
                </a:ln>
              </p:spPr>
              <p:txBody>
                <a:bodyPr>
                  <a:spAutoFit/>
                </a:bodyPr>
                <a:lstStyle/>
                <a:p>
                  <a:pPr>
                    <a:spcBef>
                      <a:spcPct val="50000"/>
                    </a:spcBef>
                  </a:pPr>
                  <a:r>
                    <a:rPr lang="en-US" altLang="ko-KR" sz="1200" b="1">
                      <a:latin typeface="Arial" charset="0"/>
                    </a:rPr>
                    <a:t>HgI</a:t>
                  </a:r>
                  <a:r>
                    <a:rPr lang="en-US" altLang="ko-KR" sz="1200" b="1" baseline="-25000">
                      <a:latin typeface="Arial" charset="0"/>
                    </a:rPr>
                    <a:t>2</a:t>
                  </a:r>
                  <a:r>
                    <a:rPr lang="en-US" altLang="ko-KR" sz="1200" b="1">
                      <a:latin typeface="Arial" charset="0"/>
                    </a:rPr>
                    <a:t>→HgI-I</a:t>
                  </a:r>
                  <a:endParaRPr lang="en-US" altLang="ko-KR" sz="1200" b="1" baseline="-25000">
                    <a:latin typeface="Arial" charset="0"/>
                  </a:endParaRPr>
                </a:p>
              </p:txBody>
            </p:sp>
            <p:graphicFrame>
              <p:nvGraphicFramePr>
                <p:cNvPr id="7171" name="Object 3"/>
                <p:cNvGraphicFramePr>
                  <a:graphicFrameLocks noChangeAspect="1"/>
                </p:cNvGraphicFramePr>
                <p:nvPr/>
              </p:nvGraphicFramePr>
              <p:xfrm>
                <a:off x="2878" y="1116"/>
                <a:ext cx="635" cy="174"/>
              </p:xfrm>
              <a:graphic>
                <a:graphicData uri="http://schemas.openxmlformats.org/presentationml/2006/ole">
                  <mc:AlternateContent xmlns:mc="http://schemas.openxmlformats.org/markup-compatibility/2006">
                    <mc:Choice xmlns:v="urn:schemas-microsoft-com:vml" Requires="v">
                      <p:oleObj spid="_x0000_s2444552" name="Equation" r:id="rId10" imgW="723600" imgH="241200" progId="">
                        <p:embed/>
                      </p:oleObj>
                    </mc:Choice>
                    <mc:Fallback>
                      <p:oleObj name="Equation" r:id="rId10" imgW="723600" imgH="2412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8" y="1116"/>
                              <a:ext cx="63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4"/>
                <p:cNvGraphicFramePr>
                  <a:graphicFrameLocks noChangeAspect="1"/>
                </p:cNvGraphicFramePr>
                <p:nvPr/>
              </p:nvGraphicFramePr>
              <p:xfrm>
                <a:off x="2874" y="1710"/>
                <a:ext cx="646" cy="175"/>
              </p:xfrm>
              <a:graphic>
                <a:graphicData uri="http://schemas.openxmlformats.org/presentationml/2006/ole">
                  <mc:AlternateContent xmlns:mc="http://schemas.openxmlformats.org/markup-compatibility/2006">
                    <mc:Choice xmlns:v="urn:schemas-microsoft-com:vml" Requires="v">
                      <p:oleObj spid="_x0000_s2444553" name="Equation" r:id="rId12" imgW="736560" imgH="241200" progId="">
                        <p:embed/>
                      </p:oleObj>
                    </mc:Choice>
                    <mc:Fallback>
                      <p:oleObj name="Equation" r:id="rId12" imgW="736560" imgH="2412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4" y="1710"/>
                              <a:ext cx="646" cy="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3" name="Object 5"/>
                <p:cNvGraphicFramePr>
                  <a:graphicFrameLocks noChangeAspect="1"/>
                </p:cNvGraphicFramePr>
                <p:nvPr/>
              </p:nvGraphicFramePr>
              <p:xfrm>
                <a:off x="2846" y="2284"/>
                <a:ext cx="703" cy="174"/>
              </p:xfrm>
              <a:graphic>
                <a:graphicData uri="http://schemas.openxmlformats.org/presentationml/2006/ole">
                  <mc:AlternateContent xmlns:mc="http://schemas.openxmlformats.org/markup-compatibility/2006">
                    <mc:Choice xmlns:v="urn:schemas-microsoft-com:vml" Requires="v">
                      <p:oleObj spid="_x0000_s2444554" name="Equation" r:id="rId14" imgW="799920" imgH="241200" progId="">
                        <p:embed/>
                      </p:oleObj>
                    </mc:Choice>
                    <mc:Fallback>
                      <p:oleObj name="Equation" r:id="rId14" imgW="799920" imgH="24120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6" y="2284"/>
                              <a:ext cx="70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4" name="Object 6"/>
                <p:cNvGraphicFramePr>
                  <a:graphicFrameLocks noChangeAspect="1"/>
                </p:cNvGraphicFramePr>
                <p:nvPr/>
              </p:nvGraphicFramePr>
              <p:xfrm>
                <a:off x="2884" y="2909"/>
                <a:ext cx="624" cy="175"/>
              </p:xfrm>
              <a:graphic>
                <a:graphicData uri="http://schemas.openxmlformats.org/presentationml/2006/ole">
                  <mc:AlternateContent xmlns:mc="http://schemas.openxmlformats.org/markup-compatibility/2006">
                    <mc:Choice xmlns:v="urn:schemas-microsoft-com:vml" Requires="v">
                      <p:oleObj spid="_x0000_s2444555" name="Equation" r:id="rId16" imgW="711000" imgH="241200" progId="">
                        <p:embed/>
                      </p:oleObj>
                    </mc:Choice>
                    <mc:Fallback>
                      <p:oleObj name="Equation" r:id="rId16" imgW="711000" imgH="24120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4" y="2909"/>
                              <a:ext cx="624" cy="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186" name="Text Box 82"/>
              <p:cNvSpPr txBox="1">
                <a:spLocks noChangeArrowheads="1"/>
              </p:cNvSpPr>
              <p:nvPr/>
            </p:nvSpPr>
            <p:spPr bwMode="auto">
              <a:xfrm>
                <a:off x="4004" y="834"/>
                <a:ext cx="569" cy="233"/>
              </a:xfrm>
              <a:prstGeom prst="rect">
                <a:avLst/>
              </a:prstGeom>
              <a:noFill/>
              <a:ln w="9525">
                <a:noFill/>
                <a:miter lim="800000"/>
                <a:headEnd/>
                <a:tailEnd/>
              </a:ln>
            </p:spPr>
            <p:txBody>
              <a:bodyPr wrap="none">
                <a:spAutoFit/>
              </a:bodyPr>
              <a:lstStyle/>
              <a:p>
                <a:r>
                  <a:rPr lang="en-US" altLang="ko-KR" b="1" dirty="0">
                    <a:latin typeface="+mn-lt"/>
                    <a:ea typeface="휴먼옛체" pitchFamily="18" charset="-127"/>
                  </a:rPr>
                  <a:t>100 </a:t>
                </a:r>
                <a:r>
                  <a:rPr lang="en-US" altLang="ko-KR" b="1" dirty="0" err="1">
                    <a:latin typeface="+mn-lt"/>
                    <a:ea typeface="휴먼옛체" pitchFamily="18" charset="-127"/>
                  </a:rPr>
                  <a:t>ps</a:t>
                </a:r>
                <a:endParaRPr lang="en-US" altLang="ko-KR" b="1" dirty="0">
                  <a:latin typeface="+mn-lt"/>
                  <a:ea typeface="휴먼옛체" pitchFamily="18" charset="-127"/>
                </a:endParaRPr>
              </a:p>
            </p:txBody>
          </p:sp>
        </p:grpSp>
        <p:sp>
          <p:nvSpPr>
            <p:cNvPr id="7183" name="Oval 84"/>
            <p:cNvSpPr>
              <a:spLocks noChangeArrowheads="1"/>
            </p:cNvSpPr>
            <p:nvPr/>
          </p:nvSpPr>
          <p:spPr bwMode="auto">
            <a:xfrm>
              <a:off x="372" y="1254"/>
              <a:ext cx="1500" cy="528"/>
            </a:xfrm>
            <a:prstGeom prst="ellipse">
              <a:avLst/>
            </a:prstGeom>
            <a:noFill/>
            <a:ln w="28575">
              <a:solidFill>
                <a:srgbClr val="339966"/>
              </a:solidFill>
              <a:round/>
              <a:headEnd/>
              <a:tailEnd/>
            </a:ln>
          </p:spPr>
          <p:txBody>
            <a:bodyPr wrap="none" anchor="ctr"/>
            <a:lstStyle/>
            <a:p>
              <a:endParaRPr lang="ko-KR" altLang="en-US"/>
            </a:p>
          </p:txBody>
        </p:sp>
        <p:sp>
          <p:nvSpPr>
            <p:cNvPr id="7184" name="Line 85"/>
            <p:cNvSpPr>
              <a:spLocks noChangeShapeType="1"/>
            </p:cNvSpPr>
            <p:nvPr/>
          </p:nvSpPr>
          <p:spPr bwMode="auto">
            <a:xfrm flipV="1">
              <a:off x="1794" y="1026"/>
              <a:ext cx="2202" cy="360"/>
            </a:xfrm>
            <a:prstGeom prst="line">
              <a:avLst/>
            </a:prstGeom>
            <a:noFill/>
            <a:ln w="25400">
              <a:solidFill>
                <a:srgbClr val="008080"/>
              </a:solidFill>
              <a:round/>
              <a:headEnd/>
              <a:tailEnd type="triangle" w="med" len="med"/>
            </a:ln>
          </p:spPr>
          <p:txBody>
            <a:bodyPr/>
            <a:lstStyle/>
            <a:p>
              <a:endParaRPr lang="ko-KR" altLang="en-US"/>
            </a:p>
          </p:txBody>
        </p:sp>
      </p:grpSp>
      <p:sp>
        <p:nvSpPr>
          <p:cNvPr id="7181" name="Text Box 8"/>
          <p:cNvSpPr txBox="1">
            <a:spLocks noChangeArrowheads="1"/>
          </p:cNvSpPr>
          <p:nvPr/>
        </p:nvSpPr>
        <p:spPr bwMode="auto">
          <a:xfrm>
            <a:off x="5929313" y="6215063"/>
            <a:ext cx="2857500" cy="241300"/>
          </a:xfrm>
          <a:prstGeom prst="rect">
            <a:avLst/>
          </a:prstGeom>
          <a:noFill/>
          <a:ln w="9525">
            <a:noFill/>
            <a:miter lim="800000"/>
            <a:headEnd/>
            <a:tailEnd/>
          </a:ln>
        </p:spPr>
        <p:txBody>
          <a:bodyPr>
            <a:spAutoFit/>
          </a:bodyPr>
          <a:lstStyle/>
          <a:p>
            <a:pPr>
              <a:lnSpc>
                <a:spcPct val="70000"/>
              </a:lnSpc>
              <a:spcBef>
                <a:spcPct val="50000"/>
              </a:spcBef>
            </a:pPr>
            <a:r>
              <a:rPr lang="en-US" altLang="ko-KR" sz="1400" b="1" i="1" dirty="0">
                <a:latin typeface="+mn-lt"/>
                <a:cs typeface="Arial" charset="0"/>
              </a:rPr>
              <a:t>PNAS</a:t>
            </a:r>
            <a:r>
              <a:rPr lang="en-US" altLang="ko-KR" sz="1400" b="1" dirty="0">
                <a:latin typeface="+mn-lt"/>
                <a:cs typeface="Arial" charset="0"/>
              </a:rPr>
              <a:t>, 103, 9410-9415 (2006)</a:t>
            </a:r>
          </a:p>
        </p:txBody>
      </p:sp>
    </p:spTree>
    <p:extLst>
      <p:ext uri="{BB962C8B-B14F-4D97-AF65-F5344CB8AC3E}">
        <p14:creationId xmlns:p14="http://schemas.microsoft.com/office/powerpoint/2010/main" val="31219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4525963" y="571500"/>
            <a:ext cx="46037"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7" name="TextBox 6"/>
          <p:cNvSpPr txBox="1"/>
          <p:nvPr/>
        </p:nvSpPr>
        <p:spPr>
          <a:xfrm>
            <a:off x="1357313" y="785813"/>
            <a:ext cx="1708150" cy="461962"/>
          </a:xfrm>
          <a:prstGeom prst="rect">
            <a:avLst/>
          </a:prstGeom>
          <a:solidFill>
            <a:srgbClr val="FFC000"/>
          </a:solidFill>
        </p:spPr>
        <p:txBody>
          <a:bodyPr wrap="none">
            <a:spAutoFit/>
          </a:bodyPr>
          <a:lstStyle/>
          <a:p>
            <a:pPr>
              <a:defRPr/>
            </a:pPr>
            <a:r>
              <a:rPr lang="en-US" altLang="ko-KR" sz="2400" dirty="0">
                <a:latin typeface="+mn-lt"/>
              </a:rPr>
              <a:t>Gas Phase</a:t>
            </a:r>
            <a:endParaRPr lang="ko-KR" altLang="en-US" sz="2400" dirty="0">
              <a:latin typeface="+mn-lt"/>
            </a:endParaRPr>
          </a:p>
        </p:txBody>
      </p:sp>
      <p:sp>
        <p:nvSpPr>
          <p:cNvPr id="8" name="TextBox 7"/>
          <p:cNvSpPr txBox="1"/>
          <p:nvPr/>
        </p:nvSpPr>
        <p:spPr>
          <a:xfrm>
            <a:off x="5857875" y="785813"/>
            <a:ext cx="2257425" cy="461962"/>
          </a:xfrm>
          <a:prstGeom prst="rect">
            <a:avLst/>
          </a:prstGeom>
          <a:solidFill>
            <a:srgbClr val="77F0F3"/>
          </a:solidFill>
        </p:spPr>
        <p:txBody>
          <a:bodyPr wrap="none">
            <a:spAutoFit/>
          </a:bodyPr>
          <a:lstStyle/>
          <a:p>
            <a:pPr>
              <a:defRPr/>
            </a:pPr>
            <a:r>
              <a:rPr lang="en-US" altLang="ko-KR" sz="2400" dirty="0">
                <a:latin typeface="+mn-lt"/>
              </a:rPr>
              <a:t>Solution Phase</a:t>
            </a:r>
            <a:endParaRPr lang="ko-KR" altLang="en-US" sz="2400" dirty="0">
              <a:latin typeface="+mn-lt"/>
            </a:endParaRPr>
          </a:p>
        </p:txBody>
      </p:sp>
      <p:sp>
        <p:nvSpPr>
          <p:cNvPr id="62469" name="TextBox 30"/>
          <p:cNvSpPr txBox="1">
            <a:spLocks noChangeArrowheads="1"/>
          </p:cNvSpPr>
          <p:nvPr/>
        </p:nvSpPr>
        <p:spPr bwMode="auto">
          <a:xfrm>
            <a:off x="428625" y="2857500"/>
            <a:ext cx="4000500" cy="954088"/>
          </a:xfrm>
          <a:prstGeom prst="rect">
            <a:avLst/>
          </a:prstGeom>
          <a:noFill/>
          <a:ln w="9525">
            <a:noFill/>
            <a:miter lim="800000"/>
            <a:headEnd/>
            <a:tailEnd/>
          </a:ln>
        </p:spPr>
        <p:txBody>
          <a:bodyPr>
            <a:spAutoFit/>
          </a:bodyPr>
          <a:lstStyle/>
          <a:p>
            <a:r>
              <a:rPr lang="en-US" altLang="ko-KR" sz="2800">
                <a:solidFill>
                  <a:srgbClr val="0000FF"/>
                </a:solidFill>
                <a:latin typeface="Arial Unicode MS" pitchFamily="50" charset="-127"/>
                <a:ea typeface="Arial Unicode MS" pitchFamily="50" charset="-127"/>
                <a:cs typeface="Arial Unicode MS" pitchFamily="50" charset="-127"/>
              </a:rPr>
              <a:t>Femtosecond Mass spectrometry</a:t>
            </a:r>
          </a:p>
        </p:txBody>
      </p:sp>
      <p:sp>
        <p:nvSpPr>
          <p:cNvPr id="62470" name="TextBox 30"/>
          <p:cNvSpPr txBox="1">
            <a:spLocks noChangeArrowheads="1"/>
          </p:cNvSpPr>
          <p:nvPr/>
        </p:nvSpPr>
        <p:spPr bwMode="auto">
          <a:xfrm>
            <a:off x="571500" y="1714500"/>
            <a:ext cx="3500438" cy="954088"/>
          </a:xfrm>
          <a:prstGeom prst="rect">
            <a:avLst/>
          </a:prstGeom>
          <a:noFill/>
          <a:ln w="9525">
            <a:noFill/>
            <a:miter lim="800000"/>
            <a:headEnd/>
            <a:tailEnd/>
          </a:ln>
        </p:spPr>
        <p:txBody>
          <a:bodyPr>
            <a:spAutoFit/>
          </a:bodyPr>
          <a:lstStyle/>
          <a:p>
            <a:r>
              <a:rPr lang="en-US" altLang="ko-KR" sz="2800">
                <a:latin typeface="Arial Unicode MS" pitchFamily="50" charset="-127"/>
                <a:ea typeface="Arial Unicode MS" pitchFamily="50" charset="-127"/>
                <a:cs typeface="Arial Unicode MS" pitchFamily="50" charset="-127"/>
              </a:rPr>
              <a:t>Photolysis of HgI</a:t>
            </a:r>
            <a:r>
              <a:rPr lang="en-US" altLang="ko-KR" sz="2800" baseline="-25000">
                <a:latin typeface="Arial Unicode MS" pitchFamily="50" charset="-127"/>
                <a:ea typeface="Arial Unicode MS" pitchFamily="50" charset="-127"/>
                <a:cs typeface="Arial Unicode MS" pitchFamily="50" charset="-127"/>
              </a:rPr>
              <a:t>2</a:t>
            </a:r>
            <a:r>
              <a:rPr lang="en-US" altLang="ko-KR" sz="2800">
                <a:latin typeface="Arial Unicode MS" pitchFamily="50" charset="-127"/>
                <a:ea typeface="Arial Unicode MS" pitchFamily="50" charset="-127"/>
                <a:cs typeface="Arial Unicode MS" pitchFamily="50" charset="-127"/>
              </a:rPr>
              <a:t> at 267 nm </a:t>
            </a:r>
            <a:endParaRPr lang="ko-KR" altLang="en-US" sz="2800">
              <a:latin typeface="Arial Unicode MS" pitchFamily="50" charset="-127"/>
              <a:ea typeface="Arial Unicode MS" pitchFamily="50" charset="-127"/>
              <a:cs typeface="Arial Unicode MS" pitchFamily="50" charset="-127"/>
            </a:endParaRPr>
          </a:p>
        </p:txBody>
      </p:sp>
      <p:sp>
        <p:nvSpPr>
          <p:cNvPr id="62471" name="TextBox 30"/>
          <p:cNvSpPr txBox="1">
            <a:spLocks noChangeArrowheads="1"/>
          </p:cNvSpPr>
          <p:nvPr/>
        </p:nvSpPr>
        <p:spPr bwMode="auto">
          <a:xfrm>
            <a:off x="4857750" y="2857500"/>
            <a:ext cx="4000500" cy="954088"/>
          </a:xfrm>
          <a:prstGeom prst="rect">
            <a:avLst/>
          </a:prstGeom>
          <a:noFill/>
          <a:ln w="9525">
            <a:noFill/>
            <a:miter lim="800000"/>
            <a:headEnd/>
            <a:tailEnd/>
          </a:ln>
        </p:spPr>
        <p:txBody>
          <a:bodyPr>
            <a:spAutoFit/>
          </a:bodyPr>
          <a:lstStyle/>
          <a:p>
            <a:r>
              <a:rPr lang="en-US" altLang="ko-KR" sz="2800">
                <a:solidFill>
                  <a:srgbClr val="FF0000"/>
                </a:solidFill>
                <a:latin typeface="Arial Unicode MS" pitchFamily="50" charset="-127"/>
                <a:ea typeface="Arial Unicode MS" pitchFamily="50" charset="-127"/>
                <a:cs typeface="Arial Unicode MS" pitchFamily="50" charset="-127"/>
              </a:rPr>
              <a:t>Time-Resolved X-ray Solution Scattering</a:t>
            </a:r>
          </a:p>
        </p:txBody>
      </p:sp>
      <p:sp>
        <p:nvSpPr>
          <p:cNvPr id="62472" name="TextBox 30"/>
          <p:cNvSpPr txBox="1">
            <a:spLocks noChangeArrowheads="1"/>
          </p:cNvSpPr>
          <p:nvPr/>
        </p:nvSpPr>
        <p:spPr bwMode="auto">
          <a:xfrm>
            <a:off x="5143500" y="1714500"/>
            <a:ext cx="3500438" cy="954088"/>
          </a:xfrm>
          <a:prstGeom prst="rect">
            <a:avLst/>
          </a:prstGeom>
          <a:noFill/>
          <a:ln w="9525">
            <a:noFill/>
            <a:miter lim="800000"/>
            <a:headEnd/>
            <a:tailEnd/>
          </a:ln>
        </p:spPr>
        <p:txBody>
          <a:bodyPr>
            <a:spAutoFit/>
          </a:bodyPr>
          <a:lstStyle/>
          <a:p>
            <a:r>
              <a:rPr lang="en-US" altLang="ko-KR" sz="2800">
                <a:latin typeface="Arial Unicode MS" pitchFamily="50" charset="-127"/>
                <a:ea typeface="Arial Unicode MS" pitchFamily="50" charset="-127"/>
                <a:cs typeface="Arial Unicode MS" pitchFamily="50" charset="-127"/>
              </a:rPr>
              <a:t>Photolysis of HgI</a:t>
            </a:r>
            <a:r>
              <a:rPr lang="en-US" altLang="ko-KR" sz="2800" baseline="-25000">
                <a:latin typeface="Arial Unicode MS" pitchFamily="50" charset="-127"/>
                <a:ea typeface="Arial Unicode MS" pitchFamily="50" charset="-127"/>
                <a:cs typeface="Arial Unicode MS" pitchFamily="50" charset="-127"/>
              </a:rPr>
              <a:t>2</a:t>
            </a:r>
            <a:r>
              <a:rPr lang="en-US" altLang="ko-KR" sz="2800">
                <a:latin typeface="Arial Unicode MS" pitchFamily="50" charset="-127"/>
                <a:ea typeface="Arial Unicode MS" pitchFamily="50" charset="-127"/>
                <a:cs typeface="Arial Unicode MS" pitchFamily="50" charset="-127"/>
              </a:rPr>
              <a:t> at 267 nm </a:t>
            </a:r>
            <a:endParaRPr lang="ko-KR" altLang="en-US" sz="2800">
              <a:latin typeface="Arial Unicode MS" pitchFamily="50" charset="-127"/>
              <a:ea typeface="Arial Unicode MS" pitchFamily="50" charset="-127"/>
              <a:cs typeface="Arial Unicode MS" pitchFamily="50" charset="-127"/>
            </a:endParaRPr>
          </a:p>
        </p:txBody>
      </p:sp>
      <p:pic>
        <p:nvPicPr>
          <p:cNvPr id="62473" name="Picture 2"/>
          <p:cNvPicPr>
            <a:picLocks noChangeAspect="1" noChangeArrowheads="1"/>
          </p:cNvPicPr>
          <p:nvPr/>
        </p:nvPicPr>
        <p:blipFill>
          <a:blip r:embed="rId3"/>
          <a:srcRect/>
          <a:stretch>
            <a:fillRect/>
          </a:stretch>
        </p:blipFill>
        <p:spPr bwMode="auto">
          <a:xfrm>
            <a:off x="428625" y="4071938"/>
            <a:ext cx="3865563" cy="2143125"/>
          </a:xfrm>
          <a:prstGeom prst="rect">
            <a:avLst/>
          </a:prstGeom>
          <a:noFill/>
          <a:ln w="9525">
            <a:noFill/>
            <a:miter lim="800000"/>
            <a:headEnd/>
            <a:tailEnd/>
          </a:ln>
        </p:spPr>
      </p:pic>
      <p:pic>
        <p:nvPicPr>
          <p:cNvPr id="62474" name="Picture 2"/>
          <p:cNvPicPr>
            <a:picLocks noChangeAspect="1" noChangeArrowheads="1"/>
          </p:cNvPicPr>
          <p:nvPr/>
        </p:nvPicPr>
        <p:blipFill>
          <a:blip r:embed="rId3"/>
          <a:srcRect/>
          <a:stretch>
            <a:fillRect/>
          </a:stretch>
        </p:blipFill>
        <p:spPr bwMode="auto">
          <a:xfrm>
            <a:off x="4778375" y="4071938"/>
            <a:ext cx="3865563" cy="2143125"/>
          </a:xfrm>
          <a:prstGeom prst="rect">
            <a:avLst/>
          </a:prstGeom>
          <a:noFill/>
          <a:ln w="9525">
            <a:noFill/>
            <a:miter lim="800000"/>
            <a:headEnd/>
            <a:tailEnd/>
          </a:ln>
        </p:spPr>
      </p:pic>
      <p:sp>
        <p:nvSpPr>
          <p:cNvPr id="15" name="곱셈 기호 14"/>
          <p:cNvSpPr/>
          <p:nvPr/>
        </p:nvSpPr>
        <p:spPr>
          <a:xfrm>
            <a:off x="2643188" y="5000625"/>
            <a:ext cx="857250" cy="71437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곱셈 기호 15"/>
          <p:cNvSpPr/>
          <p:nvPr/>
        </p:nvSpPr>
        <p:spPr>
          <a:xfrm>
            <a:off x="2643188" y="5572125"/>
            <a:ext cx="857250" cy="71437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곱셈 기호 16"/>
          <p:cNvSpPr/>
          <p:nvPr/>
        </p:nvSpPr>
        <p:spPr>
          <a:xfrm>
            <a:off x="6929438" y="4500563"/>
            <a:ext cx="857250" cy="71437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곱셈 기호 17"/>
          <p:cNvSpPr/>
          <p:nvPr/>
        </p:nvSpPr>
        <p:spPr>
          <a:xfrm>
            <a:off x="6929438" y="5000625"/>
            <a:ext cx="857250" cy="71437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곱셈 기호 18"/>
          <p:cNvSpPr/>
          <p:nvPr/>
        </p:nvSpPr>
        <p:spPr>
          <a:xfrm>
            <a:off x="6929438" y="5500688"/>
            <a:ext cx="857250" cy="71437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extLst>
      <p:ext uri="{BB962C8B-B14F-4D97-AF65-F5344CB8AC3E}">
        <p14:creationId xmlns:p14="http://schemas.microsoft.com/office/powerpoint/2010/main" val="513105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2794418"/>
            <a:ext cx="6971780" cy="707886"/>
          </a:xfrm>
          <a:prstGeom prst="rect">
            <a:avLst/>
          </a:prstGeom>
          <a:noFill/>
        </p:spPr>
        <p:txBody>
          <a:bodyPr wrap="none" rtlCol="0">
            <a:spAutoFit/>
          </a:bodyPr>
          <a:lstStyle/>
          <a:p>
            <a:r>
              <a:rPr lang="en-US" altLang="ko-KR" sz="4000" dirty="0" smtClean="0">
                <a:latin typeface="+mn-lt"/>
              </a:rPr>
              <a:t>Solvent-Dependent Dynamics</a:t>
            </a:r>
            <a:endParaRPr lang="ko-KR" altLang="en-US" sz="4000" dirty="0">
              <a:latin typeface="+mn-lt"/>
            </a:endParaRPr>
          </a:p>
        </p:txBody>
      </p:sp>
    </p:spTree>
    <p:extLst>
      <p:ext uri="{BB962C8B-B14F-4D97-AF65-F5344CB8AC3E}">
        <p14:creationId xmlns:p14="http://schemas.microsoft.com/office/powerpoint/2010/main" val="2191739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648072"/>
          </a:xfrm>
          <a:solidFill>
            <a:schemeClr val="accent2">
              <a:lumMod val="20000"/>
              <a:lumOff val="80000"/>
            </a:schemeClr>
          </a:solidFill>
        </p:spPr>
        <p:txBody>
          <a:bodyPr>
            <a:noAutofit/>
          </a:bodyPr>
          <a:lstStyle/>
          <a:p>
            <a:r>
              <a:rPr lang="en-US" sz="3200" b="1" dirty="0" smtClean="0">
                <a:latin typeface="+mn-lt"/>
              </a:rPr>
              <a:t>C</a:t>
            </a:r>
            <a:r>
              <a:rPr lang="en-US" sz="3200" b="1" baseline="-25000" dirty="0" smtClean="0">
                <a:latin typeface="+mn-lt"/>
              </a:rPr>
              <a:t>2</a:t>
            </a:r>
            <a:r>
              <a:rPr lang="en-US" sz="3200" b="1" dirty="0" smtClean="0">
                <a:latin typeface="+mn-lt"/>
              </a:rPr>
              <a:t>H</a:t>
            </a:r>
            <a:r>
              <a:rPr lang="en-US" sz="3200" b="1" baseline="-25000" dirty="0" smtClean="0">
                <a:latin typeface="+mn-lt"/>
              </a:rPr>
              <a:t>4</a:t>
            </a:r>
            <a:r>
              <a:rPr lang="en-US" sz="3200" b="1" dirty="0" smtClean="0">
                <a:latin typeface="+mn-lt"/>
              </a:rPr>
              <a:t>I</a:t>
            </a:r>
            <a:r>
              <a:rPr lang="en-US" sz="3200" b="1" baseline="-25000" dirty="0" smtClean="0">
                <a:latin typeface="+mn-lt"/>
              </a:rPr>
              <a:t>2</a:t>
            </a:r>
            <a:r>
              <a:rPr lang="en-US" sz="3200" b="1" dirty="0" smtClean="0">
                <a:latin typeface="+mn-lt"/>
              </a:rPr>
              <a:t> in </a:t>
            </a:r>
            <a:r>
              <a:rPr lang="en-US" sz="3200" b="1" dirty="0" err="1" smtClean="0">
                <a:latin typeface="+mn-lt"/>
              </a:rPr>
              <a:t>Cyclohexane</a:t>
            </a:r>
            <a:endParaRPr lang="en-US" sz="3200" b="1" dirty="0">
              <a:latin typeface="+mn-lt"/>
            </a:endParaRPr>
          </a:p>
        </p:txBody>
      </p:sp>
      <p:grpSp>
        <p:nvGrpSpPr>
          <p:cNvPr id="27" name="그룹 26"/>
          <p:cNvGrpSpPr/>
          <p:nvPr/>
        </p:nvGrpSpPr>
        <p:grpSpPr>
          <a:xfrm>
            <a:off x="662302" y="1268761"/>
            <a:ext cx="3477650" cy="5197294"/>
            <a:chOff x="662302" y="1268760"/>
            <a:chExt cx="3629110" cy="5423649"/>
          </a:xfrm>
        </p:grpSpPr>
        <p:pic>
          <p:nvPicPr>
            <p:cNvPr id="5" name="Picture 4" descr="C2H4I2_New12_Fitq.tif"/>
            <p:cNvPicPr>
              <a:picLocks noChangeAspect="1"/>
            </p:cNvPicPr>
            <p:nvPr/>
          </p:nvPicPr>
          <p:blipFill>
            <a:blip r:embed="rId2" cstate="print"/>
            <a:srcRect l="9059" t="11256" r="12891" b="5003"/>
            <a:stretch>
              <a:fillRect/>
            </a:stretch>
          </p:blipFill>
          <p:spPr>
            <a:xfrm>
              <a:off x="662302" y="1268760"/>
              <a:ext cx="3629110" cy="5423649"/>
            </a:xfrm>
            <a:prstGeom prst="rect">
              <a:avLst/>
            </a:prstGeom>
          </p:spPr>
        </p:pic>
        <p:sp>
          <p:nvSpPr>
            <p:cNvPr id="7" name="TextBox 6"/>
            <p:cNvSpPr txBox="1"/>
            <p:nvPr/>
          </p:nvSpPr>
          <p:spPr>
            <a:xfrm>
              <a:off x="3385539" y="5250466"/>
              <a:ext cx="877163" cy="369332"/>
            </a:xfrm>
            <a:prstGeom prst="rect">
              <a:avLst/>
            </a:prstGeom>
            <a:noFill/>
          </p:spPr>
          <p:txBody>
            <a:bodyPr wrap="none" rtlCol="0">
              <a:spAutoFit/>
            </a:bodyPr>
            <a:lstStyle/>
            <a:p>
              <a:pPr algn="r"/>
              <a:r>
                <a:rPr lang="en-US" dirty="0" smtClean="0">
                  <a:latin typeface="+mn-lt"/>
                  <a:ea typeface="MingLiU" pitchFamily="49" charset="-120"/>
                </a:rPr>
                <a:t>100 ns</a:t>
              </a:r>
              <a:endParaRPr lang="en-US" dirty="0">
                <a:latin typeface="+mn-lt"/>
                <a:ea typeface="MingLiU" pitchFamily="49" charset="-120"/>
              </a:endParaRPr>
            </a:p>
          </p:txBody>
        </p:sp>
        <p:sp>
          <p:nvSpPr>
            <p:cNvPr id="8" name="TextBox 7"/>
            <p:cNvSpPr txBox="1"/>
            <p:nvPr/>
          </p:nvSpPr>
          <p:spPr>
            <a:xfrm>
              <a:off x="3497299" y="4775886"/>
              <a:ext cx="761747" cy="369332"/>
            </a:xfrm>
            <a:prstGeom prst="rect">
              <a:avLst/>
            </a:prstGeom>
            <a:noFill/>
          </p:spPr>
          <p:txBody>
            <a:bodyPr wrap="none" rtlCol="0">
              <a:spAutoFit/>
            </a:bodyPr>
            <a:lstStyle/>
            <a:p>
              <a:pPr algn="r"/>
              <a:r>
                <a:rPr lang="en-US" dirty="0" smtClean="0">
                  <a:latin typeface="+mn-lt"/>
                  <a:ea typeface="MingLiU" pitchFamily="49" charset="-120"/>
                </a:rPr>
                <a:t>70 ns</a:t>
              </a:r>
              <a:endParaRPr lang="en-US" dirty="0">
                <a:latin typeface="+mn-lt"/>
                <a:ea typeface="MingLiU" pitchFamily="49" charset="-120"/>
              </a:endParaRPr>
            </a:p>
          </p:txBody>
        </p:sp>
        <p:sp>
          <p:nvSpPr>
            <p:cNvPr id="9" name="TextBox 8"/>
            <p:cNvSpPr txBox="1"/>
            <p:nvPr/>
          </p:nvSpPr>
          <p:spPr>
            <a:xfrm>
              <a:off x="3500955" y="4303729"/>
              <a:ext cx="761747" cy="369332"/>
            </a:xfrm>
            <a:prstGeom prst="rect">
              <a:avLst/>
            </a:prstGeom>
            <a:noFill/>
          </p:spPr>
          <p:txBody>
            <a:bodyPr wrap="none" rtlCol="0">
              <a:spAutoFit/>
            </a:bodyPr>
            <a:lstStyle/>
            <a:p>
              <a:pPr algn="r"/>
              <a:r>
                <a:rPr lang="en-US" dirty="0" smtClean="0">
                  <a:latin typeface="+mn-lt"/>
                  <a:ea typeface="MingLiU" pitchFamily="49" charset="-120"/>
                </a:rPr>
                <a:t>30 ns</a:t>
              </a:r>
              <a:endParaRPr lang="en-US" dirty="0">
                <a:latin typeface="+mn-lt"/>
                <a:ea typeface="MingLiU" pitchFamily="49" charset="-120"/>
              </a:endParaRPr>
            </a:p>
          </p:txBody>
        </p:sp>
        <p:sp>
          <p:nvSpPr>
            <p:cNvPr id="10" name="TextBox 9"/>
            <p:cNvSpPr txBox="1"/>
            <p:nvPr/>
          </p:nvSpPr>
          <p:spPr>
            <a:xfrm>
              <a:off x="3497299" y="3829149"/>
              <a:ext cx="761747" cy="369332"/>
            </a:xfrm>
            <a:prstGeom prst="rect">
              <a:avLst/>
            </a:prstGeom>
            <a:noFill/>
          </p:spPr>
          <p:txBody>
            <a:bodyPr wrap="none" rtlCol="0">
              <a:spAutoFit/>
            </a:bodyPr>
            <a:lstStyle/>
            <a:p>
              <a:pPr algn="r"/>
              <a:r>
                <a:rPr lang="en-US" dirty="0" smtClean="0">
                  <a:latin typeface="+mn-lt"/>
                  <a:ea typeface="MingLiU" pitchFamily="49" charset="-120"/>
                </a:rPr>
                <a:t>10 ns</a:t>
              </a:r>
              <a:endParaRPr lang="en-US" dirty="0">
                <a:latin typeface="+mn-lt"/>
                <a:ea typeface="MingLiU" pitchFamily="49" charset="-120"/>
              </a:endParaRPr>
            </a:p>
          </p:txBody>
        </p:sp>
        <p:sp>
          <p:nvSpPr>
            <p:cNvPr id="11" name="TextBox 10"/>
            <p:cNvSpPr txBox="1"/>
            <p:nvPr/>
          </p:nvSpPr>
          <p:spPr>
            <a:xfrm>
              <a:off x="3642019" y="3377176"/>
              <a:ext cx="620683" cy="369332"/>
            </a:xfrm>
            <a:prstGeom prst="rect">
              <a:avLst/>
            </a:prstGeom>
            <a:noFill/>
          </p:spPr>
          <p:txBody>
            <a:bodyPr wrap="none" rtlCol="0">
              <a:spAutoFit/>
            </a:bodyPr>
            <a:lstStyle/>
            <a:p>
              <a:pPr algn="r"/>
              <a:r>
                <a:rPr lang="en-US" dirty="0" smtClean="0">
                  <a:latin typeface="+mn-lt"/>
                  <a:ea typeface="MingLiU" pitchFamily="49" charset="-120"/>
                </a:rPr>
                <a:t>3 ns</a:t>
              </a:r>
              <a:endParaRPr lang="en-US" dirty="0">
                <a:latin typeface="+mn-lt"/>
                <a:ea typeface="MingLiU" pitchFamily="49" charset="-120"/>
              </a:endParaRPr>
            </a:p>
          </p:txBody>
        </p:sp>
        <p:sp>
          <p:nvSpPr>
            <p:cNvPr id="12" name="TextBox 11"/>
            <p:cNvSpPr txBox="1"/>
            <p:nvPr/>
          </p:nvSpPr>
          <p:spPr>
            <a:xfrm>
              <a:off x="3638363" y="2913229"/>
              <a:ext cx="620683" cy="369332"/>
            </a:xfrm>
            <a:prstGeom prst="rect">
              <a:avLst/>
            </a:prstGeom>
            <a:noFill/>
          </p:spPr>
          <p:txBody>
            <a:bodyPr wrap="none" rtlCol="0">
              <a:spAutoFit/>
            </a:bodyPr>
            <a:lstStyle/>
            <a:p>
              <a:pPr algn="r"/>
              <a:r>
                <a:rPr lang="en-US" dirty="0" smtClean="0">
                  <a:latin typeface="+mn-lt"/>
                  <a:ea typeface="MingLiU" pitchFamily="49" charset="-120"/>
                </a:rPr>
                <a:t>1 ns</a:t>
              </a:r>
              <a:endParaRPr lang="en-US" dirty="0">
                <a:latin typeface="+mn-lt"/>
                <a:ea typeface="MingLiU" pitchFamily="49" charset="-120"/>
              </a:endParaRPr>
            </a:p>
          </p:txBody>
        </p:sp>
        <p:sp>
          <p:nvSpPr>
            <p:cNvPr id="13" name="TextBox 12"/>
            <p:cNvSpPr txBox="1"/>
            <p:nvPr/>
          </p:nvSpPr>
          <p:spPr>
            <a:xfrm>
              <a:off x="3385539" y="2451705"/>
              <a:ext cx="877163" cy="369332"/>
            </a:xfrm>
            <a:prstGeom prst="rect">
              <a:avLst/>
            </a:prstGeom>
            <a:noFill/>
          </p:spPr>
          <p:txBody>
            <a:bodyPr wrap="none" rtlCol="0">
              <a:spAutoFit/>
            </a:bodyPr>
            <a:lstStyle/>
            <a:p>
              <a:pPr algn="r"/>
              <a:r>
                <a:rPr lang="en-US" dirty="0" smtClean="0">
                  <a:latin typeface="+mn-lt"/>
                  <a:ea typeface="MingLiU" pitchFamily="49" charset="-120"/>
                </a:rPr>
                <a:t>300 </a:t>
              </a:r>
              <a:r>
                <a:rPr lang="en-US" dirty="0" err="1" smtClean="0">
                  <a:latin typeface="+mn-lt"/>
                  <a:ea typeface="MingLiU" pitchFamily="49" charset="-120"/>
                </a:rPr>
                <a:t>ps</a:t>
              </a:r>
              <a:endParaRPr lang="en-US" dirty="0">
                <a:latin typeface="+mn-lt"/>
                <a:ea typeface="MingLiU" pitchFamily="49" charset="-120"/>
              </a:endParaRPr>
            </a:p>
          </p:txBody>
        </p:sp>
        <p:sp>
          <p:nvSpPr>
            <p:cNvPr id="14" name="TextBox 13"/>
            <p:cNvSpPr txBox="1"/>
            <p:nvPr/>
          </p:nvSpPr>
          <p:spPr>
            <a:xfrm>
              <a:off x="3381883" y="1987758"/>
              <a:ext cx="877163" cy="369332"/>
            </a:xfrm>
            <a:prstGeom prst="rect">
              <a:avLst/>
            </a:prstGeom>
            <a:noFill/>
          </p:spPr>
          <p:txBody>
            <a:bodyPr wrap="none" rtlCol="0">
              <a:spAutoFit/>
            </a:bodyPr>
            <a:lstStyle/>
            <a:p>
              <a:pPr algn="r"/>
              <a:r>
                <a:rPr lang="en-US" dirty="0" smtClean="0">
                  <a:latin typeface="+mn-lt"/>
                  <a:ea typeface="MingLiU" pitchFamily="49" charset="-120"/>
                </a:rPr>
                <a:t>100 p	s</a:t>
              </a:r>
              <a:endParaRPr lang="en-US" dirty="0">
                <a:latin typeface="+mn-lt"/>
                <a:ea typeface="MingLiU" pitchFamily="49" charset="-120"/>
              </a:endParaRPr>
            </a:p>
          </p:txBody>
        </p:sp>
        <p:sp>
          <p:nvSpPr>
            <p:cNvPr id="15" name="TextBox 14"/>
            <p:cNvSpPr txBox="1"/>
            <p:nvPr/>
          </p:nvSpPr>
          <p:spPr>
            <a:xfrm>
              <a:off x="3497299" y="1526234"/>
              <a:ext cx="761747" cy="369332"/>
            </a:xfrm>
            <a:prstGeom prst="rect">
              <a:avLst/>
            </a:prstGeom>
            <a:noFill/>
          </p:spPr>
          <p:txBody>
            <a:bodyPr wrap="none" rtlCol="0">
              <a:spAutoFit/>
            </a:bodyPr>
            <a:lstStyle/>
            <a:p>
              <a:pPr algn="r"/>
              <a:r>
                <a:rPr lang="en-US" dirty="0" smtClean="0">
                  <a:latin typeface="+mn-lt"/>
                  <a:ea typeface="MingLiU" pitchFamily="49" charset="-120"/>
                </a:rPr>
                <a:t>50 </a:t>
              </a:r>
              <a:r>
                <a:rPr lang="en-US" dirty="0" err="1" smtClean="0">
                  <a:latin typeface="+mn-lt"/>
                  <a:ea typeface="MingLiU" pitchFamily="49" charset="-120"/>
                </a:rPr>
                <a:t>ps</a:t>
              </a:r>
              <a:endParaRPr lang="en-US" dirty="0">
                <a:latin typeface="+mn-lt"/>
                <a:ea typeface="MingLiU" pitchFamily="49" charset="-120"/>
              </a:endParaRPr>
            </a:p>
          </p:txBody>
        </p:sp>
      </p:grpSp>
      <p:grpSp>
        <p:nvGrpSpPr>
          <p:cNvPr id="28" name="그룹 27"/>
          <p:cNvGrpSpPr/>
          <p:nvPr/>
        </p:nvGrpSpPr>
        <p:grpSpPr>
          <a:xfrm>
            <a:off x="4766757" y="1268760"/>
            <a:ext cx="3469139" cy="5184575"/>
            <a:chOff x="4766758" y="1268760"/>
            <a:chExt cx="3629110" cy="5423649"/>
          </a:xfrm>
        </p:grpSpPr>
        <p:pic>
          <p:nvPicPr>
            <p:cNvPr id="6" name="Picture 5" descr="C2H4I2_New12_Fitr.tif"/>
            <p:cNvPicPr>
              <a:picLocks noChangeAspect="1"/>
            </p:cNvPicPr>
            <p:nvPr/>
          </p:nvPicPr>
          <p:blipFill>
            <a:blip r:embed="rId3" cstate="print"/>
            <a:srcRect l="9059" t="11256" r="12891" b="5003"/>
            <a:stretch>
              <a:fillRect/>
            </a:stretch>
          </p:blipFill>
          <p:spPr>
            <a:xfrm>
              <a:off x="4766758" y="1268760"/>
              <a:ext cx="3629110" cy="5423649"/>
            </a:xfrm>
            <a:prstGeom prst="rect">
              <a:avLst/>
            </a:prstGeom>
          </p:spPr>
        </p:pic>
        <p:sp>
          <p:nvSpPr>
            <p:cNvPr id="16" name="TextBox 15"/>
            <p:cNvSpPr txBox="1"/>
            <p:nvPr/>
          </p:nvSpPr>
          <p:spPr>
            <a:xfrm>
              <a:off x="7511261" y="5417089"/>
              <a:ext cx="877163" cy="369332"/>
            </a:xfrm>
            <a:prstGeom prst="rect">
              <a:avLst/>
            </a:prstGeom>
            <a:noFill/>
          </p:spPr>
          <p:txBody>
            <a:bodyPr wrap="none" rtlCol="0">
              <a:spAutoFit/>
            </a:bodyPr>
            <a:lstStyle/>
            <a:p>
              <a:pPr algn="r"/>
              <a:r>
                <a:rPr lang="en-US" dirty="0" smtClean="0">
                  <a:latin typeface="+mn-lt"/>
                </a:rPr>
                <a:t>100 ns</a:t>
              </a:r>
              <a:endParaRPr lang="en-US" dirty="0">
                <a:latin typeface="+mn-lt"/>
              </a:endParaRPr>
            </a:p>
          </p:txBody>
        </p:sp>
        <p:sp>
          <p:nvSpPr>
            <p:cNvPr id="17" name="TextBox 16"/>
            <p:cNvSpPr txBox="1"/>
            <p:nvPr/>
          </p:nvSpPr>
          <p:spPr>
            <a:xfrm>
              <a:off x="7635845" y="4910610"/>
              <a:ext cx="748923" cy="369332"/>
            </a:xfrm>
            <a:prstGeom prst="rect">
              <a:avLst/>
            </a:prstGeom>
            <a:noFill/>
          </p:spPr>
          <p:txBody>
            <a:bodyPr wrap="none" rtlCol="0">
              <a:spAutoFit/>
            </a:bodyPr>
            <a:lstStyle/>
            <a:p>
              <a:pPr algn="r"/>
              <a:r>
                <a:rPr lang="en-US" dirty="0" smtClean="0">
                  <a:latin typeface="+mn-lt"/>
                </a:rPr>
                <a:t>70 ns</a:t>
              </a:r>
              <a:endParaRPr lang="en-US" dirty="0">
                <a:latin typeface="+mn-lt"/>
              </a:endParaRPr>
            </a:p>
          </p:txBody>
        </p:sp>
        <p:sp>
          <p:nvSpPr>
            <p:cNvPr id="18" name="TextBox 17"/>
            <p:cNvSpPr txBox="1"/>
            <p:nvPr/>
          </p:nvSpPr>
          <p:spPr>
            <a:xfrm>
              <a:off x="7639501" y="4417187"/>
              <a:ext cx="748923" cy="369332"/>
            </a:xfrm>
            <a:prstGeom prst="rect">
              <a:avLst/>
            </a:prstGeom>
            <a:noFill/>
          </p:spPr>
          <p:txBody>
            <a:bodyPr wrap="none" rtlCol="0">
              <a:spAutoFit/>
            </a:bodyPr>
            <a:lstStyle/>
            <a:p>
              <a:pPr algn="r"/>
              <a:r>
                <a:rPr lang="en-US" dirty="0" smtClean="0">
                  <a:latin typeface="+mn-lt"/>
                </a:rPr>
                <a:t>30 ns</a:t>
              </a:r>
              <a:endParaRPr lang="en-US" dirty="0">
                <a:latin typeface="+mn-lt"/>
              </a:endParaRPr>
            </a:p>
          </p:txBody>
        </p:sp>
        <p:sp>
          <p:nvSpPr>
            <p:cNvPr id="19" name="TextBox 18"/>
            <p:cNvSpPr txBox="1"/>
            <p:nvPr/>
          </p:nvSpPr>
          <p:spPr>
            <a:xfrm>
              <a:off x="7635845" y="3942607"/>
              <a:ext cx="748923" cy="369332"/>
            </a:xfrm>
            <a:prstGeom prst="rect">
              <a:avLst/>
            </a:prstGeom>
            <a:noFill/>
          </p:spPr>
          <p:txBody>
            <a:bodyPr wrap="none" rtlCol="0">
              <a:spAutoFit/>
            </a:bodyPr>
            <a:lstStyle/>
            <a:p>
              <a:pPr algn="r"/>
              <a:r>
                <a:rPr lang="en-US" dirty="0" smtClean="0">
                  <a:latin typeface="+mn-lt"/>
                </a:rPr>
                <a:t>10 ns</a:t>
              </a:r>
              <a:endParaRPr lang="en-US" dirty="0">
                <a:latin typeface="+mn-lt"/>
              </a:endParaRPr>
            </a:p>
          </p:txBody>
        </p:sp>
        <p:sp>
          <p:nvSpPr>
            <p:cNvPr id="20" name="TextBox 19"/>
            <p:cNvSpPr txBox="1"/>
            <p:nvPr/>
          </p:nvSpPr>
          <p:spPr>
            <a:xfrm>
              <a:off x="7767741" y="3419708"/>
              <a:ext cx="620683" cy="369332"/>
            </a:xfrm>
            <a:prstGeom prst="rect">
              <a:avLst/>
            </a:prstGeom>
            <a:noFill/>
          </p:spPr>
          <p:txBody>
            <a:bodyPr wrap="none" rtlCol="0">
              <a:spAutoFit/>
            </a:bodyPr>
            <a:lstStyle/>
            <a:p>
              <a:pPr algn="r"/>
              <a:r>
                <a:rPr lang="en-US" dirty="0" smtClean="0">
                  <a:latin typeface="+mn-lt"/>
                </a:rPr>
                <a:t>3 ns</a:t>
              </a:r>
              <a:endParaRPr lang="en-US" dirty="0">
                <a:latin typeface="+mn-lt"/>
              </a:endParaRPr>
            </a:p>
          </p:txBody>
        </p:sp>
        <p:sp>
          <p:nvSpPr>
            <p:cNvPr id="21" name="TextBox 20"/>
            <p:cNvSpPr txBox="1"/>
            <p:nvPr/>
          </p:nvSpPr>
          <p:spPr>
            <a:xfrm>
              <a:off x="7764085" y="2935836"/>
              <a:ext cx="620683" cy="369332"/>
            </a:xfrm>
            <a:prstGeom prst="rect">
              <a:avLst/>
            </a:prstGeom>
            <a:noFill/>
          </p:spPr>
          <p:txBody>
            <a:bodyPr wrap="none" rtlCol="0">
              <a:spAutoFit/>
            </a:bodyPr>
            <a:lstStyle/>
            <a:p>
              <a:pPr algn="r"/>
              <a:r>
                <a:rPr lang="en-US" dirty="0" smtClean="0">
                  <a:latin typeface="+mn-lt"/>
                </a:rPr>
                <a:t>1 ns</a:t>
              </a:r>
              <a:endParaRPr lang="en-US" dirty="0">
                <a:latin typeface="+mn-lt"/>
              </a:endParaRPr>
            </a:p>
          </p:txBody>
        </p:sp>
        <p:sp>
          <p:nvSpPr>
            <p:cNvPr id="22" name="TextBox 21"/>
            <p:cNvSpPr txBox="1"/>
            <p:nvPr/>
          </p:nvSpPr>
          <p:spPr>
            <a:xfrm>
              <a:off x="7511261" y="2474312"/>
              <a:ext cx="877163" cy="369332"/>
            </a:xfrm>
            <a:prstGeom prst="rect">
              <a:avLst/>
            </a:prstGeom>
            <a:noFill/>
          </p:spPr>
          <p:txBody>
            <a:bodyPr wrap="none" rtlCol="0">
              <a:spAutoFit/>
            </a:bodyPr>
            <a:lstStyle/>
            <a:p>
              <a:pPr algn="r"/>
              <a:r>
                <a:rPr lang="en-US" dirty="0" smtClean="0">
                  <a:latin typeface="+mn-lt"/>
                </a:rPr>
                <a:t>300 </a:t>
              </a:r>
              <a:r>
                <a:rPr lang="en-US" dirty="0" err="1" smtClean="0">
                  <a:latin typeface="+mn-lt"/>
                </a:rPr>
                <a:t>ps</a:t>
              </a:r>
              <a:endParaRPr lang="en-US" dirty="0">
                <a:latin typeface="+mn-lt"/>
              </a:endParaRPr>
            </a:p>
          </p:txBody>
        </p:sp>
        <p:sp>
          <p:nvSpPr>
            <p:cNvPr id="23" name="TextBox 22"/>
            <p:cNvSpPr txBox="1"/>
            <p:nvPr/>
          </p:nvSpPr>
          <p:spPr>
            <a:xfrm>
              <a:off x="7507605" y="1989099"/>
              <a:ext cx="877163" cy="369332"/>
            </a:xfrm>
            <a:prstGeom prst="rect">
              <a:avLst/>
            </a:prstGeom>
            <a:noFill/>
          </p:spPr>
          <p:txBody>
            <a:bodyPr wrap="none" rtlCol="0">
              <a:spAutoFit/>
            </a:bodyPr>
            <a:lstStyle/>
            <a:p>
              <a:pPr algn="r"/>
              <a:r>
                <a:rPr lang="en-US" dirty="0" smtClean="0">
                  <a:latin typeface="+mn-lt"/>
                </a:rPr>
                <a:t>100 p	s</a:t>
              </a:r>
              <a:endParaRPr lang="en-US" dirty="0">
                <a:latin typeface="+mn-lt"/>
              </a:endParaRPr>
            </a:p>
          </p:txBody>
        </p:sp>
        <p:sp>
          <p:nvSpPr>
            <p:cNvPr id="24" name="TextBox 23"/>
            <p:cNvSpPr txBox="1"/>
            <p:nvPr/>
          </p:nvSpPr>
          <p:spPr>
            <a:xfrm>
              <a:off x="7635845" y="1527575"/>
              <a:ext cx="748923" cy="369332"/>
            </a:xfrm>
            <a:prstGeom prst="rect">
              <a:avLst/>
            </a:prstGeom>
            <a:noFill/>
          </p:spPr>
          <p:txBody>
            <a:bodyPr wrap="none" rtlCol="0">
              <a:spAutoFit/>
            </a:bodyPr>
            <a:lstStyle/>
            <a:p>
              <a:pPr algn="r"/>
              <a:r>
                <a:rPr lang="en-US" dirty="0" smtClean="0">
                  <a:latin typeface="+mn-lt"/>
                </a:rPr>
                <a:t>50 </a:t>
              </a:r>
              <a:r>
                <a:rPr lang="en-US" dirty="0" err="1" smtClean="0">
                  <a:latin typeface="+mn-lt"/>
                </a:rPr>
                <a:t>ps</a:t>
              </a:r>
              <a:endParaRPr lang="en-US" dirty="0">
                <a:latin typeface="+mn-lt"/>
              </a:endParaRPr>
            </a:p>
          </p:txBody>
        </p:sp>
      </p:grpSp>
    </p:spTree>
    <p:extLst>
      <p:ext uri="{BB962C8B-B14F-4D97-AF65-F5344CB8AC3E}">
        <p14:creationId xmlns:p14="http://schemas.microsoft.com/office/powerpoint/2010/main" val="3173605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2H4I2_New12_Population.tif"/>
          <p:cNvPicPr>
            <a:picLocks noChangeAspect="1"/>
          </p:cNvPicPr>
          <p:nvPr/>
        </p:nvPicPr>
        <p:blipFill>
          <a:blip r:embed="rId2" cstate="print"/>
          <a:srcRect l="9755" t="11010" r="13588" b="5005"/>
          <a:stretch>
            <a:fillRect/>
          </a:stretch>
        </p:blipFill>
        <p:spPr>
          <a:xfrm>
            <a:off x="611560" y="1234080"/>
            <a:ext cx="3405924" cy="2597749"/>
          </a:xfrm>
          <a:prstGeom prst="rect">
            <a:avLst/>
          </a:prstGeom>
        </p:spPr>
      </p:pic>
      <p:pic>
        <p:nvPicPr>
          <p:cNvPr id="1028" name="Picture 4"/>
          <p:cNvPicPr>
            <a:picLocks noChangeAspect="1" noChangeArrowheads="1"/>
          </p:cNvPicPr>
          <p:nvPr/>
        </p:nvPicPr>
        <p:blipFill>
          <a:blip r:embed="rId3" cstate="print"/>
          <a:srcRect/>
          <a:stretch>
            <a:fillRect/>
          </a:stretch>
        </p:blipFill>
        <p:spPr bwMode="auto">
          <a:xfrm>
            <a:off x="4974572" y="1108906"/>
            <a:ext cx="3292504" cy="2808312"/>
          </a:xfrm>
          <a:prstGeom prst="rect">
            <a:avLst/>
          </a:prstGeom>
          <a:noFill/>
          <a:ln w="9525">
            <a:noFill/>
            <a:miter lim="800000"/>
            <a:headEnd/>
            <a:tailEnd/>
          </a:ln>
        </p:spPr>
      </p:pic>
      <p:sp>
        <p:nvSpPr>
          <p:cNvPr id="2" name="Title 1"/>
          <p:cNvSpPr>
            <a:spLocks noGrp="1"/>
          </p:cNvSpPr>
          <p:nvPr>
            <p:ph type="title"/>
          </p:nvPr>
        </p:nvSpPr>
        <p:spPr>
          <a:xfrm>
            <a:off x="457200" y="404664"/>
            <a:ext cx="8229600" cy="504056"/>
          </a:xfrm>
          <a:solidFill>
            <a:schemeClr val="accent2">
              <a:lumMod val="20000"/>
              <a:lumOff val="80000"/>
            </a:schemeClr>
          </a:solidFill>
        </p:spPr>
        <p:txBody>
          <a:bodyPr>
            <a:normAutofit/>
          </a:bodyPr>
          <a:lstStyle/>
          <a:p>
            <a:r>
              <a:rPr lang="en-US" sz="2400" b="1" dirty="0" smtClean="0">
                <a:latin typeface="+mn-lt"/>
              </a:rPr>
              <a:t>Comparison of Population Kinetics of C</a:t>
            </a:r>
            <a:r>
              <a:rPr lang="en-US" sz="2400" b="1" baseline="-25000" dirty="0" smtClean="0">
                <a:latin typeface="+mn-lt"/>
              </a:rPr>
              <a:t>2</a:t>
            </a:r>
            <a:r>
              <a:rPr lang="en-US" sz="2400" b="1" dirty="0" smtClean="0">
                <a:latin typeface="+mn-lt"/>
              </a:rPr>
              <a:t>H</a:t>
            </a:r>
            <a:r>
              <a:rPr lang="en-US" sz="2400" b="1" baseline="-25000" dirty="0" smtClean="0">
                <a:latin typeface="+mn-lt"/>
              </a:rPr>
              <a:t>4</a:t>
            </a:r>
            <a:r>
              <a:rPr lang="en-US" sz="2400" b="1" dirty="0" smtClean="0">
                <a:latin typeface="+mn-lt"/>
              </a:rPr>
              <a:t>I</a:t>
            </a:r>
            <a:r>
              <a:rPr lang="en-US" sz="2400" b="1" baseline="-25000" dirty="0" smtClean="0">
                <a:latin typeface="+mn-lt"/>
              </a:rPr>
              <a:t>2</a:t>
            </a:r>
            <a:r>
              <a:rPr lang="en-US" sz="2400" b="1" dirty="0" smtClean="0">
                <a:latin typeface="+mn-lt"/>
              </a:rPr>
              <a:t> Photolysis</a:t>
            </a:r>
            <a:endParaRPr lang="en-US" sz="2400" b="1" dirty="0">
              <a:latin typeface="+mn-lt"/>
            </a:endParaRPr>
          </a:p>
        </p:txBody>
      </p:sp>
      <p:sp>
        <p:nvSpPr>
          <p:cNvPr id="16" name="TextBox 15"/>
          <p:cNvSpPr txBox="1"/>
          <p:nvPr/>
        </p:nvSpPr>
        <p:spPr>
          <a:xfrm>
            <a:off x="1691680" y="859319"/>
            <a:ext cx="1608133" cy="369332"/>
          </a:xfrm>
          <a:prstGeom prst="rect">
            <a:avLst/>
          </a:prstGeom>
          <a:noFill/>
        </p:spPr>
        <p:txBody>
          <a:bodyPr wrap="none" rtlCol="0">
            <a:spAutoFit/>
          </a:bodyPr>
          <a:lstStyle/>
          <a:p>
            <a:r>
              <a:rPr lang="en-US" b="1" dirty="0" smtClean="0">
                <a:solidFill>
                  <a:srgbClr val="C00000"/>
                </a:solidFill>
                <a:latin typeface="+mn-lt"/>
              </a:rPr>
              <a:t>Cyclohexane</a:t>
            </a:r>
            <a:endParaRPr lang="en-US" b="1" dirty="0">
              <a:solidFill>
                <a:srgbClr val="C00000"/>
              </a:solidFill>
              <a:latin typeface="+mn-lt"/>
            </a:endParaRPr>
          </a:p>
        </p:txBody>
      </p:sp>
      <p:sp>
        <p:nvSpPr>
          <p:cNvPr id="17" name="TextBox 16"/>
          <p:cNvSpPr txBox="1"/>
          <p:nvPr/>
        </p:nvSpPr>
        <p:spPr>
          <a:xfrm>
            <a:off x="6238226" y="859319"/>
            <a:ext cx="1197764" cy="369332"/>
          </a:xfrm>
          <a:prstGeom prst="rect">
            <a:avLst/>
          </a:prstGeom>
          <a:noFill/>
        </p:spPr>
        <p:txBody>
          <a:bodyPr wrap="none" rtlCol="0">
            <a:spAutoFit/>
          </a:bodyPr>
          <a:lstStyle/>
          <a:p>
            <a:r>
              <a:rPr lang="en-US" b="1" dirty="0" smtClean="0">
                <a:solidFill>
                  <a:srgbClr val="0070C0"/>
                </a:solidFill>
                <a:latin typeface="+mn-lt"/>
              </a:rPr>
              <a:t>Methanol</a:t>
            </a:r>
            <a:endParaRPr lang="en-US" b="1" dirty="0">
              <a:solidFill>
                <a:srgbClr val="0070C0"/>
              </a:solidFill>
              <a:latin typeface="+mn-lt"/>
            </a:endParaRPr>
          </a:p>
        </p:txBody>
      </p:sp>
      <p:grpSp>
        <p:nvGrpSpPr>
          <p:cNvPr id="14" name="Group 20"/>
          <p:cNvGrpSpPr/>
          <p:nvPr/>
        </p:nvGrpSpPr>
        <p:grpSpPr>
          <a:xfrm>
            <a:off x="251520" y="3933056"/>
            <a:ext cx="3960440" cy="2924944"/>
            <a:chOff x="53165" y="2060848"/>
            <a:chExt cx="4218700" cy="3240360"/>
          </a:xfrm>
        </p:grpSpPr>
        <p:pic>
          <p:nvPicPr>
            <p:cNvPr id="20" name="Picture 2"/>
            <p:cNvPicPr>
              <a:picLocks noChangeAspect="1" noChangeArrowheads="1"/>
            </p:cNvPicPr>
            <p:nvPr/>
          </p:nvPicPr>
          <p:blipFill>
            <a:blip r:embed="rId4" cstate="print"/>
            <a:srcRect/>
            <a:stretch>
              <a:fillRect/>
            </a:stretch>
          </p:blipFill>
          <p:spPr bwMode="auto">
            <a:xfrm>
              <a:off x="53165" y="2060848"/>
              <a:ext cx="4218700" cy="3240360"/>
            </a:xfrm>
            <a:prstGeom prst="rect">
              <a:avLst/>
            </a:prstGeom>
            <a:noFill/>
            <a:ln w="9525">
              <a:noFill/>
              <a:miter lim="800000"/>
              <a:headEnd/>
              <a:tailEnd/>
            </a:ln>
          </p:spPr>
        </p:pic>
        <p:sp>
          <p:nvSpPr>
            <p:cNvPr id="21" name="Rectangle 12"/>
            <p:cNvSpPr/>
            <p:nvPr/>
          </p:nvSpPr>
          <p:spPr>
            <a:xfrm>
              <a:off x="3275856" y="2636912"/>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p:cNvSpPr/>
            <p:nvPr/>
          </p:nvSpPr>
          <p:spPr>
            <a:xfrm>
              <a:off x="3161316" y="3655657"/>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p:cNvSpPr/>
            <p:nvPr/>
          </p:nvSpPr>
          <p:spPr>
            <a:xfrm>
              <a:off x="465120" y="2204864"/>
              <a:ext cx="1082543" cy="15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3459" y="2082334"/>
              <a:ext cx="813129" cy="375063"/>
            </a:xfrm>
            <a:prstGeom prst="rect">
              <a:avLst/>
            </a:prstGeom>
            <a:noFill/>
          </p:spPr>
          <p:txBody>
            <a:bodyPr wrap="none" rtlCol="0">
              <a:spAutoFit/>
            </a:bodyPr>
            <a:lstStyle/>
            <a:p>
              <a:r>
                <a:rPr lang="en-US" sz="1600" dirty="0" smtClean="0">
                  <a:latin typeface="+mn-lt"/>
                </a:rPr>
                <a:t>C</a:t>
              </a:r>
              <a:r>
                <a:rPr lang="en-US" sz="1600" baseline="-25000" dirty="0" smtClean="0">
                  <a:latin typeface="+mn-lt"/>
                </a:rPr>
                <a:t>2</a:t>
              </a:r>
              <a:r>
                <a:rPr lang="en-US" sz="1600" dirty="0" smtClean="0">
                  <a:latin typeface="+mn-lt"/>
                </a:rPr>
                <a:t>H</a:t>
              </a:r>
              <a:r>
                <a:rPr lang="en-US" sz="1600" baseline="-25000" dirty="0" smtClean="0">
                  <a:latin typeface="+mn-lt"/>
                </a:rPr>
                <a:t>4</a:t>
              </a:r>
              <a:r>
                <a:rPr lang="en-US" sz="1600" dirty="0" smtClean="0">
                  <a:latin typeface="+mn-lt"/>
                </a:rPr>
                <a:t>I</a:t>
              </a:r>
              <a:r>
                <a:rPr lang="en-US" sz="1600" baseline="-25000" dirty="0" smtClean="0">
                  <a:latin typeface="+mn-lt"/>
                </a:rPr>
                <a:t>2</a:t>
              </a:r>
              <a:endParaRPr lang="en-US" sz="1600" baseline="-25000" dirty="0">
                <a:latin typeface="+mn-lt"/>
              </a:endParaRPr>
            </a:p>
          </p:txBody>
        </p:sp>
        <p:sp>
          <p:nvSpPr>
            <p:cNvPr id="25" name="TextBox 24"/>
            <p:cNvSpPr txBox="1"/>
            <p:nvPr/>
          </p:nvSpPr>
          <p:spPr>
            <a:xfrm>
              <a:off x="3123630" y="2535427"/>
              <a:ext cx="671403" cy="375063"/>
            </a:xfrm>
            <a:prstGeom prst="rect">
              <a:avLst/>
            </a:prstGeom>
            <a:noFill/>
          </p:spPr>
          <p:txBody>
            <a:bodyPr wrap="none" rtlCol="0">
              <a:spAutoFit/>
            </a:bodyPr>
            <a:lstStyle/>
            <a:p>
              <a:r>
                <a:rPr lang="en-US" sz="1600" dirty="0" smtClean="0">
                  <a:latin typeface="+mn-lt"/>
                </a:rPr>
                <a:t>C</a:t>
              </a:r>
              <a:r>
                <a:rPr lang="en-US" sz="1600" baseline="-25000" dirty="0" smtClean="0">
                  <a:latin typeface="+mn-lt"/>
                </a:rPr>
                <a:t>2</a:t>
              </a:r>
              <a:r>
                <a:rPr lang="en-US" sz="1600" dirty="0" smtClean="0">
                  <a:latin typeface="+mn-lt"/>
                </a:rPr>
                <a:t>H</a:t>
              </a:r>
              <a:r>
                <a:rPr lang="en-US" sz="1600" baseline="-25000" dirty="0" smtClean="0">
                  <a:latin typeface="+mn-lt"/>
                </a:rPr>
                <a:t>4</a:t>
              </a:r>
              <a:endParaRPr lang="en-US" sz="1600" baseline="-25000" dirty="0">
                <a:latin typeface="+mn-lt"/>
              </a:endParaRPr>
            </a:p>
          </p:txBody>
        </p:sp>
        <p:sp>
          <p:nvSpPr>
            <p:cNvPr id="26" name="Rectangle 15"/>
            <p:cNvSpPr/>
            <p:nvPr/>
          </p:nvSpPr>
          <p:spPr>
            <a:xfrm>
              <a:off x="1147515" y="3162234"/>
              <a:ext cx="5040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096772" y="3039484"/>
              <a:ext cx="732874" cy="375063"/>
            </a:xfrm>
            <a:prstGeom prst="rect">
              <a:avLst/>
            </a:prstGeom>
            <a:noFill/>
          </p:spPr>
          <p:txBody>
            <a:bodyPr wrap="none" rtlCol="0">
              <a:spAutoFit/>
            </a:bodyPr>
            <a:lstStyle/>
            <a:p>
              <a:r>
                <a:rPr lang="en-US" sz="1600" dirty="0" smtClean="0">
                  <a:latin typeface="+mn-lt"/>
                </a:rPr>
                <a:t>C</a:t>
              </a:r>
              <a:r>
                <a:rPr lang="en-US" sz="1600" baseline="-25000" dirty="0" smtClean="0">
                  <a:latin typeface="+mn-lt"/>
                </a:rPr>
                <a:t>2</a:t>
              </a:r>
              <a:r>
                <a:rPr lang="en-US" sz="1600" dirty="0" smtClean="0">
                  <a:latin typeface="+mn-lt"/>
                </a:rPr>
                <a:t>H</a:t>
              </a:r>
              <a:r>
                <a:rPr lang="en-US" sz="1600" baseline="-25000" dirty="0" smtClean="0">
                  <a:latin typeface="+mn-lt"/>
                </a:rPr>
                <a:t>4</a:t>
              </a:r>
              <a:r>
                <a:rPr lang="en-US" sz="1600" dirty="0" smtClean="0">
                  <a:latin typeface="+mn-lt"/>
                </a:rPr>
                <a:t>I</a:t>
              </a:r>
              <a:endParaRPr lang="en-US" sz="1600" baseline="-25000" dirty="0">
                <a:latin typeface="+mn-lt"/>
              </a:endParaRPr>
            </a:p>
          </p:txBody>
        </p:sp>
        <p:sp>
          <p:nvSpPr>
            <p:cNvPr id="28" name="Rectangle 16"/>
            <p:cNvSpPr/>
            <p:nvPr/>
          </p:nvSpPr>
          <p:spPr>
            <a:xfrm>
              <a:off x="2483768" y="4477221"/>
              <a:ext cx="43204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342175" y="4386370"/>
              <a:ext cx="867770" cy="375063"/>
            </a:xfrm>
            <a:prstGeom prst="rect">
              <a:avLst/>
            </a:prstGeom>
            <a:noFill/>
          </p:spPr>
          <p:txBody>
            <a:bodyPr wrap="none" rtlCol="0">
              <a:spAutoFit/>
            </a:bodyPr>
            <a:lstStyle/>
            <a:p>
              <a:r>
                <a:rPr lang="en-US" sz="1600" dirty="0" smtClean="0">
                  <a:latin typeface="+mn-lt"/>
                </a:rPr>
                <a:t>C</a:t>
              </a:r>
              <a:r>
                <a:rPr lang="en-US" sz="1600" baseline="-25000" dirty="0" smtClean="0">
                  <a:latin typeface="+mn-lt"/>
                </a:rPr>
                <a:t>2</a:t>
              </a:r>
              <a:r>
                <a:rPr lang="en-US" sz="1600" dirty="0" smtClean="0">
                  <a:latin typeface="+mn-lt"/>
                </a:rPr>
                <a:t>H</a:t>
              </a:r>
              <a:r>
                <a:rPr lang="en-US" sz="1600" baseline="-25000" dirty="0" smtClean="0">
                  <a:latin typeface="+mn-lt"/>
                </a:rPr>
                <a:t>4</a:t>
              </a:r>
              <a:r>
                <a:rPr lang="en-US" sz="1600" dirty="0" smtClean="0">
                  <a:latin typeface="+mn-lt"/>
                </a:rPr>
                <a:t>I-I</a:t>
              </a:r>
              <a:endParaRPr lang="en-US" sz="1600" baseline="-25000" dirty="0">
                <a:latin typeface="+mn-lt"/>
              </a:endParaRPr>
            </a:p>
          </p:txBody>
        </p:sp>
        <p:sp>
          <p:nvSpPr>
            <p:cNvPr id="30" name="TextBox 29"/>
            <p:cNvSpPr txBox="1"/>
            <p:nvPr/>
          </p:nvSpPr>
          <p:spPr>
            <a:xfrm>
              <a:off x="3144456" y="3551750"/>
              <a:ext cx="338434" cy="375063"/>
            </a:xfrm>
            <a:prstGeom prst="rect">
              <a:avLst/>
            </a:prstGeom>
            <a:noFill/>
          </p:spPr>
          <p:txBody>
            <a:bodyPr wrap="none" rtlCol="0">
              <a:spAutoFit/>
            </a:bodyPr>
            <a:lstStyle/>
            <a:p>
              <a:r>
                <a:rPr lang="en-US" sz="1600" dirty="0" smtClean="0">
                  <a:latin typeface="+mn-lt"/>
                </a:rPr>
                <a:t>I</a:t>
              </a:r>
              <a:r>
                <a:rPr lang="en-US" sz="1600" baseline="-25000" dirty="0" smtClean="0">
                  <a:latin typeface="+mn-lt"/>
                </a:rPr>
                <a:t>2</a:t>
              </a:r>
              <a:endParaRPr lang="en-US" sz="1600" baseline="-25000" dirty="0">
                <a:latin typeface="+mn-lt"/>
              </a:endParaRPr>
            </a:p>
          </p:txBody>
        </p:sp>
        <p:sp>
          <p:nvSpPr>
            <p:cNvPr id="31" name="Rectangle 19"/>
            <p:cNvSpPr/>
            <p:nvPr/>
          </p:nvSpPr>
          <p:spPr>
            <a:xfrm>
              <a:off x="950334" y="4036963"/>
              <a:ext cx="360040" cy="15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003499" y="3943689"/>
              <a:ext cx="258179" cy="375063"/>
            </a:xfrm>
            <a:prstGeom prst="rect">
              <a:avLst/>
            </a:prstGeom>
            <a:noFill/>
          </p:spPr>
          <p:txBody>
            <a:bodyPr wrap="none" rtlCol="0">
              <a:spAutoFit/>
            </a:bodyPr>
            <a:lstStyle/>
            <a:p>
              <a:r>
                <a:rPr lang="en-US" sz="1600" dirty="0" smtClean="0">
                  <a:latin typeface="+mn-lt"/>
                </a:rPr>
                <a:t>I</a:t>
              </a:r>
              <a:endParaRPr lang="en-US" sz="1600" baseline="-25000" dirty="0">
                <a:latin typeface="+mn-lt"/>
              </a:endParaRPr>
            </a:p>
          </p:txBody>
        </p:sp>
      </p:grpSp>
      <p:graphicFrame>
        <p:nvGraphicFramePr>
          <p:cNvPr id="33" name="Table 5"/>
          <p:cNvGraphicFramePr>
            <a:graphicFrameLocks noGrp="1"/>
          </p:cNvGraphicFramePr>
          <p:nvPr/>
        </p:nvGraphicFramePr>
        <p:xfrm>
          <a:off x="4211960" y="3861048"/>
          <a:ext cx="4860032" cy="2562812"/>
        </p:xfrm>
        <a:graphic>
          <a:graphicData uri="http://schemas.openxmlformats.org/drawingml/2006/table">
            <a:tbl>
              <a:tblPr firstRow="1" bandRow="1">
                <a:tableStyleId>{5C22544A-7EE6-4342-B048-85BDC9FD1C3A}</a:tableStyleId>
              </a:tblPr>
              <a:tblGrid>
                <a:gridCol w="1944012"/>
                <a:gridCol w="1458010"/>
                <a:gridCol w="1458010"/>
              </a:tblGrid>
              <a:tr h="366116">
                <a:tc>
                  <a:txBody>
                    <a:bodyPr/>
                    <a:lstStyle/>
                    <a:p>
                      <a:pPr algn="ctr"/>
                      <a:r>
                        <a:rPr lang="en-US" sz="1600" dirty="0" smtClean="0"/>
                        <a:t>Rate constant</a:t>
                      </a:r>
                      <a:endParaRPr lang="en-US" sz="1600" dirty="0"/>
                    </a:p>
                  </a:txBody>
                  <a:tcPr/>
                </a:tc>
                <a:tc>
                  <a:txBody>
                    <a:bodyPr/>
                    <a:lstStyle/>
                    <a:p>
                      <a:pPr algn="ctr"/>
                      <a:r>
                        <a:rPr lang="en-US" sz="1600" dirty="0" smtClean="0"/>
                        <a:t>Cyclohexane</a:t>
                      </a:r>
                      <a:endParaRPr lang="en-US" sz="1600" dirty="0"/>
                    </a:p>
                  </a:txBody>
                  <a:tcPr/>
                </a:tc>
                <a:tc>
                  <a:txBody>
                    <a:bodyPr/>
                    <a:lstStyle/>
                    <a:p>
                      <a:pPr algn="ctr"/>
                      <a:r>
                        <a:rPr lang="en-US" sz="1600" dirty="0" smtClean="0"/>
                        <a:t>Methanol</a:t>
                      </a:r>
                      <a:endParaRPr lang="en-US" sz="1600" dirty="0"/>
                    </a:p>
                  </a:txBody>
                  <a:tcPr/>
                </a:tc>
              </a:tr>
              <a:tr h="366116">
                <a:tc>
                  <a:txBody>
                    <a:bodyPr/>
                    <a:lstStyle/>
                    <a:p>
                      <a:pPr algn="ctr"/>
                      <a:r>
                        <a:rPr lang="en-US" sz="1400" dirty="0" smtClean="0">
                          <a:latin typeface="+mn-lt"/>
                          <a:cs typeface="Times New Roman" pitchFamily="18" charset="0"/>
                        </a:rPr>
                        <a:t>C</a:t>
                      </a:r>
                      <a:r>
                        <a:rPr lang="en-US" sz="1400" baseline="-25000" dirty="0" smtClean="0">
                          <a:latin typeface="+mn-lt"/>
                          <a:cs typeface="Times New Roman" pitchFamily="18" charset="0"/>
                        </a:rPr>
                        <a:t>2</a:t>
                      </a:r>
                      <a:r>
                        <a:rPr lang="en-US" sz="1400" dirty="0" smtClean="0">
                          <a:latin typeface="+mn-lt"/>
                          <a:cs typeface="Times New Roman" pitchFamily="18" charset="0"/>
                        </a:rPr>
                        <a:t>H</a:t>
                      </a:r>
                      <a:r>
                        <a:rPr lang="en-US" sz="1400" baseline="-25000" dirty="0" smtClean="0">
                          <a:latin typeface="+mn-lt"/>
                          <a:cs typeface="Times New Roman" pitchFamily="18" charset="0"/>
                        </a:rPr>
                        <a:t>4</a:t>
                      </a:r>
                      <a:r>
                        <a:rPr lang="en-US" sz="1400" dirty="0" smtClean="0">
                          <a:latin typeface="+mn-lt"/>
                          <a:cs typeface="Times New Roman" pitchFamily="18" charset="0"/>
                        </a:rPr>
                        <a:t>I + I </a:t>
                      </a:r>
                      <a:r>
                        <a:rPr lang="en-US" sz="1400" dirty="0" smtClean="0">
                          <a:latin typeface="+mn-lt"/>
                          <a:cs typeface="Times New Roman" pitchFamily="18" charset="0"/>
                          <a:sym typeface="Wingdings" pitchFamily="2" charset="2"/>
                        </a:rPr>
                        <a:t> C</a:t>
                      </a:r>
                      <a:r>
                        <a:rPr lang="en-US" sz="1400" baseline="-25000" dirty="0" smtClean="0">
                          <a:latin typeface="+mn-lt"/>
                          <a:cs typeface="Times New Roman" pitchFamily="18" charset="0"/>
                        </a:rPr>
                        <a:t>2</a:t>
                      </a:r>
                      <a:r>
                        <a:rPr lang="en-US" sz="1400" dirty="0" smtClean="0">
                          <a:latin typeface="+mn-lt"/>
                          <a:cs typeface="Times New Roman" pitchFamily="18" charset="0"/>
                          <a:sym typeface="Wingdings" pitchFamily="2" charset="2"/>
                        </a:rPr>
                        <a:t>H</a:t>
                      </a:r>
                      <a:r>
                        <a:rPr lang="en-US" sz="1400" baseline="-25000" dirty="0" smtClean="0">
                          <a:latin typeface="+mn-lt"/>
                          <a:cs typeface="Times New Roman" pitchFamily="18" charset="0"/>
                        </a:rPr>
                        <a:t>4</a:t>
                      </a:r>
                      <a:r>
                        <a:rPr lang="en-US" sz="1400" dirty="0" smtClean="0">
                          <a:latin typeface="+mn-lt"/>
                          <a:cs typeface="Times New Roman" pitchFamily="18" charset="0"/>
                          <a:sym typeface="Wingdings" pitchFamily="2" charset="2"/>
                        </a:rPr>
                        <a:t>I-I</a:t>
                      </a:r>
                      <a:endParaRPr lang="en-US" sz="1400" dirty="0">
                        <a:latin typeface="+mn-lt"/>
                        <a:cs typeface="Times New Roman" pitchFamily="18" charset="0"/>
                      </a:endParaRPr>
                    </a:p>
                  </a:txBody>
                  <a:tcPr/>
                </a:tc>
                <a:tc>
                  <a:txBody>
                    <a:bodyPr/>
                    <a:lstStyle/>
                    <a:p>
                      <a:pPr algn="ctr"/>
                      <a:r>
                        <a:rPr lang="en-US" sz="1400" b="1" dirty="0" smtClean="0">
                          <a:solidFill>
                            <a:srgbClr val="C00000"/>
                          </a:solidFill>
                          <a:latin typeface="+mn-lt"/>
                          <a:cs typeface="Times New Roman" pitchFamily="18" charset="0"/>
                        </a:rPr>
                        <a:t>8.61</a:t>
                      </a:r>
                      <a:endParaRPr lang="en-US" sz="1400" b="1" dirty="0">
                        <a:solidFill>
                          <a:srgbClr val="C00000"/>
                        </a:solidFill>
                        <a:latin typeface="+mn-lt"/>
                        <a:cs typeface="Times New Roman" pitchFamily="18" charset="0"/>
                      </a:endParaRPr>
                    </a:p>
                  </a:txBody>
                  <a:tcPr/>
                </a:tc>
                <a:tc>
                  <a:txBody>
                    <a:bodyPr/>
                    <a:lstStyle/>
                    <a:p>
                      <a:pPr algn="ctr"/>
                      <a:r>
                        <a:rPr lang="en-US" sz="1400" b="1" dirty="0" smtClean="0">
                          <a:solidFill>
                            <a:srgbClr val="0070C0"/>
                          </a:solidFill>
                          <a:latin typeface="+mn-lt"/>
                          <a:cs typeface="Times New Roman" pitchFamily="18" charset="0"/>
                        </a:rPr>
                        <a:t>9.2</a:t>
                      </a:r>
                      <a:endParaRPr lang="en-US" sz="1400" b="1" dirty="0">
                        <a:solidFill>
                          <a:srgbClr val="0070C0"/>
                        </a:solidFill>
                        <a:latin typeface="+mn-lt"/>
                        <a:cs typeface="Times New Roman" pitchFamily="18" charset="0"/>
                      </a:endParaRPr>
                    </a:p>
                  </a:txBody>
                  <a:tcPr/>
                </a:tc>
              </a:tr>
              <a:tr h="366116">
                <a:tc>
                  <a:txBody>
                    <a:bodyPr/>
                    <a:lstStyle/>
                    <a:p>
                      <a:pPr algn="ctr"/>
                      <a:r>
                        <a:rPr lang="en-US" sz="1400" dirty="0" smtClean="0">
                          <a:latin typeface="+mn-lt"/>
                          <a:cs typeface="Times New Roman" pitchFamily="18" charset="0"/>
                        </a:rPr>
                        <a:t>C</a:t>
                      </a:r>
                      <a:r>
                        <a:rPr lang="en-US" sz="1400" baseline="-25000" dirty="0" smtClean="0">
                          <a:latin typeface="+mn-lt"/>
                          <a:cs typeface="Times New Roman" pitchFamily="18" charset="0"/>
                        </a:rPr>
                        <a:t>2</a:t>
                      </a:r>
                      <a:r>
                        <a:rPr lang="en-US" sz="1400" dirty="0" smtClean="0">
                          <a:latin typeface="+mn-lt"/>
                          <a:cs typeface="Times New Roman" pitchFamily="18" charset="0"/>
                        </a:rPr>
                        <a:t>H</a:t>
                      </a:r>
                      <a:r>
                        <a:rPr lang="en-US" sz="1400" baseline="-25000" dirty="0" smtClean="0">
                          <a:latin typeface="+mn-lt"/>
                          <a:cs typeface="Times New Roman" pitchFamily="18" charset="0"/>
                        </a:rPr>
                        <a:t>4</a:t>
                      </a:r>
                      <a:r>
                        <a:rPr lang="en-US" sz="1400" dirty="0" smtClean="0">
                          <a:latin typeface="+mn-lt"/>
                          <a:cs typeface="Times New Roman" pitchFamily="18" charset="0"/>
                        </a:rPr>
                        <a:t>I</a:t>
                      </a:r>
                      <a:r>
                        <a:rPr lang="en-US" sz="1400" baseline="0" dirty="0" smtClean="0">
                          <a:latin typeface="+mn-lt"/>
                          <a:cs typeface="Times New Roman" pitchFamily="18" charset="0"/>
                        </a:rPr>
                        <a:t> </a:t>
                      </a:r>
                      <a:r>
                        <a:rPr lang="en-US" sz="1400" baseline="0" dirty="0" smtClean="0">
                          <a:latin typeface="+mn-lt"/>
                          <a:cs typeface="Times New Roman" pitchFamily="18" charset="0"/>
                          <a:sym typeface="Wingdings" pitchFamily="2" charset="2"/>
                        </a:rPr>
                        <a:t> C</a:t>
                      </a:r>
                      <a:r>
                        <a:rPr lang="en-US" sz="1400" baseline="-25000" dirty="0" smtClean="0">
                          <a:latin typeface="+mn-lt"/>
                          <a:cs typeface="Times New Roman" pitchFamily="18" charset="0"/>
                        </a:rPr>
                        <a:t>2</a:t>
                      </a:r>
                      <a:r>
                        <a:rPr lang="en-US" sz="1400" baseline="0" dirty="0" smtClean="0">
                          <a:latin typeface="+mn-lt"/>
                          <a:cs typeface="Times New Roman" pitchFamily="18" charset="0"/>
                          <a:sym typeface="Wingdings" pitchFamily="2" charset="2"/>
                        </a:rPr>
                        <a:t>H</a:t>
                      </a:r>
                      <a:r>
                        <a:rPr lang="en-US" sz="1400" baseline="-25000" dirty="0" smtClean="0">
                          <a:latin typeface="+mn-lt"/>
                          <a:cs typeface="Times New Roman" pitchFamily="18" charset="0"/>
                        </a:rPr>
                        <a:t>4</a:t>
                      </a:r>
                      <a:r>
                        <a:rPr lang="en-US" sz="1400" baseline="0" dirty="0" smtClean="0">
                          <a:latin typeface="+mn-lt"/>
                          <a:cs typeface="Times New Roman" pitchFamily="18" charset="0"/>
                          <a:sym typeface="Wingdings" pitchFamily="2" charset="2"/>
                        </a:rPr>
                        <a:t> + I</a:t>
                      </a:r>
                      <a:endParaRPr lang="en-US" sz="1400" dirty="0">
                        <a:latin typeface="+mn-lt"/>
                        <a:cs typeface="Times New Roman" pitchFamily="18" charset="0"/>
                      </a:endParaRPr>
                    </a:p>
                  </a:txBody>
                  <a:tcPr/>
                </a:tc>
                <a:tc>
                  <a:txBody>
                    <a:bodyPr/>
                    <a:lstStyle/>
                    <a:p>
                      <a:pPr algn="ctr"/>
                      <a:r>
                        <a:rPr lang="en-US" sz="1400" b="1" dirty="0" smtClean="0">
                          <a:solidFill>
                            <a:srgbClr val="C00000"/>
                          </a:solidFill>
                          <a:latin typeface="+mn-lt"/>
                          <a:cs typeface="Times New Roman" pitchFamily="18" charset="0"/>
                        </a:rPr>
                        <a:t>8.83</a:t>
                      </a:r>
                      <a:endParaRPr lang="en-US" sz="1400" b="1" dirty="0">
                        <a:solidFill>
                          <a:srgbClr val="C00000"/>
                        </a:solidFill>
                        <a:latin typeface="+mn-lt"/>
                        <a:cs typeface="Times New Roman" pitchFamily="18" charset="0"/>
                      </a:endParaRPr>
                    </a:p>
                  </a:txBody>
                  <a:tcPr/>
                </a:tc>
                <a:tc>
                  <a:txBody>
                    <a:bodyPr/>
                    <a:lstStyle/>
                    <a:p>
                      <a:pPr algn="ctr"/>
                      <a:r>
                        <a:rPr lang="en-US" sz="1400" b="1" dirty="0" smtClean="0">
                          <a:solidFill>
                            <a:srgbClr val="0070C0"/>
                          </a:solidFill>
                          <a:latin typeface="+mn-lt"/>
                          <a:cs typeface="Times New Roman" pitchFamily="18" charset="0"/>
                        </a:rPr>
                        <a:t>7.6</a:t>
                      </a:r>
                      <a:endParaRPr lang="en-US" sz="1400" b="1" dirty="0">
                        <a:solidFill>
                          <a:srgbClr val="0070C0"/>
                        </a:solidFill>
                        <a:latin typeface="+mn-lt"/>
                        <a:cs typeface="Times New Roman" pitchFamily="18" charset="0"/>
                      </a:endParaRPr>
                    </a:p>
                  </a:txBody>
                  <a:tcPr/>
                </a:tc>
              </a:tr>
              <a:tr h="366116">
                <a:tc>
                  <a:txBody>
                    <a:bodyPr/>
                    <a:lstStyle/>
                    <a:p>
                      <a:pPr algn="ctr"/>
                      <a:r>
                        <a:rPr lang="en-US" sz="1400" dirty="0" smtClean="0">
                          <a:latin typeface="+mn-lt"/>
                          <a:cs typeface="Times New Roman" pitchFamily="18" charset="0"/>
                        </a:rPr>
                        <a:t>C</a:t>
                      </a:r>
                      <a:r>
                        <a:rPr lang="en-US" sz="1400" baseline="-25000" dirty="0" smtClean="0">
                          <a:latin typeface="+mn-lt"/>
                          <a:cs typeface="Times New Roman" pitchFamily="18" charset="0"/>
                        </a:rPr>
                        <a:t>2</a:t>
                      </a:r>
                      <a:r>
                        <a:rPr lang="en-US" sz="1400" dirty="0" smtClean="0">
                          <a:latin typeface="+mn-lt"/>
                          <a:cs typeface="Times New Roman" pitchFamily="18" charset="0"/>
                        </a:rPr>
                        <a:t>H</a:t>
                      </a:r>
                      <a:r>
                        <a:rPr lang="en-US" sz="1400" baseline="-25000" dirty="0" smtClean="0">
                          <a:latin typeface="+mn-lt"/>
                          <a:cs typeface="Times New Roman" pitchFamily="18" charset="0"/>
                        </a:rPr>
                        <a:t>4</a:t>
                      </a:r>
                      <a:r>
                        <a:rPr lang="en-US" sz="1400" dirty="0" smtClean="0">
                          <a:latin typeface="+mn-lt"/>
                          <a:cs typeface="Times New Roman" pitchFamily="18" charset="0"/>
                        </a:rPr>
                        <a:t>I-I</a:t>
                      </a:r>
                      <a:r>
                        <a:rPr lang="en-US" sz="1400" baseline="0" dirty="0" smtClean="0">
                          <a:latin typeface="+mn-lt"/>
                          <a:cs typeface="Times New Roman" pitchFamily="18" charset="0"/>
                        </a:rPr>
                        <a:t> </a:t>
                      </a:r>
                      <a:r>
                        <a:rPr lang="en-US" sz="1400" baseline="0" dirty="0" smtClean="0">
                          <a:latin typeface="+mn-lt"/>
                          <a:cs typeface="Times New Roman" pitchFamily="18" charset="0"/>
                          <a:sym typeface="Wingdings" pitchFamily="2" charset="2"/>
                        </a:rPr>
                        <a:t> C</a:t>
                      </a:r>
                      <a:r>
                        <a:rPr lang="en-US" sz="1400" baseline="-25000" dirty="0" smtClean="0">
                          <a:latin typeface="+mn-lt"/>
                          <a:cs typeface="Times New Roman" pitchFamily="18" charset="0"/>
                        </a:rPr>
                        <a:t>2</a:t>
                      </a:r>
                      <a:r>
                        <a:rPr lang="en-US" sz="1400" baseline="0" dirty="0" smtClean="0">
                          <a:latin typeface="+mn-lt"/>
                          <a:cs typeface="Times New Roman" pitchFamily="18" charset="0"/>
                          <a:sym typeface="Wingdings" pitchFamily="2" charset="2"/>
                        </a:rPr>
                        <a:t>H</a:t>
                      </a:r>
                      <a:r>
                        <a:rPr lang="en-US" sz="1400" baseline="-25000" dirty="0" smtClean="0">
                          <a:latin typeface="+mn-lt"/>
                          <a:cs typeface="Times New Roman" pitchFamily="18" charset="0"/>
                        </a:rPr>
                        <a:t>4</a:t>
                      </a:r>
                      <a:r>
                        <a:rPr lang="en-US" sz="1400" baseline="0" dirty="0" smtClean="0">
                          <a:latin typeface="+mn-lt"/>
                          <a:cs typeface="Times New Roman" pitchFamily="18" charset="0"/>
                          <a:sym typeface="Wingdings" pitchFamily="2" charset="2"/>
                        </a:rPr>
                        <a:t> + I</a:t>
                      </a:r>
                      <a:r>
                        <a:rPr lang="en-US" sz="1400" baseline="-25000" dirty="0" smtClean="0">
                          <a:latin typeface="+mn-lt"/>
                          <a:cs typeface="Times New Roman" pitchFamily="18" charset="0"/>
                        </a:rPr>
                        <a:t>2</a:t>
                      </a:r>
                      <a:endParaRPr lang="en-US" sz="1400" dirty="0">
                        <a:latin typeface="+mn-lt"/>
                        <a:cs typeface="Times New Roman" pitchFamily="18" charset="0"/>
                      </a:endParaRPr>
                    </a:p>
                  </a:txBody>
                  <a:tcPr/>
                </a:tc>
                <a:tc>
                  <a:txBody>
                    <a:bodyPr/>
                    <a:lstStyle/>
                    <a:p>
                      <a:pPr algn="ctr"/>
                      <a:r>
                        <a:rPr lang="en-US" sz="1400" b="1" dirty="0" smtClean="0">
                          <a:solidFill>
                            <a:srgbClr val="C00000"/>
                          </a:solidFill>
                          <a:latin typeface="+mn-lt"/>
                          <a:cs typeface="Times New Roman" pitchFamily="18" charset="0"/>
                        </a:rPr>
                        <a:t>6.74</a:t>
                      </a:r>
                      <a:endParaRPr lang="en-US" sz="1400" b="1" dirty="0">
                        <a:solidFill>
                          <a:srgbClr val="C00000"/>
                        </a:solidFill>
                        <a:latin typeface="+mn-lt"/>
                        <a:cs typeface="Times New Roman" pitchFamily="18" charset="0"/>
                      </a:endParaRPr>
                    </a:p>
                  </a:txBody>
                  <a:tcPr/>
                </a:tc>
                <a:tc>
                  <a:txBody>
                    <a:bodyPr/>
                    <a:lstStyle/>
                    <a:p>
                      <a:pPr algn="ctr"/>
                      <a:r>
                        <a:rPr lang="en-US" sz="1400" b="1" dirty="0" smtClean="0">
                          <a:solidFill>
                            <a:srgbClr val="0070C0"/>
                          </a:solidFill>
                          <a:latin typeface="+mn-lt"/>
                          <a:cs typeface="Times New Roman" pitchFamily="18" charset="0"/>
                        </a:rPr>
                        <a:t>5.6</a:t>
                      </a:r>
                      <a:endParaRPr lang="en-US" sz="1400" b="1" dirty="0">
                        <a:solidFill>
                          <a:srgbClr val="0070C0"/>
                        </a:solidFill>
                        <a:latin typeface="+mn-lt"/>
                        <a:cs typeface="Times New Roman" pitchFamily="18" charset="0"/>
                      </a:endParaRPr>
                    </a:p>
                  </a:txBody>
                  <a:tcPr/>
                </a:tc>
              </a:tr>
              <a:tr h="3661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mn-lt"/>
                          <a:cs typeface="Times New Roman" pitchFamily="18" charset="0"/>
                        </a:rPr>
                        <a:t>I</a:t>
                      </a:r>
                      <a:r>
                        <a:rPr lang="en-US" sz="1400" baseline="0" dirty="0" smtClean="0">
                          <a:latin typeface="+mn-lt"/>
                          <a:cs typeface="Times New Roman" pitchFamily="18" charset="0"/>
                        </a:rPr>
                        <a:t> + </a:t>
                      </a:r>
                      <a:r>
                        <a:rPr lang="en-US" sz="1400" dirty="0" smtClean="0">
                          <a:latin typeface="+mn-lt"/>
                          <a:cs typeface="Times New Roman" pitchFamily="18" charset="0"/>
                        </a:rPr>
                        <a:t>I</a:t>
                      </a:r>
                      <a:r>
                        <a:rPr lang="en-US" sz="1400" baseline="0" dirty="0" smtClean="0">
                          <a:latin typeface="+mn-lt"/>
                          <a:cs typeface="Times New Roman" pitchFamily="18" charset="0"/>
                        </a:rPr>
                        <a:t> </a:t>
                      </a:r>
                      <a:r>
                        <a:rPr lang="en-US" sz="1400" baseline="0" dirty="0" smtClean="0">
                          <a:latin typeface="+mn-lt"/>
                          <a:cs typeface="Times New Roman" pitchFamily="18" charset="0"/>
                          <a:sym typeface="Wingdings" pitchFamily="2" charset="2"/>
                        </a:rPr>
                        <a:t> I</a:t>
                      </a:r>
                      <a:r>
                        <a:rPr lang="en-US" sz="1400" baseline="-25000" dirty="0" smtClean="0">
                          <a:latin typeface="+mn-lt"/>
                          <a:cs typeface="Times New Roman" pitchFamily="18" charset="0"/>
                        </a:rPr>
                        <a:t>2</a:t>
                      </a:r>
                      <a:endParaRPr lang="en-US" sz="1400" dirty="0" smtClean="0">
                        <a:latin typeface="+mn-lt"/>
                        <a:cs typeface="Times New Roman" pitchFamily="18" charset="0"/>
                      </a:endParaRPr>
                    </a:p>
                  </a:txBody>
                  <a:tcPr/>
                </a:tc>
                <a:tc>
                  <a:txBody>
                    <a:bodyPr/>
                    <a:lstStyle/>
                    <a:p>
                      <a:pPr algn="ctr"/>
                      <a:r>
                        <a:rPr lang="en-US" sz="1400" b="1" dirty="0" smtClean="0">
                          <a:solidFill>
                            <a:srgbClr val="C00000"/>
                          </a:solidFill>
                          <a:latin typeface="+mn-lt"/>
                          <a:cs typeface="Times New Roman" pitchFamily="18" charset="0"/>
                        </a:rPr>
                        <a:t>6.41</a:t>
                      </a:r>
                      <a:endParaRPr lang="en-US" sz="1400" b="1" dirty="0">
                        <a:solidFill>
                          <a:srgbClr val="C00000"/>
                        </a:solidFill>
                        <a:latin typeface="+mn-lt"/>
                        <a:cs typeface="Times New Roman" pitchFamily="18" charset="0"/>
                      </a:endParaRPr>
                    </a:p>
                  </a:txBody>
                  <a:tcPr/>
                </a:tc>
                <a:tc>
                  <a:txBody>
                    <a:bodyPr/>
                    <a:lstStyle/>
                    <a:p>
                      <a:pPr algn="ctr"/>
                      <a:r>
                        <a:rPr lang="en-US" sz="1400" b="1" dirty="0" smtClean="0">
                          <a:solidFill>
                            <a:srgbClr val="0070C0"/>
                          </a:solidFill>
                          <a:latin typeface="+mn-lt"/>
                          <a:cs typeface="Times New Roman" pitchFamily="18" charset="0"/>
                        </a:rPr>
                        <a:t>7.8</a:t>
                      </a:r>
                      <a:endParaRPr lang="en-US" sz="1400" b="1" dirty="0">
                        <a:solidFill>
                          <a:srgbClr val="0070C0"/>
                        </a:solidFill>
                        <a:latin typeface="+mn-lt"/>
                        <a:cs typeface="Times New Roman" pitchFamily="18" charset="0"/>
                      </a:endParaRPr>
                    </a:p>
                  </a:txBody>
                  <a:tcPr/>
                </a:tc>
              </a:tr>
              <a:tr h="366116">
                <a:tc>
                  <a:txBody>
                    <a:bodyPr/>
                    <a:lstStyle/>
                    <a:p>
                      <a:pPr algn="ctr"/>
                      <a:r>
                        <a:rPr lang="en-US" sz="1400" baseline="0" dirty="0" err="1" smtClean="0">
                          <a:latin typeface="+mn-lt"/>
                          <a:cs typeface="Times New Roman" pitchFamily="18" charset="0"/>
                        </a:rPr>
                        <a:t>f</a:t>
                      </a:r>
                      <a:r>
                        <a:rPr lang="en-US" sz="1400" baseline="-25000" dirty="0" err="1" smtClean="0">
                          <a:latin typeface="+mn-lt"/>
                          <a:cs typeface="Times New Roman" pitchFamily="18" charset="0"/>
                        </a:rPr>
                        <a:t>excited</a:t>
                      </a:r>
                      <a:r>
                        <a:rPr lang="en-US" sz="1400" baseline="0" dirty="0" smtClean="0">
                          <a:latin typeface="+mn-lt"/>
                          <a:cs typeface="Times New Roman" pitchFamily="18" charset="0"/>
                        </a:rPr>
                        <a:t> </a:t>
                      </a:r>
                      <a:endParaRPr lang="en-US" sz="1400" baseline="0" dirty="0">
                        <a:latin typeface="+mn-lt"/>
                        <a:cs typeface="Times New Roman" pitchFamily="18" charset="0"/>
                      </a:endParaRPr>
                    </a:p>
                  </a:txBody>
                  <a:tcPr/>
                </a:tc>
                <a:tc>
                  <a:txBody>
                    <a:bodyPr/>
                    <a:lstStyle/>
                    <a:p>
                      <a:pPr algn="ctr"/>
                      <a:r>
                        <a:rPr lang="en-US" sz="1400" dirty="0" smtClean="0">
                          <a:latin typeface="+mn-lt"/>
                          <a:cs typeface="Times New Roman" pitchFamily="18" charset="0"/>
                        </a:rPr>
                        <a:t>0.167</a:t>
                      </a:r>
                      <a:endParaRPr lang="en-US" sz="1400" dirty="0">
                        <a:latin typeface="+mn-lt"/>
                        <a:cs typeface="Times New Roman" pitchFamily="18" charset="0"/>
                      </a:endParaRPr>
                    </a:p>
                  </a:txBody>
                  <a:tcPr/>
                </a:tc>
                <a:tc>
                  <a:txBody>
                    <a:bodyPr/>
                    <a:lstStyle/>
                    <a:p>
                      <a:pPr algn="ctr"/>
                      <a:r>
                        <a:rPr lang="en-US" sz="1400" dirty="0" smtClean="0">
                          <a:latin typeface="+mn-lt"/>
                          <a:cs typeface="Times New Roman" pitchFamily="18" charset="0"/>
                        </a:rPr>
                        <a:t>0.162</a:t>
                      </a:r>
                      <a:endParaRPr lang="en-US" sz="1400" dirty="0">
                        <a:latin typeface="+mn-lt"/>
                        <a:cs typeface="Times New Roman" pitchFamily="18" charset="0"/>
                      </a:endParaRPr>
                    </a:p>
                  </a:txBody>
                  <a:tcPr/>
                </a:tc>
              </a:tr>
              <a:tr h="3661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err="1" smtClean="0">
                          <a:latin typeface="+mn-lt"/>
                          <a:cs typeface="Times New Roman" pitchFamily="18" charset="0"/>
                        </a:rPr>
                        <a:t>f</a:t>
                      </a:r>
                      <a:r>
                        <a:rPr lang="en-US" sz="1400" baseline="-25000" dirty="0" err="1" smtClean="0">
                          <a:latin typeface="+mn-lt"/>
                          <a:cs typeface="Times New Roman" pitchFamily="18" charset="0"/>
                        </a:rPr>
                        <a:t>rapidly</a:t>
                      </a:r>
                      <a:r>
                        <a:rPr lang="en-US" sz="1400" baseline="-25000" dirty="0" smtClean="0">
                          <a:latin typeface="+mn-lt"/>
                          <a:cs typeface="Times New Roman" pitchFamily="18" charset="0"/>
                        </a:rPr>
                        <a:t> cooled</a:t>
                      </a:r>
                      <a:r>
                        <a:rPr lang="en-US" sz="1400" baseline="0" dirty="0" smtClean="0">
                          <a:latin typeface="+mn-lt"/>
                          <a:cs typeface="Times New Roman" pitchFamily="18" charset="0"/>
                        </a:rPr>
                        <a:t>  </a:t>
                      </a:r>
                    </a:p>
                  </a:txBody>
                  <a:tcPr/>
                </a:tc>
                <a:tc>
                  <a:txBody>
                    <a:bodyPr/>
                    <a:lstStyle/>
                    <a:p>
                      <a:pPr algn="ctr"/>
                      <a:r>
                        <a:rPr lang="en-US" sz="1400" b="1" dirty="0" smtClean="0">
                          <a:solidFill>
                            <a:srgbClr val="C00000"/>
                          </a:solidFill>
                          <a:latin typeface="+mn-lt"/>
                          <a:cs typeface="Times New Roman" pitchFamily="18" charset="0"/>
                        </a:rPr>
                        <a:t>0.438</a:t>
                      </a:r>
                      <a:endParaRPr lang="en-US" sz="1400" b="1" dirty="0">
                        <a:solidFill>
                          <a:srgbClr val="C00000"/>
                        </a:solidFill>
                        <a:latin typeface="+mn-lt"/>
                        <a:cs typeface="Times New Roman" pitchFamily="18" charset="0"/>
                      </a:endParaRPr>
                    </a:p>
                  </a:txBody>
                  <a:tcPr/>
                </a:tc>
                <a:tc>
                  <a:txBody>
                    <a:bodyPr/>
                    <a:lstStyle/>
                    <a:p>
                      <a:pPr algn="ctr"/>
                      <a:r>
                        <a:rPr lang="en-US" sz="1400" b="1" dirty="0" smtClean="0">
                          <a:solidFill>
                            <a:srgbClr val="0070C0"/>
                          </a:solidFill>
                          <a:latin typeface="+mn-lt"/>
                          <a:cs typeface="Times New Roman" pitchFamily="18" charset="0"/>
                        </a:rPr>
                        <a:t>0.65</a:t>
                      </a:r>
                      <a:endParaRPr lang="en-US" sz="1400" b="1" dirty="0">
                        <a:solidFill>
                          <a:srgbClr val="0070C0"/>
                        </a:solidFill>
                        <a:latin typeface="+mn-lt"/>
                        <a:cs typeface="Times New Roman" pitchFamily="18" charset="0"/>
                      </a:endParaRPr>
                    </a:p>
                  </a:txBody>
                  <a:tcPr/>
                </a:tc>
              </a:tr>
            </a:tbl>
          </a:graphicData>
        </a:graphic>
      </p:graphicFrame>
    </p:spTree>
    <p:extLst>
      <p:ext uri="{BB962C8B-B14F-4D97-AF65-F5344CB8AC3E}">
        <p14:creationId xmlns:p14="http://schemas.microsoft.com/office/powerpoint/2010/main" val="234171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04664"/>
            <a:ext cx="8229600" cy="504056"/>
          </a:xfrm>
          <a:solidFill>
            <a:schemeClr val="accent2">
              <a:lumMod val="20000"/>
              <a:lumOff val="80000"/>
            </a:schemeClr>
          </a:solidFill>
        </p:spPr>
        <p:txBody>
          <a:bodyPr>
            <a:normAutofit/>
          </a:bodyPr>
          <a:lstStyle/>
          <a:p>
            <a:r>
              <a:rPr lang="en-US" sz="2400" b="1" dirty="0" smtClean="0">
                <a:latin typeface="+mn-lt"/>
              </a:rPr>
              <a:t>Comparison of Population Kinetics of C</a:t>
            </a:r>
            <a:r>
              <a:rPr lang="en-US" sz="2400" b="1" baseline="-25000" dirty="0" smtClean="0">
                <a:latin typeface="+mn-lt"/>
              </a:rPr>
              <a:t>2</a:t>
            </a:r>
            <a:r>
              <a:rPr lang="en-US" sz="2400" b="1" dirty="0" smtClean="0">
                <a:latin typeface="+mn-lt"/>
              </a:rPr>
              <a:t>H</a:t>
            </a:r>
            <a:r>
              <a:rPr lang="en-US" sz="2400" b="1" baseline="-25000" dirty="0" smtClean="0">
                <a:latin typeface="+mn-lt"/>
              </a:rPr>
              <a:t>4</a:t>
            </a:r>
            <a:r>
              <a:rPr lang="en-US" sz="2400" b="1" dirty="0" smtClean="0">
                <a:latin typeface="+mn-lt"/>
              </a:rPr>
              <a:t>I</a:t>
            </a:r>
            <a:r>
              <a:rPr lang="en-US" sz="2400" b="1" baseline="-25000" dirty="0" smtClean="0">
                <a:latin typeface="+mn-lt"/>
              </a:rPr>
              <a:t>2</a:t>
            </a:r>
            <a:r>
              <a:rPr lang="en-US" sz="2400" b="1" dirty="0" smtClean="0">
                <a:latin typeface="+mn-lt"/>
              </a:rPr>
              <a:t> Photolysis</a:t>
            </a:r>
            <a:endParaRPr lang="en-US" sz="2400" b="1" dirty="0">
              <a:latin typeface="+mn-lt"/>
            </a:endParaRPr>
          </a:p>
        </p:txBody>
      </p:sp>
      <p:pic>
        <p:nvPicPr>
          <p:cNvPr id="2445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3686163" cy="52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5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29997"/>
            <a:ext cx="3837914" cy="54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714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04664"/>
            <a:ext cx="8229600" cy="504056"/>
          </a:xfrm>
          <a:solidFill>
            <a:schemeClr val="accent2">
              <a:lumMod val="20000"/>
              <a:lumOff val="80000"/>
            </a:schemeClr>
          </a:solidFill>
        </p:spPr>
        <p:txBody>
          <a:bodyPr>
            <a:normAutofit/>
          </a:bodyPr>
          <a:lstStyle/>
          <a:p>
            <a:r>
              <a:rPr lang="en-US" sz="2400" b="1" dirty="0" smtClean="0">
                <a:latin typeface="+mn-lt"/>
              </a:rPr>
              <a:t>Comparison of Population Kinetics of C</a:t>
            </a:r>
            <a:r>
              <a:rPr lang="en-US" sz="2400" b="1" baseline="-25000" dirty="0" smtClean="0">
                <a:latin typeface="+mn-lt"/>
              </a:rPr>
              <a:t>2</a:t>
            </a:r>
            <a:r>
              <a:rPr lang="en-US" sz="2400" b="1" dirty="0" smtClean="0">
                <a:latin typeface="+mn-lt"/>
              </a:rPr>
              <a:t>H</a:t>
            </a:r>
            <a:r>
              <a:rPr lang="en-US" sz="2400" b="1" baseline="-25000" dirty="0" smtClean="0">
                <a:latin typeface="+mn-lt"/>
              </a:rPr>
              <a:t>4</a:t>
            </a:r>
            <a:r>
              <a:rPr lang="en-US" sz="2400" b="1" dirty="0" smtClean="0">
                <a:latin typeface="+mn-lt"/>
              </a:rPr>
              <a:t>I</a:t>
            </a:r>
            <a:r>
              <a:rPr lang="en-US" sz="2400" b="1" baseline="-25000" dirty="0" smtClean="0">
                <a:latin typeface="+mn-lt"/>
              </a:rPr>
              <a:t>2</a:t>
            </a:r>
            <a:r>
              <a:rPr lang="en-US" sz="2400" b="1" dirty="0" smtClean="0">
                <a:latin typeface="+mn-lt"/>
              </a:rPr>
              <a:t> Photolysis</a:t>
            </a:r>
            <a:endParaRPr lang="en-US" sz="2400" b="1" dirty="0">
              <a:latin typeface="+mn-lt"/>
            </a:endParaRPr>
          </a:p>
        </p:txBody>
      </p:sp>
      <p:pic>
        <p:nvPicPr>
          <p:cNvPr id="2445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029997"/>
            <a:ext cx="3837914" cy="545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5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76873"/>
            <a:ext cx="4240590"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041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제목 1"/>
          <p:cNvSpPr>
            <a:spLocks noGrp="1"/>
          </p:cNvSpPr>
          <p:nvPr>
            <p:ph type="title"/>
          </p:nvPr>
        </p:nvSpPr>
        <p:spPr>
          <a:xfrm>
            <a:off x="457200" y="500063"/>
            <a:ext cx="8229600" cy="642921"/>
          </a:xfrm>
          <a:solidFill>
            <a:srgbClr val="FFFF00"/>
          </a:solidFill>
        </p:spPr>
        <p:txBody>
          <a:bodyPr/>
          <a:lstStyle/>
          <a:p>
            <a:pPr>
              <a:defRPr/>
            </a:pPr>
            <a:r>
              <a:rPr lang="en-US" altLang="ko-KR" sz="3200" b="1" dirty="0" smtClean="0">
                <a:latin typeface="+mn-lt"/>
              </a:rPr>
              <a:t>Solution-Phase Reaction Dynamics</a:t>
            </a:r>
            <a:endParaRPr lang="ko-KR" altLang="en-US" sz="3200" b="1" dirty="0" smtClean="0">
              <a:latin typeface="+mn-lt"/>
            </a:endParaRPr>
          </a:p>
        </p:txBody>
      </p:sp>
      <p:sp>
        <p:nvSpPr>
          <p:cNvPr id="29699" name="내용 개체 틀 2"/>
          <p:cNvSpPr>
            <a:spLocks noGrp="1"/>
          </p:cNvSpPr>
          <p:nvPr>
            <p:ph idx="1"/>
          </p:nvPr>
        </p:nvSpPr>
        <p:spPr bwMode="auto">
          <a:xfrm>
            <a:off x="428625" y="1214438"/>
            <a:ext cx="8229600" cy="857240"/>
          </a:xfrm>
          <a:noFill/>
          <a:ln>
            <a:miter lim="800000"/>
            <a:headEnd/>
            <a:tailEnd/>
          </a:ln>
        </p:spPr>
        <p:txBody>
          <a:bodyPr vert="horz" wrap="square" lIns="91440" tIns="45720" rIns="91440" bIns="45720" numCol="1" anchor="t" anchorCtr="0" compatLnSpc="1">
            <a:prstTxWarp prst="textNoShape">
              <a:avLst/>
            </a:prstTxWarp>
          </a:bodyPr>
          <a:lstStyle/>
          <a:p>
            <a:r>
              <a:rPr lang="en-US" altLang="ko-KR" sz="2400" dirty="0" smtClean="0"/>
              <a:t>Many reactions related with Chemistry &amp; Biology occur in solution phase.</a:t>
            </a:r>
          </a:p>
          <a:p>
            <a:endParaRPr lang="en-US" altLang="ko-KR" sz="2400" dirty="0" smtClean="0"/>
          </a:p>
          <a:p>
            <a:endParaRPr lang="en-US" altLang="ko-KR" sz="2400" dirty="0" smtClean="0"/>
          </a:p>
          <a:p>
            <a:endParaRPr lang="en-US" altLang="ko-KR" sz="2400" dirty="0" smtClean="0"/>
          </a:p>
          <a:p>
            <a:endParaRPr lang="en-US" altLang="ko-KR" sz="2400" dirty="0" smtClean="0"/>
          </a:p>
          <a:p>
            <a:endParaRPr lang="ko-KR" altLang="en-US" sz="2400" dirty="0" smtClean="0"/>
          </a:p>
        </p:txBody>
      </p:sp>
      <p:pic>
        <p:nvPicPr>
          <p:cNvPr id="29700" name="그림 9" descr="Untitled-2.gif"/>
          <p:cNvPicPr>
            <a:picLocks noChangeAspect="1"/>
          </p:cNvPicPr>
          <p:nvPr/>
        </p:nvPicPr>
        <p:blipFill>
          <a:blip r:embed="rId3" cstate="print"/>
          <a:srcRect/>
          <a:stretch>
            <a:fillRect/>
          </a:stretch>
        </p:blipFill>
        <p:spPr bwMode="auto">
          <a:xfrm>
            <a:off x="357158" y="3286124"/>
            <a:ext cx="3214688" cy="2409825"/>
          </a:xfrm>
          <a:prstGeom prst="rect">
            <a:avLst/>
          </a:prstGeom>
          <a:noFill/>
          <a:ln w="9525">
            <a:noFill/>
            <a:miter lim="800000"/>
            <a:headEnd/>
            <a:tailEnd/>
          </a:ln>
        </p:spPr>
      </p:pic>
      <p:pic>
        <p:nvPicPr>
          <p:cNvPr id="29701" name="Picture 21"/>
          <p:cNvPicPr>
            <a:picLocks noChangeAspect="1" noChangeArrowheads="1"/>
          </p:cNvPicPr>
          <p:nvPr/>
        </p:nvPicPr>
        <p:blipFill>
          <a:blip r:embed="rId4" cstate="print"/>
          <a:srcRect/>
          <a:stretch>
            <a:fillRect/>
          </a:stretch>
        </p:blipFill>
        <p:spPr bwMode="auto">
          <a:xfrm>
            <a:off x="3571868" y="2714620"/>
            <a:ext cx="5461818" cy="3286148"/>
          </a:xfrm>
          <a:prstGeom prst="rect">
            <a:avLst/>
          </a:prstGeom>
          <a:noFill/>
          <a:ln w="9525">
            <a:noFill/>
            <a:miter lim="800000"/>
            <a:headEnd/>
            <a:tailEnd/>
          </a:ln>
        </p:spPr>
      </p:pic>
      <p:sp>
        <p:nvSpPr>
          <p:cNvPr id="6" name="내용 개체 틀 2"/>
          <p:cNvSpPr txBox="1">
            <a:spLocks/>
          </p:cNvSpPr>
          <p:nvPr/>
        </p:nvSpPr>
        <p:spPr bwMode="auto">
          <a:xfrm>
            <a:off x="428596" y="2000241"/>
            <a:ext cx="8215370" cy="785818"/>
          </a:xfrm>
          <a:prstGeom prst="rect">
            <a:avLst/>
          </a:prstGeom>
          <a:noFill/>
          <a:ln>
            <a:miter lim="800000"/>
            <a:headEnd/>
            <a:tailEnd/>
          </a:ln>
        </p:spPr>
        <p:txBody>
          <a:bodyPr/>
          <a:lstStyle/>
          <a:p>
            <a:pPr marL="342900" indent="-342900" eaLnBrk="0" hangingPunct="0">
              <a:spcBef>
                <a:spcPct val="20000"/>
              </a:spcBef>
              <a:buFont typeface="Arial" pitchFamily="34" charset="0"/>
              <a:buChar char="•"/>
              <a:defRPr/>
            </a:pPr>
            <a:r>
              <a:rPr kumimoji="0" lang="en-US" altLang="ko-KR" sz="2400" dirty="0">
                <a:latin typeface="+mn-lt"/>
                <a:ea typeface="+mn-ea"/>
              </a:rPr>
              <a:t>Time-resolved solution </a:t>
            </a:r>
            <a:r>
              <a:rPr kumimoji="0" lang="en-US" altLang="ko-KR" sz="2400" dirty="0" smtClean="0">
                <a:latin typeface="+mn-lt"/>
                <a:ea typeface="+mn-ea"/>
              </a:rPr>
              <a:t>scattering (diffraction) </a:t>
            </a:r>
            <a:r>
              <a:rPr kumimoji="0" lang="en-US" altLang="ko-KR" sz="2400" dirty="0">
                <a:latin typeface="+mn-lt"/>
                <a:ea typeface="+mn-ea"/>
              </a:rPr>
              <a:t>to probe reaction </a:t>
            </a:r>
            <a:r>
              <a:rPr kumimoji="0" lang="en-US" altLang="ko-KR" sz="2400" dirty="0" smtClean="0">
                <a:latin typeface="+mn-lt"/>
                <a:ea typeface="+mn-ea"/>
              </a:rPr>
              <a:t>dynamics</a:t>
            </a:r>
            <a:endParaRPr kumimoji="0" lang="en-US" altLang="ko-KR" sz="2400" dirty="0">
              <a:latin typeface="+mn-lt"/>
              <a:ea typeface="+mn-ea"/>
            </a:endParaRPr>
          </a:p>
          <a:p>
            <a:pPr marL="342900" indent="-342900" eaLnBrk="0" hangingPunct="0">
              <a:spcBef>
                <a:spcPct val="20000"/>
              </a:spcBef>
              <a:buFont typeface="Arial" pitchFamily="34" charset="0"/>
              <a:buChar char="•"/>
              <a:defRPr/>
            </a:pPr>
            <a:endParaRPr kumimoji="0" lang="ko-KR" altLang="en-US" sz="2400" dirty="0">
              <a:latin typeface="+mn-lt"/>
              <a:ea typeface="+mn-ea"/>
            </a:endParaRPr>
          </a:p>
        </p:txBody>
      </p:sp>
    </p:spTree>
  </p:cSld>
  <p:clrMapOvr>
    <a:masterClrMapping/>
  </p:clrMapOvr>
  <p:transition advTm="57609"/>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142875" y="500063"/>
            <a:ext cx="8715375" cy="642937"/>
          </a:xfrm>
          <a:solidFill>
            <a:srgbClr val="FFFF00"/>
          </a:solidFill>
        </p:spPr>
        <p:txBody>
          <a:bodyPr/>
          <a:lstStyle/>
          <a:p>
            <a:pPr>
              <a:defRPr/>
            </a:pPr>
            <a:r>
              <a:rPr lang="en-US" altLang="ko-KR" sz="3200" dirty="0" smtClean="0">
                <a:latin typeface="+mn-lt"/>
              </a:rPr>
              <a:t>Water breaks the symmetry of I</a:t>
            </a:r>
            <a:r>
              <a:rPr lang="en-US" altLang="ko-KR" sz="3200" baseline="-25000" dirty="0" smtClean="0">
                <a:latin typeface="+mn-lt"/>
              </a:rPr>
              <a:t>3</a:t>
            </a:r>
            <a:r>
              <a:rPr lang="en-US" altLang="ko-KR" sz="3200" baseline="30000" dirty="0" smtClean="0">
                <a:latin typeface="+mn-lt"/>
              </a:rPr>
              <a:t>-</a:t>
            </a:r>
            <a:r>
              <a:rPr lang="en-US" altLang="ko-KR" sz="3200" dirty="0" smtClean="0">
                <a:latin typeface="+mn-lt"/>
              </a:rPr>
              <a:t> (</a:t>
            </a:r>
            <a:r>
              <a:rPr lang="en-US" altLang="ko-KR" sz="3200" dirty="0" err="1" smtClean="0">
                <a:latin typeface="+mn-lt"/>
              </a:rPr>
              <a:t>triiodide</a:t>
            </a:r>
            <a:r>
              <a:rPr lang="en-US" altLang="ko-KR" sz="3200" dirty="0" smtClean="0">
                <a:latin typeface="+mn-lt"/>
              </a:rPr>
              <a:t> ion)</a:t>
            </a:r>
            <a:endParaRPr lang="ko-KR" altLang="en-US" sz="3200" dirty="0">
              <a:latin typeface="+mn-lt"/>
            </a:endParaRPr>
          </a:p>
        </p:txBody>
      </p:sp>
      <p:pic>
        <p:nvPicPr>
          <p:cNvPr id="198662" name="Picture 6" descr="D:\I3m\I3m_manuscript\ms_PRL\완성\FIG2.tif"/>
          <p:cNvPicPr>
            <a:picLocks noChangeAspect="1" noChangeArrowheads="1"/>
          </p:cNvPicPr>
          <p:nvPr/>
        </p:nvPicPr>
        <p:blipFill>
          <a:blip r:embed="rId3" cstate="print"/>
          <a:srcRect/>
          <a:stretch>
            <a:fillRect/>
          </a:stretch>
        </p:blipFill>
        <p:spPr bwMode="auto">
          <a:xfrm>
            <a:off x="0" y="3212976"/>
            <a:ext cx="9144000" cy="3033432"/>
          </a:xfrm>
          <a:prstGeom prst="rect">
            <a:avLst/>
          </a:prstGeom>
          <a:noFill/>
        </p:spPr>
      </p:pic>
      <p:pic>
        <p:nvPicPr>
          <p:cNvPr id="198663" name="Picture 7" descr="D:\I3m\I3m_manuscript\ms_PRL\완성\FIG1.tif"/>
          <p:cNvPicPr>
            <a:picLocks noChangeAspect="1" noChangeArrowheads="1"/>
          </p:cNvPicPr>
          <p:nvPr/>
        </p:nvPicPr>
        <p:blipFill>
          <a:blip r:embed="rId4" cstate="print"/>
          <a:srcRect/>
          <a:stretch>
            <a:fillRect/>
          </a:stretch>
        </p:blipFill>
        <p:spPr bwMode="auto">
          <a:xfrm>
            <a:off x="539552" y="1196752"/>
            <a:ext cx="8136904" cy="1957721"/>
          </a:xfrm>
          <a:prstGeom prst="rect">
            <a:avLst/>
          </a:prstGeom>
          <a:noFill/>
        </p:spPr>
      </p:pic>
    </p:spTree>
    <p:extLst>
      <p:ext uri="{BB962C8B-B14F-4D97-AF65-F5344CB8AC3E}">
        <p14:creationId xmlns:p14="http://schemas.microsoft.com/office/powerpoint/2010/main" val="2461442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내용 개체 틀 2"/>
          <p:cNvSpPr>
            <a:spLocks noGrp="1"/>
          </p:cNvSpPr>
          <p:nvPr>
            <p:ph idx="1"/>
          </p:nvPr>
        </p:nvSpPr>
        <p:spPr bwMode="auto">
          <a:xfrm>
            <a:off x="214313" y="1500188"/>
            <a:ext cx="8174111" cy="4724400"/>
          </a:xfrm>
          <a:noFill/>
          <a:ln>
            <a:miter lim="800000"/>
            <a:headEnd/>
            <a:tailEnd/>
          </a:ln>
        </p:spPr>
        <p:txBody>
          <a:bodyPr vert="horz" wrap="square" lIns="91440" tIns="45720" rIns="91440" bIns="45720" numCol="1" anchor="t" anchorCtr="0" compatLnSpc="1">
            <a:prstTxWarp prst="textNoShape">
              <a:avLst/>
            </a:prstTxWarp>
          </a:bodyPr>
          <a:lstStyle/>
          <a:p>
            <a:r>
              <a:rPr lang="en-US" altLang="ko-KR" dirty="0" smtClean="0"/>
              <a:t>Experiments (Raman &amp; Anisotropy)</a:t>
            </a:r>
          </a:p>
          <a:p>
            <a:pPr lvl="1"/>
            <a:r>
              <a:rPr lang="en-US" altLang="ko-KR" dirty="0" smtClean="0">
                <a:solidFill>
                  <a:srgbClr val="C00000"/>
                </a:solidFill>
              </a:rPr>
              <a:t>Asymmetric                - Bent</a:t>
            </a:r>
            <a:endParaRPr lang="en-US" altLang="ko-KR" dirty="0" smtClean="0"/>
          </a:p>
          <a:p>
            <a:pPr>
              <a:buFont typeface="Arial" charset="0"/>
              <a:buNone/>
            </a:pPr>
            <a:endParaRPr lang="en-US" altLang="ko-KR" dirty="0" smtClean="0"/>
          </a:p>
        </p:txBody>
      </p:sp>
      <p:sp>
        <p:nvSpPr>
          <p:cNvPr id="31748"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pic>
        <p:nvPicPr>
          <p:cNvPr id="31750" name="Picture 2"/>
          <p:cNvPicPr>
            <a:picLocks noChangeAspect="1" noChangeArrowheads="1"/>
          </p:cNvPicPr>
          <p:nvPr/>
        </p:nvPicPr>
        <p:blipFill>
          <a:blip r:embed="rId3" cstate="print"/>
          <a:srcRect/>
          <a:stretch>
            <a:fillRect/>
          </a:stretch>
        </p:blipFill>
        <p:spPr bwMode="auto">
          <a:xfrm>
            <a:off x="1428750" y="2582863"/>
            <a:ext cx="3073400" cy="3560762"/>
          </a:xfrm>
          <a:prstGeom prst="rect">
            <a:avLst/>
          </a:prstGeom>
          <a:noFill/>
          <a:ln w="9525">
            <a:noFill/>
            <a:miter lim="800000"/>
            <a:headEnd/>
            <a:tailEnd/>
          </a:ln>
        </p:spPr>
      </p:pic>
      <p:sp>
        <p:nvSpPr>
          <p:cNvPr id="15" name="TextBox 14"/>
          <p:cNvSpPr txBox="1"/>
          <p:nvPr/>
        </p:nvSpPr>
        <p:spPr>
          <a:xfrm>
            <a:off x="1446213" y="6143625"/>
            <a:ext cx="3411537" cy="584200"/>
          </a:xfrm>
          <a:prstGeom prst="rect">
            <a:avLst/>
          </a:prstGeom>
          <a:noFill/>
        </p:spPr>
        <p:txBody>
          <a:bodyPr>
            <a:spAutoFit/>
          </a:bodyPr>
          <a:lstStyle/>
          <a:p>
            <a:pPr marL="342900" indent="-342900">
              <a:buFontTx/>
              <a:buAutoNum type="alphaUcPeriod"/>
              <a:defRPr/>
            </a:pPr>
            <a:r>
              <a:rPr lang="en-US" altLang="ko-KR" sz="1600" dirty="0">
                <a:latin typeface="+mn-lt"/>
              </a:rPr>
              <a:t>E. Johnson and A. B. Myers,</a:t>
            </a:r>
          </a:p>
          <a:p>
            <a:pPr marL="342900" indent="-342900">
              <a:defRPr/>
            </a:pPr>
            <a:r>
              <a:rPr lang="en-US" altLang="ko-KR" sz="1600" dirty="0">
                <a:latin typeface="+mn-lt"/>
              </a:rPr>
              <a:t> </a:t>
            </a:r>
            <a:r>
              <a:rPr lang="en-US" altLang="ko-KR" sz="1600" i="1" dirty="0">
                <a:latin typeface="+mn-lt"/>
              </a:rPr>
              <a:t>J. Phys. Chem</a:t>
            </a:r>
            <a:r>
              <a:rPr lang="en-US" altLang="ko-KR" sz="1600" dirty="0">
                <a:latin typeface="+mn-lt"/>
              </a:rPr>
              <a:t>. </a:t>
            </a:r>
            <a:r>
              <a:rPr lang="en-US" altLang="ko-KR" sz="1600" b="1" dirty="0">
                <a:latin typeface="+mn-lt"/>
              </a:rPr>
              <a:t>100</a:t>
            </a:r>
            <a:r>
              <a:rPr lang="en-US" altLang="ko-KR" sz="1600" dirty="0">
                <a:latin typeface="+mn-lt"/>
              </a:rPr>
              <a:t>, 7778 (1996)</a:t>
            </a:r>
            <a:endParaRPr lang="ko-KR" altLang="en-US" sz="1600" dirty="0">
              <a:latin typeface="+mn-lt"/>
            </a:endParaRPr>
          </a:p>
        </p:txBody>
      </p:sp>
      <p:pic>
        <p:nvPicPr>
          <p:cNvPr id="74754" name="Picture 2"/>
          <p:cNvPicPr>
            <a:picLocks noChangeAspect="1" noChangeArrowheads="1"/>
          </p:cNvPicPr>
          <p:nvPr/>
        </p:nvPicPr>
        <p:blipFill>
          <a:blip r:embed="rId4" cstate="print"/>
          <a:srcRect/>
          <a:stretch>
            <a:fillRect/>
          </a:stretch>
        </p:blipFill>
        <p:spPr bwMode="auto">
          <a:xfrm>
            <a:off x="4932040" y="2708919"/>
            <a:ext cx="3744416" cy="3094721"/>
          </a:xfrm>
          <a:prstGeom prst="rect">
            <a:avLst/>
          </a:prstGeom>
          <a:noFill/>
          <a:ln w="9525">
            <a:noFill/>
            <a:miter lim="800000"/>
            <a:headEnd/>
            <a:tailEnd/>
          </a:ln>
        </p:spPr>
      </p:pic>
      <p:sp>
        <p:nvSpPr>
          <p:cNvPr id="17" name="TextBox 16"/>
          <p:cNvSpPr txBox="1"/>
          <p:nvPr/>
        </p:nvSpPr>
        <p:spPr>
          <a:xfrm>
            <a:off x="5292080" y="5949280"/>
            <a:ext cx="3555553" cy="584775"/>
          </a:xfrm>
          <a:prstGeom prst="rect">
            <a:avLst/>
          </a:prstGeom>
          <a:noFill/>
        </p:spPr>
        <p:txBody>
          <a:bodyPr wrap="square">
            <a:spAutoFit/>
          </a:bodyPr>
          <a:lstStyle/>
          <a:p>
            <a:pPr marL="342900" indent="-342900">
              <a:defRPr/>
            </a:pPr>
            <a:r>
              <a:rPr lang="en-US" altLang="ko-KR" sz="1600" dirty="0" smtClean="0">
                <a:latin typeface="+mn-lt"/>
              </a:rPr>
              <a:t>Thomas </a:t>
            </a:r>
            <a:r>
              <a:rPr lang="en-US" altLang="ko-KR" sz="1600" dirty="0" err="1" smtClean="0">
                <a:latin typeface="+mn-lt"/>
              </a:rPr>
              <a:t>Kuhne</a:t>
            </a:r>
            <a:r>
              <a:rPr lang="en-US" altLang="ko-KR" sz="1600" dirty="0" smtClean="0">
                <a:latin typeface="+mn-lt"/>
              </a:rPr>
              <a:t> and Peter </a:t>
            </a:r>
            <a:r>
              <a:rPr lang="en-US" altLang="ko-KR" sz="1600" dirty="0" err="1" smtClean="0">
                <a:latin typeface="+mn-lt"/>
              </a:rPr>
              <a:t>Vohringer</a:t>
            </a:r>
            <a:r>
              <a:rPr lang="en-US" altLang="ko-KR" sz="1600" dirty="0" smtClean="0">
                <a:latin typeface="+mn-lt"/>
              </a:rPr>
              <a:t>,</a:t>
            </a:r>
          </a:p>
          <a:p>
            <a:pPr marL="342900" indent="-342900">
              <a:defRPr/>
            </a:pPr>
            <a:r>
              <a:rPr lang="en-US" altLang="ko-KR" sz="1600" dirty="0" smtClean="0">
                <a:latin typeface="+mn-lt"/>
              </a:rPr>
              <a:t> </a:t>
            </a:r>
            <a:r>
              <a:rPr lang="en-US" altLang="ko-KR" sz="1600" i="1" dirty="0" smtClean="0">
                <a:latin typeface="+mn-lt"/>
              </a:rPr>
              <a:t>J. Phys. Chem</a:t>
            </a:r>
            <a:r>
              <a:rPr lang="en-US" altLang="ko-KR" sz="1600" dirty="0" smtClean="0">
                <a:latin typeface="+mn-lt"/>
              </a:rPr>
              <a:t>. </a:t>
            </a:r>
            <a:r>
              <a:rPr lang="en-US" altLang="ko-KR" sz="1600" i="1" dirty="0" smtClean="0">
                <a:latin typeface="+mn-lt"/>
              </a:rPr>
              <a:t>A </a:t>
            </a:r>
            <a:r>
              <a:rPr lang="en-US" altLang="ko-KR" sz="1600" b="1" dirty="0" smtClean="0">
                <a:latin typeface="+mn-lt"/>
              </a:rPr>
              <a:t>102,</a:t>
            </a:r>
            <a:r>
              <a:rPr lang="en-US" altLang="ko-KR" sz="1600" dirty="0" smtClean="0">
                <a:latin typeface="+mn-lt"/>
              </a:rPr>
              <a:t> 4177 (1998)</a:t>
            </a:r>
            <a:endParaRPr lang="ko-KR" altLang="en-US" sz="1600" dirty="0">
              <a:latin typeface="+mn-lt"/>
            </a:endParaRPr>
          </a:p>
        </p:txBody>
      </p:sp>
      <p:sp>
        <p:nvSpPr>
          <p:cNvPr id="12" name="제목 1"/>
          <p:cNvSpPr>
            <a:spLocks noGrp="1"/>
          </p:cNvSpPr>
          <p:nvPr>
            <p:ph type="title"/>
          </p:nvPr>
        </p:nvSpPr>
        <p:spPr bwMode="auto">
          <a:xfrm>
            <a:off x="532011" y="548680"/>
            <a:ext cx="8072437" cy="982439"/>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ko-KR" sz="3800" dirty="0" smtClean="0">
                <a:solidFill>
                  <a:srgbClr val="0000FF"/>
                </a:solidFill>
                <a:latin typeface="+mn-lt"/>
                <a:ea typeface="HY헤드라인M" pitchFamily="18" charset="-127"/>
              </a:rPr>
              <a:t>Symmetry breaking of I</a:t>
            </a:r>
            <a:r>
              <a:rPr lang="en-US" altLang="ko-KR" sz="3800" baseline="-25000" dirty="0" smtClean="0">
                <a:solidFill>
                  <a:srgbClr val="0000FF"/>
                </a:solidFill>
                <a:latin typeface="+mn-lt"/>
                <a:ea typeface="HY헤드라인M" pitchFamily="18" charset="-127"/>
              </a:rPr>
              <a:t>3</a:t>
            </a:r>
            <a:r>
              <a:rPr lang="en-US" altLang="ko-KR" sz="3800" baseline="30000" dirty="0" smtClean="0">
                <a:solidFill>
                  <a:srgbClr val="0000FF"/>
                </a:solidFill>
                <a:latin typeface="+mn-lt"/>
                <a:ea typeface="HY헤드라인M" pitchFamily="18" charset="-127"/>
              </a:rPr>
              <a:t>-</a:t>
            </a:r>
            <a:r>
              <a:rPr lang="en-US" altLang="ko-KR" sz="3800" dirty="0" smtClean="0">
                <a:solidFill>
                  <a:srgbClr val="0000FF"/>
                </a:solidFill>
                <a:latin typeface="+mn-lt"/>
                <a:ea typeface="HY헤드라인M" pitchFamily="18" charset="-127"/>
              </a:rPr>
              <a:t> ion</a:t>
            </a:r>
            <a:endParaRPr lang="ko-KR" altLang="en-US" sz="3800" dirty="0" smtClean="0">
              <a:solidFill>
                <a:srgbClr val="0000FF"/>
              </a:solidFill>
              <a:latin typeface="+mn-lt"/>
              <a:ea typeface="HY헤드라인M" pitchFamily="18" charset="-127"/>
            </a:endParaRPr>
          </a:p>
        </p:txBody>
      </p:sp>
    </p:spTree>
    <p:extLst>
      <p:ext uri="{BB962C8B-B14F-4D97-AF65-F5344CB8AC3E}">
        <p14:creationId xmlns:p14="http://schemas.microsoft.com/office/powerpoint/2010/main" val="280060193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제목 1"/>
          <p:cNvSpPr txBox="1">
            <a:spLocks/>
          </p:cNvSpPr>
          <p:nvPr/>
        </p:nvSpPr>
        <p:spPr>
          <a:xfrm>
            <a:off x="0" y="371475"/>
            <a:ext cx="9144000" cy="842963"/>
          </a:xfrm>
          <a:prstGeom prst="rect">
            <a:avLst/>
          </a:prstGeom>
        </p:spPr>
        <p:txBody>
          <a:bodyPr>
            <a:normAutofit/>
          </a:bodyPr>
          <a:lstStyle/>
          <a:p>
            <a:pPr algn="ctr" eaLnBrk="0" hangingPunct="0">
              <a:defRPr/>
            </a:pPr>
            <a:r>
              <a:rPr kumimoji="0" lang="en-US" altLang="ko-KR" sz="4000" dirty="0" smtClean="0">
                <a:solidFill>
                  <a:srgbClr val="0000FF"/>
                </a:solidFill>
                <a:latin typeface="+mn-lt"/>
                <a:ea typeface="HY헤드라인M" pitchFamily="18" charset="-127"/>
                <a:cs typeface="+mj-cs"/>
              </a:rPr>
              <a:t>Fitting </a:t>
            </a:r>
            <a:r>
              <a:rPr kumimoji="0" lang="en-US" altLang="ko-KR" sz="4000" dirty="0">
                <a:solidFill>
                  <a:srgbClr val="0000FF"/>
                </a:solidFill>
                <a:latin typeface="+mn-lt"/>
                <a:ea typeface="HY헤드라인M" pitchFamily="18" charset="-127"/>
                <a:cs typeface="+mj-cs"/>
              </a:rPr>
              <a:t>parameters</a:t>
            </a:r>
            <a:endParaRPr kumimoji="0" lang="ko-KR" altLang="en-US" sz="4000" dirty="0">
              <a:solidFill>
                <a:srgbClr val="0000FF"/>
              </a:solidFill>
              <a:latin typeface="+mn-lt"/>
              <a:ea typeface="HY헤드라인M" pitchFamily="18" charset="-127"/>
              <a:cs typeface="+mj-cs"/>
            </a:endParaRPr>
          </a:p>
        </p:txBody>
      </p:sp>
      <p:pic>
        <p:nvPicPr>
          <p:cNvPr id="189441" name="Picture 1"/>
          <p:cNvPicPr>
            <a:picLocks noChangeAspect="1" noChangeArrowheads="1"/>
          </p:cNvPicPr>
          <p:nvPr/>
        </p:nvPicPr>
        <p:blipFill>
          <a:blip r:embed="rId3" cstate="print"/>
          <a:srcRect/>
          <a:stretch>
            <a:fillRect/>
          </a:stretch>
        </p:blipFill>
        <p:spPr bwMode="auto">
          <a:xfrm>
            <a:off x="539551" y="1196752"/>
            <a:ext cx="8100901" cy="5400600"/>
          </a:xfrm>
          <a:prstGeom prst="rect">
            <a:avLst/>
          </a:prstGeom>
          <a:noFill/>
          <a:ln w="9525">
            <a:noFill/>
            <a:miter lim="800000"/>
            <a:headEnd/>
            <a:tailEnd/>
          </a:ln>
        </p:spPr>
      </p:pic>
    </p:spTree>
    <p:extLst>
      <p:ext uri="{BB962C8B-B14F-4D97-AF65-F5344CB8AC3E}">
        <p14:creationId xmlns:p14="http://schemas.microsoft.com/office/powerpoint/2010/main" val="68218367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제목 1"/>
          <p:cNvSpPr>
            <a:spLocks noGrp="1"/>
          </p:cNvSpPr>
          <p:nvPr>
            <p:ph type="title"/>
          </p:nvPr>
        </p:nvSpPr>
        <p:spPr bwMode="auto">
          <a:xfrm>
            <a:off x="0" y="425798"/>
            <a:ext cx="9144000" cy="8429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ko-KR" sz="4000" dirty="0" smtClean="0">
                <a:solidFill>
                  <a:srgbClr val="0000FF"/>
                </a:solidFill>
                <a:latin typeface="+mn-lt"/>
                <a:ea typeface="HY헤드라인M" pitchFamily="18" charset="-127"/>
              </a:rPr>
              <a:t>Refined structure (in water)</a:t>
            </a:r>
            <a:endParaRPr lang="ko-KR" altLang="en-US" sz="4000" dirty="0" smtClean="0">
              <a:solidFill>
                <a:srgbClr val="0000FF"/>
              </a:solidFill>
              <a:latin typeface="+mn-lt"/>
              <a:ea typeface="HY헤드라인M" pitchFamily="18" charset="-127"/>
            </a:endParaRPr>
          </a:p>
        </p:txBody>
      </p:sp>
      <p:sp>
        <p:nvSpPr>
          <p:cNvPr id="19" name="Rectangle 3"/>
          <p:cNvSpPr txBox="1">
            <a:spLocks noRot="1" noChangeArrowheads="1"/>
          </p:cNvSpPr>
          <p:nvPr/>
        </p:nvSpPr>
        <p:spPr>
          <a:xfrm>
            <a:off x="4716016" y="1484784"/>
            <a:ext cx="4248472" cy="5184576"/>
          </a:xfrm>
          <a:prstGeom prst="rect">
            <a:avLst/>
          </a:prstGeom>
        </p:spPr>
        <p:txBody>
          <a:bodyPr lIns="54864" tIns="91440">
            <a:normAutofit/>
          </a:bodyPr>
          <a:lstStyle/>
          <a:p>
            <a:pPr marL="609600" indent="-609600">
              <a:buClr>
                <a:schemeClr val="accent1"/>
              </a:buClr>
              <a:buSzPct val="80000"/>
              <a:buFont typeface="Wingdings" pitchFamily="2" charset="2"/>
              <a:buChar char="u"/>
              <a:defRPr/>
            </a:pPr>
            <a:r>
              <a:rPr lang="en-US" altLang="ko-KR" sz="3200" b="1" dirty="0" smtClean="0">
                <a:solidFill>
                  <a:srgbClr val="C00000"/>
                </a:solidFill>
                <a:latin typeface="Arial" pitchFamily="34" charset="0"/>
                <a:cs typeface="Arial" pitchFamily="34" charset="0"/>
              </a:rPr>
              <a:t>Asymmetric and bent </a:t>
            </a:r>
            <a:r>
              <a:rPr lang="en-US" altLang="ko-KR" sz="3200" b="1" dirty="0" smtClean="0">
                <a:latin typeface="Arial" pitchFamily="34" charset="0"/>
                <a:cs typeface="Arial" pitchFamily="34" charset="0"/>
              </a:rPr>
              <a:t>structure</a:t>
            </a:r>
            <a:endParaRPr lang="en-US" altLang="ko-KR" sz="3200" dirty="0" smtClean="0">
              <a:latin typeface="Arial" pitchFamily="34" charset="0"/>
              <a:cs typeface="Arial" pitchFamily="34" charset="0"/>
            </a:endParaRPr>
          </a:p>
          <a:p>
            <a:pPr marL="609600" indent="-609600">
              <a:buClr>
                <a:schemeClr val="accent1"/>
              </a:buClr>
              <a:buSzPct val="80000"/>
              <a:buFont typeface="Wingdings" pitchFamily="2" charset="2"/>
              <a:buChar char="u"/>
              <a:defRPr/>
            </a:pPr>
            <a:endParaRPr lang="en-US" altLang="ko-KR" sz="1000" dirty="0" smtClean="0">
              <a:latin typeface="Arial" pitchFamily="34" charset="0"/>
              <a:cs typeface="Arial" pitchFamily="34" charset="0"/>
            </a:endParaRPr>
          </a:p>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If </a:t>
            </a:r>
            <a:r>
              <a:rPr lang="en-US" altLang="ko-KR" sz="3200" b="1" dirty="0" smtClean="0">
                <a:solidFill>
                  <a:srgbClr val="C00000"/>
                </a:solidFill>
                <a:latin typeface="Arial" pitchFamily="34" charset="0"/>
                <a:cs typeface="Arial" pitchFamily="34" charset="0"/>
              </a:rPr>
              <a:t>one average </a:t>
            </a:r>
            <a:r>
              <a:rPr lang="en-US" altLang="ko-KR" sz="3200" dirty="0" smtClean="0">
                <a:latin typeface="Arial" pitchFamily="34" charset="0"/>
                <a:cs typeface="Arial" pitchFamily="34" charset="0"/>
              </a:rPr>
              <a:t>distance was used, the </a:t>
            </a:r>
            <a:r>
              <a:rPr lang="en-US" altLang="ko-KR" sz="3200" b="1" dirty="0" smtClean="0">
                <a:solidFill>
                  <a:srgbClr val="C00000"/>
                </a:solidFill>
                <a:latin typeface="Arial" pitchFamily="34" charset="0"/>
                <a:cs typeface="Arial" pitchFamily="34" charset="0"/>
              </a:rPr>
              <a:t>broad feature </a:t>
            </a:r>
            <a:r>
              <a:rPr lang="en-US" altLang="ko-KR" sz="3200" dirty="0" smtClean="0">
                <a:latin typeface="Arial" pitchFamily="34" charset="0"/>
                <a:cs typeface="Arial" pitchFamily="34" charset="0"/>
              </a:rPr>
              <a:t>in the experimental curve </a:t>
            </a:r>
            <a:r>
              <a:rPr lang="en-US" altLang="ko-KR" sz="3200" b="1" dirty="0" smtClean="0">
                <a:solidFill>
                  <a:srgbClr val="C00000"/>
                </a:solidFill>
                <a:latin typeface="Arial" pitchFamily="34" charset="0"/>
                <a:cs typeface="Arial" pitchFamily="34" charset="0"/>
              </a:rPr>
              <a:t>cannot be matched</a:t>
            </a:r>
            <a:r>
              <a:rPr lang="en-US" altLang="ko-KR" sz="3200" dirty="0" smtClean="0">
                <a:latin typeface="Arial" pitchFamily="34" charset="0"/>
                <a:cs typeface="Arial" pitchFamily="34" charset="0"/>
              </a:rPr>
              <a:t>.</a:t>
            </a:r>
          </a:p>
          <a:p>
            <a:pPr marL="609600" indent="-609600">
              <a:buClr>
                <a:schemeClr val="accent1"/>
              </a:buClr>
              <a:buSzPct val="80000"/>
              <a:buFont typeface="Wingdings" pitchFamily="2" charset="2"/>
              <a:buChar char="u"/>
              <a:defRPr/>
            </a:pPr>
            <a:endParaRPr lang="en-US" altLang="ko-KR" sz="3200" dirty="0" smtClean="0">
              <a:latin typeface="Arial" pitchFamily="34" charset="0"/>
              <a:cs typeface="Arial" pitchFamily="34" charset="0"/>
            </a:endParaRPr>
          </a:p>
        </p:txBody>
      </p:sp>
      <p:pic>
        <p:nvPicPr>
          <p:cNvPr id="20" name="그림 19" descr="Figure3.tif"/>
          <p:cNvPicPr>
            <a:picLocks noChangeAspect="1"/>
          </p:cNvPicPr>
          <p:nvPr/>
        </p:nvPicPr>
        <p:blipFill>
          <a:blip r:embed="rId3" cstate="print"/>
          <a:srcRect t="4401" r="50696" b="29956"/>
          <a:stretch>
            <a:fillRect/>
          </a:stretch>
        </p:blipFill>
        <p:spPr>
          <a:xfrm>
            <a:off x="337769" y="1340768"/>
            <a:ext cx="4234231" cy="5328592"/>
          </a:xfrm>
          <a:prstGeom prst="rect">
            <a:avLst/>
          </a:prstGeom>
        </p:spPr>
      </p:pic>
      <p:sp>
        <p:nvSpPr>
          <p:cNvPr id="6" name="Text Box 8"/>
          <p:cNvSpPr txBox="1">
            <a:spLocks noChangeArrowheads="1"/>
          </p:cNvSpPr>
          <p:nvPr/>
        </p:nvSpPr>
        <p:spPr bwMode="auto">
          <a:xfrm>
            <a:off x="539552" y="1116411"/>
            <a:ext cx="2071702" cy="224357"/>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PRL, 110, 165505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2013)</a:t>
            </a:r>
            <a:endParaRPr lang="en-US" altLang="ko-KR" sz="1200" b="1" dirty="0">
              <a:solidFill>
                <a:srgbClr val="7030A0"/>
              </a:solidFill>
              <a:latin typeface="+mn-lt"/>
              <a:cs typeface="Arial" charset="0"/>
            </a:endParaRPr>
          </a:p>
        </p:txBody>
      </p:sp>
    </p:spTree>
    <p:extLst>
      <p:ext uri="{BB962C8B-B14F-4D97-AF65-F5344CB8AC3E}">
        <p14:creationId xmlns:p14="http://schemas.microsoft.com/office/powerpoint/2010/main" val="248827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제목 1"/>
          <p:cNvSpPr>
            <a:spLocks noGrp="1"/>
          </p:cNvSpPr>
          <p:nvPr>
            <p:ph type="title"/>
          </p:nvPr>
        </p:nvSpPr>
        <p:spPr bwMode="auto">
          <a:xfrm>
            <a:off x="0" y="404664"/>
            <a:ext cx="9144000" cy="8429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ko-KR" sz="4000" dirty="0" smtClean="0">
                <a:solidFill>
                  <a:srgbClr val="0000FF"/>
                </a:solidFill>
                <a:latin typeface="+mn-lt"/>
                <a:ea typeface="HY헤드라인M" pitchFamily="18" charset="-127"/>
              </a:rPr>
              <a:t>Refined structure (in </a:t>
            </a:r>
            <a:r>
              <a:rPr lang="en-US" altLang="ko-KR" sz="4000" dirty="0" err="1" smtClean="0">
                <a:solidFill>
                  <a:srgbClr val="0000FF"/>
                </a:solidFill>
                <a:latin typeface="+mn-lt"/>
                <a:ea typeface="HY헤드라인M" pitchFamily="18" charset="-127"/>
              </a:rPr>
              <a:t>acetonitrile</a:t>
            </a:r>
            <a:r>
              <a:rPr lang="en-US" altLang="ko-KR" sz="4000" dirty="0" smtClean="0">
                <a:solidFill>
                  <a:srgbClr val="0000FF"/>
                </a:solidFill>
                <a:latin typeface="+mn-lt"/>
                <a:ea typeface="HY헤드라인M" pitchFamily="18" charset="-127"/>
              </a:rPr>
              <a:t>)</a:t>
            </a:r>
            <a:endParaRPr lang="ko-KR" altLang="en-US" sz="4000" dirty="0" smtClean="0">
              <a:solidFill>
                <a:srgbClr val="0000FF"/>
              </a:solidFill>
              <a:latin typeface="+mn-lt"/>
              <a:ea typeface="HY헤드라인M" pitchFamily="18" charset="-127"/>
            </a:endParaRPr>
          </a:p>
        </p:txBody>
      </p:sp>
      <p:sp>
        <p:nvSpPr>
          <p:cNvPr id="19" name="Rectangle 3"/>
          <p:cNvSpPr txBox="1">
            <a:spLocks noRot="1" noChangeArrowheads="1"/>
          </p:cNvSpPr>
          <p:nvPr/>
        </p:nvSpPr>
        <p:spPr>
          <a:xfrm>
            <a:off x="4572000" y="1700808"/>
            <a:ext cx="4392488" cy="4968552"/>
          </a:xfrm>
          <a:prstGeom prst="rect">
            <a:avLst/>
          </a:prstGeom>
        </p:spPr>
        <p:txBody>
          <a:bodyPr lIns="54864" tIns="91440">
            <a:normAutofit/>
          </a:bodyPr>
          <a:lstStyle/>
          <a:p>
            <a:pPr marL="609600" indent="-609600">
              <a:buClr>
                <a:schemeClr val="accent1"/>
              </a:buClr>
              <a:buSzPct val="80000"/>
              <a:buFont typeface="Wingdings" pitchFamily="2" charset="2"/>
              <a:buChar char="u"/>
              <a:defRPr/>
            </a:pPr>
            <a:r>
              <a:rPr lang="en-US" altLang="ko-KR" sz="3200" b="1" dirty="0" smtClean="0">
                <a:solidFill>
                  <a:srgbClr val="C00000"/>
                </a:solidFill>
                <a:latin typeface="Arial" pitchFamily="34" charset="0"/>
                <a:cs typeface="Arial" pitchFamily="34" charset="0"/>
              </a:rPr>
              <a:t>Symmetric and linear </a:t>
            </a:r>
            <a:r>
              <a:rPr lang="en-US" altLang="ko-KR" sz="3200" dirty="0" smtClean="0">
                <a:latin typeface="Arial" pitchFamily="34" charset="0"/>
                <a:cs typeface="Arial" pitchFamily="34" charset="0"/>
              </a:rPr>
              <a:t>structure</a:t>
            </a:r>
          </a:p>
          <a:p>
            <a:pPr marL="609600" indent="-609600">
              <a:buClr>
                <a:schemeClr val="accent1"/>
              </a:buClr>
              <a:buSzPct val="80000"/>
              <a:buFont typeface="Wingdings" pitchFamily="2" charset="2"/>
              <a:buChar char="u"/>
              <a:defRPr/>
            </a:pPr>
            <a:endParaRPr lang="en-US" altLang="ko-KR" sz="1000" dirty="0" smtClean="0">
              <a:latin typeface="Arial" pitchFamily="34" charset="0"/>
              <a:cs typeface="Arial" pitchFamily="34" charset="0"/>
            </a:endParaRPr>
          </a:p>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If </a:t>
            </a:r>
            <a:r>
              <a:rPr lang="en-US" altLang="ko-KR" sz="3200" b="1" dirty="0" smtClean="0">
                <a:solidFill>
                  <a:srgbClr val="C00000"/>
                </a:solidFill>
                <a:latin typeface="Arial" pitchFamily="34" charset="0"/>
                <a:cs typeface="Arial" pitchFamily="34" charset="0"/>
              </a:rPr>
              <a:t>two unequal distances </a:t>
            </a:r>
            <a:r>
              <a:rPr lang="en-US" altLang="ko-KR" sz="3200" dirty="0" smtClean="0">
                <a:latin typeface="Arial" pitchFamily="34" charset="0"/>
                <a:cs typeface="Arial" pitchFamily="34" charset="0"/>
              </a:rPr>
              <a:t>were used, the theoretical curve becomes </a:t>
            </a:r>
            <a:r>
              <a:rPr lang="en-US" altLang="ko-KR" sz="3200" b="1" dirty="0" smtClean="0">
                <a:solidFill>
                  <a:srgbClr val="C00000"/>
                </a:solidFill>
                <a:latin typeface="Arial" pitchFamily="34" charset="0"/>
                <a:cs typeface="Arial" pitchFamily="34" charset="0"/>
              </a:rPr>
              <a:t>broader</a:t>
            </a:r>
            <a:r>
              <a:rPr lang="en-US" altLang="ko-KR" sz="3200" dirty="0" smtClean="0">
                <a:latin typeface="Arial" pitchFamily="34" charset="0"/>
                <a:cs typeface="Arial" pitchFamily="34" charset="0"/>
              </a:rPr>
              <a:t>.</a:t>
            </a:r>
          </a:p>
        </p:txBody>
      </p:sp>
      <p:pic>
        <p:nvPicPr>
          <p:cNvPr id="262146" name="그림 8" descr="Figure3.tif"/>
          <p:cNvPicPr>
            <a:picLocks noChangeAspect="1" noChangeArrowheads="1"/>
          </p:cNvPicPr>
          <p:nvPr/>
        </p:nvPicPr>
        <p:blipFill>
          <a:blip r:embed="rId3" cstate="print"/>
          <a:srcRect l="50157" t="3837" b="29266"/>
          <a:stretch>
            <a:fillRect/>
          </a:stretch>
        </p:blipFill>
        <p:spPr bwMode="auto">
          <a:xfrm>
            <a:off x="251520" y="1268760"/>
            <a:ext cx="4263732" cy="5410294"/>
          </a:xfrm>
          <a:prstGeom prst="rect">
            <a:avLst/>
          </a:prstGeom>
          <a:noFill/>
          <a:ln w="9525">
            <a:noFill/>
            <a:miter lim="800000"/>
            <a:headEnd/>
            <a:tailEnd/>
          </a:ln>
        </p:spPr>
      </p:pic>
      <p:sp>
        <p:nvSpPr>
          <p:cNvPr id="6" name="Text Box 8"/>
          <p:cNvSpPr txBox="1">
            <a:spLocks noChangeArrowheads="1"/>
          </p:cNvSpPr>
          <p:nvPr/>
        </p:nvSpPr>
        <p:spPr bwMode="auto">
          <a:xfrm>
            <a:off x="467544" y="1057459"/>
            <a:ext cx="2071702" cy="224357"/>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PRL, 110, 165505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2013)</a:t>
            </a:r>
            <a:endParaRPr lang="en-US" altLang="ko-KR" sz="1200" b="1" dirty="0">
              <a:solidFill>
                <a:srgbClr val="7030A0"/>
              </a:solidFill>
              <a:latin typeface="+mn-lt"/>
              <a:cs typeface="Arial" charset="0"/>
            </a:endParaRPr>
          </a:p>
        </p:txBody>
      </p:sp>
    </p:spTree>
    <p:extLst>
      <p:ext uri="{BB962C8B-B14F-4D97-AF65-F5344CB8AC3E}">
        <p14:creationId xmlns:p14="http://schemas.microsoft.com/office/powerpoint/2010/main" val="1542845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그림 3"/>
          <p:cNvPicPr>
            <a:picLocks noChangeAspect="1" noChangeArrowheads="1"/>
          </p:cNvPicPr>
          <p:nvPr/>
        </p:nvPicPr>
        <p:blipFill>
          <a:blip r:embed="rId3" cstate="print"/>
          <a:srcRect l="52670" r="1140"/>
          <a:stretch>
            <a:fillRect/>
          </a:stretch>
        </p:blipFill>
        <p:spPr bwMode="auto">
          <a:xfrm>
            <a:off x="251520" y="1340768"/>
            <a:ext cx="5718554" cy="5279765"/>
          </a:xfrm>
          <a:prstGeom prst="rect">
            <a:avLst/>
          </a:prstGeom>
          <a:noFill/>
          <a:ln w="9525">
            <a:noFill/>
            <a:miter lim="800000"/>
            <a:headEnd/>
            <a:tailEnd/>
          </a:ln>
        </p:spPr>
      </p:pic>
      <p:sp>
        <p:nvSpPr>
          <p:cNvPr id="6167" name="TextBox 48"/>
          <p:cNvSpPr txBox="1">
            <a:spLocks noChangeArrowheads="1"/>
          </p:cNvSpPr>
          <p:nvPr/>
        </p:nvSpPr>
        <p:spPr bwMode="auto">
          <a:xfrm>
            <a:off x="357188" y="285750"/>
            <a:ext cx="8640762" cy="1200150"/>
          </a:xfrm>
          <a:prstGeom prst="rect">
            <a:avLst/>
          </a:prstGeom>
          <a:noFill/>
          <a:ln w="9525">
            <a:noFill/>
            <a:miter lim="800000"/>
            <a:headEnd/>
            <a:tailEnd/>
          </a:ln>
        </p:spPr>
        <p:txBody>
          <a:bodyPr wrap="none">
            <a:spAutoFit/>
          </a:bodyPr>
          <a:lstStyle/>
          <a:p>
            <a:r>
              <a:rPr lang="en-US" altLang="ko-KR" sz="3600">
                <a:solidFill>
                  <a:prstClr val="black"/>
                </a:solidFill>
                <a:latin typeface="Arial" charset="0"/>
                <a:cs typeface="Arial" charset="0"/>
              </a:rPr>
              <a:t>Solvent induced symmetry breaking</a:t>
            </a:r>
          </a:p>
          <a:p>
            <a:r>
              <a:rPr lang="en-US" altLang="ko-KR" sz="3600">
                <a:solidFill>
                  <a:prstClr val="black"/>
                </a:solidFill>
                <a:latin typeface="Arial" charset="0"/>
                <a:cs typeface="Arial" charset="0"/>
              </a:rPr>
              <a:t>                                     of triiodide (I</a:t>
            </a:r>
            <a:r>
              <a:rPr lang="en-US" altLang="ko-KR" sz="3600" baseline="-25000">
                <a:solidFill>
                  <a:prstClr val="black"/>
                </a:solidFill>
                <a:latin typeface="Arial" charset="0"/>
                <a:cs typeface="Arial" charset="0"/>
              </a:rPr>
              <a:t>3</a:t>
            </a:r>
            <a:r>
              <a:rPr lang="en-US" altLang="ko-KR" sz="3600" baseline="30000">
                <a:solidFill>
                  <a:prstClr val="black"/>
                </a:solidFill>
                <a:latin typeface="Arial" charset="0"/>
                <a:cs typeface="Arial" charset="0"/>
              </a:rPr>
              <a:t>-</a:t>
            </a:r>
            <a:r>
              <a:rPr lang="en-US" altLang="ko-KR" sz="3600">
                <a:solidFill>
                  <a:prstClr val="black"/>
                </a:solidFill>
                <a:latin typeface="Arial" charset="0"/>
                <a:cs typeface="Arial" charset="0"/>
              </a:rPr>
              <a:t>) ion</a:t>
            </a:r>
            <a:endParaRPr lang="ko-KR" altLang="en-US" sz="3600">
              <a:solidFill>
                <a:prstClr val="black"/>
              </a:solidFill>
              <a:latin typeface="Arial" charset="0"/>
              <a:cs typeface="Arial" charset="0"/>
            </a:endParaRPr>
          </a:p>
        </p:txBody>
      </p:sp>
      <p:sp>
        <p:nvSpPr>
          <p:cNvPr id="26" name="TextBox 25"/>
          <p:cNvSpPr txBox="1"/>
          <p:nvPr/>
        </p:nvSpPr>
        <p:spPr>
          <a:xfrm>
            <a:off x="4499992" y="5733256"/>
            <a:ext cx="1513556" cy="400110"/>
          </a:xfrm>
          <a:prstGeom prst="rect">
            <a:avLst/>
          </a:prstGeom>
          <a:noFill/>
        </p:spPr>
        <p:txBody>
          <a:bodyPr wrap="none">
            <a:spAutoFit/>
          </a:bodyPr>
          <a:lstStyle/>
          <a:p>
            <a:pPr>
              <a:defRPr/>
            </a:pPr>
            <a:r>
              <a:rPr lang="el-GR" altLang="ko-KR" sz="2000" b="1" dirty="0">
                <a:solidFill>
                  <a:srgbClr val="7030A0"/>
                </a:solidFill>
                <a:latin typeface="Arial" pitchFamily="34" charset="0"/>
                <a:cs typeface="Arial" pitchFamily="34" charset="0"/>
              </a:rPr>
              <a:t>Δ</a:t>
            </a:r>
            <a:r>
              <a:rPr lang="en-US" altLang="ko-KR" sz="2000" b="1" dirty="0">
                <a:solidFill>
                  <a:srgbClr val="7030A0"/>
                </a:solidFill>
                <a:latin typeface="Arial" pitchFamily="34" charset="0"/>
                <a:cs typeface="Arial" pitchFamily="34" charset="0"/>
              </a:rPr>
              <a:t>r &lt; </a:t>
            </a:r>
            <a:r>
              <a:rPr lang="en-US" altLang="ko-KR" sz="2000" b="1" dirty="0" smtClean="0">
                <a:solidFill>
                  <a:srgbClr val="7030A0"/>
                </a:solidFill>
                <a:latin typeface="Arial" pitchFamily="34" charset="0"/>
                <a:cs typeface="Arial" pitchFamily="34" charset="0"/>
              </a:rPr>
              <a:t>0.03 </a:t>
            </a:r>
            <a:r>
              <a:rPr lang="en-US" altLang="ko-KR" sz="2000" b="1" dirty="0">
                <a:solidFill>
                  <a:srgbClr val="7030A0"/>
                </a:solidFill>
                <a:latin typeface="Arial" pitchFamily="34" charset="0"/>
                <a:cs typeface="Arial" pitchFamily="34" charset="0"/>
              </a:rPr>
              <a:t>Å</a:t>
            </a:r>
            <a:endParaRPr lang="ko-KR" altLang="en-US" sz="2000" b="1" dirty="0">
              <a:solidFill>
                <a:srgbClr val="7030A0"/>
              </a:solidFill>
              <a:effectLst>
                <a:outerShdw blurRad="38100" dist="38100" dir="2700000" algn="tl">
                  <a:srgbClr val="000000">
                    <a:alpha val="43137"/>
                  </a:srgbClr>
                </a:outerShdw>
              </a:effectLst>
              <a:latin typeface="Arial" pitchFamily="34" charset="0"/>
              <a:cs typeface="Arial" pitchFamily="34" charset="0"/>
            </a:endParaRPr>
          </a:p>
        </p:txBody>
      </p:sp>
      <p:sp>
        <p:nvSpPr>
          <p:cNvPr id="27" name="TextBox 26"/>
          <p:cNvSpPr txBox="1"/>
          <p:nvPr/>
        </p:nvSpPr>
        <p:spPr>
          <a:xfrm>
            <a:off x="4572000" y="4149080"/>
            <a:ext cx="1371600" cy="400050"/>
          </a:xfrm>
          <a:prstGeom prst="rect">
            <a:avLst/>
          </a:prstGeom>
          <a:noFill/>
        </p:spPr>
        <p:txBody>
          <a:bodyPr wrap="none">
            <a:spAutoFit/>
          </a:bodyPr>
          <a:lstStyle/>
          <a:p>
            <a:pPr>
              <a:defRPr/>
            </a:pPr>
            <a:r>
              <a:rPr lang="el-GR" altLang="ko-KR" sz="2000" b="1" dirty="0">
                <a:solidFill>
                  <a:srgbClr val="7030A0"/>
                </a:solidFill>
                <a:latin typeface="Arial" pitchFamily="34" charset="0"/>
                <a:cs typeface="Arial" pitchFamily="34" charset="0"/>
              </a:rPr>
              <a:t>Δ</a:t>
            </a:r>
            <a:r>
              <a:rPr lang="en-US" altLang="ko-KR" sz="2000" b="1" dirty="0">
                <a:solidFill>
                  <a:srgbClr val="7030A0"/>
                </a:solidFill>
                <a:latin typeface="Arial" pitchFamily="34" charset="0"/>
                <a:cs typeface="Arial" pitchFamily="34" charset="0"/>
              </a:rPr>
              <a:t>r ~ 0.1 Å</a:t>
            </a:r>
            <a:endParaRPr lang="ko-KR" altLang="en-US" sz="2000" b="1" dirty="0">
              <a:solidFill>
                <a:srgbClr val="7030A0"/>
              </a:solidFill>
              <a:effectLst>
                <a:outerShdw blurRad="38100" dist="38100" dir="2700000" algn="tl">
                  <a:srgbClr val="000000">
                    <a:alpha val="43137"/>
                  </a:srgbClr>
                </a:outerShdw>
              </a:effectLst>
              <a:latin typeface="Arial" pitchFamily="34" charset="0"/>
              <a:cs typeface="Arial" pitchFamily="34" charset="0"/>
            </a:endParaRPr>
          </a:p>
        </p:txBody>
      </p:sp>
      <p:sp>
        <p:nvSpPr>
          <p:cNvPr id="28" name="TextBox 27"/>
          <p:cNvSpPr txBox="1"/>
          <p:nvPr/>
        </p:nvSpPr>
        <p:spPr>
          <a:xfrm>
            <a:off x="4572000" y="2636912"/>
            <a:ext cx="1370888" cy="400110"/>
          </a:xfrm>
          <a:prstGeom prst="rect">
            <a:avLst/>
          </a:prstGeom>
          <a:noFill/>
        </p:spPr>
        <p:txBody>
          <a:bodyPr wrap="none">
            <a:spAutoFit/>
          </a:bodyPr>
          <a:lstStyle/>
          <a:p>
            <a:pPr>
              <a:defRPr/>
            </a:pPr>
            <a:r>
              <a:rPr lang="el-GR" altLang="ko-KR" sz="2000" b="1" dirty="0">
                <a:solidFill>
                  <a:srgbClr val="7030A0"/>
                </a:solidFill>
                <a:latin typeface="Arial" pitchFamily="34" charset="0"/>
                <a:cs typeface="Arial" pitchFamily="34" charset="0"/>
              </a:rPr>
              <a:t>Δ</a:t>
            </a:r>
            <a:r>
              <a:rPr lang="en-US" altLang="ko-KR" sz="2000" b="1" dirty="0">
                <a:solidFill>
                  <a:srgbClr val="7030A0"/>
                </a:solidFill>
                <a:latin typeface="Arial" pitchFamily="34" charset="0"/>
                <a:cs typeface="Arial" pitchFamily="34" charset="0"/>
              </a:rPr>
              <a:t>r ~ </a:t>
            </a:r>
            <a:r>
              <a:rPr lang="en-US" altLang="ko-KR" sz="2000" b="1" dirty="0" smtClean="0">
                <a:solidFill>
                  <a:srgbClr val="7030A0"/>
                </a:solidFill>
                <a:latin typeface="Arial" pitchFamily="34" charset="0"/>
                <a:cs typeface="Arial" pitchFamily="34" charset="0"/>
              </a:rPr>
              <a:t>0.4 </a:t>
            </a:r>
            <a:r>
              <a:rPr lang="en-US" altLang="ko-KR" sz="2000" b="1" dirty="0">
                <a:solidFill>
                  <a:srgbClr val="7030A0"/>
                </a:solidFill>
                <a:latin typeface="Arial" pitchFamily="34" charset="0"/>
                <a:cs typeface="Arial" pitchFamily="34" charset="0"/>
              </a:rPr>
              <a:t>Å</a:t>
            </a:r>
            <a:endParaRPr lang="ko-KR" altLang="en-US" sz="2000" b="1" dirty="0">
              <a:solidFill>
                <a:srgbClr val="7030A0"/>
              </a:solidFill>
              <a:effectLst>
                <a:outerShdw blurRad="38100" dist="38100" dir="2700000" algn="tl">
                  <a:srgbClr val="000000">
                    <a:alpha val="43137"/>
                  </a:srgbClr>
                </a:outerShdw>
              </a:effectLst>
              <a:latin typeface="Arial" pitchFamily="34" charset="0"/>
              <a:cs typeface="Arial" pitchFamily="34" charset="0"/>
            </a:endParaRPr>
          </a:p>
        </p:txBody>
      </p:sp>
      <p:sp>
        <p:nvSpPr>
          <p:cNvPr id="894" name="TextBox 893"/>
          <p:cNvSpPr txBox="1"/>
          <p:nvPr/>
        </p:nvSpPr>
        <p:spPr>
          <a:xfrm>
            <a:off x="6921368" y="1785590"/>
            <a:ext cx="1005403" cy="461665"/>
          </a:xfrm>
          <a:prstGeom prst="rect">
            <a:avLst/>
          </a:prstGeom>
          <a:noFill/>
        </p:spPr>
        <p:txBody>
          <a:bodyPr wrap="none" rtlCol="0">
            <a:spAutoFit/>
          </a:bodyPr>
          <a:lstStyle/>
          <a:p>
            <a:r>
              <a:rPr lang="en-US" altLang="ko-KR" sz="2400" b="1" dirty="0" smtClean="0">
                <a:solidFill>
                  <a:srgbClr val="010ABF"/>
                </a:solidFill>
                <a:latin typeface="Arial" pitchFamily="34" charset="0"/>
                <a:cs typeface="Arial" pitchFamily="34" charset="0"/>
              </a:rPr>
              <a:t>2 -OH</a:t>
            </a:r>
            <a:endParaRPr lang="ko-KR" altLang="en-US" sz="2400" b="1" dirty="0">
              <a:solidFill>
                <a:srgbClr val="010ABF"/>
              </a:solidFill>
              <a:latin typeface="Arial" pitchFamily="34" charset="0"/>
              <a:cs typeface="Arial" pitchFamily="34" charset="0"/>
            </a:endParaRPr>
          </a:p>
        </p:txBody>
      </p:sp>
      <p:sp>
        <p:nvSpPr>
          <p:cNvPr id="895" name="TextBox 894"/>
          <p:cNvSpPr txBox="1"/>
          <p:nvPr/>
        </p:nvSpPr>
        <p:spPr>
          <a:xfrm>
            <a:off x="6996085" y="3284984"/>
            <a:ext cx="1005403" cy="461665"/>
          </a:xfrm>
          <a:prstGeom prst="rect">
            <a:avLst/>
          </a:prstGeom>
          <a:noFill/>
        </p:spPr>
        <p:txBody>
          <a:bodyPr wrap="none" rtlCol="0">
            <a:spAutoFit/>
          </a:bodyPr>
          <a:lstStyle/>
          <a:p>
            <a:r>
              <a:rPr lang="en-US" altLang="ko-KR" sz="2400" b="1" dirty="0" smtClean="0">
                <a:solidFill>
                  <a:srgbClr val="010ABF"/>
                </a:solidFill>
                <a:latin typeface="Arial" pitchFamily="34" charset="0"/>
                <a:cs typeface="Arial" pitchFamily="34" charset="0"/>
              </a:rPr>
              <a:t>1 -OH</a:t>
            </a:r>
            <a:endParaRPr lang="ko-KR" altLang="en-US" sz="2400" b="1" dirty="0">
              <a:solidFill>
                <a:srgbClr val="010ABF"/>
              </a:solidFill>
              <a:latin typeface="Arial" pitchFamily="34" charset="0"/>
              <a:cs typeface="Arial" pitchFamily="34" charset="0"/>
            </a:endParaRPr>
          </a:p>
        </p:txBody>
      </p:sp>
      <p:sp>
        <p:nvSpPr>
          <p:cNvPr id="896" name="TextBox 895"/>
          <p:cNvSpPr txBox="1"/>
          <p:nvPr/>
        </p:nvSpPr>
        <p:spPr>
          <a:xfrm>
            <a:off x="6996085" y="4851737"/>
            <a:ext cx="1005403" cy="461665"/>
          </a:xfrm>
          <a:prstGeom prst="rect">
            <a:avLst/>
          </a:prstGeom>
          <a:noFill/>
        </p:spPr>
        <p:txBody>
          <a:bodyPr wrap="none" rtlCol="0">
            <a:spAutoFit/>
          </a:bodyPr>
          <a:lstStyle/>
          <a:p>
            <a:r>
              <a:rPr lang="en-US" altLang="ko-KR" sz="2400" b="1" dirty="0" smtClean="0">
                <a:solidFill>
                  <a:srgbClr val="010ABF"/>
                </a:solidFill>
                <a:latin typeface="Arial" pitchFamily="34" charset="0"/>
                <a:cs typeface="Arial" pitchFamily="34" charset="0"/>
              </a:rPr>
              <a:t>0 -OH</a:t>
            </a:r>
            <a:endParaRPr lang="ko-KR" altLang="en-US" sz="2400" b="1" dirty="0">
              <a:solidFill>
                <a:srgbClr val="010ABF"/>
              </a:solidFill>
              <a:latin typeface="Arial" pitchFamily="34" charset="0"/>
              <a:cs typeface="Arial" pitchFamily="34" charset="0"/>
            </a:endParaRPr>
          </a:p>
        </p:txBody>
      </p:sp>
      <p:sp>
        <p:nvSpPr>
          <p:cNvPr id="897" name="TextBox 896"/>
          <p:cNvSpPr txBox="1"/>
          <p:nvPr/>
        </p:nvSpPr>
        <p:spPr>
          <a:xfrm>
            <a:off x="6084168" y="2217058"/>
            <a:ext cx="2820004" cy="707886"/>
          </a:xfrm>
          <a:prstGeom prst="rect">
            <a:avLst/>
          </a:prstGeom>
          <a:noFill/>
        </p:spPr>
        <p:txBody>
          <a:bodyPr wrap="none" rtlCol="0">
            <a:spAutoFit/>
          </a:bodyPr>
          <a:lstStyle/>
          <a:p>
            <a:pPr algn="ctr"/>
            <a:r>
              <a:rPr lang="en-US" altLang="ko-KR" sz="2000" b="1" dirty="0" smtClean="0">
                <a:solidFill>
                  <a:prstClr val="black"/>
                </a:solidFill>
                <a:latin typeface="Arial" pitchFamily="34" charset="0"/>
                <a:cs typeface="Arial" pitchFamily="34" charset="0"/>
              </a:rPr>
              <a:t>Strong solute-solvent</a:t>
            </a:r>
          </a:p>
          <a:p>
            <a:pPr algn="ctr"/>
            <a:r>
              <a:rPr lang="en-US" altLang="ko-KR" sz="2000" b="1" dirty="0" smtClean="0">
                <a:solidFill>
                  <a:prstClr val="black"/>
                </a:solidFill>
                <a:latin typeface="Arial" pitchFamily="34" charset="0"/>
                <a:cs typeface="Arial" pitchFamily="34" charset="0"/>
              </a:rPr>
              <a:t>interaction</a:t>
            </a:r>
            <a:endParaRPr lang="ko-KR" altLang="en-US" sz="2000" b="1" dirty="0">
              <a:solidFill>
                <a:prstClr val="black"/>
              </a:solidFill>
              <a:latin typeface="Arial" pitchFamily="34" charset="0"/>
              <a:cs typeface="Arial" pitchFamily="34" charset="0"/>
            </a:endParaRPr>
          </a:p>
        </p:txBody>
      </p:sp>
      <p:sp>
        <p:nvSpPr>
          <p:cNvPr id="898" name="TextBox 897"/>
          <p:cNvSpPr txBox="1"/>
          <p:nvPr/>
        </p:nvSpPr>
        <p:spPr>
          <a:xfrm>
            <a:off x="6176717" y="5313402"/>
            <a:ext cx="2658292" cy="707886"/>
          </a:xfrm>
          <a:prstGeom prst="rect">
            <a:avLst/>
          </a:prstGeom>
          <a:noFill/>
        </p:spPr>
        <p:txBody>
          <a:bodyPr wrap="none" rtlCol="0">
            <a:spAutoFit/>
          </a:bodyPr>
          <a:lstStyle/>
          <a:p>
            <a:pPr algn="ctr"/>
            <a:r>
              <a:rPr lang="en-US" altLang="ko-KR" sz="2000" b="1" dirty="0" smtClean="0">
                <a:solidFill>
                  <a:prstClr val="black"/>
                </a:solidFill>
                <a:latin typeface="Arial" pitchFamily="34" charset="0"/>
                <a:cs typeface="Arial" pitchFamily="34" charset="0"/>
              </a:rPr>
              <a:t>Weak solute-solvent</a:t>
            </a:r>
          </a:p>
          <a:p>
            <a:pPr algn="ctr"/>
            <a:r>
              <a:rPr lang="en-US" altLang="ko-KR" sz="2000" b="1" dirty="0" smtClean="0">
                <a:solidFill>
                  <a:prstClr val="black"/>
                </a:solidFill>
                <a:latin typeface="Arial" pitchFamily="34" charset="0"/>
                <a:cs typeface="Arial" pitchFamily="34" charset="0"/>
              </a:rPr>
              <a:t>interaction</a:t>
            </a:r>
            <a:endParaRPr lang="ko-KR" altLang="en-US" sz="2000" b="1" dirty="0">
              <a:solidFill>
                <a:prstClr val="black"/>
              </a:solidFill>
              <a:latin typeface="Arial" pitchFamily="34" charset="0"/>
              <a:cs typeface="Arial" pitchFamily="34" charset="0"/>
            </a:endParaRPr>
          </a:p>
        </p:txBody>
      </p:sp>
      <p:sp>
        <p:nvSpPr>
          <p:cNvPr id="12" name="Text Box 8"/>
          <p:cNvSpPr txBox="1">
            <a:spLocks noChangeArrowheads="1"/>
          </p:cNvSpPr>
          <p:nvPr/>
        </p:nvSpPr>
        <p:spPr bwMode="auto">
          <a:xfrm>
            <a:off x="251520" y="6525344"/>
            <a:ext cx="2071702" cy="224357"/>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PRL, 110, 165505 </a:t>
            </a:r>
            <a:r>
              <a:rPr lang="en-US" altLang="ko-KR" sz="1200" b="1" dirty="0">
                <a:solidFill>
                  <a:srgbClr val="7030A0"/>
                </a:solidFill>
                <a:latin typeface="+mn-lt"/>
                <a:cs typeface="Arial" charset="0"/>
              </a:rPr>
              <a:t>(</a:t>
            </a:r>
            <a:r>
              <a:rPr lang="en-US" altLang="ko-KR" sz="1200" b="1" dirty="0" smtClean="0">
                <a:solidFill>
                  <a:srgbClr val="7030A0"/>
                </a:solidFill>
                <a:latin typeface="+mn-lt"/>
                <a:cs typeface="Arial" charset="0"/>
              </a:rPr>
              <a:t>2013)</a:t>
            </a:r>
            <a:endParaRPr lang="en-US" altLang="ko-KR" sz="1200" b="1" dirty="0">
              <a:solidFill>
                <a:srgbClr val="7030A0"/>
              </a:solidFill>
              <a:latin typeface="+mn-lt"/>
              <a:cs typeface="Arial" charset="0"/>
            </a:endParaRPr>
          </a:p>
        </p:txBody>
      </p:sp>
    </p:spTree>
    <p:extLst>
      <p:ext uri="{BB962C8B-B14F-4D97-AF65-F5344CB8AC3E}">
        <p14:creationId xmlns:p14="http://schemas.microsoft.com/office/powerpoint/2010/main" val="3086103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txBox="1">
            <a:spLocks/>
          </p:cNvSpPr>
          <p:nvPr/>
        </p:nvSpPr>
        <p:spPr bwMode="auto">
          <a:xfrm>
            <a:off x="-36512" y="425798"/>
            <a:ext cx="9144000" cy="1491034"/>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97500"/>
          </a:bodyPr>
          <a:lstStyle/>
          <a:p>
            <a:pPr algn="ctr" eaLnBrk="0" hangingPunct="0">
              <a:defRPr/>
            </a:pPr>
            <a:r>
              <a:rPr kumimoji="0" lang="en-US" altLang="ko-KR" sz="3200" dirty="0" smtClean="0">
                <a:solidFill>
                  <a:srgbClr val="0000FF"/>
                </a:solidFill>
                <a:latin typeface="+mn-lt"/>
                <a:ea typeface="HY헤드라인M" pitchFamily="18" charset="-127"/>
                <a:cs typeface="+mj-cs"/>
              </a:rPr>
              <a:t>Quantum calculation with explicit water molecules: Origin of symmetry breaking</a:t>
            </a:r>
            <a:endParaRPr kumimoji="0" lang="ko-KR" altLang="en-US" sz="3200" dirty="0" smtClean="0">
              <a:solidFill>
                <a:srgbClr val="0000FF"/>
              </a:solidFill>
              <a:latin typeface="+mn-lt"/>
              <a:ea typeface="HY헤드라인M" pitchFamily="18" charset="-127"/>
              <a:cs typeface="+mj-cs"/>
            </a:endParaRPr>
          </a:p>
        </p:txBody>
      </p:sp>
      <p:sp>
        <p:nvSpPr>
          <p:cNvPr id="5" name="Rectangle 3"/>
          <p:cNvSpPr txBox="1">
            <a:spLocks noRot="1" noChangeArrowheads="1"/>
          </p:cNvSpPr>
          <p:nvPr/>
        </p:nvSpPr>
        <p:spPr>
          <a:xfrm>
            <a:off x="0" y="4869160"/>
            <a:ext cx="9144000" cy="1988840"/>
          </a:xfrm>
          <a:prstGeom prst="rect">
            <a:avLst/>
          </a:prstGeom>
        </p:spPr>
        <p:txBody>
          <a:bodyPr lIns="54864" tIns="91440">
            <a:normAutofit/>
          </a:bodyPr>
          <a:lstStyle/>
          <a:p>
            <a:pPr marL="609600" indent="-609600">
              <a:buClr>
                <a:srgbClr val="B83D68"/>
              </a:buClr>
              <a:buSzPct val="80000"/>
              <a:buFont typeface="Wingdings" pitchFamily="2" charset="2"/>
              <a:buChar char="u"/>
              <a:defRPr/>
            </a:pPr>
            <a:r>
              <a:rPr lang="en-US" altLang="ko-KR" sz="3200" dirty="0" smtClean="0">
                <a:solidFill>
                  <a:prstClr val="black"/>
                </a:solidFill>
                <a:latin typeface="Arial" pitchFamily="34" charset="0"/>
                <a:cs typeface="Arial" pitchFamily="34" charset="0"/>
              </a:rPr>
              <a:t>Asymmetric-bent structure is </a:t>
            </a:r>
            <a:r>
              <a:rPr lang="en-US" altLang="ko-KR" sz="3200" dirty="0" smtClean="0">
                <a:solidFill>
                  <a:srgbClr val="C00000"/>
                </a:solidFill>
                <a:latin typeface="Arial" pitchFamily="34" charset="0"/>
                <a:cs typeface="Arial" pitchFamily="34" charset="0"/>
              </a:rPr>
              <a:t>well reproduced</a:t>
            </a:r>
            <a:r>
              <a:rPr lang="en-US" altLang="ko-KR" sz="3200" dirty="0" smtClean="0">
                <a:solidFill>
                  <a:prstClr val="black"/>
                </a:solidFill>
                <a:latin typeface="Arial" pitchFamily="34" charset="0"/>
                <a:cs typeface="Arial" pitchFamily="34" charset="0"/>
              </a:rPr>
              <a:t>.</a:t>
            </a:r>
          </a:p>
          <a:p>
            <a:pPr marL="609600" indent="-609600">
              <a:buClr>
                <a:srgbClr val="B83D68"/>
              </a:buClr>
              <a:buSzPct val="80000"/>
              <a:buFont typeface="Wingdings" pitchFamily="2" charset="2"/>
              <a:buChar char="u"/>
              <a:defRPr/>
            </a:pPr>
            <a:r>
              <a:rPr lang="en-US" altLang="ko-KR" sz="3200" dirty="0" smtClean="0">
                <a:solidFill>
                  <a:srgbClr val="C00000"/>
                </a:solidFill>
                <a:latin typeface="Arial" pitchFamily="34" charset="0"/>
                <a:cs typeface="Arial" pitchFamily="34" charset="0"/>
              </a:rPr>
              <a:t>Strong solute-solvent interaction </a:t>
            </a:r>
            <a:r>
              <a:rPr lang="en-US" altLang="ko-KR" sz="3200" dirty="0" smtClean="0">
                <a:solidFill>
                  <a:prstClr val="black"/>
                </a:solidFill>
                <a:latin typeface="Arial" pitchFamily="34" charset="0"/>
                <a:cs typeface="Arial" pitchFamily="34" charset="0"/>
              </a:rPr>
              <a:t>is the driving force.</a:t>
            </a:r>
          </a:p>
        </p:txBody>
      </p:sp>
      <p:pic>
        <p:nvPicPr>
          <p:cNvPr id="6" name="Picture 2"/>
          <p:cNvPicPr>
            <a:picLocks noChangeAspect="1" noChangeArrowheads="1"/>
          </p:cNvPicPr>
          <p:nvPr/>
        </p:nvPicPr>
        <p:blipFill>
          <a:blip r:embed="rId2" cstate="print"/>
          <a:srcRect/>
          <a:stretch>
            <a:fillRect/>
          </a:stretch>
        </p:blipFill>
        <p:spPr bwMode="auto">
          <a:xfrm>
            <a:off x="701464" y="1916832"/>
            <a:ext cx="7974992" cy="2880320"/>
          </a:xfrm>
          <a:prstGeom prst="rect">
            <a:avLst/>
          </a:prstGeom>
          <a:noFill/>
          <a:ln w="9525">
            <a:noFill/>
            <a:miter lim="800000"/>
            <a:headEnd/>
            <a:tailEnd/>
          </a:ln>
        </p:spPr>
      </p:pic>
    </p:spTree>
    <p:extLst>
      <p:ext uri="{BB962C8B-B14F-4D97-AF65-F5344CB8AC3E}">
        <p14:creationId xmlns:p14="http://schemas.microsoft.com/office/powerpoint/2010/main" val="622025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제목 1"/>
          <p:cNvSpPr>
            <a:spLocks noGrp="1"/>
          </p:cNvSpPr>
          <p:nvPr>
            <p:ph type="title"/>
          </p:nvPr>
        </p:nvSpPr>
        <p:spPr bwMode="auto">
          <a:xfrm>
            <a:off x="0" y="404664"/>
            <a:ext cx="9144000" cy="8429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ko-KR" sz="4000" dirty="0" smtClean="0">
                <a:solidFill>
                  <a:srgbClr val="0000FF"/>
                </a:solidFill>
                <a:latin typeface="+mn-lt"/>
                <a:ea typeface="HY헤드라인M" pitchFamily="18" charset="-127"/>
              </a:rPr>
              <a:t>EXAFS study</a:t>
            </a:r>
            <a:endParaRPr lang="ko-KR" altLang="en-US" sz="4000" dirty="0" smtClean="0">
              <a:solidFill>
                <a:srgbClr val="0000FF"/>
              </a:solidFill>
              <a:latin typeface="+mn-lt"/>
              <a:ea typeface="HY헤드라인M" pitchFamily="18" charset="-127"/>
            </a:endParaRPr>
          </a:p>
        </p:txBody>
      </p:sp>
      <p:sp>
        <p:nvSpPr>
          <p:cNvPr id="7" name="Rectangle 3"/>
          <p:cNvSpPr txBox="1">
            <a:spLocks noRot="1" noChangeArrowheads="1"/>
          </p:cNvSpPr>
          <p:nvPr/>
        </p:nvSpPr>
        <p:spPr>
          <a:xfrm>
            <a:off x="0" y="4509120"/>
            <a:ext cx="9144000" cy="2160240"/>
          </a:xfrm>
          <a:prstGeom prst="rect">
            <a:avLst/>
          </a:prstGeom>
        </p:spPr>
        <p:txBody>
          <a:bodyPr lIns="54864" tIns="91440">
            <a:normAutofit/>
          </a:bodyPr>
          <a:lstStyle/>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Broadening was attributed to </a:t>
            </a:r>
            <a:r>
              <a:rPr lang="en-US" altLang="ko-KR" sz="3200" dirty="0" smtClean="0">
                <a:solidFill>
                  <a:srgbClr val="C00000"/>
                </a:solidFill>
                <a:latin typeface="Arial" pitchFamily="34" charset="0"/>
                <a:cs typeface="Arial" pitchFamily="34" charset="0"/>
              </a:rPr>
              <a:t>high DW factor</a:t>
            </a:r>
            <a:r>
              <a:rPr lang="en-US" altLang="ko-KR" sz="3200" dirty="0" smtClean="0">
                <a:latin typeface="Arial" pitchFamily="34" charset="0"/>
                <a:cs typeface="Arial" pitchFamily="34" charset="0"/>
              </a:rPr>
              <a:t>, not to the symmetry breaking.</a:t>
            </a:r>
          </a:p>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EXAFS has </a:t>
            </a:r>
            <a:r>
              <a:rPr lang="en-US" altLang="ko-KR" sz="3200" dirty="0" smtClean="0">
                <a:solidFill>
                  <a:srgbClr val="C00000"/>
                </a:solidFill>
                <a:latin typeface="Arial" pitchFamily="34" charset="0"/>
                <a:cs typeface="Arial" pitchFamily="34" charset="0"/>
              </a:rPr>
              <a:t>low sensitivity </a:t>
            </a:r>
            <a:r>
              <a:rPr lang="en-US" altLang="ko-KR" sz="3200" dirty="0" smtClean="0">
                <a:latin typeface="Arial" pitchFamily="34" charset="0"/>
                <a:cs typeface="Arial" pitchFamily="34" charset="0"/>
              </a:rPr>
              <a:t>at </a:t>
            </a:r>
            <a:r>
              <a:rPr lang="en-US" altLang="ko-KR" sz="3200" dirty="0" smtClean="0">
                <a:solidFill>
                  <a:srgbClr val="C00000"/>
                </a:solidFill>
                <a:latin typeface="Arial" pitchFamily="34" charset="0"/>
                <a:cs typeface="Arial" pitchFamily="34" charset="0"/>
              </a:rPr>
              <a:t>longer distances.</a:t>
            </a:r>
          </a:p>
        </p:txBody>
      </p:sp>
      <p:sp>
        <p:nvSpPr>
          <p:cNvPr id="6" name="Text Box 8"/>
          <p:cNvSpPr txBox="1">
            <a:spLocks noChangeArrowheads="1"/>
          </p:cNvSpPr>
          <p:nvPr/>
        </p:nvSpPr>
        <p:spPr bwMode="auto">
          <a:xfrm>
            <a:off x="3491880" y="6309320"/>
            <a:ext cx="5616624" cy="286232"/>
          </a:xfrm>
          <a:prstGeom prst="rect">
            <a:avLst/>
          </a:prstGeom>
          <a:noFill/>
          <a:ln w="9525">
            <a:noFill/>
            <a:miter lim="800000"/>
            <a:headEnd/>
            <a:tailEnd/>
          </a:ln>
        </p:spPr>
        <p:txBody>
          <a:bodyPr wrap="square">
            <a:spAutoFit/>
          </a:bodyPr>
          <a:lstStyle/>
          <a:p>
            <a:pPr>
              <a:lnSpc>
                <a:spcPct val="70000"/>
              </a:lnSpc>
              <a:spcBef>
                <a:spcPct val="50000"/>
              </a:spcBef>
            </a:pPr>
            <a:r>
              <a:rPr lang="en-US" altLang="ko-KR" b="1" dirty="0" err="1" smtClean="0">
                <a:solidFill>
                  <a:srgbClr val="7030A0"/>
                </a:solidFill>
                <a:latin typeface="Arial" pitchFamily="34" charset="0"/>
                <a:cs typeface="Arial" pitchFamily="34" charset="0"/>
              </a:rPr>
              <a:t>Sakane</a:t>
            </a:r>
            <a:r>
              <a:rPr lang="en-US" altLang="ko-KR" b="1" dirty="0" smtClean="0">
                <a:solidFill>
                  <a:srgbClr val="7030A0"/>
                </a:solidFill>
                <a:latin typeface="Arial" pitchFamily="34" charset="0"/>
                <a:cs typeface="Arial" pitchFamily="34" charset="0"/>
              </a:rPr>
              <a:t> </a:t>
            </a:r>
            <a:r>
              <a:rPr lang="en-US" altLang="ko-KR" b="1" i="1" dirty="0" smtClean="0">
                <a:solidFill>
                  <a:srgbClr val="7030A0"/>
                </a:solidFill>
                <a:latin typeface="Arial" pitchFamily="34" charset="0"/>
                <a:cs typeface="Arial" pitchFamily="34" charset="0"/>
              </a:rPr>
              <a:t>et. al. </a:t>
            </a:r>
            <a:r>
              <a:rPr lang="en-US" altLang="ko-KR" b="1" dirty="0" smtClean="0">
                <a:solidFill>
                  <a:srgbClr val="7030A0"/>
                </a:solidFill>
                <a:latin typeface="Arial" pitchFamily="34" charset="0"/>
                <a:cs typeface="Arial" pitchFamily="34" charset="0"/>
              </a:rPr>
              <a:t>J. Synchrotron </a:t>
            </a:r>
            <a:r>
              <a:rPr lang="en-US" altLang="ko-KR" b="1" dirty="0" err="1" smtClean="0">
                <a:solidFill>
                  <a:srgbClr val="7030A0"/>
                </a:solidFill>
                <a:latin typeface="Arial" pitchFamily="34" charset="0"/>
                <a:cs typeface="Arial" pitchFamily="34" charset="0"/>
              </a:rPr>
              <a:t>Radiat</a:t>
            </a:r>
            <a:r>
              <a:rPr lang="en-US" altLang="ko-KR" b="1" dirty="0" smtClean="0">
                <a:solidFill>
                  <a:srgbClr val="7030A0"/>
                </a:solidFill>
                <a:latin typeface="Arial" pitchFamily="34" charset="0"/>
                <a:cs typeface="Arial" pitchFamily="34" charset="0"/>
              </a:rPr>
              <a:t>. 8, 674 (2001)</a:t>
            </a:r>
            <a:endParaRPr lang="en-US" altLang="ko-KR" b="1" dirty="0">
              <a:solidFill>
                <a:srgbClr val="7030A0"/>
              </a:solidFill>
              <a:latin typeface="Arial" pitchFamily="34" charset="0"/>
              <a:cs typeface="Arial" pitchFamily="34" charset="0"/>
            </a:endParaRPr>
          </a:p>
        </p:txBody>
      </p:sp>
      <p:pic>
        <p:nvPicPr>
          <p:cNvPr id="581634" name="Picture 2"/>
          <p:cNvPicPr>
            <a:picLocks noChangeAspect="1" noChangeArrowheads="1"/>
          </p:cNvPicPr>
          <p:nvPr/>
        </p:nvPicPr>
        <p:blipFill>
          <a:blip r:embed="rId3" cstate="print"/>
          <a:srcRect/>
          <a:stretch>
            <a:fillRect/>
          </a:stretch>
        </p:blipFill>
        <p:spPr bwMode="auto">
          <a:xfrm>
            <a:off x="971600" y="1154651"/>
            <a:ext cx="6840760" cy="3426477"/>
          </a:xfrm>
          <a:prstGeom prst="rect">
            <a:avLst/>
          </a:prstGeom>
          <a:noFill/>
          <a:ln w="9525">
            <a:noFill/>
            <a:miter lim="800000"/>
            <a:headEnd/>
            <a:tailEnd/>
          </a:ln>
        </p:spPr>
      </p:pic>
      <p:cxnSp>
        <p:nvCxnSpPr>
          <p:cNvPr id="9" name="직선 화살표 연결선 8"/>
          <p:cNvCxnSpPr/>
          <p:nvPr/>
        </p:nvCxnSpPr>
        <p:spPr>
          <a:xfrm flipH="1">
            <a:off x="6516216" y="2861647"/>
            <a:ext cx="936104"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52320" y="2299519"/>
            <a:ext cx="529312" cy="769441"/>
          </a:xfrm>
          <a:prstGeom prst="rect">
            <a:avLst/>
          </a:prstGeom>
          <a:noFill/>
        </p:spPr>
        <p:txBody>
          <a:bodyPr wrap="none" rtlCol="0">
            <a:spAutoFit/>
          </a:bodyPr>
          <a:lstStyle/>
          <a:p>
            <a:r>
              <a:rPr lang="en-US" altLang="ko-KR" sz="4400" b="1" dirty="0" smtClean="0">
                <a:solidFill>
                  <a:srgbClr val="C00000"/>
                </a:solidFill>
                <a:latin typeface="Arial" pitchFamily="34" charset="0"/>
                <a:cs typeface="Arial" pitchFamily="34" charset="0"/>
              </a:rPr>
              <a:t>?</a:t>
            </a:r>
            <a:endParaRPr lang="ko-KR" altLang="en-US" sz="4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458661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제목 1"/>
          <p:cNvSpPr>
            <a:spLocks noGrp="1"/>
          </p:cNvSpPr>
          <p:nvPr>
            <p:ph type="title"/>
          </p:nvPr>
        </p:nvSpPr>
        <p:spPr bwMode="auto">
          <a:xfrm>
            <a:off x="0" y="476672"/>
            <a:ext cx="9144000" cy="842962"/>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ko-KR" sz="4000" dirty="0" smtClean="0">
                <a:solidFill>
                  <a:srgbClr val="0000FF"/>
                </a:solidFill>
                <a:latin typeface="+mn-lt"/>
                <a:ea typeface="HY헤드라인M" pitchFamily="18" charset="-127"/>
              </a:rPr>
              <a:t>Origin of broadening effect</a:t>
            </a:r>
            <a:endParaRPr lang="ko-KR" altLang="en-US" sz="4000" dirty="0" smtClean="0">
              <a:solidFill>
                <a:srgbClr val="0000FF"/>
              </a:solidFill>
              <a:latin typeface="+mn-lt"/>
              <a:ea typeface="HY헤드라인M" pitchFamily="18" charset="-127"/>
            </a:endParaRPr>
          </a:p>
        </p:txBody>
      </p:sp>
      <p:sp>
        <p:nvSpPr>
          <p:cNvPr id="7" name="Rectangle 3"/>
          <p:cNvSpPr txBox="1">
            <a:spLocks noRot="1" noChangeArrowheads="1"/>
          </p:cNvSpPr>
          <p:nvPr/>
        </p:nvSpPr>
        <p:spPr>
          <a:xfrm>
            <a:off x="323528" y="4077072"/>
            <a:ext cx="8640960" cy="2520280"/>
          </a:xfrm>
          <a:prstGeom prst="rect">
            <a:avLst/>
          </a:prstGeom>
        </p:spPr>
        <p:txBody>
          <a:bodyPr lIns="54864" tIns="91440">
            <a:normAutofit lnSpcReduction="10000"/>
          </a:bodyPr>
          <a:lstStyle/>
          <a:p>
            <a:pPr marL="609600" indent="-609600">
              <a:buClr>
                <a:schemeClr val="accent1"/>
              </a:buClr>
              <a:buSzPct val="80000"/>
              <a:buFont typeface="Wingdings" pitchFamily="2" charset="2"/>
              <a:buChar char="u"/>
              <a:defRPr/>
            </a:pPr>
            <a:r>
              <a:rPr lang="en-US" altLang="ko-KR" sz="3200" b="1" dirty="0" smtClean="0">
                <a:solidFill>
                  <a:srgbClr val="C00000"/>
                </a:solidFill>
                <a:latin typeface="Arial" pitchFamily="34" charset="0"/>
                <a:cs typeface="Arial" pitchFamily="34" charset="0"/>
              </a:rPr>
              <a:t>Higher DW factor </a:t>
            </a:r>
            <a:r>
              <a:rPr lang="en-US" altLang="ko-KR" sz="3200" dirty="0" smtClean="0">
                <a:latin typeface="Arial" pitchFamily="34" charset="0"/>
                <a:cs typeface="Arial" pitchFamily="34" charset="0"/>
              </a:rPr>
              <a:t>was used to fit the peak around 3.16 Å.</a:t>
            </a:r>
          </a:p>
          <a:p>
            <a:pPr marL="609600" indent="-609600">
              <a:buClr>
                <a:schemeClr val="accent1"/>
              </a:buClr>
              <a:buSzPct val="80000"/>
              <a:buFont typeface="Wingdings" pitchFamily="2" charset="2"/>
              <a:buChar char="u"/>
              <a:defRPr/>
            </a:pPr>
            <a:endParaRPr lang="en-US" altLang="ko-KR" sz="1000" dirty="0" smtClean="0">
              <a:latin typeface="Arial" pitchFamily="34" charset="0"/>
              <a:cs typeface="Arial" pitchFamily="34" charset="0"/>
            </a:endParaRPr>
          </a:p>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Peak around 6.13 Å </a:t>
            </a:r>
            <a:r>
              <a:rPr lang="en-US" altLang="ko-KR" sz="3200" b="1" dirty="0" smtClean="0">
                <a:solidFill>
                  <a:srgbClr val="C00000"/>
                </a:solidFill>
                <a:latin typeface="Arial" pitchFamily="34" charset="0"/>
                <a:cs typeface="Arial" pitchFamily="34" charset="0"/>
              </a:rPr>
              <a:t>became too broad</a:t>
            </a:r>
            <a:r>
              <a:rPr lang="en-US" altLang="ko-KR" sz="3200" dirty="0" smtClean="0">
                <a:latin typeface="Arial" pitchFamily="34" charset="0"/>
                <a:cs typeface="Arial" pitchFamily="34" charset="0"/>
              </a:rPr>
              <a:t>.</a:t>
            </a:r>
          </a:p>
          <a:p>
            <a:pPr marL="609600" indent="-609600">
              <a:buClr>
                <a:schemeClr val="accent1"/>
              </a:buClr>
              <a:buSzPct val="80000"/>
              <a:buFont typeface="Wingdings" pitchFamily="2" charset="2"/>
              <a:buChar char="u"/>
              <a:defRPr/>
            </a:pPr>
            <a:r>
              <a:rPr lang="en-US" altLang="ko-KR" sz="3200" dirty="0" smtClean="0">
                <a:latin typeface="Arial" pitchFamily="34" charset="0"/>
                <a:cs typeface="Arial" pitchFamily="34" charset="0"/>
              </a:rPr>
              <a:t>Broad feature does </a:t>
            </a:r>
            <a:r>
              <a:rPr lang="en-US" altLang="ko-KR" sz="3200" dirty="0" smtClean="0">
                <a:solidFill>
                  <a:srgbClr val="C00000"/>
                </a:solidFill>
                <a:latin typeface="Arial" pitchFamily="34" charset="0"/>
                <a:cs typeface="Arial" pitchFamily="34" charset="0"/>
              </a:rPr>
              <a:t>not arise from high DW</a:t>
            </a:r>
            <a:r>
              <a:rPr lang="en-US" altLang="ko-KR" sz="3200" dirty="0" smtClean="0">
                <a:latin typeface="Arial" pitchFamily="34" charset="0"/>
                <a:cs typeface="Arial" pitchFamily="34" charset="0"/>
              </a:rPr>
              <a:t> factor but </a:t>
            </a:r>
            <a:r>
              <a:rPr lang="en-US" altLang="ko-KR" sz="3200" dirty="0" smtClean="0">
                <a:solidFill>
                  <a:srgbClr val="C00000"/>
                </a:solidFill>
                <a:latin typeface="Arial" pitchFamily="34" charset="0"/>
                <a:cs typeface="Arial" pitchFamily="34" charset="0"/>
              </a:rPr>
              <a:t>from two unequal bond</a:t>
            </a:r>
            <a:r>
              <a:rPr lang="en-US" altLang="ko-KR" sz="3200" dirty="0" smtClean="0">
                <a:latin typeface="Arial" pitchFamily="34" charset="0"/>
                <a:cs typeface="Arial" pitchFamily="34" charset="0"/>
              </a:rPr>
              <a:t> lengths.</a:t>
            </a:r>
          </a:p>
        </p:txBody>
      </p:sp>
      <p:pic>
        <p:nvPicPr>
          <p:cNvPr id="264194" name="Picture 2"/>
          <p:cNvPicPr>
            <a:picLocks noChangeAspect="1" noChangeArrowheads="1"/>
          </p:cNvPicPr>
          <p:nvPr/>
        </p:nvPicPr>
        <p:blipFill>
          <a:blip r:embed="rId3" cstate="print"/>
          <a:srcRect l="7285"/>
          <a:stretch>
            <a:fillRect/>
          </a:stretch>
        </p:blipFill>
        <p:spPr bwMode="auto">
          <a:xfrm>
            <a:off x="539552" y="1154580"/>
            <a:ext cx="8180913" cy="2892656"/>
          </a:xfrm>
          <a:prstGeom prst="rect">
            <a:avLst/>
          </a:prstGeom>
          <a:noFill/>
          <a:ln w="9525">
            <a:noFill/>
            <a:miter lim="800000"/>
            <a:headEnd/>
            <a:tailEnd/>
          </a:ln>
        </p:spPr>
      </p:pic>
    </p:spTree>
    <p:extLst>
      <p:ext uri="{BB962C8B-B14F-4D97-AF65-F5344CB8AC3E}">
        <p14:creationId xmlns:p14="http://schemas.microsoft.com/office/powerpoint/2010/main" val="887234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1304" y="2794418"/>
            <a:ext cx="6743064" cy="707886"/>
          </a:xfrm>
          <a:prstGeom prst="rect">
            <a:avLst/>
          </a:prstGeom>
          <a:noFill/>
        </p:spPr>
        <p:txBody>
          <a:bodyPr wrap="none" rtlCol="0">
            <a:spAutoFit/>
          </a:bodyPr>
          <a:lstStyle/>
          <a:p>
            <a:r>
              <a:rPr lang="en-US" altLang="ko-KR" sz="4000" dirty="0" smtClean="0">
                <a:latin typeface="+mn-lt"/>
              </a:rPr>
              <a:t>Pushing the Time-Resolution</a:t>
            </a:r>
            <a:endParaRPr lang="ko-KR" altLang="en-US" sz="4000" dirty="0">
              <a:latin typeface="+mn-lt"/>
            </a:endParaRPr>
          </a:p>
        </p:txBody>
      </p:sp>
    </p:spTree>
    <p:extLst>
      <p:ext uri="{BB962C8B-B14F-4D97-AF65-F5344CB8AC3E}">
        <p14:creationId xmlns:p14="http://schemas.microsoft.com/office/powerpoint/2010/main" val="3300113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3429000" y="2571750"/>
            <a:ext cx="5572125" cy="3146425"/>
          </a:xfrm>
          <a:prstGeom prst="rect">
            <a:avLst/>
          </a:prstGeom>
          <a:noFill/>
          <a:ln w="9525">
            <a:noFill/>
            <a:miter lim="800000"/>
            <a:headEnd/>
            <a:tailEnd/>
          </a:ln>
        </p:spPr>
      </p:pic>
      <p:pic>
        <p:nvPicPr>
          <p:cNvPr id="37891" name="그림 305" descr="그림1"/>
          <p:cNvPicPr>
            <a:picLocks noChangeAspect="1" noChangeArrowheads="1"/>
          </p:cNvPicPr>
          <p:nvPr/>
        </p:nvPicPr>
        <p:blipFill>
          <a:blip r:embed="rId4" cstate="print"/>
          <a:srcRect/>
          <a:stretch>
            <a:fillRect/>
          </a:stretch>
        </p:blipFill>
        <p:spPr bwMode="auto">
          <a:xfrm>
            <a:off x="142875" y="4071938"/>
            <a:ext cx="3038475" cy="2286000"/>
          </a:xfrm>
          <a:prstGeom prst="rect">
            <a:avLst/>
          </a:prstGeom>
          <a:noFill/>
          <a:ln w="9525">
            <a:noFill/>
            <a:miter lim="800000"/>
            <a:headEnd/>
            <a:tailEnd/>
          </a:ln>
        </p:spPr>
      </p:pic>
      <p:pic>
        <p:nvPicPr>
          <p:cNvPr id="37892" name="Picture 8"/>
          <p:cNvPicPr>
            <a:picLocks noChangeAspect="1" noChangeArrowheads="1"/>
          </p:cNvPicPr>
          <p:nvPr/>
        </p:nvPicPr>
        <p:blipFill>
          <a:blip r:embed="rId5" cstate="print"/>
          <a:srcRect/>
          <a:stretch>
            <a:fillRect/>
          </a:stretch>
        </p:blipFill>
        <p:spPr bwMode="auto">
          <a:xfrm>
            <a:off x="0" y="1071563"/>
            <a:ext cx="4857750" cy="2930525"/>
          </a:xfrm>
          <a:prstGeom prst="rect">
            <a:avLst/>
          </a:prstGeom>
          <a:noFill/>
          <a:ln w="9525">
            <a:noFill/>
            <a:miter lim="800000"/>
            <a:headEnd/>
            <a:tailEnd/>
          </a:ln>
        </p:spPr>
      </p:pic>
      <p:sp>
        <p:nvSpPr>
          <p:cNvPr id="7" name="직사각형 6"/>
          <p:cNvSpPr/>
          <p:nvPr/>
        </p:nvSpPr>
        <p:spPr>
          <a:xfrm>
            <a:off x="214313" y="428625"/>
            <a:ext cx="8424862" cy="500063"/>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Scattering from Solutions</a:t>
            </a:r>
          </a:p>
        </p:txBody>
      </p:sp>
      <p:sp>
        <p:nvSpPr>
          <p:cNvPr id="8" name="직사각형 7"/>
          <p:cNvSpPr/>
          <p:nvPr/>
        </p:nvSpPr>
        <p:spPr>
          <a:xfrm>
            <a:off x="4143375" y="1928813"/>
            <a:ext cx="4214813" cy="500062"/>
          </a:xfrm>
          <a:prstGeom prst="rect">
            <a:avLst/>
          </a:prstGeom>
          <a:solidFill>
            <a:srgbClr val="77F0F3"/>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I</a:t>
            </a:r>
            <a:r>
              <a:rPr kumimoji="0" lang="en-US" altLang="ko-KR" sz="2800" b="1" baseline="-25000" dirty="0">
                <a:solidFill>
                  <a:srgbClr val="000000"/>
                </a:solidFill>
                <a:ea typeface="HY견고딕" pitchFamily="18" charset="-127"/>
              </a:rPr>
              <a:t>2</a:t>
            </a:r>
            <a:r>
              <a:rPr kumimoji="0" lang="en-US" altLang="ko-KR" sz="2800" b="1" dirty="0">
                <a:solidFill>
                  <a:srgbClr val="000000"/>
                </a:solidFill>
                <a:ea typeface="HY견고딕" pitchFamily="18" charset="-127"/>
              </a:rPr>
              <a:t>/methanol solution</a:t>
            </a:r>
          </a:p>
        </p:txBody>
      </p:sp>
    </p:spTree>
    <p:extLst>
      <p:ext uri="{BB962C8B-B14F-4D97-AF65-F5344CB8AC3E}">
        <p14:creationId xmlns:p14="http://schemas.microsoft.com/office/powerpoint/2010/main" val="420465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92468"/>
            <a:ext cx="5631706" cy="538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제목 1"/>
          <p:cNvSpPr>
            <a:spLocks noGrp="1"/>
          </p:cNvSpPr>
          <p:nvPr>
            <p:ph type="title"/>
          </p:nvPr>
        </p:nvSpPr>
        <p:spPr bwMode="auto">
          <a:xfrm>
            <a:off x="642938" y="428625"/>
            <a:ext cx="7620000" cy="500045"/>
          </a:xfrm>
          <a:solidFill>
            <a:srgbClr val="FFFF00"/>
          </a:solidFill>
          <a:ln>
            <a:miter lim="800000"/>
            <a:headEnd/>
            <a:tailEnd/>
          </a:ln>
        </p:spPr>
        <p:txBody>
          <a:bodyPr vert="horz" wrap="square" lIns="91440" tIns="45720" rIns="91440" bIns="45720" numCol="1" anchor="t" anchorCtr="0" compatLnSpc="1">
            <a:prstTxWarp prst="textNoShape">
              <a:avLst/>
            </a:prstTxWarp>
          </a:bodyPr>
          <a:lstStyle/>
          <a:p>
            <a:r>
              <a:rPr lang="en-US" altLang="ko-KR" sz="2800" b="1" dirty="0" smtClean="0">
                <a:latin typeface="+mn-lt"/>
              </a:rPr>
              <a:t>Photochemistry of I</a:t>
            </a:r>
            <a:r>
              <a:rPr lang="en-US" altLang="ko-KR" sz="2800" b="1" baseline="-25000" dirty="0" smtClean="0">
                <a:latin typeface="+mn-lt"/>
              </a:rPr>
              <a:t>2</a:t>
            </a:r>
            <a:r>
              <a:rPr lang="en-US" altLang="ko-KR" sz="2800" b="1" dirty="0" smtClean="0">
                <a:latin typeface="+mn-lt"/>
              </a:rPr>
              <a:t> in CCl4</a:t>
            </a:r>
            <a:endParaRPr lang="ko-KR" altLang="en-US" sz="2800" b="1" dirty="0" smtClean="0">
              <a:latin typeface="+mn-lt"/>
            </a:endParaRPr>
          </a:p>
        </p:txBody>
      </p:sp>
      <p:sp>
        <p:nvSpPr>
          <p:cNvPr id="4" name="Text Box 8"/>
          <p:cNvSpPr txBox="1">
            <a:spLocks noChangeArrowheads="1"/>
          </p:cNvSpPr>
          <p:nvPr/>
        </p:nvSpPr>
        <p:spPr bwMode="auto">
          <a:xfrm>
            <a:off x="7308304" y="5949280"/>
            <a:ext cx="1764422" cy="523220"/>
          </a:xfrm>
          <a:prstGeom prst="rect">
            <a:avLst/>
          </a:prstGeom>
          <a:noFill/>
          <a:ln w="9525">
            <a:noFill/>
            <a:miter lim="800000"/>
            <a:headEnd/>
            <a:tailEnd/>
          </a:ln>
        </p:spPr>
        <p:txBody>
          <a:bodyPr wrap="square">
            <a:spAutoFit/>
          </a:bodyPr>
          <a:lstStyle/>
          <a:p>
            <a:pPr>
              <a:spcBef>
                <a:spcPct val="50000"/>
              </a:spcBef>
            </a:pPr>
            <a:r>
              <a:rPr lang="en-US" altLang="ko-KR" sz="1400" b="1" dirty="0" smtClean="0">
                <a:solidFill>
                  <a:srgbClr val="7030A0"/>
                </a:solidFill>
                <a:latin typeface="+mn-lt"/>
                <a:cs typeface="Arial" charset="0"/>
              </a:rPr>
              <a:t>J. Am. Chem. Soc., </a:t>
            </a:r>
            <a:r>
              <a:rPr lang="en-US" altLang="ko-KR" sz="1400" b="1" dirty="0" smtClean="0">
                <a:solidFill>
                  <a:srgbClr val="7030A0"/>
                </a:solidFill>
                <a:latin typeface="+mn-lt"/>
                <a:cs typeface="Arial" charset="0"/>
              </a:rPr>
              <a:t>135, 3255 </a:t>
            </a:r>
            <a:r>
              <a:rPr lang="en-US" altLang="ko-KR" sz="1400" b="1" dirty="0" smtClean="0">
                <a:solidFill>
                  <a:srgbClr val="7030A0"/>
                </a:solidFill>
                <a:latin typeface="+mn-lt"/>
                <a:cs typeface="Arial" charset="0"/>
              </a:rPr>
              <a:t>(2013)</a:t>
            </a:r>
            <a:endParaRPr lang="en-US" altLang="ko-KR" sz="1400" b="1" dirty="0">
              <a:solidFill>
                <a:srgbClr val="7030A0"/>
              </a:solidFill>
              <a:latin typeface="+mn-lt"/>
              <a:cs typeface="Arial" charset="0"/>
            </a:endParaRPr>
          </a:p>
        </p:txBody>
      </p:sp>
    </p:spTree>
    <p:extLst>
      <p:ext uri="{BB962C8B-B14F-4D97-AF65-F5344CB8AC3E}">
        <p14:creationId xmlns:p14="http://schemas.microsoft.com/office/powerpoint/2010/main" val="2620748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1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60648"/>
            <a:ext cx="483870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7308304" y="5949280"/>
            <a:ext cx="1764422" cy="523220"/>
          </a:xfrm>
          <a:prstGeom prst="rect">
            <a:avLst/>
          </a:prstGeom>
          <a:noFill/>
          <a:ln w="9525">
            <a:noFill/>
            <a:miter lim="800000"/>
            <a:headEnd/>
            <a:tailEnd/>
          </a:ln>
        </p:spPr>
        <p:txBody>
          <a:bodyPr wrap="square">
            <a:spAutoFit/>
          </a:bodyPr>
          <a:lstStyle/>
          <a:p>
            <a:pPr>
              <a:spcBef>
                <a:spcPct val="50000"/>
              </a:spcBef>
            </a:pPr>
            <a:r>
              <a:rPr lang="en-US" altLang="ko-KR" sz="1400" b="1" dirty="0" smtClean="0">
                <a:solidFill>
                  <a:srgbClr val="7030A0"/>
                </a:solidFill>
                <a:latin typeface="+mn-lt"/>
                <a:cs typeface="Arial" charset="0"/>
              </a:rPr>
              <a:t>J. Am. Chem. Soc., </a:t>
            </a:r>
            <a:r>
              <a:rPr lang="en-US" altLang="ko-KR" sz="1400" b="1" dirty="0" smtClean="0">
                <a:solidFill>
                  <a:srgbClr val="7030A0"/>
                </a:solidFill>
                <a:latin typeface="+mn-lt"/>
                <a:cs typeface="Arial" charset="0"/>
              </a:rPr>
              <a:t>135, 3255 </a:t>
            </a:r>
            <a:r>
              <a:rPr lang="en-US" altLang="ko-KR" sz="1400" b="1" dirty="0" smtClean="0">
                <a:solidFill>
                  <a:srgbClr val="7030A0"/>
                </a:solidFill>
                <a:latin typeface="+mn-lt"/>
                <a:cs typeface="Arial" charset="0"/>
              </a:rPr>
              <a:t>(2013)</a:t>
            </a:r>
            <a:endParaRPr lang="en-US" altLang="ko-KR" sz="1400" b="1" dirty="0">
              <a:solidFill>
                <a:srgbClr val="7030A0"/>
              </a:solidFill>
              <a:latin typeface="+mn-lt"/>
              <a:cs typeface="Arial" charset="0"/>
            </a:endParaRPr>
          </a:p>
        </p:txBody>
      </p:sp>
    </p:spTree>
    <p:extLst>
      <p:ext uri="{BB962C8B-B14F-4D97-AF65-F5344CB8AC3E}">
        <p14:creationId xmlns:p14="http://schemas.microsoft.com/office/powerpoint/2010/main" val="1676565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2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24" y="1149350"/>
            <a:ext cx="6654897" cy="530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7308304" y="5949280"/>
            <a:ext cx="1764422" cy="523220"/>
          </a:xfrm>
          <a:prstGeom prst="rect">
            <a:avLst/>
          </a:prstGeom>
          <a:noFill/>
          <a:ln w="9525">
            <a:noFill/>
            <a:miter lim="800000"/>
            <a:headEnd/>
            <a:tailEnd/>
          </a:ln>
        </p:spPr>
        <p:txBody>
          <a:bodyPr wrap="square">
            <a:spAutoFit/>
          </a:bodyPr>
          <a:lstStyle/>
          <a:p>
            <a:pPr>
              <a:spcBef>
                <a:spcPct val="50000"/>
              </a:spcBef>
            </a:pPr>
            <a:r>
              <a:rPr lang="en-US" altLang="ko-KR" sz="1400" b="1" dirty="0" smtClean="0">
                <a:solidFill>
                  <a:srgbClr val="7030A0"/>
                </a:solidFill>
                <a:latin typeface="+mn-lt"/>
                <a:cs typeface="Arial" charset="0"/>
              </a:rPr>
              <a:t>J. Am. Chem. Soc., </a:t>
            </a:r>
            <a:r>
              <a:rPr lang="en-US" altLang="ko-KR" sz="1400" b="1" dirty="0" smtClean="0">
                <a:solidFill>
                  <a:srgbClr val="7030A0"/>
                </a:solidFill>
                <a:latin typeface="+mn-lt"/>
                <a:cs typeface="Arial" charset="0"/>
              </a:rPr>
              <a:t>135, 3255 </a:t>
            </a:r>
            <a:r>
              <a:rPr lang="en-US" altLang="ko-KR" sz="1400" b="1" dirty="0" smtClean="0">
                <a:solidFill>
                  <a:srgbClr val="7030A0"/>
                </a:solidFill>
                <a:latin typeface="+mn-lt"/>
                <a:cs typeface="Arial" charset="0"/>
              </a:rPr>
              <a:t>(2013)</a:t>
            </a:r>
            <a:endParaRPr lang="en-US" altLang="ko-KR" sz="1400" b="1" dirty="0">
              <a:solidFill>
                <a:srgbClr val="7030A0"/>
              </a:solidFill>
              <a:latin typeface="+mn-lt"/>
              <a:cs typeface="Arial" charset="0"/>
            </a:endParaRPr>
          </a:p>
        </p:txBody>
      </p:sp>
    </p:spTree>
    <p:extLst>
      <p:ext uri="{BB962C8B-B14F-4D97-AF65-F5344CB8AC3E}">
        <p14:creationId xmlns:p14="http://schemas.microsoft.com/office/powerpoint/2010/main" val="16765650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3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60" y="1196752"/>
            <a:ext cx="5229944" cy="524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7308304" y="5949280"/>
            <a:ext cx="1764422" cy="523220"/>
          </a:xfrm>
          <a:prstGeom prst="rect">
            <a:avLst/>
          </a:prstGeom>
          <a:noFill/>
          <a:ln w="9525">
            <a:noFill/>
            <a:miter lim="800000"/>
            <a:headEnd/>
            <a:tailEnd/>
          </a:ln>
        </p:spPr>
        <p:txBody>
          <a:bodyPr wrap="square">
            <a:spAutoFit/>
          </a:bodyPr>
          <a:lstStyle/>
          <a:p>
            <a:pPr>
              <a:spcBef>
                <a:spcPct val="50000"/>
              </a:spcBef>
            </a:pPr>
            <a:r>
              <a:rPr lang="en-US" altLang="ko-KR" sz="1400" b="1" dirty="0" smtClean="0">
                <a:solidFill>
                  <a:srgbClr val="7030A0"/>
                </a:solidFill>
                <a:latin typeface="+mn-lt"/>
                <a:cs typeface="Arial" charset="0"/>
              </a:rPr>
              <a:t>J. Am. Chem. Soc., </a:t>
            </a:r>
            <a:r>
              <a:rPr lang="en-US" altLang="ko-KR" sz="1400" b="1" dirty="0" smtClean="0">
                <a:solidFill>
                  <a:srgbClr val="7030A0"/>
                </a:solidFill>
                <a:latin typeface="+mn-lt"/>
                <a:cs typeface="Arial" charset="0"/>
              </a:rPr>
              <a:t>135, 3255 </a:t>
            </a:r>
            <a:r>
              <a:rPr lang="en-US" altLang="ko-KR" sz="1400" b="1" dirty="0" smtClean="0">
                <a:solidFill>
                  <a:srgbClr val="7030A0"/>
                </a:solidFill>
                <a:latin typeface="+mn-lt"/>
                <a:cs typeface="Arial" charset="0"/>
              </a:rPr>
              <a:t>(2013)</a:t>
            </a:r>
            <a:endParaRPr lang="en-US" altLang="ko-KR" sz="1400" b="1" dirty="0">
              <a:solidFill>
                <a:srgbClr val="7030A0"/>
              </a:solidFill>
              <a:latin typeface="+mn-lt"/>
              <a:cs typeface="Arial" charset="0"/>
            </a:endParaRPr>
          </a:p>
        </p:txBody>
      </p:sp>
    </p:spTree>
    <p:extLst>
      <p:ext uri="{BB962C8B-B14F-4D97-AF65-F5344CB8AC3E}">
        <p14:creationId xmlns:p14="http://schemas.microsoft.com/office/powerpoint/2010/main" val="16765650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5776" y="2804539"/>
            <a:ext cx="3921266" cy="707886"/>
          </a:xfrm>
          <a:prstGeom prst="rect">
            <a:avLst/>
          </a:prstGeom>
          <a:noFill/>
        </p:spPr>
        <p:txBody>
          <a:bodyPr wrap="none" rtlCol="0">
            <a:spAutoFit/>
          </a:bodyPr>
          <a:lstStyle/>
          <a:p>
            <a:pPr algn="ctr"/>
            <a:r>
              <a:rPr lang="en-US" altLang="ko-KR" sz="4000" dirty="0" smtClean="0">
                <a:latin typeface="+mn-lt"/>
              </a:rPr>
              <a:t>Macromolecules</a:t>
            </a:r>
            <a:endParaRPr lang="ko-KR" altLang="en-US" sz="4000" dirty="0">
              <a:latin typeface="+mn-lt"/>
            </a:endParaRPr>
          </a:p>
        </p:txBody>
      </p:sp>
    </p:spTree>
    <p:extLst>
      <p:ext uri="{BB962C8B-B14F-4D97-AF65-F5344CB8AC3E}">
        <p14:creationId xmlns:p14="http://schemas.microsoft.com/office/powerpoint/2010/main" val="3598397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a:spLocks noChangeArrowheads="1"/>
          </p:cNvSpPr>
          <p:nvPr/>
        </p:nvSpPr>
        <p:spPr bwMode="auto">
          <a:xfrm>
            <a:off x="142875" y="5572125"/>
            <a:ext cx="3510898" cy="892552"/>
          </a:xfrm>
          <a:prstGeom prst="rect">
            <a:avLst/>
          </a:prstGeom>
          <a:noFill/>
          <a:ln w="9525">
            <a:noFill/>
            <a:miter lim="800000"/>
            <a:headEnd/>
            <a:tailEnd/>
          </a:ln>
        </p:spPr>
        <p:txBody>
          <a:bodyPr wrap="none">
            <a:spAutoFit/>
          </a:bodyPr>
          <a:lstStyle/>
          <a:p>
            <a:pPr>
              <a:buFont typeface="Wingdings" pitchFamily="2" charset="2"/>
              <a:buChar char="§"/>
              <a:defRPr/>
            </a:pPr>
            <a:r>
              <a:rPr lang="ko-KR" altLang="en-US" sz="2600" dirty="0">
                <a:latin typeface="+mn-lt"/>
                <a:ea typeface="+mj-ea"/>
              </a:rPr>
              <a:t> </a:t>
            </a:r>
            <a:r>
              <a:rPr lang="en-US" altLang="ko-KR" sz="2600" dirty="0">
                <a:latin typeface="+mn-lt"/>
                <a:ea typeface="+mj-ea"/>
              </a:rPr>
              <a:t>Larger Size</a:t>
            </a:r>
          </a:p>
          <a:p>
            <a:pPr>
              <a:buFont typeface="Wingdings" pitchFamily="2" charset="2"/>
              <a:buChar char="§"/>
              <a:defRPr/>
            </a:pPr>
            <a:r>
              <a:rPr lang="en-US" altLang="ko-KR" sz="2600" dirty="0">
                <a:latin typeface="+mn-lt"/>
                <a:ea typeface="+mj-ea"/>
              </a:rPr>
              <a:t> Lower Concentration</a:t>
            </a:r>
          </a:p>
        </p:txBody>
      </p:sp>
      <p:sp>
        <p:nvSpPr>
          <p:cNvPr id="92165" name="TextBox 24"/>
          <p:cNvSpPr txBox="1">
            <a:spLocks noChangeArrowheads="1"/>
          </p:cNvSpPr>
          <p:nvPr/>
        </p:nvSpPr>
        <p:spPr bwMode="auto">
          <a:xfrm>
            <a:off x="285750" y="428625"/>
            <a:ext cx="8358188" cy="1071563"/>
          </a:xfrm>
          <a:prstGeom prst="rect">
            <a:avLst/>
          </a:prstGeom>
          <a:solidFill>
            <a:srgbClr val="DDDDDD"/>
          </a:solidFill>
          <a:ln w="9525">
            <a:noFill/>
            <a:miter lim="800000"/>
            <a:headEnd/>
            <a:tailEnd/>
          </a:ln>
        </p:spPr>
        <p:txBody>
          <a:bodyPr>
            <a:spAutoFit/>
          </a:bodyPr>
          <a:lstStyle/>
          <a:p>
            <a:pPr>
              <a:defRPr/>
            </a:pPr>
            <a:r>
              <a:rPr lang="en-US" altLang="ko-KR" sz="3200" b="1" dirty="0">
                <a:solidFill>
                  <a:srgbClr val="FF0000"/>
                </a:solidFill>
                <a:latin typeface="+mn-lt"/>
                <a:ea typeface="새굴림" pitchFamily="18" charset="-127"/>
              </a:rPr>
              <a:t>Time-Resolved X-ray Solution Scattering to study Protein Structural Dynamics</a:t>
            </a:r>
            <a:endParaRPr lang="ko-KR" altLang="en-US" sz="3200" b="1" u="sng" dirty="0">
              <a:solidFill>
                <a:srgbClr val="B23B7E"/>
              </a:solidFill>
              <a:latin typeface="+mn-lt"/>
              <a:ea typeface="새굴림" pitchFamily="18" charset="-127"/>
            </a:endParaRPr>
          </a:p>
        </p:txBody>
      </p:sp>
      <p:pic>
        <p:nvPicPr>
          <p:cNvPr id="67589" name="Picture 13" descr="http://160.114.99.91/astrojan/protein/pictures/timsint.jpg"/>
          <p:cNvPicPr>
            <a:picLocks noChangeAspect="1" noChangeArrowheads="1"/>
          </p:cNvPicPr>
          <p:nvPr/>
        </p:nvPicPr>
        <p:blipFill>
          <a:blip r:embed="rId3" cstate="print">
            <a:clrChange>
              <a:clrFrom>
                <a:srgbClr val="FFF5F6"/>
              </a:clrFrom>
              <a:clrTo>
                <a:srgbClr val="FFF5F6">
                  <a:alpha val="0"/>
                </a:srgbClr>
              </a:clrTo>
            </a:clrChange>
          </a:blip>
          <a:srcRect/>
          <a:stretch>
            <a:fillRect/>
          </a:stretch>
        </p:blipFill>
        <p:spPr bwMode="auto">
          <a:xfrm>
            <a:off x="3643306" y="1785926"/>
            <a:ext cx="5367659" cy="3643324"/>
          </a:xfrm>
          <a:prstGeom prst="rect">
            <a:avLst/>
          </a:prstGeom>
          <a:noFill/>
          <a:ln w="9525">
            <a:noFill/>
            <a:miter lim="800000"/>
            <a:headEnd/>
            <a:tailEnd/>
          </a:ln>
        </p:spPr>
      </p:pic>
      <p:cxnSp>
        <p:nvCxnSpPr>
          <p:cNvPr id="13" name="직선 화살표 연결선 12"/>
          <p:cNvCxnSpPr/>
          <p:nvPr/>
        </p:nvCxnSpPr>
        <p:spPr>
          <a:xfrm>
            <a:off x="2643188" y="2840038"/>
            <a:ext cx="714375" cy="1587"/>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5750" y="5072063"/>
            <a:ext cx="3500438" cy="430212"/>
          </a:xfrm>
          <a:prstGeom prst="rect">
            <a:avLst/>
          </a:prstGeom>
          <a:noFill/>
        </p:spPr>
        <p:txBody>
          <a:bodyPr>
            <a:spAutoFit/>
          </a:bodyPr>
          <a:lstStyle/>
          <a:p>
            <a:pPr>
              <a:defRPr/>
            </a:pPr>
            <a:r>
              <a:rPr lang="en-US" altLang="ko-KR" sz="2200" dirty="0">
                <a:solidFill>
                  <a:srgbClr val="0000FF"/>
                </a:solidFill>
                <a:latin typeface="+mn-lt"/>
                <a:ea typeface="+mj-ea"/>
              </a:rPr>
              <a:t>Protein in Solution</a:t>
            </a:r>
            <a:endParaRPr lang="ko-KR" altLang="en-US" sz="2200" dirty="0">
              <a:solidFill>
                <a:srgbClr val="0000FF"/>
              </a:solidFill>
              <a:latin typeface="+mn-lt"/>
              <a:ea typeface="+mj-ea"/>
            </a:endParaRPr>
          </a:p>
        </p:txBody>
      </p:sp>
      <p:pic>
        <p:nvPicPr>
          <p:cNvPr id="12" name="Picture 4"/>
          <p:cNvPicPr>
            <a:picLocks noChangeAspect="1" noChangeArrowheads="1"/>
          </p:cNvPicPr>
          <p:nvPr/>
        </p:nvPicPr>
        <p:blipFill>
          <a:blip r:embed="rId4" cstate="print"/>
          <a:srcRect/>
          <a:stretch>
            <a:fillRect/>
          </a:stretch>
        </p:blipFill>
        <p:spPr bwMode="auto">
          <a:xfrm>
            <a:off x="1403648" y="3501008"/>
            <a:ext cx="291902" cy="399913"/>
          </a:xfrm>
          <a:prstGeom prst="rect">
            <a:avLst/>
          </a:prstGeom>
          <a:noFill/>
          <a:ln w="9525">
            <a:noFill/>
            <a:miter lim="800000"/>
            <a:headEnd/>
            <a:tailEnd/>
          </a:ln>
        </p:spPr>
      </p:pic>
    </p:spTree>
    <p:extLst>
      <p:ext uri="{BB962C8B-B14F-4D97-AF65-F5344CB8AC3E}">
        <p14:creationId xmlns:p14="http://schemas.microsoft.com/office/powerpoint/2010/main" val="3927236801"/>
      </p:ext>
    </p:extLst>
  </p:cSld>
  <p:clrMapOvr>
    <a:masterClrMapping/>
  </p:clrMapOvr>
  <p:transition advTm="14469"/>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5143500" y="4929188"/>
            <a:ext cx="3500438" cy="1143000"/>
          </a:xfrm>
          <a:prstGeom prst="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5" name="직사각형 14"/>
          <p:cNvSpPr/>
          <p:nvPr/>
        </p:nvSpPr>
        <p:spPr>
          <a:xfrm>
            <a:off x="2786063" y="4929188"/>
            <a:ext cx="2214562" cy="1143000"/>
          </a:xfrm>
          <a:prstGeom prst="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2772" name="Text Box 9"/>
          <p:cNvSpPr txBox="1">
            <a:spLocks noChangeArrowheads="1"/>
          </p:cNvSpPr>
          <p:nvPr/>
        </p:nvSpPr>
        <p:spPr bwMode="auto">
          <a:xfrm>
            <a:off x="2857500" y="5000625"/>
            <a:ext cx="2143125" cy="708025"/>
          </a:xfrm>
          <a:prstGeom prst="rect">
            <a:avLst/>
          </a:prstGeom>
          <a:noFill/>
          <a:ln w="9525">
            <a:noFill/>
            <a:miter lim="800000"/>
            <a:headEnd/>
            <a:tailEnd/>
          </a:ln>
        </p:spPr>
        <p:txBody>
          <a:bodyPr>
            <a:spAutoFit/>
          </a:bodyPr>
          <a:lstStyle/>
          <a:p>
            <a:pPr algn="r">
              <a:defRPr/>
            </a:pPr>
            <a:r>
              <a:rPr lang="en-US" altLang="ko-KR" sz="2000" b="1" dirty="0">
                <a:solidFill>
                  <a:srgbClr val="FF0066"/>
                </a:solidFill>
                <a:latin typeface="+mj-ea"/>
                <a:ea typeface="+mj-ea"/>
              </a:rPr>
              <a:t>SAXS</a:t>
            </a:r>
          </a:p>
          <a:p>
            <a:pPr algn="r">
              <a:defRPr/>
            </a:pPr>
            <a:r>
              <a:rPr lang="en-US" altLang="ko-KR" sz="2000" b="1" dirty="0">
                <a:solidFill>
                  <a:srgbClr val="0000FF"/>
                </a:solidFill>
                <a:latin typeface="+mj-ea"/>
                <a:ea typeface="+mj-ea"/>
              </a:rPr>
              <a:t>Size &amp; Shape</a:t>
            </a:r>
            <a:endParaRPr lang="ko-KR" altLang="en-US" sz="2000" b="1" dirty="0">
              <a:solidFill>
                <a:srgbClr val="002060"/>
              </a:solidFill>
              <a:latin typeface="+mj-ea"/>
              <a:ea typeface="+mj-ea"/>
            </a:endParaRPr>
          </a:p>
        </p:txBody>
      </p:sp>
      <p:sp>
        <p:nvSpPr>
          <p:cNvPr id="32773" name="Text Box 10"/>
          <p:cNvSpPr txBox="1">
            <a:spLocks noChangeArrowheads="1"/>
          </p:cNvSpPr>
          <p:nvPr/>
        </p:nvSpPr>
        <p:spPr bwMode="auto">
          <a:xfrm>
            <a:off x="5143500" y="5000625"/>
            <a:ext cx="3500438" cy="1016000"/>
          </a:xfrm>
          <a:prstGeom prst="rect">
            <a:avLst/>
          </a:prstGeom>
          <a:noFill/>
          <a:ln w="9525">
            <a:noFill/>
            <a:miter lim="800000"/>
            <a:headEnd/>
            <a:tailEnd/>
          </a:ln>
        </p:spPr>
        <p:txBody>
          <a:bodyPr>
            <a:spAutoFit/>
          </a:bodyPr>
          <a:lstStyle/>
          <a:p>
            <a:pPr>
              <a:spcBef>
                <a:spcPts val="0"/>
              </a:spcBef>
              <a:defRPr/>
            </a:pPr>
            <a:r>
              <a:rPr lang="en-US" altLang="ko-KR" sz="2000" b="1" dirty="0">
                <a:solidFill>
                  <a:srgbClr val="FF0066"/>
                </a:solidFill>
                <a:latin typeface="+mj-ea"/>
                <a:ea typeface="+mj-ea"/>
              </a:rPr>
              <a:t>WAXS </a:t>
            </a:r>
            <a:r>
              <a:rPr lang="en-US" altLang="ko-KR" sz="2000" b="1" dirty="0">
                <a:solidFill>
                  <a:schemeClr val="accent2"/>
                </a:solidFill>
                <a:latin typeface="+mj-ea"/>
                <a:ea typeface="+mj-ea"/>
              </a:rPr>
              <a:t> </a:t>
            </a:r>
          </a:p>
          <a:p>
            <a:pPr>
              <a:spcBef>
                <a:spcPts val="0"/>
              </a:spcBef>
              <a:defRPr/>
            </a:pPr>
            <a:r>
              <a:rPr lang="en-US" altLang="ko-KR" sz="2000" b="1" dirty="0">
                <a:solidFill>
                  <a:srgbClr val="002060"/>
                </a:solidFill>
                <a:latin typeface="+mj-ea"/>
                <a:ea typeface="+mj-ea"/>
              </a:rPr>
              <a:t>3D Structural Information on Folds</a:t>
            </a:r>
            <a:endParaRPr lang="ko-KR" altLang="en-US" sz="2000" b="1" dirty="0">
              <a:solidFill>
                <a:srgbClr val="002060"/>
              </a:solidFill>
              <a:latin typeface="+mj-ea"/>
              <a:ea typeface="+mj-ea"/>
            </a:endParaRPr>
          </a:p>
        </p:txBody>
      </p:sp>
      <p:pic>
        <p:nvPicPr>
          <p:cNvPr id="49158" name="Picture 11"/>
          <p:cNvPicPr>
            <a:picLocks noChangeAspect="1" noChangeArrowheads="1"/>
          </p:cNvPicPr>
          <p:nvPr/>
        </p:nvPicPr>
        <p:blipFill>
          <a:blip r:embed="rId4" cstate="print"/>
          <a:srcRect/>
          <a:stretch>
            <a:fillRect/>
          </a:stretch>
        </p:blipFill>
        <p:spPr bwMode="auto">
          <a:xfrm>
            <a:off x="3786188" y="1000125"/>
            <a:ext cx="4857750" cy="3692525"/>
          </a:xfrm>
          <a:prstGeom prst="rect">
            <a:avLst/>
          </a:prstGeom>
          <a:noFill/>
          <a:ln w="9525">
            <a:noFill/>
            <a:miter lim="800000"/>
            <a:headEnd/>
            <a:tailEnd/>
          </a:ln>
        </p:spPr>
      </p:pic>
      <p:sp>
        <p:nvSpPr>
          <p:cNvPr id="49159" name="Line 12"/>
          <p:cNvSpPr>
            <a:spLocks noChangeShapeType="1"/>
          </p:cNvSpPr>
          <p:nvPr/>
        </p:nvSpPr>
        <p:spPr bwMode="auto">
          <a:xfrm>
            <a:off x="5048250" y="1214438"/>
            <a:ext cx="23813" cy="3714750"/>
          </a:xfrm>
          <a:prstGeom prst="line">
            <a:avLst/>
          </a:prstGeom>
          <a:noFill/>
          <a:ln w="25400">
            <a:solidFill>
              <a:srgbClr val="FF0000"/>
            </a:solidFill>
            <a:prstDash val="sysDot"/>
            <a:round/>
            <a:headEnd/>
            <a:tailEnd/>
          </a:ln>
        </p:spPr>
        <p:txBody>
          <a:bodyPr/>
          <a:lstStyle/>
          <a:p>
            <a:endParaRPr lang="ko-KR" altLang="en-US"/>
          </a:p>
        </p:txBody>
      </p:sp>
      <p:pic>
        <p:nvPicPr>
          <p:cNvPr id="49160" name="Picture 16"/>
          <p:cNvPicPr>
            <a:picLocks noChangeAspect="1" noChangeArrowheads="1"/>
          </p:cNvPicPr>
          <p:nvPr/>
        </p:nvPicPr>
        <p:blipFill>
          <a:blip r:embed="rId5" cstate="print"/>
          <a:srcRect/>
          <a:stretch>
            <a:fillRect/>
          </a:stretch>
        </p:blipFill>
        <p:spPr bwMode="auto">
          <a:xfrm>
            <a:off x="500063" y="1071563"/>
            <a:ext cx="3006725" cy="3500437"/>
          </a:xfrm>
          <a:prstGeom prst="rect">
            <a:avLst/>
          </a:prstGeom>
          <a:noFill/>
          <a:ln w="12700">
            <a:noFill/>
            <a:miter lim="800000"/>
            <a:headEnd/>
            <a:tailEnd/>
          </a:ln>
        </p:spPr>
      </p:pic>
      <p:pic>
        <p:nvPicPr>
          <p:cNvPr id="32782" name="Picture 14"/>
          <p:cNvPicPr>
            <a:picLocks noChangeAspect="1" noChangeArrowheads="1"/>
          </p:cNvPicPr>
          <p:nvPr/>
        </p:nvPicPr>
        <p:blipFill>
          <a:blip r:embed="rId6" cstate="print">
            <a:clrChange>
              <a:clrFrom>
                <a:srgbClr val="000046"/>
              </a:clrFrom>
              <a:clrTo>
                <a:srgbClr val="000046">
                  <a:alpha val="0"/>
                </a:srgbClr>
              </a:clrTo>
            </a:clrChange>
          </a:blip>
          <a:srcRect/>
          <a:stretch>
            <a:fillRect/>
          </a:stretch>
        </p:blipFill>
        <p:spPr bwMode="auto">
          <a:xfrm>
            <a:off x="6500813" y="2428875"/>
            <a:ext cx="1143000" cy="949325"/>
          </a:xfrm>
          <a:prstGeom prst="rect">
            <a:avLst/>
          </a:prstGeom>
          <a:noFill/>
          <a:ln w="9525">
            <a:noFill/>
            <a:miter lim="800000"/>
            <a:headEnd/>
            <a:tailEnd/>
          </a:ln>
        </p:spPr>
      </p:pic>
      <p:sp>
        <p:nvSpPr>
          <p:cNvPr id="32770" name="Line 6"/>
          <p:cNvSpPr>
            <a:spLocks noChangeShapeType="1"/>
          </p:cNvSpPr>
          <p:nvPr/>
        </p:nvSpPr>
        <p:spPr bwMode="auto">
          <a:xfrm flipV="1">
            <a:off x="4357688" y="4786313"/>
            <a:ext cx="684212" cy="0"/>
          </a:xfrm>
          <a:prstGeom prst="line">
            <a:avLst/>
          </a:prstGeom>
          <a:noFill/>
          <a:ln w="25400">
            <a:solidFill>
              <a:srgbClr val="800080"/>
            </a:solidFill>
            <a:round/>
            <a:headEnd type="stealth" w="med" len="med"/>
            <a:tailEnd type="stealth" w="med" len="med"/>
          </a:ln>
        </p:spPr>
        <p:txBody>
          <a:bodyPr/>
          <a:lstStyle/>
          <a:p>
            <a:endParaRPr lang="ko-KR" altLang="en-US"/>
          </a:p>
        </p:txBody>
      </p:sp>
      <p:sp>
        <p:nvSpPr>
          <p:cNvPr id="32771" name="Line 7"/>
          <p:cNvSpPr>
            <a:spLocks noChangeShapeType="1"/>
          </p:cNvSpPr>
          <p:nvPr/>
        </p:nvSpPr>
        <p:spPr bwMode="auto">
          <a:xfrm flipV="1">
            <a:off x="5143500" y="4786313"/>
            <a:ext cx="3286125" cy="0"/>
          </a:xfrm>
          <a:prstGeom prst="line">
            <a:avLst/>
          </a:prstGeom>
          <a:noFill/>
          <a:ln w="25400">
            <a:solidFill>
              <a:srgbClr val="800080"/>
            </a:solidFill>
            <a:round/>
            <a:headEnd type="stealth" w="med" len="med"/>
            <a:tailEnd type="stealth" w="med" len="med"/>
          </a:ln>
        </p:spPr>
        <p:txBody>
          <a:bodyPr/>
          <a:lstStyle/>
          <a:p>
            <a:endParaRPr lang="ko-KR" altLang="en-US"/>
          </a:p>
        </p:txBody>
      </p:sp>
      <p:pic>
        <p:nvPicPr>
          <p:cNvPr id="17" name="그림 20" descr="shpe.png"/>
          <p:cNvPicPr>
            <a:picLocks noChangeAspect="1"/>
          </p:cNvPicPr>
          <p:nvPr/>
        </p:nvPicPr>
        <p:blipFill>
          <a:blip r:embed="rId7" cstate="print"/>
          <a:srcRect/>
          <a:stretch>
            <a:fillRect/>
          </a:stretch>
        </p:blipFill>
        <p:spPr bwMode="auto">
          <a:xfrm>
            <a:off x="4714875" y="1357313"/>
            <a:ext cx="1068388" cy="92868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53276432"/>
      </p:ext>
    </p:extLst>
  </p:cSld>
  <p:clrMapOvr>
    <a:masterClrMapping/>
  </p:clrMapOvr>
  <p:transition advTm="48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7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2772" grpId="0"/>
      <p:bldP spid="32773" grpId="0"/>
      <p:bldP spid="32770" grpId="0" animBg="1"/>
      <p:bldP spid="3277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제목 1"/>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sp>
        <p:nvSpPr>
          <p:cNvPr id="39939" name="부제목 2"/>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pic>
        <p:nvPicPr>
          <p:cNvPr id="39940" name="Picture 2"/>
          <p:cNvPicPr>
            <a:picLocks noChangeAspect="1" noChangeArrowheads="1"/>
          </p:cNvPicPr>
          <p:nvPr/>
        </p:nvPicPr>
        <p:blipFill>
          <a:blip r:embed="rId3" cstate="print"/>
          <a:srcRect/>
          <a:stretch>
            <a:fillRect/>
          </a:stretch>
        </p:blipFill>
        <p:spPr bwMode="auto">
          <a:xfrm>
            <a:off x="785813" y="1214438"/>
            <a:ext cx="6324600" cy="4924425"/>
          </a:xfrm>
          <a:prstGeom prst="rect">
            <a:avLst/>
          </a:prstGeom>
          <a:solidFill>
            <a:srgbClr val="FFFFFF"/>
          </a:solidFill>
          <a:ln w="9525">
            <a:noFill/>
            <a:miter lim="800000"/>
            <a:headEnd/>
            <a:tailEnd/>
          </a:ln>
        </p:spPr>
      </p:pic>
      <p:sp>
        <p:nvSpPr>
          <p:cNvPr id="5" name="직사각형 4"/>
          <p:cNvSpPr/>
          <p:nvPr/>
        </p:nvSpPr>
        <p:spPr>
          <a:xfrm>
            <a:off x="250825" y="404813"/>
            <a:ext cx="8785225" cy="64770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Time-Resolved WAXS (TR-WAXS)</a:t>
            </a:r>
            <a:endParaRPr kumimoji="0" lang="en-US" altLang="ko-KR" sz="2800" b="1" dirty="0">
              <a:solidFill>
                <a:srgbClr val="009900"/>
              </a:solidFill>
              <a:ea typeface="HY견고딕" pitchFamily="18" charset="-127"/>
            </a:endParaRPr>
          </a:p>
        </p:txBody>
      </p:sp>
      <p:pic>
        <p:nvPicPr>
          <p:cNvPr id="39943" name="Picture 7"/>
          <p:cNvPicPr>
            <a:picLocks noChangeAspect="1" noChangeArrowheads="1"/>
          </p:cNvPicPr>
          <p:nvPr/>
        </p:nvPicPr>
        <p:blipFill>
          <a:blip r:embed="rId4" cstate="print"/>
          <a:srcRect/>
          <a:stretch>
            <a:fillRect/>
          </a:stretch>
        </p:blipFill>
        <p:spPr bwMode="auto">
          <a:xfrm>
            <a:off x="7286625" y="3929063"/>
            <a:ext cx="1651000" cy="2171700"/>
          </a:xfrm>
          <a:prstGeom prst="rect">
            <a:avLst/>
          </a:prstGeom>
          <a:noFill/>
          <a:ln w="9525">
            <a:noFill/>
            <a:miter lim="800000"/>
            <a:headEnd/>
            <a:tailEnd/>
          </a:ln>
        </p:spPr>
      </p:pic>
      <p:sp>
        <p:nvSpPr>
          <p:cNvPr id="8" name="Text Box 8"/>
          <p:cNvSpPr txBox="1">
            <a:spLocks noChangeArrowheads="1"/>
          </p:cNvSpPr>
          <p:nvPr/>
        </p:nvSpPr>
        <p:spPr bwMode="auto">
          <a:xfrm>
            <a:off x="3571868" y="6215063"/>
            <a:ext cx="5786445" cy="243143"/>
          </a:xfrm>
          <a:prstGeom prst="rect">
            <a:avLst/>
          </a:prstGeom>
          <a:noFill/>
          <a:ln w="9525">
            <a:noFill/>
            <a:miter lim="800000"/>
            <a:headEnd/>
            <a:tailEnd/>
          </a:ln>
        </p:spPr>
        <p:txBody>
          <a:bodyPr wrap="square">
            <a:spAutoFit/>
          </a:bodyPr>
          <a:lstStyle/>
          <a:p>
            <a:pPr>
              <a:lnSpc>
                <a:spcPct val="70000"/>
              </a:lnSpc>
              <a:spcBef>
                <a:spcPct val="50000"/>
              </a:spcBef>
            </a:pPr>
            <a:r>
              <a:rPr lang="en-US" altLang="ko-KR" sz="1400" b="1" i="1" dirty="0">
                <a:latin typeface="+mn-lt"/>
                <a:cs typeface="Arial" charset="0"/>
              </a:rPr>
              <a:t>Nature Methods</a:t>
            </a:r>
            <a:r>
              <a:rPr lang="en-US" altLang="ko-KR" sz="1400" b="1" dirty="0">
                <a:latin typeface="+mn-lt"/>
                <a:cs typeface="Arial" charset="0"/>
              </a:rPr>
              <a:t>, 5, 881-887 (2008) (COVER in the October issue)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그림 2" descr="cytc.png"/>
          <p:cNvPicPr>
            <a:picLocks noChangeAspect="1"/>
          </p:cNvPicPr>
          <p:nvPr/>
        </p:nvPicPr>
        <p:blipFill>
          <a:blip r:embed="rId3" cstate="print"/>
          <a:srcRect/>
          <a:stretch>
            <a:fillRect/>
          </a:stretch>
        </p:blipFill>
        <p:spPr bwMode="auto">
          <a:xfrm>
            <a:off x="4204012" y="4437111"/>
            <a:ext cx="1585913" cy="1477963"/>
          </a:xfrm>
          <a:prstGeom prst="rect">
            <a:avLst/>
          </a:prstGeom>
          <a:noFill/>
          <a:ln w="9525">
            <a:noFill/>
            <a:miter lim="800000"/>
            <a:headEnd/>
            <a:tailEnd/>
          </a:ln>
        </p:spPr>
      </p:pic>
      <p:pic>
        <p:nvPicPr>
          <p:cNvPr id="68611" name="그림 3" descr="eqMb.png"/>
          <p:cNvPicPr>
            <a:picLocks noChangeAspect="1"/>
          </p:cNvPicPr>
          <p:nvPr/>
        </p:nvPicPr>
        <p:blipFill>
          <a:blip r:embed="rId4" cstate="print"/>
          <a:srcRect/>
          <a:stretch>
            <a:fillRect/>
          </a:stretch>
        </p:blipFill>
        <p:spPr bwMode="auto">
          <a:xfrm>
            <a:off x="3786188" y="1412776"/>
            <a:ext cx="1565275" cy="1450975"/>
          </a:xfrm>
          <a:prstGeom prst="rect">
            <a:avLst/>
          </a:prstGeom>
          <a:noFill/>
          <a:ln w="9525">
            <a:noFill/>
            <a:miter lim="800000"/>
            <a:headEnd/>
            <a:tailEnd/>
          </a:ln>
        </p:spPr>
      </p:pic>
      <p:pic>
        <p:nvPicPr>
          <p:cNvPr id="68612" name="그림 4" descr="HbI.png"/>
          <p:cNvPicPr>
            <a:picLocks noChangeAspect="1"/>
          </p:cNvPicPr>
          <p:nvPr/>
        </p:nvPicPr>
        <p:blipFill>
          <a:blip r:embed="rId5" cstate="print"/>
          <a:srcRect/>
          <a:stretch>
            <a:fillRect/>
          </a:stretch>
        </p:blipFill>
        <p:spPr bwMode="auto">
          <a:xfrm>
            <a:off x="6559550" y="1357313"/>
            <a:ext cx="2012950" cy="1693862"/>
          </a:xfrm>
          <a:prstGeom prst="rect">
            <a:avLst/>
          </a:prstGeom>
          <a:noFill/>
          <a:ln w="9525">
            <a:noFill/>
            <a:miter lim="800000"/>
            <a:headEnd/>
            <a:tailEnd/>
          </a:ln>
        </p:spPr>
      </p:pic>
      <p:pic>
        <p:nvPicPr>
          <p:cNvPr id="68613" name="그림 5" descr="hHb.png"/>
          <p:cNvPicPr>
            <a:picLocks noChangeAspect="1"/>
          </p:cNvPicPr>
          <p:nvPr/>
        </p:nvPicPr>
        <p:blipFill>
          <a:blip r:embed="rId6" cstate="print"/>
          <a:srcRect/>
          <a:stretch>
            <a:fillRect/>
          </a:stretch>
        </p:blipFill>
        <p:spPr bwMode="auto">
          <a:xfrm>
            <a:off x="142875" y="1265238"/>
            <a:ext cx="2714625" cy="2001837"/>
          </a:xfrm>
          <a:prstGeom prst="rect">
            <a:avLst/>
          </a:prstGeom>
          <a:noFill/>
          <a:ln w="9525">
            <a:noFill/>
            <a:miter lim="800000"/>
            <a:headEnd/>
            <a:tailEnd/>
          </a:ln>
        </p:spPr>
      </p:pic>
      <p:sp>
        <p:nvSpPr>
          <p:cNvPr id="68614" name="TextBox 6"/>
          <p:cNvSpPr txBox="1">
            <a:spLocks noChangeArrowheads="1"/>
          </p:cNvSpPr>
          <p:nvPr/>
        </p:nvSpPr>
        <p:spPr bwMode="auto">
          <a:xfrm>
            <a:off x="500063" y="3344863"/>
            <a:ext cx="2071687" cy="369887"/>
          </a:xfrm>
          <a:prstGeom prst="rect">
            <a:avLst/>
          </a:prstGeom>
          <a:noFill/>
          <a:ln w="9525">
            <a:noFill/>
            <a:miter lim="800000"/>
            <a:headEnd/>
            <a:tailEnd/>
          </a:ln>
        </p:spPr>
        <p:txBody>
          <a:bodyPr>
            <a:spAutoFit/>
          </a:bodyPr>
          <a:lstStyle/>
          <a:p>
            <a:r>
              <a:rPr kumimoji="0" lang="en-US" altLang="ko-KR" b="1">
                <a:latin typeface="+mn-lt"/>
                <a:ea typeface="맑은 고딕" pitchFamily="50" charset="-127"/>
                <a:cs typeface="Arial" charset="0"/>
              </a:rPr>
              <a:t>Hemoglobin (Hb)</a:t>
            </a:r>
            <a:endParaRPr kumimoji="0" lang="ko-KR" altLang="en-US" b="1">
              <a:latin typeface="+mn-lt"/>
              <a:ea typeface="맑은 고딕" pitchFamily="50" charset="-127"/>
              <a:cs typeface="Arial" charset="0"/>
            </a:endParaRPr>
          </a:p>
        </p:txBody>
      </p:sp>
      <p:sp>
        <p:nvSpPr>
          <p:cNvPr id="68615" name="TextBox 7"/>
          <p:cNvSpPr txBox="1">
            <a:spLocks noChangeArrowheads="1"/>
          </p:cNvSpPr>
          <p:nvPr/>
        </p:nvSpPr>
        <p:spPr bwMode="auto">
          <a:xfrm>
            <a:off x="3714750" y="2984401"/>
            <a:ext cx="2000250" cy="369887"/>
          </a:xfrm>
          <a:prstGeom prst="rect">
            <a:avLst/>
          </a:prstGeom>
          <a:noFill/>
          <a:ln w="9525">
            <a:noFill/>
            <a:miter lim="800000"/>
            <a:headEnd/>
            <a:tailEnd/>
          </a:ln>
        </p:spPr>
        <p:txBody>
          <a:bodyPr>
            <a:spAutoFit/>
          </a:bodyPr>
          <a:lstStyle/>
          <a:p>
            <a:r>
              <a:rPr kumimoji="0" lang="en-US" altLang="ko-KR" b="1">
                <a:latin typeface="+mn-lt"/>
                <a:ea typeface="맑은 고딕" pitchFamily="50" charset="-127"/>
                <a:cs typeface="Arial" charset="0"/>
              </a:rPr>
              <a:t>Myoglobin (Mb)</a:t>
            </a:r>
            <a:endParaRPr kumimoji="0" lang="ko-KR" altLang="en-US" b="1">
              <a:latin typeface="+mn-lt"/>
              <a:ea typeface="맑은 고딕" pitchFamily="50" charset="-127"/>
              <a:cs typeface="Arial" charset="0"/>
            </a:endParaRPr>
          </a:p>
        </p:txBody>
      </p:sp>
      <p:sp>
        <p:nvSpPr>
          <p:cNvPr id="68616" name="TextBox 8"/>
          <p:cNvSpPr txBox="1">
            <a:spLocks noChangeArrowheads="1"/>
          </p:cNvSpPr>
          <p:nvPr/>
        </p:nvSpPr>
        <p:spPr bwMode="auto">
          <a:xfrm>
            <a:off x="3779912" y="5877272"/>
            <a:ext cx="2500313" cy="369887"/>
          </a:xfrm>
          <a:prstGeom prst="rect">
            <a:avLst/>
          </a:prstGeom>
          <a:noFill/>
          <a:ln w="9525">
            <a:noFill/>
            <a:miter lim="800000"/>
            <a:headEnd/>
            <a:tailEnd/>
          </a:ln>
        </p:spPr>
        <p:txBody>
          <a:bodyPr>
            <a:spAutoFit/>
          </a:bodyPr>
          <a:lstStyle/>
          <a:p>
            <a:r>
              <a:rPr kumimoji="0" lang="en-US" altLang="ko-KR" b="1" dirty="0" err="1">
                <a:latin typeface="+mn-lt"/>
                <a:ea typeface="맑은 고딕" pitchFamily="50" charset="-127"/>
                <a:cs typeface="Arial" charset="0"/>
              </a:rPr>
              <a:t>Cytochrome</a:t>
            </a:r>
            <a:r>
              <a:rPr kumimoji="0" lang="en-US" altLang="ko-KR" b="1" dirty="0">
                <a:latin typeface="+mn-lt"/>
                <a:ea typeface="맑은 고딕" pitchFamily="50" charset="-127"/>
                <a:cs typeface="Arial" charset="0"/>
              </a:rPr>
              <a:t> C (</a:t>
            </a:r>
            <a:r>
              <a:rPr kumimoji="0" lang="en-US" altLang="ko-KR" b="1" dirty="0" err="1">
                <a:latin typeface="+mn-lt"/>
                <a:ea typeface="맑은 고딕" pitchFamily="50" charset="-127"/>
                <a:cs typeface="Arial" charset="0"/>
              </a:rPr>
              <a:t>CytC</a:t>
            </a:r>
            <a:r>
              <a:rPr kumimoji="0" lang="en-US" altLang="ko-KR" b="1" dirty="0">
                <a:latin typeface="+mn-lt"/>
                <a:ea typeface="맑은 고딕" pitchFamily="50" charset="-127"/>
                <a:cs typeface="Arial" charset="0"/>
              </a:rPr>
              <a:t>)</a:t>
            </a:r>
            <a:endParaRPr kumimoji="0" lang="ko-KR" altLang="en-US" b="1" dirty="0">
              <a:latin typeface="+mn-lt"/>
              <a:ea typeface="맑은 고딕" pitchFamily="50" charset="-127"/>
              <a:cs typeface="Arial" charset="0"/>
            </a:endParaRPr>
          </a:p>
        </p:txBody>
      </p:sp>
      <p:sp>
        <p:nvSpPr>
          <p:cNvPr id="68617" name="TextBox 9"/>
          <p:cNvSpPr txBox="1">
            <a:spLocks noChangeArrowheads="1"/>
          </p:cNvSpPr>
          <p:nvPr/>
        </p:nvSpPr>
        <p:spPr bwMode="auto">
          <a:xfrm>
            <a:off x="6215063" y="3000375"/>
            <a:ext cx="2928937" cy="369888"/>
          </a:xfrm>
          <a:prstGeom prst="rect">
            <a:avLst/>
          </a:prstGeom>
          <a:noFill/>
          <a:ln w="9525">
            <a:noFill/>
            <a:miter lim="800000"/>
            <a:headEnd/>
            <a:tailEnd/>
          </a:ln>
        </p:spPr>
        <p:txBody>
          <a:bodyPr>
            <a:spAutoFit/>
          </a:bodyPr>
          <a:lstStyle/>
          <a:p>
            <a:r>
              <a:rPr kumimoji="0" lang="en-US" altLang="ko-KR" b="1">
                <a:latin typeface="+mn-lt"/>
                <a:ea typeface="맑은 고딕" pitchFamily="50" charset="-127"/>
                <a:cs typeface="Arial" charset="0"/>
              </a:rPr>
              <a:t>Dimeric Hemoglobin (HbI)</a:t>
            </a:r>
            <a:endParaRPr kumimoji="0" lang="ko-KR" altLang="en-US" b="1">
              <a:latin typeface="+mn-lt"/>
              <a:ea typeface="맑은 고딕" pitchFamily="50" charset="-127"/>
              <a:cs typeface="Arial" charset="0"/>
            </a:endParaRPr>
          </a:p>
        </p:txBody>
      </p:sp>
      <p:pic>
        <p:nvPicPr>
          <p:cNvPr id="68618" name="그림 10" descr="pyp.png"/>
          <p:cNvPicPr>
            <a:picLocks noChangeAspect="1"/>
          </p:cNvPicPr>
          <p:nvPr/>
        </p:nvPicPr>
        <p:blipFill>
          <a:blip r:embed="rId7" cstate="print"/>
          <a:srcRect/>
          <a:stretch>
            <a:fillRect/>
          </a:stretch>
        </p:blipFill>
        <p:spPr bwMode="auto">
          <a:xfrm>
            <a:off x="642938" y="3954463"/>
            <a:ext cx="1500187" cy="1743075"/>
          </a:xfrm>
          <a:prstGeom prst="rect">
            <a:avLst/>
          </a:prstGeom>
          <a:noFill/>
          <a:ln w="9525">
            <a:noFill/>
            <a:miter lim="800000"/>
            <a:headEnd/>
            <a:tailEnd/>
          </a:ln>
        </p:spPr>
      </p:pic>
      <p:sp>
        <p:nvSpPr>
          <p:cNvPr id="68619" name="TextBox 11"/>
          <p:cNvSpPr txBox="1">
            <a:spLocks noChangeArrowheads="1"/>
          </p:cNvSpPr>
          <p:nvPr/>
        </p:nvSpPr>
        <p:spPr bwMode="auto">
          <a:xfrm>
            <a:off x="0" y="5661248"/>
            <a:ext cx="3714750" cy="369332"/>
          </a:xfrm>
          <a:prstGeom prst="rect">
            <a:avLst/>
          </a:prstGeom>
          <a:noFill/>
          <a:ln w="9525">
            <a:noFill/>
            <a:miter lim="800000"/>
            <a:headEnd/>
            <a:tailEnd/>
          </a:ln>
        </p:spPr>
        <p:txBody>
          <a:bodyPr wrap="square">
            <a:spAutoFit/>
          </a:bodyPr>
          <a:lstStyle/>
          <a:p>
            <a:pPr algn="ctr"/>
            <a:r>
              <a:rPr kumimoji="0" lang="en-US" altLang="ko-KR" b="1" dirty="0">
                <a:latin typeface="+mn-lt"/>
                <a:ea typeface="맑은 고딕" pitchFamily="50" charset="-127"/>
                <a:cs typeface="Arial" charset="0"/>
              </a:rPr>
              <a:t>Photoactive Yellow </a:t>
            </a:r>
            <a:r>
              <a:rPr kumimoji="0" lang="en-US" altLang="ko-KR" b="1" dirty="0" smtClean="0">
                <a:latin typeface="+mn-lt"/>
                <a:ea typeface="맑은 고딕" pitchFamily="50" charset="-127"/>
                <a:cs typeface="Arial" charset="0"/>
              </a:rPr>
              <a:t>Protein (</a:t>
            </a:r>
            <a:r>
              <a:rPr kumimoji="0" lang="en-US" altLang="ko-KR" b="1" dirty="0">
                <a:latin typeface="+mn-lt"/>
                <a:ea typeface="맑은 고딕" pitchFamily="50" charset="-127"/>
                <a:cs typeface="Arial" charset="0"/>
              </a:rPr>
              <a:t>PYP)</a:t>
            </a:r>
            <a:endParaRPr kumimoji="0" lang="ko-KR" altLang="en-US" b="1" dirty="0">
              <a:latin typeface="+mn-lt"/>
              <a:ea typeface="맑은 고딕" pitchFamily="50" charset="-127"/>
              <a:cs typeface="Arial" charset="0"/>
            </a:endParaRPr>
          </a:p>
        </p:txBody>
      </p:sp>
      <p:pic>
        <p:nvPicPr>
          <p:cNvPr id="68620" name="그림 12" descr="bR.png"/>
          <p:cNvPicPr>
            <a:picLocks noChangeAspect="1"/>
          </p:cNvPicPr>
          <p:nvPr/>
        </p:nvPicPr>
        <p:blipFill>
          <a:blip r:embed="rId8" cstate="print"/>
          <a:srcRect/>
          <a:stretch>
            <a:fillRect/>
          </a:stretch>
        </p:blipFill>
        <p:spPr bwMode="auto">
          <a:xfrm>
            <a:off x="6786563" y="3570288"/>
            <a:ext cx="1643062" cy="2573337"/>
          </a:xfrm>
          <a:prstGeom prst="rect">
            <a:avLst/>
          </a:prstGeom>
          <a:noFill/>
          <a:ln w="9525">
            <a:noFill/>
            <a:miter lim="800000"/>
            <a:headEnd/>
            <a:tailEnd/>
          </a:ln>
        </p:spPr>
      </p:pic>
      <p:sp>
        <p:nvSpPr>
          <p:cNvPr id="68621" name="TextBox 13"/>
          <p:cNvSpPr txBox="1">
            <a:spLocks noChangeArrowheads="1"/>
          </p:cNvSpPr>
          <p:nvPr/>
        </p:nvSpPr>
        <p:spPr bwMode="auto">
          <a:xfrm>
            <a:off x="6429375" y="6143625"/>
            <a:ext cx="2714625" cy="369888"/>
          </a:xfrm>
          <a:prstGeom prst="rect">
            <a:avLst/>
          </a:prstGeom>
          <a:noFill/>
          <a:ln w="9525">
            <a:noFill/>
            <a:miter lim="800000"/>
            <a:headEnd/>
            <a:tailEnd/>
          </a:ln>
        </p:spPr>
        <p:txBody>
          <a:bodyPr>
            <a:spAutoFit/>
          </a:bodyPr>
          <a:lstStyle/>
          <a:p>
            <a:r>
              <a:rPr kumimoji="0" lang="en-US" altLang="ko-KR" b="1">
                <a:latin typeface="+mn-lt"/>
                <a:ea typeface="맑은 고딕" pitchFamily="50" charset="-127"/>
                <a:cs typeface="Arial" charset="0"/>
              </a:rPr>
              <a:t>Bacteriorhodopsin (bR)</a:t>
            </a:r>
            <a:endParaRPr kumimoji="0" lang="ko-KR" altLang="en-US" b="1">
              <a:latin typeface="+mn-lt"/>
              <a:ea typeface="맑은 고딕" pitchFamily="50" charset="-127"/>
              <a:cs typeface="Arial" charset="0"/>
            </a:endParaRPr>
          </a:p>
        </p:txBody>
      </p:sp>
      <p:sp>
        <p:nvSpPr>
          <p:cNvPr id="14" name="제목 1"/>
          <p:cNvSpPr txBox="1">
            <a:spLocks/>
          </p:cNvSpPr>
          <p:nvPr/>
        </p:nvSpPr>
        <p:spPr bwMode="auto">
          <a:xfrm>
            <a:off x="642938" y="428625"/>
            <a:ext cx="7620000" cy="714375"/>
          </a:xfrm>
          <a:prstGeom prst="rect">
            <a:avLst/>
          </a:prstGeom>
          <a:solidFill>
            <a:srgbClr val="FFFF00"/>
          </a:solidFill>
          <a:ln>
            <a:miter lim="800000"/>
            <a:headEnd/>
            <a:tailEnd/>
          </a:ln>
        </p:spPr>
        <p:txBody>
          <a:bodyPr/>
          <a:lstStyle/>
          <a:p>
            <a:pPr algn="ctr" eaLnBrk="0" hangingPunct="0">
              <a:defRPr/>
            </a:pPr>
            <a:r>
              <a:rPr kumimoji="0" lang="en-US" altLang="ko-KR" sz="4400" b="1" dirty="0">
                <a:latin typeface="+mn-lt"/>
                <a:ea typeface="+mj-ea"/>
                <a:cs typeface="+mj-cs"/>
              </a:rPr>
              <a:t>Protein Gallery </a:t>
            </a:r>
            <a:endParaRPr kumimoji="0" lang="ko-KR" altLang="en-US" sz="4400" b="1" dirty="0">
              <a:latin typeface="+mn-lt"/>
              <a:ea typeface="+mj-ea"/>
              <a:cs typeface="+mj-cs"/>
            </a:endParaRPr>
          </a:p>
        </p:txBody>
      </p:sp>
      <p:sp>
        <p:nvSpPr>
          <p:cNvPr id="15" name="Text Box 8"/>
          <p:cNvSpPr txBox="1">
            <a:spLocks noChangeArrowheads="1"/>
          </p:cNvSpPr>
          <p:nvPr/>
        </p:nvSpPr>
        <p:spPr bwMode="auto">
          <a:xfrm>
            <a:off x="3419872" y="3355429"/>
            <a:ext cx="2592288"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Nature Methods, 5, 881-887 (2008)</a:t>
            </a:r>
            <a:endParaRPr lang="en-US" altLang="ko-KR" sz="1200" b="1" dirty="0">
              <a:solidFill>
                <a:srgbClr val="7030A0"/>
              </a:solidFill>
              <a:latin typeface="+mn-lt"/>
              <a:cs typeface="Arial" charset="0"/>
            </a:endParaRPr>
          </a:p>
        </p:txBody>
      </p:sp>
      <p:sp>
        <p:nvSpPr>
          <p:cNvPr id="16" name="Text Box 8"/>
          <p:cNvSpPr txBox="1">
            <a:spLocks noChangeArrowheads="1"/>
          </p:cNvSpPr>
          <p:nvPr/>
        </p:nvSpPr>
        <p:spPr bwMode="auto">
          <a:xfrm>
            <a:off x="251520" y="3717032"/>
            <a:ext cx="2592288"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Nature Methods, 5, 881-887 (2008)</a:t>
            </a:r>
            <a:endParaRPr lang="en-US" altLang="ko-KR" sz="1200" b="1" dirty="0">
              <a:solidFill>
                <a:srgbClr val="7030A0"/>
              </a:solidFill>
              <a:latin typeface="+mn-lt"/>
              <a:cs typeface="Arial" charset="0"/>
            </a:endParaRPr>
          </a:p>
        </p:txBody>
      </p:sp>
      <p:sp>
        <p:nvSpPr>
          <p:cNvPr id="17" name="Text Box 8"/>
          <p:cNvSpPr txBox="1">
            <a:spLocks noChangeArrowheads="1"/>
          </p:cNvSpPr>
          <p:nvPr/>
        </p:nvSpPr>
        <p:spPr bwMode="auto">
          <a:xfrm>
            <a:off x="3779912" y="6237312"/>
            <a:ext cx="2592288"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Nature Methods, 5, 881-887 (2008)</a:t>
            </a:r>
            <a:endParaRPr lang="en-US" altLang="ko-KR" sz="1200" b="1" dirty="0">
              <a:solidFill>
                <a:srgbClr val="7030A0"/>
              </a:solidFill>
              <a:latin typeface="+mn-lt"/>
              <a:cs typeface="Arial" charset="0"/>
            </a:endParaRPr>
          </a:p>
        </p:txBody>
      </p:sp>
      <p:sp>
        <p:nvSpPr>
          <p:cNvPr id="18" name="Text Box 8"/>
          <p:cNvSpPr txBox="1">
            <a:spLocks noChangeArrowheads="1"/>
          </p:cNvSpPr>
          <p:nvPr/>
        </p:nvSpPr>
        <p:spPr bwMode="auto">
          <a:xfrm>
            <a:off x="3059832" y="3571454"/>
            <a:ext cx="3312368"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 Phys. Chem. B, 113, 13131-13133 (2009)</a:t>
            </a:r>
            <a:endParaRPr lang="en-US" altLang="ko-KR" sz="1200" b="1" dirty="0">
              <a:solidFill>
                <a:srgbClr val="7030A0"/>
              </a:solidFill>
              <a:latin typeface="+mn-lt"/>
              <a:cs typeface="Arial" charset="0"/>
            </a:endParaRPr>
          </a:p>
        </p:txBody>
      </p:sp>
      <p:sp>
        <p:nvSpPr>
          <p:cNvPr id="19" name="Text Box 8"/>
          <p:cNvSpPr txBox="1">
            <a:spLocks noChangeArrowheads="1"/>
          </p:cNvSpPr>
          <p:nvPr/>
        </p:nvSpPr>
        <p:spPr bwMode="auto">
          <a:xfrm>
            <a:off x="3491880" y="3781902"/>
            <a:ext cx="2592288"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err="1" smtClean="0">
                <a:solidFill>
                  <a:srgbClr val="7030A0"/>
                </a:solidFill>
                <a:latin typeface="+mn-lt"/>
                <a:cs typeface="Arial" charset="0"/>
              </a:rPr>
              <a:t>ChemComm</a:t>
            </a:r>
            <a:r>
              <a:rPr lang="en-US" altLang="ko-KR" sz="1200" b="1" dirty="0" smtClean="0">
                <a:solidFill>
                  <a:srgbClr val="7030A0"/>
                </a:solidFill>
                <a:latin typeface="+mn-lt"/>
                <a:cs typeface="Arial" charset="0"/>
              </a:rPr>
              <a:t>, 47, 289-291 (2011)</a:t>
            </a:r>
            <a:endParaRPr lang="en-US" altLang="ko-KR" sz="1200" b="1" dirty="0">
              <a:solidFill>
                <a:srgbClr val="7030A0"/>
              </a:solidFill>
              <a:latin typeface="+mn-lt"/>
              <a:cs typeface="Arial" charset="0"/>
            </a:endParaRPr>
          </a:p>
        </p:txBody>
      </p:sp>
      <p:sp>
        <p:nvSpPr>
          <p:cNvPr id="20" name="Text Box 8"/>
          <p:cNvSpPr txBox="1">
            <a:spLocks noChangeArrowheads="1"/>
          </p:cNvSpPr>
          <p:nvPr/>
        </p:nvSpPr>
        <p:spPr bwMode="auto">
          <a:xfrm>
            <a:off x="3491880" y="3997926"/>
            <a:ext cx="2880320"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 Phys. Chem. </a:t>
            </a:r>
            <a:r>
              <a:rPr lang="en-US" altLang="ko-KR" sz="1200" b="1" dirty="0" err="1" smtClean="0">
                <a:solidFill>
                  <a:srgbClr val="7030A0"/>
                </a:solidFill>
                <a:latin typeface="+mn-lt"/>
                <a:cs typeface="Arial" charset="0"/>
              </a:rPr>
              <a:t>Lett</a:t>
            </a:r>
            <a:r>
              <a:rPr lang="en-US" altLang="ko-KR" sz="1200" b="1" dirty="0" smtClean="0">
                <a:solidFill>
                  <a:srgbClr val="7030A0"/>
                </a:solidFill>
                <a:latin typeface="+mn-lt"/>
                <a:cs typeface="Arial" charset="0"/>
              </a:rPr>
              <a:t>., 2, 350-356 (2011)</a:t>
            </a:r>
            <a:endParaRPr lang="en-US" altLang="ko-KR" sz="1200" b="1" dirty="0">
              <a:solidFill>
                <a:srgbClr val="7030A0"/>
              </a:solidFill>
              <a:latin typeface="+mn-lt"/>
              <a:cs typeface="Arial" charset="0"/>
            </a:endParaRPr>
          </a:p>
        </p:txBody>
      </p:sp>
      <p:sp>
        <p:nvSpPr>
          <p:cNvPr id="21" name="Text Box 8"/>
          <p:cNvSpPr txBox="1">
            <a:spLocks noChangeArrowheads="1"/>
          </p:cNvSpPr>
          <p:nvPr/>
        </p:nvSpPr>
        <p:spPr bwMode="auto">
          <a:xfrm>
            <a:off x="6012160" y="3308207"/>
            <a:ext cx="310946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 Am. Chem. Soc., 134, 7001-7008 (2012)</a:t>
            </a:r>
            <a:endParaRPr lang="en-US" altLang="ko-KR" sz="1200" b="1" dirty="0">
              <a:solidFill>
                <a:srgbClr val="7030A0"/>
              </a:solidFill>
              <a:latin typeface="+mn-lt"/>
              <a:cs typeface="Arial" charset="0"/>
            </a:endParaRPr>
          </a:p>
        </p:txBody>
      </p:sp>
      <p:sp>
        <p:nvSpPr>
          <p:cNvPr id="22" name="Text Box 8"/>
          <p:cNvSpPr txBox="1">
            <a:spLocks noChangeArrowheads="1"/>
          </p:cNvSpPr>
          <p:nvPr/>
        </p:nvSpPr>
        <p:spPr bwMode="auto">
          <a:xfrm>
            <a:off x="232140" y="6062215"/>
            <a:ext cx="310946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 Am. Chem. Soc., 134, 3145-3153 (2012)</a:t>
            </a:r>
            <a:endParaRPr lang="en-US" altLang="ko-KR" sz="1200" b="1" dirty="0">
              <a:solidFill>
                <a:srgbClr val="7030A0"/>
              </a:solidFill>
              <a:latin typeface="+mn-lt"/>
              <a:cs typeface="Arial" charset="0"/>
            </a:endParaRPr>
          </a:p>
        </p:txBody>
      </p:sp>
      <p:sp>
        <p:nvSpPr>
          <p:cNvPr id="23" name="Text Box 8"/>
          <p:cNvSpPr txBox="1">
            <a:spLocks noChangeArrowheads="1"/>
          </p:cNvSpPr>
          <p:nvPr/>
        </p:nvSpPr>
        <p:spPr bwMode="auto">
          <a:xfrm>
            <a:off x="251520" y="6214615"/>
            <a:ext cx="3109464"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smtClean="0">
                <a:solidFill>
                  <a:srgbClr val="7030A0"/>
                </a:solidFill>
                <a:latin typeface="+mn-lt"/>
                <a:cs typeface="Arial" charset="0"/>
              </a:rPr>
              <a:t>J. Am. Chem. Soc., 133, 9395-9404 (2011)</a:t>
            </a:r>
            <a:endParaRPr lang="en-US" altLang="ko-KR" sz="1200" b="1" dirty="0">
              <a:solidFill>
                <a:srgbClr val="7030A0"/>
              </a:solidFill>
              <a:latin typeface="+mn-lt"/>
              <a:cs typeface="Arial" charset="0"/>
            </a:endParaRPr>
          </a:p>
        </p:txBody>
      </p:sp>
    </p:spTree>
    <p:extLst>
      <p:ext uri="{BB962C8B-B14F-4D97-AF65-F5344CB8AC3E}">
        <p14:creationId xmlns:p14="http://schemas.microsoft.com/office/powerpoint/2010/main" val="33181264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5" name="Picture 5"/>
          <p:cNvPicPr>
            <a:picLocks noChangeAspect="1" noChangeArrowheads="1"/>
          </p:cNvPicPr>
          <p:nvPr/>
        </p:nvPicPr>
        <p:blipFill>
          <a:blip r:embed="rId2" cstate="print"/>
          <a:srcRect/>
          <a:stretch>
            <a:fillRect/>
          </a:stretch>
        </p:blipFill>
        <p:spPr bwMode="auto">
          <a:xfrm>
            <a:off x="928662" y="1571612"/>
            <a:ext cx="7287668" cy="4786346"/>
          </a:xfrm>
          <a:prstGeom prst="rect">
            <a:avLst/>
          </a:prstGeom>
          <a:noFill/>
        </p:spPr>
      </p:pic>
      <p:sp>
        <p:nvSpPr>
          <p:cNvPr id="9" name="직사각형 8"/>
          <p:cNvSpPr/>
          <p:nvPr/>
        </p:nvSpPr>
        <p:spPr>
          <a:xfrm>
            <a:off x="395288" y="620713"/>
            <a:ext cx="8353425" cy="504825"/>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err="1" smtClean="0">
                <a:solidFill>
                  <a:schemeClr val="tx1"/>
                </a:solidFill>
                <a:ea typeface="HY견고딕" pitchFamily="18" charset="-127"/>
              </a:rPr>
              <a:t>Homodimeric</a:t>
            </a:r>
            <a:r>
              <a:rPr kumimoji="0" lang="en-US" altLang="ko-KR" sz="3200" b="1" dirty="0" smtClean="0">
                <a:solidFill>
                  <a:schemeClr val="tx1"/>
                </a:solidFill>
                <a:ea typeface="HY견고딕" pitchFamily="18" charset="-127"/>
              </a:rPr>
              <a:t> Hemoglobin (</a:t>
            </a:r>
            <a:r>
              <a:rPr kumimoji="0" lang="en-US" altLang="ko-KR" sz="3200" b="1" dirty="0" err="1" smtClean="0">
                <a:solidFill>
                  <a:schemeClr val="tx1"/>
                </a:solidFill>
                <a:ea typeface="HY견고딕" pitchFamily="18" charset="-127"/>
              </a:rPr>
              <a:t>HbI</a:t>
            </a:r>
            <a:r>
              <a:rPr kumimoji="0" lang="en-US" altLang="ko-KR" sz="3200" b="1" dirty="0" smtClean="0">
                <a:solidFill>
                  <a:schemeClr val="tx1"/>
                </a:solidFill>
                <a:ea typeface="HY견고딕" pitchFamily="18" charset="-127"/>
              </a:rPr>
              <a:t>)</a:t>
            </a:r>
            <a:endParaRPr kumimoji="0" lang="en-US" altLang="ko-KR" sz="3200" b="1" dirty="0">
              <a:solidFill>
                <a:srgbClr val="0000FF"/>
              </a:solidFill>
              <a:ea typeface="HY견고딕" pitchFamily="18" charset="-127"/>
            </a:endParaRPr>
          </a:p>
        </p:txBody>
      </p:sp>
    </p:spTree>
    <p:extLst>
      <p:ext uri="{BB962C8B-B14F-4D97-AF65-F5344CB8AC3E}">
        <p14:creationId xmlns:p14="http://schemas.microsoft.com/office/powerpoint/2010/main" val="3669558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214313" y="428625"/>
            <a:ext cx="8424862" cy="500063"/>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Net Signal (Difference) is even smaller</a:t>
            </a:r>
          </a:p>
        </p:txBody>
      </p:sp>
      <p:pic>
        <p:nvPicPr>
          <p:cNvPr id="38915" name="Picture 21"/>
          <p:cNvPicPr>
            <a:picLocks noChangeAspect="1" noChangeArrowheads="1"/>
          </p:cNvPicPr>
          <p:nvPr/>
        </p:nvPicPr>
        <p:blipFill>
          <a:blip r:embed="rId3" cstate="print"/>
          <a:srcRect/>
          <a:stretch>
            <a:fillRect/>
          </a:stretch>
        </p:blipFill>
        <p:spPr bwMode="auto">
          <a:xfrm>
            <a:off x="357188" y="1071563"/>
            <a:ext cx="4786312" cy="2879725"/>
          </a:xfrm>
          <a:prstGeom prst="rect">
            <a:avLst/>
          </a:prstGeom>
          <a:noFill/>
          <a:ln w="9525">
            <a:noFill/>
            <a:miter lim="800000"/>
            <a:headEnd/>
            <a:tailEnd/>
          </a:ln>
        </p:spPr>
      </p:pic>
      <p:pic>
        <p:nvPicPr>
          <p:cNvPr id="38916" name="Picture 3"/>
          <p:cNvPicPr>
            <a:picLocks noChangeAspect="1" noChangeArrowheads="1"/>
          </p:cNvPicPr>
          <p:nvPr/>
        </p:nvPicPr>
        <p:blipFill>
          <a:blip r:embed="rId4" cstate="print"/>
          <a:srcRect/>
          <a:stretch>
            <a:fillRect/>
          </a:stretch>
        </p:blipFill>
        <p:spPr bwMode="auto">
          <a:xfrm>
            <a:off x="500063" y="4143375"/>
            <a:ext cx="3929062" cy="2714625"/>
          </a:xfrm>
          <a:prstGeom prst="rect">
            <a:avLst/>
          </a:prstGeom>
          <a:noFill/>
          <a:ln w="9525">
            <a:noFill/>
            <a:miter lim="800000"/>
            <a:headEnd/>
            <a:tailEnd/>
          </a:ln>
        </p:spPr>
      </p:pic>
      <p:pic>
        <p:nvPicPr>
          <p:cNvPr id="38917" name="Picture 15" descr="new nozzle Running"/>
          <p:cNvPicPr>
            <a:picLocks noChangeAspect="1" noChangeArrowheads="1"/>
          </p:cNvPicPr>
          <p:nvPr/>
        </p:nvPicPr>
        <p:blipFill>
          <a:blip r:embed="rId5" cstate="print"/>
          <a:srcRect/>
          <a:stretch>
            <a:fillRect/>
          </a:stretch>
        </p:blipFill>
        <p:spPr bwMode="auto">
          <a:xfrm>
            <a:off x="5357813" y="3643313"/>
            <a:ext cx="3771900" cy="2828925"/>
          </a:xfrm>
          <a:prstGeom prst="rect">
            <a:avLst/>
          </a:prstGeom>
          <a:noFill/>
          <a:ln w="9525">
            <a:noFill/>
            <a:miter lim="800000"/>
            <a:headEnd/>
            <a:tailEnd/>
          </a:ln>
        </p:spPr>
      </p:pic>
      <p:pic>
        <p:nvPicPr>
          <p:cNvPr id="38918" name="Picture 16" descr="product-photo_1"/>
          <p:cNvPicPr>
            <a:picLocks noChangeAspect="1" noChangeArrowheads="1"/>
          </p:cNvPicPr>
          <p:nvPr/>
        </p:nvPicPr>
        <p:blipFill>
          <a:blip r:embed="rId6" cstate="print"/>
          <a:srcRect/>
          <a:stretch>
            <a:fillRect/>
          </a:stretch>
        </p:blipFill>
        <p:spPr bwMode="auto">
          <a:xfrm>
            <a:off x="4643438" y="4214813"/>
            <a:ext cx="1757362" cy="2203450"/>
          </a:xfrm>
          <a:prstGeom prst="rect">
            <a:avLst/>
          </a:prstGeom>
          <a:noFill/>
          <a:ln w="9525">
            <a:noFill/>
            <a:miter lim="800000"/>
            <a:headEnd/>
            <a:tailEnd/>
          </a:ln>
        </p:spPr>
      </p:pic>
      <p:pic>
        <p:nvPicPr>
          <p:cNvPr id="38919" name="그림 10" descr="그림8"/>
          <p:cNvPicPr>
            <a:picLocks noChangeAspect="1" noChangeArrowheads="1"/>
          </p:cNvPicPr>
          <p:nvPr/>
        </p:nvPicPr>
        <p:blipFill>
          <a:blip r:embed="rId7" cstate="print"/>
          <a:srcRect/>
          <a:stretch>
            <a:fillRect/>
          </a:stretch>
        </p:blipFill>
        <p:spPr bwMode="auto">
          <a:xfrm>
            <a:off x="5357813" y="1143000"/>
            <a:ext cx="3643312" cy="2714625"/>
          </a:xfrm>
          <a:prstGeom prst="rect">
            <a:avLst/>
          </a:prstGeom>
          <a:noFill/>
          <a:ln w="9525">
            <a:noFill/>
            <a:miter lim="800000"/>
            <a:headEnd/>
            <a:tailEnd/>
          </a:ln>
        </p:spPr>
      </p:pic>
    </p:spTree>
    <p:extLst>
      <p:ext uri="{BB962C8B-B14F-4D97-AF65-F5344CB8AC3E}">
        <p14:creationId xmlns:p14="http://schemas.microsoft.com/office/powerpoint/2010/main" val="734636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1075" name="Picture 3"/>
          <p:cNvPicPr>
            <a:picLocks noChangeAspect="1" noChangeArrowheads="1"/>
          </p:cNvPicPr>
          <p:nvPr/>
        </p:nvPicPr>
        <p:blipFill>
          <a:blip r:embed="rId2" cstate="print"/>
          <a:srcRect/>
          <a:stretch>
            <a:fillRect/>
          </a:stretch>
        </p:blipFill>
        <p:spPr bwMode="auto">
          <a:xfrm>
            <a:off x="1907704" y="1550866"/>
            <a:ext cx="5112568" cy="4974478"/>
          </a:xfrm>
          <a:prstGeom prst="rect">
            <a:avLst/>
          </a:prstGeom>
          <a:noFill/>
        </p:spPr>
      </p:pic>
      <p:sp>
        <p:nvSpPr>
          <p:cNvPr id="5" name="직사각형 4"/>
          <p:cNvSpPr/>
          <p:nvPr/>
        </p:nvSpPr>
        <p:spPr>
          <a:xfrm>
            <a:off x="395536" y="476672"/>
            <a:ext cx="8353425" cy="504825"/>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dirty="0" smtClean="0">
                <a:solidFill>
                  <a:schemeClr val="tx1"/>
                </a:solidFill>
                <a:ea typeface="HY견고딕" pitchFamily="18" charset="-127"/>
              </a:rPr>
              <a:t>Protein Structural Dynamics Perturbed by </a:t>
            </a:r>
            <a:r>
              <a:rPr kumimoji="0" lang="en-US" altLang="ko-KR" sz="2400" b="1" dirty="0" smtClean="0">
                <a:solidFill>
                  <a:srgbClr val="FF0000"/>
                </a:solidFill>
                <a:ea typeface="HY견고딕" pitchFamily="18" charset="-127"/>
              </a:rPr>
              <a:t>Mutation</a:t>
            </a:r>
            <a:endParaRPr kumimoji="0" lang="en-US" altLang="ko-KR" sz="2400" b="1" dirty="0">
              <a:solidFill>
                <a:srgbClr val="FF0000"/>
              </a:solidFill>
              <a:ea typeface="HY견고딕" pitchFamily="18" charset="-127"/>
            </a:endParaRPr>
          </a:p>
        </p:txBody>
      </p:sp>
      <p:sp>
        <p:nvSpPr>
          <p:cNvPr id="6" name="직사각형 5"/>
          <p:cNvSpPr/>
          <p:nvPr/>
        </p:nvSpPr>
        <p:spPr>
          <a:xfrm>
            <a:off x="2411760" y="1124744"/>
            <a:ext cx="1791816" cy="351656"/>
          </a:xfrm>
          <a:prstGeom prst="rect">
            <a:avLst/>
          </a:prstGeom>
          <a:solidFill>
            <a:srgbClr val="92D05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dirty="0" smtClean="0">
                <a:solidFill>
                  <a:schemeClr val="tx1"/>
                </a:solidFill>
                <a:ea typeface="HY견고딕" pitchFamily="18" charset="-127"/>
              </a:rPr>
              <a:t>Wild Type</a:t>
            </a:r>
            <a:endParaRPr kumimoji="0" lang="en-US" altLang="ko-KR" sz="2400" b="1" dirty="0">
              <a:solidFill>
                <a:schemeClr val="tx1"/>
              </a:solidFill>
              <a:ea typeface="HY견고딕" pitchFamily="18" charset="-127"/>
            </a:endParaRPr>
          </a:p>
        </p:txBody>
      </p:sp>
      <p:sp>
        <p:nvSpPr>
          <p:cNvPr id="7" name="직사각형 6"/>
          <p:cNvSpPr/>
          <p:nvPr/>
        </p:nvSpPr>
        <p:spPr>
          <a:xfrm>
            <a:off x="4932040" y="1124744"/>
            <a:ext cx="1791816" cy="351656"/>
          </a:xfrm>
          <a:prstGeom prst="rect">
            <a:avLst/>
          </a:prstGeom>
          <a:solidFill>
            <a:srgbClr val="FFFF00"/>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dirty="0" smtClean="0">
                <a:solidFill>
                  <a:srgbClr val="FF0000"/>
                </a:solidFill>
                <a:ea typeface="HY견고딕" pitchFamily="18" charset="-127"/>
              </a:rPr>
              <a:t>F97Y</a:t>
            </a:r>
            <a:endParaRPr kumimoji="0" lang="en-US" altLang="ko-KR" sz="2400" b="1" dirty="0">
              <a:solidFill>
                <a:srgbClr val="FF0000"/>
              </a:solidFill>
              <a:ea typeface="HY견고딕" pitchFamily="18" charset="-127"/>
            </a:endParaRPr>
          </a:p>
        </p:txBody>
      </p:sp>
      <p:sp>
        <p:nvSpPr>
          <p:cNvPr id="8" name="Text Box 8"/>
          <p:cNvSpPr txBox="1">
            <a:spLocks noChangeArrowheads="1"/>
          </p:cNvSpPr>
          <p:nvPr/>
        </p:nvSpPr>
        <p:spPr bwMode="auto">
          <a:xfrm>
            <a:off x="-734" y="1021848"/>
            <a:ext cx="2304256" cy="584775"/>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1825039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2"/>
          <p:cNvPicPr>
            <a:picLocks noChangeAspect="1" noChangeArrowheads="1"/>
          </p:cNvPicPr>
          <p:nvPr/>
        </p:nvPicPr>
        <p:blipFill>
          <a:blip r:embed="rId2" cstate="print"/>
          <a:srcRect/>
          <a:stretch>
            <a:fillRect/>
          </a:stretch>
        </p:blipFill>
        <p:spPr bwMode="auto">
          <a:xfrm>
            <a:off x="395536" y="981496"/>
            <a:ext cx="6893783" cy="5513693"/>
          </a:xfrm>
          <a:prstGeom prst="rect">
            <a:avLst/>
          </a:prstGeom>
          <a:noFill/>
          <a:ln w="9525">
            <a:noFill/>
            <a:miter lim="800000"/>
            <a:headEnd/>
            <a:tailEnd/>
          </a:ln>
          <a:effectLst/>
        </p:spPr>
      </p:pic>
      <p:sp>
        <p:nvSpPr>
          <p:cNvPr id="5" name="직사각형 4"/>
          <p:cNvSpPr/>
          <p:nvPr/>
        </p:nvSpPr>
        <p:spPr>
          <a:xfrm>
            <a:off x="395536" y="404664"/>
            <a:ext cx="8353425" cy="504825"/>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dirty="0" smtClean="0">
                <a:solidFill>
                  <a:schemeClr val="tx1"/>
                </a:solidFill>
                <a:ea typeface="HY견고딕" pitchFamily="18" charset="-127"/>
              </a:rPr>
              <a:t>Protein Structural Dynamics Perturbed by </a:t>
            </a:r>
            <a:r>
              <a:rPr kumimoji="0" lang="en-US" altLang="ko-KR" sz="2400" b="1" dirty="0" smtClean="0">
                <a:solidFill>
                  <a:srgbClr val="FF0000"/>
                </a:solidFill>
                <a:ea typeface="HY견고딕" pitchFamily="18" charset="-127"/>
              </a:rPr>
              <a:t>Mutation</a:t>
            </a:r>
            <a:endParaRPr kumimoji="0" lang="en-US" altLang="ko-KR" sz="2400" b="1" dirty="0">
              <a:solidFill>
                <a:srgbClr val="FF0000"/>
              </a:solidFill>
              <a:ea typeface="HY견고딕" pitchFamily="18" charset="-127"/>
            </a:endParaRPr>
          </a:p>
        </p:txBody>
      </p:sp>
      <p:sp>
        <p:nvSpPr>
          <p:cNvPr id="4" name="Text Box 8"/>
          <p:cNvSpPr txBox="1">
            <a:spLocks noChangeArrowheads="1"/>
          </p:cNvSpPr>
          <p:nvPr/>
        </p:nvSpPr>
        <p:spPr bwMode="auto">
          <a:xfrm>
            <a:off x="0" y="6506973"/>
            <a:ext cx="4284702"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3235273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214282" y="1833573"/>
            <a:ext cx="6429420" cy="666733"/>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Kinetic Information</a:t>
            </a:r>
            <a:endParaRPr kumimoji="0" lang="en-US" altLang="ko-KR" sz="3200" b="1" dirty="0">
              <a:solidFill>
                <a:srgbClr val="000000"/>
              </a:solidFill>
              <a:ea typeface="HY견고딕" pitchFamily="18" charset="-127"/>
            </a:endParaRPr>
          </a:p>
        </p:txBody>
      </p:sp>
      <p:sp>
        <p:nvSpPr>
          <p:cNvPr id="6" name="직사각형 5"/>
          <p:cNvSpPr/>
          <p:nvPr/>
        </p:nvSpPr>
        <p:spPr>
          <a:xfrm>
            <a:off x="1000100" y="2619391"/>
            <a:ext cx="6429420" cy="66673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anchor="ctr"/>
          <a:lstStyle/>
          <a:p>
            <a:pPr>
              <a:buFont typeface="Wingdings" pitchFamily="2" charset="2"/>
              <a:buChar char="§"/>
              <a:defRPr/>
            </a:pPr>
            <a:r>
              <a:rPr kumimoji="0" lang="en-US" altLang="ko-KR" sz="3200" b="1" dirty="0" smtClean="0">
                <a:solidFill>
                  <a:srgbClr val="002060"/>
                </a:solidFill>
                <a:ea typeface="HY견고딕" pitchFamily="18" charset="-127"/>
              </a:rPr>
              <a:t> Number of Intermediates</a:t>
            </a:r>
            <a:endParaRPr kumimoji="0" lang="en-US" altLang="ko-KR" sz="3200" b="1" dirty="0">
              <a:solidFill>
                <a:srgbClr val="002060"/>
              </a:solidFill>
              <a:ea typeface="HY견고딕" pitchFamily="18" charset="-127"/>
            </a:endParaRPr>
          </a:p>
        </p:txBody>
      </p:sp>
      <p:sp>
        <p:nvSpPr>
          <p:cNvPr id="7" name="직사각형 6"/>
          <p:cNvSpPr/>
          <p:nvPr/>
        </p:nvSpPr>
        <p:spPr>
          <a:xfrm>
            <a:off x="1000100" y="3262333"/>
            <a:ext cx="6429420" cy="66673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anchor="ctr"/>
          <a:lstStyle/>
          <a:p>
            <a:pPr>
              <a:buFont typeface="Wingdings" pitchFamily="2" charset="2"/>
              <a:buChar char="§"/>
              <a:defRPr/>
            </a:pPr>
            <a:r>
              <a:rPr kumimoji="0" lang="en-US" altLang="ko-KR" sz="3200" b="1" dirty="0" smtClean="0">
                <a:solidFill>
                  <a:srgbClr val="002060"/>
                </a:solidFill>
                <a:ea typeface="HY견고딕" pitchFamily="18" charset="-127"/>
              </a:rPr>
              <a:t> Rate Coefficients</a:t>
            </a:r>
            <a:endParaRPr kumimoji="0" lang="en-US" altLang="ko-KR" sz="3200" b="1" dirty="0">
              <a:solidFill>
                <a:srgbClr val="002060"/>
              </a:solidFill>
              <a:ea typeface="HY견고딕" pitchFamily="18" charset="-127"/>
            </a:endParaRPr>
          </a:p>
        </p:txBody>
      </p:sp>
      <p:sp>
        <p:nvSpPr>
          <p:cNvPr id="9" name="직사각형 8"/>
          <p:cNvSpPr/>
          <p:nvPr/>
        </p:nvSpPr>
        <p:spPr>
          <a:xfrm>
            <a:off x="285720" y="4333903"/>
            <a:ext cx="6429420" cy="666733"/>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Structural Information</a:t>
            </a:r>
            <a:endParaRPr kumimoji="0" lang="en-US" altLang="ko-KR" sz="3200" b="1" dirty="0">
              <a:solidFill>
                <a:srgbClr val="000000"/>
              </a:solidFill>
              <a:ea typeface="HY견고딕" pitchFamily="18" charset="-127"/>
            </a:endParaRPr>
          </a:p>
        </p:txBody>
      </p:sp>
      <p:sp>
        <p:nvSpPr>
          <p:cNvPr id="10" name="직사각형 9"/>
          <p:cNvSpPr/>
          <p:nvPr/>
        </p:nvSpPr>
        <p:spPr>
          <a:xfrm>
            <a:off x="1071538" y="5191159"/>
            <a:ext cx="6429420" cy="66673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anchor="ctr"/>
          <a:lstStyle/>
          <a:p>
            <a:pPr>
              <a:buFont typeface="Wingdings" pitchFamily="2" charset="2"/>
              <a:buChar char="§"/>
              <a:defRPr/>
            </a:pPr>
            <a:r>
              <a:rPr kumimoji="0" lang="en-US" altLang="ko-KR" sz="3200" b="1" dirty="0" smtClean="0">
                <a:solidFill>
                  <a:srgbClr val="002060"/>
                </a:solidFill>
                <a:ea typeface="HY견고딕" pitchFamily="18" charset="-127"/>
              </a:rPr>
              <a:t> Structure of Intermediates</a:t>
            </a:r>
            <a:endParaRPr kumimoji="0" lang="en-US" altLang="ko-KR" sz="3200" b="1" dirty="0">
              <a:solidFill>
                <a:srgbClr val="002060"/>
              </a:solidFill>
              <a:ea typeface="HY견고딕" pitchFamily="18" charset="-127"/>
            </a:endParaRPr>
          </a:p>
        </p:txBody>
      </p:sp>
      <p:sp>
        <p:nvSpPr>
          <p:cNvPr id="8" name="직사각형 7"/>
          <p:cNvSpPr/>
          <p:nvPr/>
        </p:nvSpPr>
        <p:spPr>
          <a:xfrm>
            <a:off x="179388" y="404813"/>
            <a:ext cx="8424862" cy="1079500"/>
          </a:xfrm>
          <a:prstGeom prst="rect">
            <a:avLst/>
          </a:prstGeom>
          <a:solidFill>
            <a:schemeClr val="accent4">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Pump-Probe Time-Resolved </a:t>
            </a:r>
            <a:r>
              <a:rPr kumimoji="0" lang="en-US" altLang="ko-KR" sz="3200" b="1" dirty="0">
                <a:solidFill>
                  <a:srgbClr val="000000"/>
                </a:solidFill>
                <a:ea typeface="HY견고딕" pitchFamily="18" charset="-127"/>
              </a:rPr>
              <a:t>X-ray </a:t>
            </a:r>
            <a:r>
              <a:rPr kumimoji="0" lang="en-US" altLang="ko-KR" sz="3200" b="1" dirty="0" smtClean="0">
                <a:solidFill>
                  <a:srgbClr val="000000"/>
                </a:solidFill>
                <a:ea typeface="HY견고딕" pitchFamily="18" charset="-127"/>
              </a:rPr>
              <a:t>Diffraction (Scattering)</a:t>
            </a:r>
            <a:endParaRPr kumimoji="0" lang="en-US" altLang="ko-KR" sz="3200" b="1" dirty="0">
              <a:solidFill>
                <a:srgbClr val="000000"/>
              </a:solidFill>
              <a:ea typeface="HY견고딕" pitchFamily="18" charset="-127"/>
            </a:endParaRPr>
          </a:p>
        </p:txBody>
      </p:sp>
    </p:spTree>
    <p:extLst>
      <p:ext uri="{BB962C8B-B14F-4D97-AF65-F5344CB8AC3E}">
        <p14:creationId xmlns:p14="http://schemas.microsoft.com/office/powerpoint/2010/main" val="187116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0058" name="Picture 10"/>
          <p:cNvPicPr>
            <a:picLocks noChangeAspect="1" noChangeArrowheads="1"/>
          </p:cNvPicPr>
          <p:nvPr/>
        </p:nvPicPr>
        <p:blipFill>
          <a:blip r:embed="rId2" cstate="print"/>
          <a:srcRect/>
          <a:stretch>
            <a:fillRect/>
          </a:stretch>
        </p:blipFill>
        <p:spPr bwMode="auto">
          <a:xfrm>
            <a:off x="176213" y="260648"/>
            <a:ext cx="8018579" cy="6246325"/>
          </a:xfrm>
          <a:prstGeom prst="rect">
            <a:avLst/>
          </a:prstGeom>
          <a:noFill/>
          <a:ln w="9525">
            <a:noFill/>
            <a:miter lim="800000"/>
            <a:headEnd/>
            <a:tailEnd/>
          </a:ln>
          <a:effectLst/>
        </p:spPr>
      </p:pic>
      <p:sp>
        <p:nvSpPr>
          <p:cNvPr id="3" name="Text Box 8"/>
          <p:cNvSpPr txBox="1">
            <a:spLocks noChangeArrowheads="1"/>
          </p:cNvSpPr>
          <p:nvPr/>
        </p:nvSpPr>
        <p:spPr bwMode="auto">
          <a:xfrm>
            <a:off x="0" y="6506973"/>
            <a:ext cx="4284702"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3898042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50825" y="404813"/>
            <a:ext cx="8785225" cy="64770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Structural Refinement</a:t>
            </a:r>
            <a:endParaRPr kumimoji="0" lang="en-US" altLang="ko-KR" sz="3200" b="1" dirty="0">
              <a:solidFill>
                <a:srgbClr val="009900"/>
              </a:solidFill>
              <a:ea typeface="HY견고딕" pitchFamily="18" charset="-127"/>
            </a:endParaRPr>
          </a:p>
        </p:txBody>
      </p:sp>
      <p:pic>
        <p:nvPicPr>
          <p:cNvPr id="1414146" name="Picture 2"/>
          <p:cNvPicPr>
            <a:picLocks noChangeAspect="1" noChangeArrowheads="1"/>
          </p:cNvPicPr>
          <p:nvPr/>
        </p:nvPicPr>
        <p:blipFill>
          <a:blip r:embed="rId2" cstate="print"/>
          <a:srcRect/>
          <a:stretch>
            <a:fillRect/>
          </a:stretch>
        </p:blipFill>
        <p:spPr bwMode="auto">
          <a:xfrm>
            <a:off x="-95698" y="1078954"/>
            <a:ext cx="9420226" cy="5086350"/>
          </a:xfrm>
          <a:prstGeom prst="rect">
            <a:avLst/>
          </a:prstGeom>
          <a:noFill/>
          <a:ln w="9525">
            <a:noFill/>
            <a:miter lim="800000"/>
            <a:headEnd/>
            <a:tailEnd/>
          </a:ln>
          <a:effectLst/>
        </p:spPr>
      </p:pic>
      <p:sp>
        <p:nvSpPr>
          <p:cNvPr id="4" name="Text Box 8"/>
          <p:cNvSpPr txBox="1">
            <a:spLocks noChangeArrowheads="1"/>
          </p:cNvSpPr>
          <p:nvPr/>
        </p:nvSpPr>
        <p:spPr bwMode="auto">
          <a:xfrm>
            <a:off x="0" y="6506973"/>
            <a:ext cx="4284702"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206883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50825" y="404813"/>
            <a:ext cx="8785225" cy="64770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Structural Dynamics of </a:t>
            </a:r>
            <a:r>
              <a:rPr kumimoji="0" lang="en-US" altLang="ko-KR" sz="3200" b="1" dirty="0" err="1" smtClean="0">
                <a:solidFill>
                  <a:srgbClr val="000000"/>
                </a:solidFill>
                <a:ea typeface="HY견고딕" pitchFamily="18" charset="-127"/>
              </a:rPr>
              <a:t>HbI</a:t>
            </a:r>
            <a:endParaRPr kumimoji="0" lang="en-US" altLang="ko-KR" sz="3200" b="1" dirty="0">
              <a:solidFill>
                <a:srgbClr val="009900"/>
              </a:solidFill>
              <a:ea typeface="HY견고딕" pitchFamily="18" charset="-127"/>
            </a:endParaRPr>
          </a:p>
        </p:txBody>
      </p:sp>
      <p:pic>
        <p:nvPicPr>
          <p:cNvPr id="1052674" name="Picture 2"/>
          <p:cNvPicPr>
            <a:picLocks noChangeAspect="1" noChangeArrowheads="1"/>
          </p:cNvPicPr>
          <p:nvPr/>
        </p:nvPicPr>
        <p:blipFill>
          <a:blip r:embed="rId2" cstate="print"/>
          <a:srcRect t="3197" b="31974"/>
          <a:stretch>
            <a:fillRect/>
          </a:stretch>
        </p:blipFill>
        <p:spPr bwMode="auto">
          <a:xfrm>
            <a:off x="467544" y="1361139"/>
            <a:ext cx="7632848" cy="5164205"/>
          </a:xfrm>
          <a:prstGeom prst="rect">
            <a:avLst/>
          </a:prstGeom>
          <a:noFill/>
          <a:ln w="9525">
            <a:noFill/>
            <a:miter lim="800000"/>
            <a:headEnd/>
            <a:tailEnd/>
          </a:ln>
          <a:effectLst/>
        </p:spPr>
      </p:pic>
      <p:sp>
        <p:nvSpPr>
          <p:cNvPr id="4" name="Text Box 8"/>
          <p:cNvSpPr txBox="1">
            <a:spLocks noChangeArrowheads="1"/>
          </p:cNvSpPr>
          <p:nvPr/>
        </p:nvSpPr>
        <p:spPr bwMode="auto">
          <a:xfrm>
            <a:off x="0" y="6506973"/>
            <a:ext cx="4284702"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35759432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50825" y="404813"/>
            <a:ext cx="8785225" cy="647700"/>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smtClean="0">
                <a:solidFill>
                  <a:srgbClr val="000000"/>
                </a:solidFill>
                <a:ea typeface="HY견고딕" pitchFamily="18" charset="-127"/>
              </a:rPr>
              <a:t>Structural Dynamics of </a:t>
            </a:r>
            <a:r>
              <a:rPr kumimoji="0" lang="en-US" altLang="ko-KR" sz="3200" b="1" dirty="0" err="1" smtClean="0">
                <a:solidFill>
                  <a:srgbClr val="000000"/>
                </a:solidFill>
                <a:ea typeface="HY견고딕" pitchFamily="18" charset="-127"/>
              </a:rPr>
              <a:t>HbI</a:t>
            </a:r>
            <a:endParaRPr kumimoji="0" lang="en-US" altLang="ko-KR" sz="3200" b="1" dirty="0">
              <a:solidFill>
                <a:srgbClr val="009900"/>
              </a:solidFill>
              <a:ea typeface="HY견고딕" pitchFamily="18" charset="-127"/>
            </a:endParaRPr>
          </a:p>
        </p:txBody>
      </p:sp>
      <p:pic>
        <p:nvPicPr>
          <p:cNvPr id="1053699" name="Picture 3"/>
          <p:cNvPicPr>
            <a:picLocks noChangeAspect="1" noChangeArrowheads="1"/>
          </p:cNvPicPr>
          <p:nvPr/>
        </p:nvPicPr>
        <p:blipFill>
          <a:blip r:embed="rId2" cstate="print"/>
          <a:srcRect t="70925"/>
          <a:stretch>
            <a:fillRect/>
          </a:stretch>
        </p:blipFill>
        <p:spPr bwMode="auto">
          <a:xfrm>
            <a:off x="251520" y="1916832"/>
            <a:ext cx="8780337" cy="2664296"/>
          </a:xfrm>
          <a:prstGeom prst="rect">
            <a:avLst/>
          </a:prstGeom>
          <a:noFill/>
        </p:spPr>
      </p:pic>
      <p:sp>
        <p:nvSpPr>
          <p:cNvPr id="4" name="Text Box 8"/>
          <p:cNvSpPr txBox="1">
            <a:spLocks noChangeArrowheads="1"/>
          </p:cNvSpPr>
          <p:nvPr/>
        </p:nvSpPr>
        <p:spPr bwMode="auto">
          <a:xfrm>
            <a:off x="0" y="6506973"/>
            <a:ext cx="4284702" cy="338554"/>
          </a:xfrm>
          <a:prstGeom prst="rect">
            <a:avLst/>
          </a:prstGeom>
          <a:noFill/>
          <a:ln w="9525">
            <a:noFill/>
            <a:miter lim="800000"/>
            <a:headEnd/>
            <a:tailEnd/>
          </a:ln>
        </p:spPr>
        <p:txBody>
          <a:bodyPr wrap="square">
            <a:spAutoFit/>
          </a:bodyPr>
          <a:lstStyle/>
          <a:p>
            <a:pPr>
              <a:spcBef>
                <a:spcPct val="50000"/>
              </a:spcBef>
            </a:pPr>
            <a:r>
              <a:rPr lang="en-US" altLang="ko-KR" sz="1600" b="1" dirty="0" smtClean="0">
                <a:solidFill>
                  <a:srgbClr val="7030A0"/>
                </a:solidFill>
                <a:latin typeface="+mn-lt"/>
                <a:cs typeface="Arial" charset="0"/>
              </a:rPr>
              <a:t>J. Am. Chem. Soc., 134, 7001-7008 (2012)</a:t>
            </a:r>
            <a:endParaRPr lang="en-US" altLang="ko-KR" sz="1600" b="1" dirty="0">
              <a:solidFill>
                <a:srgbClr val="7030A0"/>
              </a:solidFill>
              <a:latin typeface="+mn-lt"/>
              <a:cs typeface="Arial" charset="0"/>
            </a:endParaRPr>
          </a:p>
        </p:txBody>
      </p:sp>
    </p:spTree>
    <p:extLst>
      <p:ext uri="{BB962C8B-B14F-4D97-AF65-F5344CB8AC3E}">
        <p14:creationId xmlns:p14="http://schemas.microsoft.com/office/powerpoint/2010/main" val="19417567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그림 3" descr="CytC_figure_20080416.tif"/>
          <p:cNvPicPr>
            <a:picLocks noChangeAspect="1" noChangeArrowheads="1"/>
          </p:cNvPicPr>
          <p:nvPr/>
        </p:nvPicPr>
        <p:blipFill>
          <a:blip r:embed="rId4" cstate="print">
            <a:clrChange>
              <a:clrFrom>
                <a:srgbClr val="FDFDFD"/>
              </a:clrFrom>
              <a:clrTo>
                <a:srgbClr val="FDFDFD">
                  <a:alpha val="0"/>
                </a:srgbClr>
              </a:clrTo>
            </a:clrChange>
          </a:blip>
          <a:srcRect l="2824" t="4913" r="47153" b="54436"/>
          <a:stretch>
            <a:fillRect/>
          </a:stretch>
        </p:blipFill>
        <p:spPr bwMode="auto">
          <a:xfrm>
            <a:off x="571472" y="1214422"/>
            <a:ext cx="4143375" cy="2743200"/>
          </a:xfrm>
          <a:prstGeom prst="rect">
            <a:avLst/>
          </a:prstGeom>
          <a:noFill/>
          <a:ln w="9525">
            <a:noFill/>
            <a:miter lim="800000"/>
            <a:headEnd/>
            <a:tailEnd/>
          </a:ln>
        </p:spPr>
      </p:pic>
      <p:sp>
        <p:nvSpPr>
          <p:cNvPr id="104451" name="TextBox 4"/>
          <p:cNvSpPr txBox="1">
            <a:spLocks noChangeArrowheads="1"/>
          </p:cNvSpPr>
          <p:nvPr/>
        </p:nvSpPr>
        <p:spPr bwMode="auto">
          <a:xfrm>
            <a:off x="357158" y="4071938"/>
            <a:ext cx="3664786" cy="830997"/>
          </a:xfrm>
          <a:prstGeom prst="rect">
            <a:avLst/>
          </a:prstGeom>
          <a:noFill/>
          <a:ln w="9525">
            <a:noFill/>
            <a:miter lim="800000"/>
            <a:headEnd/>
            <a:tailEnd/>
          </a:ln>
        </p:spPr>
        <p:txBody>
          <a:bodyPr wrap="none">
            <a:spAutoFit/>
          </a:bodyPr>
          <a:lstStyle/>
          <a:p>
            <a:pPr>
              <a:defRPr/>
            </a:pPr>
            <a:r>
              <a:rPr lang="en-US" altLang="ko-KR" sz="2400" dirty="0" smtClean="0">
                <a:latin typeface="+mn-lt"/>
              </a:rPr>
              <a:t>UCO </a:t>
            </a:r>
            <a:r>
              <a:rPr lang="en-US" altLang="ko-KR" sz="2400" dirty="0">
                <a:latin typeface="+mn-lt"/>
              </a:rPr>
              <a:t>(unfolded) </a:t>
            </a:r>
            <a:endParaRPr lang="en-US" altLang="ko-KR" sz="2400" dirty="0" smtClean="0">
              <a:latin typeface="+mn-lt"/>
            </a:endParaRPr>
          </a:p>
          <a:p>
            <a:pPr>
              <a:defRPr/>
            </a:pPr>
            <a:r>
              <a:rPr lang="en-US" altLang="ko-KR" sz="2400" dirty="0" smtClean="0">
                <a:latin typeface="+mn-lt"/>
                <a:ea typeface="바탕" pitchFamily="18" charset="-127"/>
              </a:rPr>
              <a:t>	→ N </a:t>
            </a:r>
            <a:r>
              <a:rPr lang="en-US" altLang="ko-KR" sz="2400" dirty="0">
                <a:latin typeface="+mn-lt"/>
                <a:ea typeface="바탕" pitchFamily="18" charset="-127"/>
              </a:rPr>
              <a:t>(folded) + CO</a:t>
            </a:r>
            <a:endParaRPr lang="ko-KR" altLang="en-US" sz="2400" dirty="0">
              <a:latin typeface="+mn-lt"/>
            </a:endParaRPr>
          </a:p>
        </p:txBody>
      </p:sp>
      <p:sp>
        <p:nvSpPr>
          <p:cNvPr id="7" name="직사각형 6"/>
          <p:cNvSpPr/>
          <p:nvPr/>
        </p:nvSpPr>
        <p:spPr>
          <a:xfrm>
            <a:off x="214313" y="404665"/>
            <a:ext cx="8785225" cy="432048"/>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Protein Folding of Cytochrome-c</a:t>
            </a:r>
            <a:endParaRPr kumimoji="0" lang="en-US" altLang="ko-KR" sz="2800" b="1" dirty="0">
              <a:solidFill>
                <a:srgbClr val="009900"/>
              </a:solidFill>
              <a:ea typeface="HY견고딕" pitchFamily="18" charset="-127"/>
            </a:endParaRPr>
          </a:p>
        </p:txBody>
      </p:sp>
      <p:sp>
        <p:nvSpPr>
          <p:cNvPr id="8" name="직사각형 5"/>
          <p:cNvSpPr>
            <a:spLocks noChangeArrowheads="1"/>
          </p:cNvSpPr>
          <p:nvPr/>
        </p:nvSpPr>
        <p:spPr bwMode="auto">
          <a:xfrm>
            <a:off x="642910" y="3643314"/>
            <a:ext cx="3062057" cy="461665"/>
          </a:xfrm>
          <a:prstGeom prst="rect">
            <a:avLst/>
          </a:prstGeom>
          <a:solidFill>
            <a:schemeClr val="accent1">
              <a:lumMod val="20000"/>
              <a:lumOff val="80000"/>
            </a:schemeClr>
          </a:solidFill>
          <a:ln w="9525">
            <a:noFill/>
            <a:miter lim="800000"/>
            <a:headEnd/>
            <a:tailEnd/>
          </a:ln>
        </p:spPr>
        <p:txBody>
          <a:bodyPr wrap="none">
            <a:spAutoFit/>
          </a:bodyPr>
          <a:lstStyle/>
          <a:p>
            <a:pPr>
              <a:defRPr/>
            </a:pPr>
            <a:r>
              <a:rPr lang="en-US" altLang="ko-KR" sz="2400" dirty="0">
                <a:latin typeface="+mn-lt"/>
              </a:rPr>
              <a:t>CO-ligand </a:t>
            </a:r>
            <a:r>
              <a:rPr lang="en-US" altLang="ko-KR" sz="2400" dirty="0" smtClean="0">
                <a:latin typeface="+mn-lt"/>
              </a:rPr>
              <a:t>Photolysis</a:t>
            </a:r>
            <a:endParaRPr lang="ko-KR" altLang="en-US" sz="2400" dirty="0">
              <a:latin typeface="+mn-lt"/>
            </a:endParaRPr>
          </a:p>
        </p:txBody>
      </p:sp>
      <p:sp>
        <p:nvSpPr>
          <p:cNvPr id="75784" name="TextBox 19"/>
          <p:cNvSpPr txBox="1">
            <a:spLocks noChangeArrowheads="1"/>
          </p:cNvSpPr>
          <p:nvPr/>
        </p:nvSpPr>
        <p:spPr bwMode="auto">
          <a:xfrm>
            <a:off x="428596" y="5000636"/>
            <a:ext cx="3954462" cy="646112"/>
          </a:xfrm>
          <a:prstGeom prst="rect">
            <a:avLst/>
          </a:prstGeom>
          <a:noFill/>
          <a:ln w="9525">
            <a:noFill/>
            <a:miter lim="800000"/>
            <a:headEnd/>
            <a:tailEnd/>
          </a:ln>
        </p:spPr>
        <p:txBody>
          <a:bodyPr wrap="none">
            <a:spAutoFit/>
          </a:bodyPr>
          <a:lstStyle/>
          <a:p>
            <a:pPr algn="ctr"/>
            <a:r>
              <a:rPr lang="en-US" altLang="ko-KR" dirty="0" smtClean="0">
                <a:latin typeface="+mn-lt"/>
                <a:cs typeface="Arial" charset="0"/>
              </a:rPr>
              <a:t>UCO </a:t>
            </a:r>
            <a:r>
              <a:rPr lang="en-US" altLang="ko-KR" dirty="0">
                <a:latin typeface="+mn-lt"/>
                <a:cs typeface="Arial" charset="0"/>
              </a:rPr>
              <a:t>@ pH 7 </a:t>
            </a:r>
            <a:r>
              <a:rPr lang="en-US" altLang="ko-KR" dirty="0" err="1">
                <a:latin typeface="+mn-lt"/>
                <a:cs typeface="Arial" charset="0"/>
              </a:rPr>
              <a:t>GdnHCl</a:t>
            </a:r>
            <a:r>
              <a:rPr lang="en-US" altLang="ko-KR" dirty="0">
                <a:latin typeface="+mn-lt"/>
                <a:cs typeface="Arial" charset="0"/>
              </a:rPr>
              <a:t> 4M</a:t>
            </a:r>
          </a:p>
          <a:p>
            <a:pPr algn="ctr"/>
            <a:r>
              <a:rPr lang="en-US" altLang="ko-KR" dirty="0">
                <a:latin typeface="+mn-lt"/>
                <a:cs typeface="Arial" charset="0"/>
              </a:rPr>
              <a:t> folding process by </a:t>
            </a:r>
            <a:r>
              <a:rPr lang="en-US" altLang="ko-KR" dirty="0" err="1">
                <a:latin typeface="+mn-lt"/>
                <a:cs typeface="Arial" charset="0"/>
              </a:rPr>
              <a:t>photodissociation</a:t>
            </a:r>
            <a:endParaRPr lang="ko-KR" altLang="en-US" dirty="0">
              <a:latin typeface="+mn-lt"/>
              <a:cs typeface="Arial" charset="0"/>
            </a:endParaRPr>
          </a:p>
        </p:txBody>
      </p:sp>
      <p:grpSp>
        <p:nvGrpSpPr>
          <p:cNvPr id="2" name="그룹 74"/>
          <p:cNvGrpSpPr/>
          <p:nvPr/>
        </p:nvGrpSpPr>
        <p:grpSpPr>
          <a:xfrm>
            <a:off x="4882286" y="188640"/>
            <a:ext cx="3722162" cy="6839992"/>
            <a:chOff x="4810278" y="404664"/>
            <a:chExt cx="3722162" cy="6912000"/>
          </a:xfrm>
        </p:grpSpPr>
        <p:graphicFrame>
          <p:nvGraphicFramePr>
            <p:cNvPr id="63" name="Object 4"/>
            <p:cNvGraphicFramePr>
              <a:graphicFrameLocks noChangeAspect="1"/>
            </p:cNvGraphicFramePr>
            <p:nvPr/>
          </p:nvGraphicFramePr>
          <p:xfrm>
            <a:off x="4810278" y="404664"/>
            <a:ext cx="3722162" cy="6912000"/>
          </p:xfrm>
          <a:graphic>
            <a:graphicData uri="http://schemas.openxmlformats.org/presentationml/2006/ole">
              <mc:AlternateContent xmlns:mc="http://schemas.openxmlformats.org/markup-compatibility/2006">
                <mc:Choice xmlns:v="urn:schemas-microsoft-com:vml" Requires="v">
                  <p:oleObj spid="_x0000_s2436144" name="Graph" r:id="rId5" imgW="2560320" imgH="4754880" progId="Origin50.Graph">
                    <p:embed/>
                  </p:oleObj>
                </mc:Choice>
                <mc:Fallback>
                  <p:oleObj name="Graph" r:id="rId5" imgW="2560320" imgH="475488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278" y="404664"/>
                          <a:ext cx="3722162" cy="69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 name="TextBox 63"/>
            <p:cNvSpPr txBox="1"/>
            <p:nvPr/>
          </p:nvSpPr>
          <p:spPr>
            <a:xfrm>
              <a:off x="7155293" y="1263570"/>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17.8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65" name="TextBox 64"/>
            <p:cNvSpPr txBox="1"/>
            <p:nvPr/>
          </p:nvSpPr>
          <p:spPr>
            <a:xfrm>
              <a:off x="7153476" y="1748688"/>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56.2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66" name="TextBox 65"/>
            <p:cNvSpPr txBox="1"/>
            <p:nvPr/>
          </p:nvSpPr>
          <p:spPr>
            <a:xfrm>
              <a:off x="7153476" y="2155906"/>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100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67" name="TextBox 66"/>
            <p:cNvSpPr txBox="1"/>
            <p:nvPr/>
          </p:nvSpPr>
          <p:spPr>
            <a:xfrm>
              <a:off x="7155293" y="2647945"/>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68" name="TextBox 67"/>
            <p:cNvSpPr txBox="1"/>
            <p:nvPr/>
          </p:nvSpPr>
          <p:spPr>
            <a:xfrm>
              <a:off x="7153476" y="3029716"/>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 ms</a:t>
              </a:r>
              <a:endParaRPr lang="ko-KR" altLang="en-US" sz="1400" dirty="0">
                <a:latin typeface="Arial Unicode MS" pitchFamily="50" charset="-127"/>
                <a:ea typeface="Arial Unicode MS" pitchFamily="50" charset="-127"/>
                <a:cs typeface="Arial Unicode MS" pitchFamily="50" charset="-127"/>
              </a:endParaRPr>
            </a:p>
          </p:txBody>
        </p:sp>
        <p:sp>
          <p:nvSpPr>
            <p:cNvPr id="69" name="TextBox 68"/>
            <p:cNvSpPr txBox="1"/>
            <p:nvPr/>
          </p:nvSpPr>
          <p:spPr>
            <a:xfrm>
              <a:off x="7155293" y="3438046"/>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ms</a:t>
              </a:r>
              <a:endParaRPr lang="ko-KR" altLang="en-US" sz="1400" dirty="0">
                <a:latin typeface="Arial Unicode MS" pitchFamily="50" charset="-127"/>
                <a:ea typeface="Arial Unicode MS" pitchFamily="50" charset="-127"/>
                <a:cs typeface="Arial Unicode MS" pitchFamily="50" charset="-127"/>
              </a:endParaRPr>
            </a:p>
          </p:txBody>
        </p:sp>
        <p:sp>
          <p:nvSpPr>
            <p:cNvPr id="70" name="TextBox 69"/>
            <p:cNvSpPr txBox="1"/>
            <p:nvPr/>
          </p:nvSpPr>
          <p:spPr>
            <a:xfrm>
              <a:off x="7153476" y="3892061"/>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 ms</a:t>
              </a:r>
              <a:endParaRPr lang="ko-KR" altLang="en-US" sz="1400" dirty="0">
                <a:latin typeface="Arial Unicode MS" pitchFamily="50" charset="-127"/>
                <a:ea typeface="Arial Unicode MS" pitchFamily="50" charset="-127"/>
                <a:cs typeface="Arial Unicode MS" pitchFamily="50" charset="-127"/>
              </a:endParaRPr>
            </a:p>
          </p:txBody>
        </p:sp>
        <p:sp>
          <p:nvSpPr>
            <p:cNvPr id="71" name="TextBox 70"/>
            <p:cNvSpPr txBox="1"/>
            <p:nvPr/>
          </p:nvSpPr>
          <p:spPr>
            <a:xfrm>
              <a:off x="7153476" y="4307557"/>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ms</a:t>
              </a:r>
              <a:endParaRPr lang="ko-KR" altLang="en-US" sz="1400" dirty="0">
                <a:latin typeface="Arial Unicode MS" pitchFamily="50" charset="-127"/>
                <a:ea typeface="Arial Unicode MS" pitchFamily="50" charset="-127"/>
                <a:cs typeface="Arial Unicode MS" pitchFamily="50" charset="-127"/>
              </a:endParaRPr>
            </a:p>
          </p:txBody>
        </p:sp>
        <p:sp>
          <p:nvSpPr>
            <p:cNvPr id="72" name="TextBox 71"/>
            <p:cNvSpPr txBox="1"/>
            <p:nvPr/>
          </p:nvSpPr>
          <p:spPr>
            <a:xfrm>
              <a:off x="7152858" y="4759434"/>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100 ms</a:t>
              </a:r>
              <a:endParaRPr lang="ko-KR" altLang="en-US" sz="1400" dirty="0">
                <a:latin typeface="Arial Unicode MS" pitchFamily="50" charset="-127"/>
                <a:ea typeface="Arial Unicode MS" pitchFamily="50" charset="-127"/>
                <a:cs typeface="Arial Unicode MS" pitchFamily="50" charset="-127"/>
              </a:endParaRPr>
            </a:p>
          </p:txBody>
        </p:sp>
        <p:sp>
          <p:nvSpPr>
            <p:cNvPr id="73" name="TextBox 72"/>
            <p:cNvSpPr txBox="1"/>
            <p:nvPr/>
          </p:nvSpPr>
          <p:spPr>
            <a:xfrm>
              <a:off x="7152858" y="516008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200 ms</a:t>
              </a:r>
              <a:endParaRPr lang="ko-KR" altLang="en-US" sz="1400" dirty="0">
                <a:latin typeface="Arial Unicode MS" pitchFamily="50" charset="-127"/>
                <a:ea typeface="Arial Unicode MS" pitchFamily="50" charset="-127"/>
                <a:cs typeface="Arial Unicode MS" pitchFamily="50" charset="-127"/>
              </a:endParaRPr>
            </a:p>
          </p:txBody>
        </p:sp>
        <p:sp>
          <p:nvSpPr>
            <p:cNvPr id="74" name="TextBox 73"/>
            <p:cNvSpPr txBox="1"/>
            <p:nvPr/>
          </p:nvSpPr>
          <p:spPr>
            <a:xfrm>
              <a:off x="7138000" y="5644123"/>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400 ms</a:t>
              </a:r>
              <a:endParaRPr lang="ko-KR" altLang="en-US" sz="1400" dirty="0">
                <a:latin typeface="Arial Unicode MS" pitchFamily="50" charset="-127"/>
                <a:ea typeface="Arial Unicode MS" pitchFamily="50" charset="-127"/>
                <a:cs typeface="Arial Unicode MS" pitchFamily="50" charset="-127"/>
              </a:endParaRPr>
            </a:p>
          </p:txBody>
        </p:sp>
        <p:sp>
          <p:nvSpPr>
            <p:cNvPr id="61" name="TextBox 60"/>
            <p:cNvSpPr txBox="1"/>
            <p:nvPr/>
          </p:nvSpPr>
          <p:spPr>
            <a:xfrm>
              <a:off x="6239614" y="6459433"/>
              <a:ext cx="936104" cy="353943"/>
            </a:xfrm>
            <a:prstGeom prst="rect">
              <a:avLst/>
            </a:prstGeom>
            <a:noFill/>
          </p:spPr>
          <p:txBody>
            <a:bodyPr wrap="square" rtlCol="0">
              <a:spAutoFit/>
            </a:bodyPr>
            <a:lstStyle/>
            <a:p>
              <a:pPr algn="ctr"/>
              <a:r>
                <a:rPr lang="en-US" altLang="ko-KR" sz="1700" b="1" i="1" dirty="0" smtClean="0">
                  <a:latin typeface="Arial Unicode MS" pitchFamily="50" charset="-127"/>
                  <a:ea typeface="Arial Unicode MS" pitchFamily="50" charset="-127"/>
                  <a:cs typeface="Arial Unicode MS" pitchFamily="50" charset="-127"/>
                </a:rPr>
                <a:t>q</a:t>
              </a:r>
              <a:r>
                <a:rPr lang="en-US" altLang="ko-KR" sz="1700" b="1" dirty="0" smtClean="0">
                  <a:latin typeface="Arial Unicode MS" pitchFamily="50" charset="-127"/>
                  <a:ea typeface="Arial Unicode MS" pitchFamily="50" charset="-127"/>
                  <a:cs typeface="Arial Unicode MS" pitchFamily="50" charset="-127"/>
                </a:rPr>
                <a:t> (Å</a:t>
              </a:r>
              <a:r>
                <a:rPr lang="en-US" altLang="ko-KR" sz="1700" b="1" baseline="30000" dirty="0" smtClean="0">
                  <a:latin typeface="Arial Unicode MS" pitchFamily="50" charset="-127"/>
                  <a:ea typeface="Arial Unicode MS" pitchFamily="50" charset="-127"/>
                  <a:cs typeface="Arial Unicode MS" pitchFamily="50" charset="-127"/>
                </a:rPr>
                <a:t>-1</a:t>
              </a:r>
              <a:r>
                <a:rPr lang="en-US" altLang="ko-KR" sz="1700" b="1" dirty="0" smtClean="0">
                  <a:latin typeface="Arial Unicode MS" pitchFamily="50" charset="-127"/>
                  <a:ea typeface="Arial Unicode MS" pitchFamily="50" charset="-127"/>
                  <a:cs typeface="Arial Unicode MS" pitchFamily="50" charset="-127"/>
                </a:rPr>
                <a:t>)</a:t>
              </a:r>
              <a:endParaRPr lang="ko-KR" altLang="en-US" sz="1700" b="1" dirty="0">
                <a:latin typeface="Arial Unicode MS" pitchFamily="50" charset="-127"/>
                <a:ea typeface="Arial Unicode MS" pitchFamily="50" charset="-127"/>
                <a:cs typeface="Arial Unicode MS" pitchFamily="50" charset="-127"/>
              </a:endParaRPr>
            </a:p>
          </p:txBody>
        </p:sp>
        <p:sp>
          <p:nvSpPr>
            <p:cNvPr id="62" name="TextBox 61"/>
            <p:cNvSpPr txBox="1"/>
            <p:nvPr/>
          </p:nvSpPr>
          <p:spPr>
            <a:xfrm rot="16200000">
              <a:off x="4442462" y="3504057"/>
              <a:ext cx="1512168" cy="353943"/>
            </a:xfrm>
            <a:prstGeom prst="rect">
              <a:avLst/>
            </a:prstGeom>
            <a:noFill/>
          </p:spPr>
          <p:txBody>
            <a:bodyPr wrap="square" rtlCol="0">
              <a:spAutoFit/>
            </a:bodyPr>
            <a:lstStyle/>
            <a:p>
              <a:pPr algn="ctr"/>
              <a:r>
                <a:rPr lang="el-GR" altLang="ko-KR" sz="1700" b="1" dirty="0" smtClean="0">
                  <a:latin typeface="Arial Unicode MS" pitchFamily="50" charset="-127"/>
                  <a:ea typeface="Arial Unicode MS" pitchFamily="50" charset="-127"/>
                  <a:cs typeface="Arial Unicode MS" pitchFamily="50" charset="-127"/>
                </a:rPr>
                <a:t>Δ</a:t>
              </a:r>
              <a:r>
                <a:rPr lang="en-US" altLang="ko-KR" sz="1700" b="1" dirty="0" smtClean="0">
                  <a:latin typeface="Arial Unicode MS" pitchFamily="50" charset="-127"/>
                  <a:ea typeface="Arial Unicode MS" pitchFamily="50" charset="-127"/>
                  <a:cs typeface="Arial Unicode MS" pitchFamily="50" charset="-127"/>
                </a:rPr>
                <a:t>S (q, t)</a:t>
              </a:r>
              <a:endParaRPr lang="ko-KR" altLang="en-US" sz="1700" b="1"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p14="http://schemas.microsoft.com/office/powerpoint/2010/main" val="3845373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474"/>
          <p:cNvGrpSpPr/>
          <p:nvPr/>
        </p:nvGrpSpPr>
        <p:grpSpPr>
          <a:xfrm>
            <a:off x="-36512" y="44624"/>
            <a:ext cx="3722576" cy="6912768"/>
            <a:chOff x="-36512" y="-27384"/>
            <a:chExt cx="3722576" cy="6912768"/>
          </a:xfrm>
        </p:grpSpPr>
        <p:graphicFrame>
          <p:nvGraphicFramePr>
            <p:cNvPr id="1461" name="Object 2"/>
            <p:cNvGraphicFramePr>
              <a:graphicFrameLocks noChangeAspect="1"/>
            </p:cNvGraphicFramePr>
            <p:nvPr/>
          </p:nvGraphicFramePr>
          <p:xfrm>
            <a:off x="-36512" y="-27384"/>
            <a:ext cx="3722576" cy="6912768"/>
          </p:xfrm>
          <a:graphic>
            <a:graphicData uri="http://schemas.openxmlformats.org/presentationml/2006/ole">
              <mc:AlternateContent xmlns:mc="http://schemas.openxmlformats.org/markup-compatibility/2006">
                <mc:Choice xmlns:v="urn:schemas-microsoft-com:vml" Requires="v">
                  <p:oleObj spid="_x0000_s2437260" name="Graph" r:id="rId4" imgW="2560320" imgH="4754880" progId="Origin50.Graph">
                    <p:embed/>
                  </p:oleObj>
                </mc:Choice>
                <mc:Fallback>
                  <p:oleObj name="Graph" r:id="rId4" imgW="2560320" imgH="47548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7384"/>
                          <a:ext cx="3722576"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62" name="TextBox 1461"/>
            <p:cNvSpPr txBox="1"/>
            <p:nvPr/>
          </p:nvSpPr>
          <p:spPr>
            <a:xfrm>
              <a:off x="2307279" y="858436"/>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17.8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1463" name="TextBox 1462"/>
            <p:cNvSpPr txBox="1"/>
            <p:nvPr/>
          </p:nvSpPr>
          <p:spPr>
            <a:xfrm>
              <a:off x="2305462" y="1343554"/>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56.2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1464" name="TextBox 1463"/>
            <p:cNvSpPr txBox="1"/>
            <p:nvPr/>
          </p:nvSpPr>
          <p:spPr>
            <a:xfrm>
              <a:off x="2305462" y="176220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100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1465" name="TextBox 1464"/>
            <p:cNvSpPr txBox="1"/>
            <p:nvPr/>
          </p:nvSpPr>
          <p:spPr>
            <a:xfrm>
              <a:off x="2307279" y="220482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a:t>
              </a:r>
              <a:r>
                <a:rPr lang="el-GR" altLang="ko-KR" sz="1400" dirty="0" smtClean="0">
                  <a:latin typeface="Arial Unicode MS" pitchFamily="50" charset="-127"/>
                  <a:ea typeface="Arial Unicode MS" pitchFamily="50" charset="-127"/>
                  <a:cs typeface="Arial Unicode MS" pitchFamily="50" charset="-127"/>
                </a:rPr>
                <a:t>μ</a:t>
              </a:r>
              <a:r>
                <a:rPr lang="en-US" altLang="ko-KR" sz="1400" dirty="0" smtClean="0">
                  <a:latin typeface="Arial Unicode MS" pitchFamily="50" charset="-127"/>
                  <a:ea typeface="Arial Unicode MS" pitchFamily="50" charset="-127"/>
                  <a:cs typeface="Arial Unicode MS" pitchFamily="50" charset="-127"/>
                </a:rPr>
                <a:t>s</a:t>
              </a:r>
              <a:endParaRPr lang="ko-KR" altLang="en-US" sz="1400" dirty="0">
                <a:latin typeface="Arial Unicode MS" pitchFamily="50" charset="-127"/>
                <a:ea typeface="Arial Unicode MS" pitchFamily="50" charset="-127"/>
                <a:cs typeface="Arial Unicode MS" pitchFamily="50" charset="-127"/>
              </a:endParaRPr>
            </a:p>
          </p:txBody>
        </p:sp>
        <p:sp>
          <p:nvSpPr>
            <p:cNvPr id="1466" name="TextBox 1465"/>
            <p:cNvSpPr txBox="1"/>
            <p:nvPr/>
          </p:nvSpPr>
          <p:spPr>
            <a:xfrm>
              <a:off x="2305462" y="263601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 ms</a:t>
              </a:r>
              <a:endParaRPr lang="ko-KR" altLang="en-US" sz="1400" dirty="0">
                <a:latin typeface="Arial Unicode MS" pitchFamily="50" charset="-127"/>
                <a:ea typeface="Arial Unicode MS" pitchFamily="50" charset="-127"/>
                <a:cs typeface="Arial Unicode MS" pitchFamily="50" charset="-127"/>
              </a:endParaRPr>
            </a:p>
          </p:txBody>
        </p:sp>
        <p:sp>
          <p:nvSpPr>
            <p:cNvPr id="1467" name="TextBox 1466"/>
            <p:cNvSpPr txBox="1"/>
            <p:nvPr/>
          </p:nvSpPr>
          <p:spPr>
            <a:xfrm>
              <a:off x="2307279" y="307863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ms</a:t>
              </a:r>
              <a:endParaRPr lang="ko-KR" altLang="en-US" sz="1400" dirty="0">
                <a:latin typeface="Arial Unicode MS" pitchFamily="50" charset="-127"/>
                <a:ea typeface="Arial Unicode MS" pitchFamily="50" charset="-127"/>
                <a:cs typeface="Arial Unicode MS" pitchFamily="50" charset="-127"/>
              </a:endParaRPr>
            </a:p>
          </p:txBody>
        </p:sp>
        <p:sp>
          <p:nvSpPr>
            <p:cNvPr id="1468" name="TextBox 1467"/>
            <p:cNvSpPr txBox="1"/>
            <p:nvPr/>
          </p:nvSpPr>
          <p:spPr>
            <a:xfrm>
              <a:off x="2305462" y="3509787"/>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 ms</a:t>
              </a:r>
              <a:endParaRPr lang="ko-KR" altLang="en-US" sz="1400" dirty="0">
                <a:latin typeface="Arial Unicode MS" pitchFamily="50" charset="-127"/>
                <a:ea typeface="Arial Unicode MS" pitchFamily="50" charset="-127"/>
                <a:cs typeface="Arial Unicode MS" pitchFamily="50" charset="-127"/>
              </a:endParaRPr>
            </a:p>
          </p:txBody>
        </p:sp>
        <p:sp>
          <p:nvSpPr>
            <p:cNvPr id="1469" name="TextBox 1468"/>
            <p:cNvSpPr txBox="1"/>
            <p:nvPr/>
          </p:nvSpPr>
          <p:spPr>
            <a:xfrm>
              <a:off x="2305462" y="3936713"/>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31.6 ms</a:t>
              </a:r>
              <a:endParaRPr lang="ko-KR" altLang="en-US" sz="1400" dirty="0">
                <a:latin typeface="Arial Unicode MS" pitchFamily="50" charset="-127"/>
                <a:ea typeface="Arial Unicode MS" pitchFamily="50" charset="-127"/>
                <a:cs typeface="Arial Unicode MS" pitchFamily="50" charset="-127"/>
              </a:endParaRPr>
            </a:p>
          </p:txBody>
        </p:sp>
        <p:sp>
          <p:nvSpPr>
            <p:cNvPr id="1470" name="TextBox 1469"/>
            <p:cNvSpPr txBox="1"/>
            <p:nvPr/>
          </p:nvSpPr>
          <p:spPr>
            <a:xfrm>
              <a:off x="2305462" y="4356473"/>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100 ms</a:t>
              </a:r>
              <a:endParaRPr lang="ko-KR" altLang="en-US" sz="1400" dirty="0">
                <a:latin typeface="Arial Unicode MS" pitchFamily="50" charset="-127"/>
                <a:ea typeface="Arial Unicode MS" pitchFamily="50" charset="-127"/>
                <a:cs typeface="Arial Unicode MS" pitchFamily="50" charset="-127"/>
              </a:endParaRPr>
            </a:p>
          </p:txBody>
        </p:sp>
        <p:sp>
          <p:nvSpPr>
            <p:cNvPr id="1471" name="TextBox 1470"/>
            <p:cNvSpPr txBox="1"/>
            <p:nvPr/>
          </p:nvSpPr>
          <p:spPr>
            <a:xfrm>
              <a:off x="2305462" y="4797152"/>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200 ms</a:t>
              </a:r>
              <a:endParaRPr lang="ko-KR" altLang="en-US" sz="1400" dirty="0">
                <a:latin typeface="Arial Unicode MS" pitchFamily="50" charset="-127"/>
                <a:ea typeface="Arial Unicode MS" pitchFamily="50" charset="-127"/>
                <a:cs typeface="Arial Unicode MS" pitchFamily="50" charset="-127"/>
              </a:endParaRPr>
            </a:p>
          </p:txBody>
        </p:sp>
        <p:sp>
          <p:nvSpPr>
            <p:cNvPr id="1472" name="TextBox 1471"/>
            <p:cNvSpPr txBox="1"/>
            <p:nvPr/>
          </p:nvSpPr>
          <p:spPr>
            <a:xfrm>
              <a:off x="2290604" y="5229200"/>
              <a:ext cx="864096" cy="307777"/>
            </a:xfrm>
            <a:prstGeom prst="rect">
              <a:avLst/>
            </a:prstGeom>
            <a:no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400 ms</a:t>
              </a:r>
              <a:endParaRPr lang="ko-KR" altLang="en-US" sz="1400" dirty="0">
                <a:latin typeface="Arial Unicode MS" pitchFamily="50" charset="-127"/>
                <a:ea typeface="Arial Unicode MS" pitchFamily="50" charset="-127"/>
                <a:cs typeface="Arial Unicode MS" pitchFamily="50" charset="-127"/>
              </a:endParaRPr>
            </a:p>
          </p:txBody>
        </p:sp>
        <p:sp>
          <p:nvSpPr>
            <p:cNvPr id="1473" name="TextBox 1472"/>
            <p:cNvSpPr txBox="1"/>
            <p:nvPr/>
          </p:nvSpPr>
          <p:spPr>
            <a:xfrm>
              <a:off x="1464226" y="6108154"/>
              <a:ext cx="936104" cy="353943"/>
            </a:xfrm>
            <a:prstGeom prst="rect">
              <a:avLst/>
            </a:prstGeom>
            <a:noFill/>
          </p:spPr>
          <p:txBody>
            <a:bodyPr wrap="square" rtlCol="0">
              <a:spAutoFit/>
            </a:bodyPr>
            <a:lstStyle/>
            <a:p>
              <a:pPr algn="ctr"/>
              <a:r>
                <a:rPr lang="en-US" altLang="ko-KR" sz="1700" b="1" i="1" dirty="0" smtClean="0">
                  <a:latin typeface="Arial Unicode MS" pitchFamily="50" charset="-127"/>
                  <a:ea typeface="Arial Unicode MS" pitchFamily="50" charset="-127"/>
                  <a:cs typeface="Arial Unicode MS" pitchFamily="50" charset="-127"/>
                </a:rPr>
                <a:t>q</a:t>
              </a:r>
              <a:r>
                <a:rPr lang="en-US" altLang="ko-KR" sz="1700" b="1" dirty="0" smtClean="0">
                  <a:latin typeface="Arial Unicode MS" pitchFamily="50" charset="-127"/>
                  <a:ea typeface="Arial Unicode MS" pitchFamily="50" charset="-127"/>
                  <a:cs typeface="Arial Unicode MS" pitchFamily="50" charset="-127"/>
                </a:rPr>
                <a:t> (Å</a:t>
              </a:r>
              <a:r>
                <a:rPr lang="en-US" altLang="ko-KR" sz="1700" b="1" baseline="30000" dirty="0" smtClean="0">
                  <a:latin typeface="Arial Unicode MS" pitchFamily="50" charset="-127"/>
                  <a:ea typeface="Arial Unicode MS" pitchFamily="50" charset="-127"/>
                  <a:cs typeface="Arial Unicode MS" pitchFamily="50" charset="-127"/>
                </a:rPr>
                <a:t>-1</a:t>
              </a:r>
              <a:r>
                <a:rPr lang="en-US" altLang="ko-KR" sz="1700" b="1" dirty="0" smtClean="0">
                  <a:latin typeface="Arial Unicode MS" pitchFamily="50" charset="-127"/>
                  <a:ea typeface="Arial Unicode MS" pitchFamily="50" charset="-127"/>
                  <a:cs typeface="Arial Unicode MS" pitchFamily="50" charset="-127"/>
                </a:rPr>
                <a:t>)</a:t>
              </a:r>
              <a:endParaRPr lang="ko-KR" altLang="en-US" sz="1700" b="1" dirty="0">
                <a:latin typeface="Arial Unicode MS" pitchFamily="50" charset="-127"/>
                <a:ea typeface="Arial Unicode MS" pitchFamily="50" charset="-127"/>
                <a:cs typeface="Arial Unicode MS" pitchFamily="50" charset="-127"/>
              </a:endParaRPr>
            </a:p>
          </p:txBody>
        </p:sp>
        <p:sp>
          <p:nvSpPr>
            <p:cNvPr id="1474" name="TextBox 1473"/>
            <p:cNvSpPr txBox="1"/>
            <p:nvPr/>
          </p:nvSpPr>
          <p:spPr>
            <a:xfrm rot="16200000">
              <a:off x="-350452" y="3208023"/>
              <a:ext cx="1512168" cy="353943"/>
            </a:xfrm>
            <a:prstGeom prst="rect">
              <a:avLst/>
            </a:prstGeom>
            <a:noFill/>
          </p:spPr>
          <p:txBody>
            <a:bodyPr wrap="square" rtlCol="0">
              <a:spAutoFit/>
            </a:bodyPr>
            <a:lstStyle/>
            <a:p>
              <a:pPr algn="ctr"/>
              <a:r>
                <a:rPr lang="el-GR" altLang="ko-KR" sz="1700" b="1" dirty="0" smtClean="0">
                  <a:latin typeface="Arial Unicode MS" pitchFamily="50" charset="-127"/>
                  <a:ea typeface="Arial Unicode MS" pitchFamily="50" charset="-127"/>
                  <a:cs typeface="Arial Unicode MS" pitchFamily="50" charset="-127"/>
                </a:rPr>
                <a:t>Δ</a:t>
              </a:r>
              <a:r>
                <a:rPr lang="en-US" altLang="ko-KR" sz="1700" b="1" dirty="0" smtClean="0">
                  <a:latin typeface="Arial Unicode MS" pitchFamily="50" charset="-127"/>
                  <a:ea typeface="Arial Unicode MS" pitchFamily="50" charset="-127"/>
                  <a:cs typeface="Arial Unicode MS" pitchFamily="50" charset="-127"/>
                </a:rPr>
                <a:t>S (q, t)</a:t>
              </a:r>
              <a:endParaRPr lang="ko-KR" altLang="en-US" sz="1700" b="1" dirty="0">
                <a:latin typeface="Arial Unicode MS" pitchFamily="50" charset="-127"/>
                <a:ea typeface="Arial Unicode MS" pitchFamily="50" charset="-127"/>
                <a:cs typeface="Arial Unicode MS" pitchFamily="50" charset="-127"/>
              </a:endParaRPr>
            </a:p>
          </p:txBody>
        </p:sp>
      </p:grpSp>
      <p:grpSp>
        <p:nvGrpSpPr>
          <p:cNvPr id="3" name="그룹 41"/>
          <p:cNvGrpSpPr/>
          <p:nvPr/>
        </p:nvGrpSpPr>
        <p:grpSpPr>
          <a:xfrm>
            <a:off x="3057921" y="690785"/>
            <a:ext cx="3314279" cy="3314279"/>
            <a:chOff x="3057921" y="690785"/>
            <a:chExt cx="3314279" cy="3314279"/>
          </a:xfrm>
        </p:grpSpPr>
        <p:graphicFrame>
          <p:nvGraphicFramePr>
            <p:cNvPr id="1477" name="Object 3"/>
            <p:cNvGraphicFramePr>
              <a:graphicFrameLocks noChangeAspect="1"/>
            </p:cNvGraphicFramePr>
            <p:nvPr/>
          </p:nvGraphicFramePr>
          <p:xfrm>
            <a:off x="3057921" y="690785"/>
            <a:ext cx="3314279" cy="3314279"/>
          </p:xfrm>
          <a:graphic>
            <a:graphicData uri="http://schemas.openxmlformats.org/presentationml/2006/ole">
              <mc:AlternateContent xmlns:mc="http://schemas.openxmlformats.org/markup-compatibility/2006">
                <mc:Choice xmlns:v="urn:schemas-microsoft-com:vml" Requires="v">
                  <p:oleObj spid="_x0000_s2437261" name="Graph" r:id="rId6" imgW="2926080" imgH="2926080" progId="Origin50.Graph">
                    <p:embed/>
                  </p:oleObj>
                </mc:Choice>
                <mc:Fallback>
                  <p:oleObj name="Graph" r:id="rId6" imgW="2926080" imgH="292608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921" y="690785"/>
                          <a:ext cx="3314279" cy="331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8" name="TextBox 1477"/>
            <p:cNvSpPr txBox="1"/>
            <p:nvPr/>
          </p:nvSpPr>
          <p:spPr>
            <a:xfrm>
              <a:off x="4318258" y="3586500"/>
              <a:ext cx="936104" cy="307777"/>
            </a:xfrm>
            <a:prstGeom prst="rect">
              <a:avLst/>
            </a:prstGeom>
            <a:noFill/>
          </p:spPr>
          <p:txBody>
            <a:bodyPr wrap="square" rtlCol="0">
              <a:spAutoFit/>
            </a:bodyPr>
            <a:lstStyle/>
            <a:p>
              <a:pPr algn="ctr"/>
              <a:r>
                <a:rPr lang="en-US" altLang="ko-KR" sz="1400" b="1" i="1" dirty="0" smtClean="0">
                  <a:latin typeface="Arial Unicode MS" pitchFamily="50" charset="-127"/>
                  <a:ea typeface="Arial Unicode MS" pitchFamily="50" charset="-127"/>
                  <a:cs typeface="Arial Unicode MS" pitchFamily="50" charset="-127"/>
                </a:rPr>
                <a:t>q</a:t>
              </a:r>
              <a:r>
                <a:rPr lang="en-US" altLang="ko-KR" sz="1400" b="1" dirty="0" smtClean="0">
                  <a:latin typeface="Arial Unicode MS" pitchFamily="50" charset="-127"/>
                  <a:ea typeface="Arial Unicode MS" pitchFamily="50" charset="-127"/>
                  <a:cs typeface="Arial Unicode MS" pitchFamily="50" charset="-127"/>
                </a:rPr>
                <a:t> (Å</a:t>
              </a:r>
              <a:r>
                <a:rPr lang="en-US" altLang="ko-KR" sz="1400" b="1" baseline="30000" dirty="0" smtClean="0">
                  <a:latin typeface="Arial Unicode MS" pitchFamily="50" charset="-127"/>
                  <a:ea typeface="Arial Unicode MS" pitchFamily="50" charset="-127"/>
                  <a:cs typeface="Arial Unicode MS" pitchFamily="50" charset="-127"/>
                </a:rPr>
                <a:t>-1</a:t>
              </a:r>
              <a:r>
                <a:rPr lang="en-US" altLang="ko-KR" sz="1400" b="1" dirty="0" smtClean="0">
                  <a:latin typeface="Arial Unicode MS" pitchFamily="50" charset="-127"/>
                  <a:ea typeface="Arial Unicode MS" pitchFamily="50" charset="-127"/>
                  <a:cs typeface="Arial Unicode MS" pitchFamily="50" charset="-127"/>
                </a:rPr>
                <a:t>)</a:t>
              </a:r>
              <a:endParaRPr lang="ko-KR" altLang="en-US" sz="1400" b="1" dirty="0">
                <a:latin typeface="Arial Unicode MS" pitchFamily="50" charset="-127"/>
                <a:ea typeface="Arial Unicode MS" pitchFamily="50" charset="-127"/>
                <a:cs typeface="Arial Unicode MS" pitchFamily="50" charset="-127"/>
              </a:endParaRPr>
            </a:p>
          </p:txBody>
        </p:sp>
        <p:sp>
          <p:nvSpPr>
            <p:cNvPr id="1479" name="TextBox 1478"/>
            <p:cNvSpPr txBox="1"/>
            <p:nvPr/>
          </p:nvSpPr>
          <p:spPr>
            <a:xfrm rot="16200000">
              <a:off x="2681887" y="2036457"/>
              <a:ext cx="1512168" cy="307777"/>
            </a:xfrm>
            <a:prstGeom prst="rect">
              <a:avLst/>
            </a:prstGeom>
            <a:noFill/>
          </p:spPr>
          <p:txBody>
            <a:bodyPr wrap="square" rtlCol="0">
              <a:spAutoFit/>
            </a:bodyPr>
            <a:lstStyle/>
            <a:p>
              <a:pPr algn="ctr"/>
              <a:r>
                <a:rPr lang="el-GR" altLang="ko-KR" sz="1400" b="1" dirty="0" smtClean="0">
                  <a:latin typeface="Arial Unicode MS" pitchFamily="50" charset="-127"/>
                  <a:ea typeface="Arial Unicode MS" pitchFamily="50" charset="-127"/>
                  <a:cs typeface="Arial Unicode MS" pitchFamily="50" charset="-127"/>
                </a:rPr>
                <a:t>Δ</a:t>
              </a:r>
              <a:r>
                <a:rPr lang="en-US" altLang="ko-KR" sz="1400" b="1" dirty="0" smtClean="0">
                  <a:latin typeface="Arial Unicode MS" pitchFamily="50" charset="-127"/>
                  <a:ea typeface="Arial Unicode MS" pitchFamily="50" charset="-127"/>
                  <a:cs typeface="Arial Unicode MS" pitchFamily="50" charset="-127"/>
                </a:rPr>
                <a:t>S (q, t)</a:t>
              </a:r>
              <a:endParaRPr lang="ko-KR" altLang="en-US" sz="1400" b="1" dirty="0">
                <a:latin typeface="Arial Unicode MS" pitchFamily="50" charset="-127"/>
                <a:ea typeface="Arial Unicode MS" pitchFamily="50" charset="-127"/>
                <a:cs typeface="Arial Unicode MS" pitchFamily="50" charset="-127"/>
              </a:endParaRPr>
            </a:p>
          </p:txBody>
        </p:sp>
        <p:sp>
          <p:nvSpPr>
            <p:cNvPr id="1480" name="TextBox 1479"/>
            <p:cNvSpPr txBox="1"/>
            <p:nvPr/>
          </p:nvSpPr>
          <p:spPr>
            <a:xfrm>
              <a:off x="4427984" y="1044208"/>
              <a:ext cx="1425302" cy="738664"/>
            </a:xfrm>
            <a:prstGeom prst="rect">
              <a:avLst/>
            </a:prstGeom>
            <a:noFill/>
          </p:spPr>
          <p:txBody>
            <a:bodyPr wrap="square" rtlCol="0">
              <a:spAutoFit/>
            </a:bodyPr>
            <a:lstStyle/>
            <a:p>
              <a:pPr algn="just"/>
              <a:r>
                <a:rPr lang="en-US" altLang="ko-KR" sz="1400" dirty="0" smtClean="0">
                  <a:latin typeface="Arial Unicode MS" pitchFamily="50" charset="-127"/>
                  <a:ea typeface="Arial Unicode MS" pitchFamily="50" charset="-127"/>
                  <a:cs typeface="Arial Unicode MS" pitchFamily="50" charset="-127"/>
                </a:rPr>
                <a:t>— </a:t>
              </a:r>
              <a:r>
                <a:rPr lang="en-US" altLang="ko-KR" sz="1400" b="1" dirty="0" smtClean="0">
                  <a:latin typeface="Arial Unicode MS" pitchFamily="50" charset="-127"/>
                  <a:ea typeface="Arial Unicode MS" pitchFamily="50" charset="-127"/>
                  <a:cs typeface="Arial Unicode MS" pitchFamily="50" charset="-127"/>
                </a:rPr>
                <a:t>U</a:t>
              </a:r>
              <a:r>
                <a:rPr lang="en-US" altLang="ko-KR" sz="1400" dirty="0" smtClean="0">
                  <a:latin typeface="Arial Unicode MS" pitchFamily="50" charset="-127"/>
                  <a:ea typeface="Arial Unicode MS" pitchFamily="50" charset="-127"/>
                  <a:cs typeface="Arial Unicode MS" pitchFamily="50" charset="-127"/>
                </a:rPr>
                <a:t> – </a:t>
              </a:r>
              <a:r>
                <a:rPr lang="en-US" altLang="ko-KR" sz="1400" b="1" dirty="0" smtClean="0">
                  <a:latin typeface="Arial Unicode MS" pitchFamily="50" charset="-127"/>
                  <a:ea typeface="Arial Unicode MS" pitchFamily="50" charset="-127"/>
                  <a:cs typeface="Arial Unicode MS" pitchFamily="50" charset="-127"/>
                </a:rPr>
                <a:t>UCO</a:t>
              </a:r>
            </a:p>
            <a:p>
              <a:pPr algn="just"/>
              <a:r>
                <a:rPr lang="en-US" altLang="ko-KR" sz="1400" dirty="0" smtClean="0">
                  <a:solidFill>
                    <a:srgbClr val="FF0000"/>
                  </a:solidFill>
                  <a:latin typeface="Arial Unicode MS" pitchFamily="50" charset="-127"/>
                  <a:ea typeface="Arial Unicode MS" pitchFamily="50" charset="-127"/>
                  <a:cs typeface="Arial Unicode MS" pitchFamily="50" charset="-127"/>
                </a:rPr>
                <a:t>— </a:t>
              </a:r>
              <a:r>
                <a:rPr lang="en-US" altLang="ko-KR" sz="1400" b="1" dirty="0" smtClean="0">
                  <a:solidFill>
                    <a:srgbClr val="FF0000"/>
                  </a:solidFill>
                  <a:latin typeface="Arial Unicode MS" pitchFamily="50" charset="-127"/>
                  <a:ea typeface="Arial Unicode MS" pitchFamily="50" charset="-127"/>
                  <a:cs typeface="Arial Unicode MS" pitchFamily="50" charset="-127"/>
                </a:rPr>
                <a:t>I</a:t>
              </a:r>
              <a:r>
                <a:rPr lang="en-US" altLang="ko-KR" sz="1400" dirty="0" smtClean="0">
                  <a:solidFill>
                    <a:srgbClr val="FF0000"/>
                  </a:solidFill>
                  <a:latin typeface="Arial Unicode MS" pitchFamily="50" charset="-127"/>
                  <a:ea typeface="Arial Unicode MS" pitchFamily="50" charset="-127"/>
                  <a:cs typeface="Arial Unicode MS" pitchFamily="50" charset="-127"/>
                </a:rPr>
                <a:t> </a:t>
              </a:r>
              <a:r>
                <a:rPr lang="en-US" altLang="ko-KR" sz="1400" dirty="0" smtClean="0">
                  <a:latin typeface="Arial Unicode MS" pitchFamily="50" charset="-127"/>
                  <a:ea typeface="Arial Unicode MS" pitchFamily="50" charset="-127"/>
                  <a:cs typeface="Arial Unicode MS" pitchFamily="50" charset="-127"/>
                </a:rPr>
                <a:t>– </a:t>
              </a:r>
              <a:r>
                <a:rPr lang="en-US" altLang="ko-KR" sz="1400" b="1" dirty="0" smtClean="0">
                  <a:latin typeface="Arial Unicode MS" pitchFamily="50" charset="-127"/>
                  <a:ea typeface="Arial Unicode MS" pitchFamily="50" charset="-127"/>
                  <a:cs typeface="Arial Unicode MS" pitchFamily="50" charset="-127"/>
                </a:rPr>
                <a:t>UCO</a:t>
              </a:r>
            </a:p>
            <a:p>
              <a:pPr algn="just"/>
              <a:r>
                <a:rPr lang="en-US" altLang="ko-KR" sz="1400" dirty="0" smtClean="0">
                  <a:solidFill>
                    <a:srgbClr val="0000FF"/>
                  </a:solidFill>
                  <a:latin typeface="Arial Unicode MS" pitchFamily="50" charset="-127"/>
                  <a:ea typeface="Arial Unicode MS" pitchFamily="50" charset="-127"/>
                  <a:cs typeface="Arial Unicode MS" pitchFamily="50" charset="-127"/>
                </a:rPr>
                <a:t>— </a:t>
              </a:r>
              <a:r>
                <a:rPr lang="en-US" altLang="ko-KR" sz="1400" b="1" dirty="0" smtClean="0">
                  <a:solidFill>
                    <a:srgbClr val="0000FF"/>
                  </a:solidFill>
                  <a:latin typeface="Arial Unicode MS" pitchFamily="50" charset="-127"/>
                  <a:ea typeface="Arial Unicode MS" pitchFamily="50" charset="-127"/>
                  <a:cs typeface="Arial Unicode MS" pitchFamily="50" charset="-127"/>
                </a:rPr>
                <a:t>N</a:t>
              </a:r>
              <a:r>
                <a:rPr lang="en-US" altLang="ko-KR" sz="1400" dirty="0" smtClean="0">
                  <a:solidFill>
                    <a:srgbClr val="0000FF"/>
                  </a:solidFill>
                  <a:latin typeface="Arial Unicode MS" pitchFamily="50" charset="-127"/>
                  <a:ea typeface="Arial Unicode MS" pitchFamily="50" charset="-127"/>
                  <a:cs typeface="Arial Unicode MS" pitchFamily="50" charset="-127"/>
                </a:rPr>
                <a:t> </a:t>
              </a:r>
              <a:r>
                <a:rPr lang="en-US" altLang="ko-KR" sz="1400" dirty="0" smtClean="0">
                  <a:latin typeface="Arial Unicode MS" pitchFamily="50" charset="-127"/>
                  <a:ea typeface="Arial Unicode MS" pitchFamily="50" charset="-127"/>
                  <a:cs typeface="Arial Unicode MS" pitchFamily="50" charset="-127"/>
                </a:rPr>
                <a:t>– </a:t>
              </a:r>
              <a:r>
                <a:rPr lang="en-US" altLang="ko-KR" sz="1400" b="1" dirty="0" smtClean="0">
                  <a:latin typeface="Arial Unicode MS" pitchFamily="50" charset="-127"/>
                  <a:ea typeface="Arial Unicode MS" pitchFamily="50" charset="-127"/>
                  <a:cs typeface="Arial Unicode MS" pitchFamily="50" charset="-127"/>
                </a:rPr>
                <a:t>UCO</a:t>
              </a:r>
              <a:endParaRPr lang="ko-KR" altLang="en-US" sz="1400" b="1" dirty="0">
                <a:latin typeface="Arial Unicode MS" pitchFamily="50" charset="-127"/>
                <a:ea typeface="Arial Unicode MS" pitchFamily="50" charset="-127"/>
                <a:cs typeface="Arial Unicode MS" pitchFamily="50" charset="-127"/>
              </a:endParaRPr>
            </a:p>
          </p:txBody>
        </p:sp>
      </p:grpSp>
      <p:grpSp>
        <p:nvGrpSpPr>
          <p:cNvPr id="4" name="그룹 1488"/>
          <p:cNvGrpSpPr/>
          <p:nvPr/>
        </p:nvGrpSpPr>
        <p:grpSpPr>
          <a:xfrm>
            <a:off x="6070406" y="692696"/>
            <a:ext cx="3326130" cy="3343543"/>
            <a:chOff x="6360770" y="1772816"/>
            <a:chExt cx="3326130" cy="3343543"/>
          </a:xfrm>
        </p:grpSpPr>
        <p:graphicFrame>
          <p:nvGraphicFramePr>
            <p:cNvPr id="1483" name="Object 2"/>
            <p:cNvGraphicFramePr>
              <a:graphicFrameLocks noChangeAspect="1"/>
            </p:cNvGraphicFramePr>
            <p:nvPr/>
          </p:nvGraphicFramePr>
          <p:xfrm>
            <a:off x="6372200" y="1772816"/>
            <a:ext cx="3314700" cy="3314700"/>
          </p:xfrm>
          <a:graphic>
            <a:graphicData uri="http://schemas.openxmlformats.org/presentationml/2006/ole">
              <mc:AlternateContent xmlns:mc="http://schemas.openxmlformats.org/markup-compatibility/2006">
                <mc:Choice xmlns:v="urn:schemas-microsoft-com:vml" Requires="v">
                  <p:oleObj spid="_x0000_s2437262" name="Graph" r:id="rId8" imgW="2926080" imgH="2926080" progId="Origin50.Graph">
                    <p:embed/>
                  </p:oleObj>
                </mc:Choice>
                <mc:Fallback>
                  <p:oleObj name="Graph" r:id="rId8" imgW="2926080" imgH="292608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00" y="1772816"/>
                          <a:ext cx="33147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 name="TextBox 1483"/>
            <p:cNvSpPr txBox="1"/>
            <p:nvPr/>
          </p:nvSpPr>
          <p:spPr>
            <a:xfrm>
              <a:off x="7104916" y="4808582"/>
              <a:ext cx="2016224" cy="307777"/>
            </a:xfrm>
            <a:prstGeom prst="rect">
              <a:avLst/>
            </a:prstGeom>
            <a:noFill/>
          </p:spPr>
          <p:txBody>
            <a:bodyPr wrap="square" rtlCol="0">
              <a:spAutoFit/>
            </a:bodyPr>
            <a:lstStyle/>
            <a:p>
              <a:pPr algn="ctr"/>
              <a:r>
                <a:rPr lang="en-US" altLang="ko-KR" sz="1400" b="1" dirty="0" smtClean="0">
                  <a:latin typeface="Arial Unicode MS" pitchFamily="50" charset="-127"/>
                  <a:ea typeface="Arial Unicode MS" pitchFamily="50" charset="-127"/>
                  <a:cs typeface="Arial Unicode MS" pitchFamily="50" charset="-127"/>
                </a:rPr>
                <a:t>Time delay</a:t>
              </a:r>
              <a:r>
                <a:rPr lang="en-US" altLang="ko-KR" sz="1400" b="1" i="1" dirty="0" smtClean="0">
                  <a:latin typeface="Arial Unicode MS" pitchFamily="50" charset="-127"/>
                  <a:ea typeface="Arial Unicode MS" pitchFamily="50" charset="-127"/>
                  <a:cs typeface="Arial Unicode MS" pitchFamily="50" charset="-127"/>
                </a:rPr>
                <a:t> </a:t>
              </a:r>
              <a:r>
                <a:rPr lang="en-US" altLang="ko-KR" sz="1400" b="1" dirty="0" smtClean="0">
                  <a:latin typeface="Arial Unicode MS" pitchFamily="50" charset="-127"/>
                  <a:ea typeface="Arial Unicode MS" pitchFamily="50" charset="-127"/>
                  <a:cs typeface="Arial Unicode MS" pitchFamily="50" charset="-127"/>
                </a:rPr>
                <a:t>(s)</a:t>
              </a:r>
              <a:endParaRPr lang="ko-KR" altLang="en-US" sz="1400" b="1" dirty="0">
                <a:latin typeface="Arial Unicode MS" pitchFamily="50" charset="-127"/>
                <a:ea typeface="Arial Unicode MS" pitchFamily="50" charset="-127"/>
                <a:cs typeface="Arial Unicode MS" pitchFamily="50" charset="-127"/>
              </a:endParaRPr>
            </a:p>
          </p:txBody>
        </p:sp>
        <p:sp>
          <p:nvSpPr>
            <p:cNvPr id="1485" name="TextBox 1484"/>
            <p:cNvSpPr txBox="1"/>
            <p:nvPr/>
          </p:nvSpPr>
          <p:spPr>
            <a:xfrm rot="16200000">
              <a:off x="5506547" y="3203103"/>
              <a:ext cx="2016224" cy="307777"/>
            </a:xfrm>
            <a:prstGeom prst="rect">
              <a:avLst/>
            </a:prstGeom>
            <a:noFill/>
          </p:spPr>
          <p:txBody>
            <a:bodyPr wrap="square" rtlCol="0">
              <a:spAutoFit/>
            </a:bodyPr>
            <a:lstStyle/>
            <a:p>
              <a:pPr algn="ctr"/>
              <a:r>
                <a:rPr lang="en-US" altLang="ko-KR" sz="1400" b="1" dirty="0" smtClean="0">
                  <a:latin typeface="Arial Unicode MS" pitchFamily="50" charset="-127"/>
                  <a:ea typeface="Arial Unicode MS" pitchFamily="50" charset="-127"/>
                  <a:cs typeface="Arial Unicode MS" pitchFamily="50" charset="-127"/>
                </a:rPr>
                <a:t>  Population</a:t>
              </a:r>
              <a:endParaRPr lang="ko-KR" altLang="en-US" sz="1400" b="1" dirty="0">
                <a:latin typeface="Arial Unicode MS" pitchFamily="50" charset="-127"/>
                <a:ea typeface="Arial Unicode MS" pitchFamily="50" charset="-127"/>
                <a:cs typeface="Arial Unicode MS" pitchFamily="50" charset="-127"/>
              </a:endParaRPr>
            </a:p>
          </p:txBody>
        </p:sp>
        <p:sp>
          <p:nvSpPr>
            <p:cNvPr id="1486" name="TextBox 1485"/>
            <p:cNvSpPr txBox="1"/>
            <p:nvPr/>
          </p:nvSpPr>
          <p:spPr>
            <a:xfrm>
              <a:off x="6948264" y="2564904"/>
              <a:ext cx="288032" cy="338554"/>
            </a:xfrm>
            <a:prstGeom prst="rect">
              <a:avLst/>
            </a:prstGeom>
            <a:noFill/>
          </p:spPr>
          <p:txBody>
            <a:bodyPr wrap="square" rtlCol="0">
              <a:spAutoFit/>
            </a:bodyPr>
            <a:lstStyle/>
            <a:p>
              <a:r>
                <a:rPr lang="en-US" altLang="ko-KR" sz="1600" b="1" dirty="0">
                  <a:latin typeface="Arial Unicode MS" pitchFamily="50" charset="-127"/>
                  <a:ea typeface="Arial Unicode MS" pitchFamily="50" charset="-127"/>
                  <a:cs typeface="Arial Unicode MS" pitchFamily="50" charset="-127"/>
                </a:rPr>
                <a:t>U</a:t>
              </a:r>
              <a:endParaRPr lang="ko-KR" altLang="en-US" sz="1600" b="1" dirty="0">
                <a:latin typeface="Arial Unicode MS" pitchFamily="50" charset="-127"/>
                <a:ea typeface="Arial Unicode MS" pitchFamily="50" charset="-127"/>
                <a:cs typeface="Arial Unicode MS" pitchFamily="50" charset="-127"/>
              </a:endParaRPr>
            </a:p>
          </p:txBody>
        </p:sp>
        <p:sp>
          <p:nvSpPr>
            <p:cNvPr id="1487" name="TextBox 1486"/>
            <p:cNvSpPr txBox="1"/>
            <p:nvPr/>
          </p:nvSpPr>
          <p:spPr>
            <a:xfrm>
              <a:off x="7875490" y="2681302"/>
              <a:ext cx="288032" cy="338554"/>
            </a:xfrm>
            <a:prstGeom prst="rect">
              <a:avLst/>
            </a:prstGeom>
            <a:noFill/>
          </p:spPr>
          <p:txBody>
            <a:bodyPr wrap="square" rtlCol="0">
              <a:spAutoFit/>
            </a:bodyPr>
            <a:lstStyle/>
            <a:p>
              <a:r>
                <a:rPr lang="en-US" altLang="ko-KR" sz="1600" b="1" dirty="0">
                  <a:solidFill>
                    <a:srgbClr val="FF0000"/>
                  </a:solidFill>
                  <a:latin typeface="Arial Unicode MS" pitchFamily="50" charset="-127"/>
                  <a:ea typeface="Arial Unicode MS" pitchFamily="50" charset="-127"/>
                  <a:cs typeface="Arial Unicode MS" pitchFamily="50" charset="-127"/>
                </a:rPr>
                <a:t>I</a:t>
              </a:r>
              <a:endParaRPr lang="ko-KR" altLang="en-US" sz="1600" b="1" dirty="0">
                <a:solidFill>
                  <a:srgbClr val="FF0000"/>
                </a:solidFill>
                <a:latin typeface="Arial Unicode MS" pitchFamily="50" charset="-127"/>
                <a:ea typeface="Arial Unicode MS" pitchFamily="50" charset="-127"/>
                <a:cs typeface="Arial Unicode MS" pitchFamily="50" charset="-127"/>
              </a:endParaRPr>
            </a:p>
          </p:txBody>
        </p:sp>
        <p:sp>
          <p:nvSpPr>
            <p:cNvPr id="1488" name="TextBox 1487"/>
            <p:cNvSpPr txBox="1"/>
            <p:nvPr/>
          </p:nvSpPr>
          <p:spPr>
            <a:xfrm>
              <a:off x="8676456" y="2492896"/>
              <a:ext cx="288032" cy="338554"/>
            </a:xfrm>
            <a:prstGeom prst="rect">
              <a:avLst/>
            </a:prstGeom>
            <a:noFill/>
          </p:spPr>
          <p:txBody>
            <a:bodyPr wrap="square" rtlCol="0">
              <a:spAutoFit/>
            </a:bodyPr>
            <a:lstStyle/>
            <a:p>
              <a:r>
                <a:rPr lang="en-US" altLang="ko-KR" sz="1600" b="1" dirty="0">
                  <a:solidFill>
                    <a:srgbClr val="0000FF"/>
                  </a:solidFill>
                  <a:latin typeface="Arial Unicode MS" pitchFamily="50" charset="-127"/>
                  <a:ea typeface="Arial Unicode MS" pitchFamily="50" charset="-127"/>
                  <a:cs typeface="Arial Unicode MS" pitchFamily="50" charset="-127"/>
                </a:rPr>
                <a:t>N</a:t>
              </a:r>
              <a:endParaRPr lang="ko-KR" altLang="en-US" sz="1600" b="1" dirty="0">
                <a:solidFill>
                  <a:srgbClr val="0000FF"/>
                </a:solidFill>
                <a:latin typeface="Arial Unicode MS" pitchFamily="50" charset="-127"/>
                <a:ea typeface="Arial Unicode MS" pitchFamily="50" charset="-127"/>
                <a:cs typeface="Arial Unicode MS" pitchFamily="50" charset="-127"/>
              </a:endParaRPr>
            </a:p>
          </p:txBody>
        </p:sp>
      </p:grpSp>
      <p:grpSp>
        <p:nvGrpSpPr>
          <p:cNvPr id="5" name="그룹 1489"/>
          <p:cNvGrpSpPr/>
          <p:nvPr/>
        </p:nvGrpSpPr>
        <p:grpSpPr>
          <a:xfrm>
            <a:off x="4211960" y="4746630"/>
            <a:ext cx="4381641" cy="842610"/>
            <a:chOff x="4493083" y="2636912"/>
            <a:chExt cx="4381641" cy="842610"/>
          </a:xfrm>
          <a:noFill/>
        </p:grpSpPr>
        <p:sp>
          <p:nvSpPr>
            <p:cNvPr id="1491" name="TextBox 1490"/>
            <p:cNvSpPr txBox="1"/>
            <p:nvPr/>
          </p:nvSpPr>
          <p:spPr>
            <a:xfrm>
              <a:off x="4493083" y="2780928"/>
              <a:ext cx="1015021" cy="461665"/>
            </a:xfrm>
            <a:prstGeom prst="rect">
              <a:avLst/>
            </a:prstGeom>
            <a:grpFill/>
          </p:spPr>
          <p:txBody>
            <a:bodyPr wrap="square" rtlCol="0">
              <a:spAutoFit/>
            </a:bodyPr>
            <a:lstStyle/>
            <a:p>
              <a:pPr algn="ctr"/>
              <a:r>
                <a:rPr lang="en-US" altLang="ko-KR" sz="2400" b="1" dirty="0" smtClean="0">
                  <a:latin typeface="Arial Unicode MS" pitchFamily="50" charset="-127"/>
                  <a:ea typeface="Arial Unicode MS" pitchFamily="50" charset="-127"/>
                  <a:cs typeface="Arial Unicode MS" pitchFamily="50" charset="-127"/>
                </a:rPr>
                <a:t>UCO</a:t>
              </a:r>
              <a:endParaRPr lang="ko-KR" altLang="en-US" sz="2400" b="1" dirty="0">
                <a:latin typeface="Arial Unicode MS" pitchFamily="50" charset="-127"/>
                <a:ea typeface="Arial Unicode MS" pitchFamily="50" charset="-127"/>
                <a:cs typeface="Arial Unicode MS" pitchFamily="50" charset="-127"/>
              </a:endParaRPr>
            </a:p>
          </p:txBody>
        </p:sp>
        <p:sp>
          <p:nvSpPr>
            <p:cNvPr id="1492" name="TextBox 1491"/>
            <p:cNvSpPr txBox="1"/>
            <p:nvPr/>
          </p:nvSpPr>
          <p:spPr>
            <a:xfrm>
              <a:off x="6084168" y="2771636"/>
              <a:ext cx="504056" cy="461665"/>
            </a:xfrm>
            <a:prstGeom prst="rect">
              <a:avLst/>
            </a:prstGeom>
            <a:grpFill/>
          </p:spPr>
          <p:txBody>
            <a:bodyPr wrap="square" rtlCol="0">
              <a:spAutoFit/>
            </a:bodyPr>
            <a:lstStyle/>
            <a:p>
              <a:pPr algn="ctr"/>
              <a:r>
                <a:rPr lang="en-US" altLang="ko-KR" sz="2400" b="1" dirty="0" smtClean="0">
                  <a:latin typeface="Arial Unicode MS" pitchFamily="50" charset="-127"/>
                  <a:ea typeface="Arial Unicode MS" pitchFamily="50" charset="-127"/>
                  <a:cs typeface="Arial Unicode MS" pitchFamily="50" charset="-127"/>
                </a:rPr>
                <a:t>U</a:t>
              </a:r>
              <a:endParaRPr lang="ko-KR" altLang="en-US" sz="2400" b="1" dirty="0">
                <a:latin typeface="Arial Unicode MS" pitchFamily="50" charset="-127"/>
                <a:ea typeface="Arial Unicode MS" pitchFamily="50" charset="-127"/>
                <a:cs typeface="Arial Unicode MS" pitchFamily="50" charset="-127"/>
              </a:endParaRPr>
            </a:p>
          </p:txBody>
        </p:sp>
        <p:sp>
          <p:nvSpPr>
            <p:cNvPr id="1493" name="TextBox 1492"/>
            <p:cNvSpPr txBox="1"/>
            <p:nvPr/>
          </p:nvSpPr>
          <p:spPr>
            <a:xfrm>
              <a:off x="7288580" y="2772050"/>
              <a:ext cx="360040" cy="461665"/>
            </a:xfrm>
            <a:prstGeom prst="rect">
              <a:avLst/>
            </a:prstGeom>
            <a:grpFill/>
          </p:spPr>
          <p:txBody>
            <a:bodyPr wrap="square" rtlCol="0">
              <a:spAutoFit/>
            </a:bodyPr>
            <a:lstStyle/>
            <a:p>
              <a:pPr algn="ctr"/>
              <a:r>
                <a:rPr lang="en-US" altLang="ko-KR" sz="2400" b="1" dirty="0">
                  <a:solidFill>
                    <a:srgbClr val="FF0000"/>
                  </a:solidFill>
                  <a:latin typeface="Arial Unicode MS" pitchFamily="50" charset="-127"/>
                  <a:ea typeface="Arial Unicode MS" pitchFamily="50" charset="-127"/>
                  <a:cs typeface="Arial Unicode MS" pitchFamily="50" charset="-127"/>
                </a:rPr>
                <a:t>I</a:t>
              </a:r>
              <a:endParaRPr lang="ko-KR" altLang="en-US" sz="2400" b="1" dirty="0">
                <a:solidFill>
                  <a:srgbClr val="FF0000"/>
                </a:solidFill>
                <a:latin typeface="Arial Unicode MS" pitchFamily="50" charset="-127"/>
                <a:ea typeface="Arial Unicode MS" pitchFamily="50" charset="-127"/>
                <a:cs typeface="Arial Unicode MS" pitchFamily="50" charset="-127"/>
              </a:endParaRPr>
            </a:p>
          </p:txBody>
        </p:sp>
        <p:sp>
          <p:nvSpPr>
            <p:cNvPr id="1494" name="TextBox 1493"/>
            <p:cNvSpPr txBox="1"/>
            <p:nvPr/>
          </p:nvSpPr>
          <p:spPr>
            <a:xfrm>
              <a:off x="8391376" y="2772050"/>
              <a:ext cx="483348" cy="461665"/>
            </a:xfrm>
            <a:prstGeom prst="rect">
              <a:avLst/>
            </a:prstGeom>
            <a:grpFill/>
          </p:spPr>
          <p:txBody>
            <a:bodyPr wrap="square" rtlCol="0">
              <a:spAutoFit/>
            </a:bodyPr>
            <a:lstStyle/>
            <a:p>
              <a:pPr algn="ctr"/>
              <a:r>
                <a:rPr lang="en-US" altLang="ko-KR" sz="2400" b="1" dirty="0" smtClean="0">
                  <a:solidFill>
                    <a:srgbClr val="0000FF"/>
                  </a:solidFill>
                  <a:latin typeface="Arial Unicode MS" pitchFamily="50" charset="-127"/>
                  <a:ea typeface="Arial Unicode MS" pitchFamily="50" charset="-127"/>
                  <a:cs typeface="Arial Unicode MS" pitchFamily="50" charset="-127"/>
                </a:rPr>
                <a:t>N</a:t>
              </a:r>
              <a:endParaRPr lang="ko-KR" altLang="en-US" sz="2400" b="1" dirty="0">
                <a:solidFill>
                  <a:srgbClr val="0000FF"/>
                </a:solidFill>
                <a:latin typeface="Arial Unicode MS" pitchFamily="50" charset="-127"/>
                <a:ea typeface="Arial Unicode MS" pitchFamily="50" charset="-127"/>
                <a:cs typeface="Arial Unicode MS" pitchFamily="50" charset="-127"/>
              </a:endParaRPr>
            </a:p>
          </p:txBody>
        </p:sp>
        <p:cxnSp>
          <p:nvCxnSpPr>
            <p:cNvPr id="1495" name="직선 화살표 연결선 1494"/>
            <p:cNvCxnSpPr>
              <a:stCxn id="1491" idx="3"/>
              <a:endCxn id="1492" idx="1"/>
            </p:cNvCxnSpPr>
            <p:nvPr/>
          </p:nvCxnSpPr>
          <p:spPr>
            <a:xfrm flipV="1">
              <a:off x="5508104" y="3002469"/>
              <a:ext cx="576064" cy="9292"/>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6" name="직선 화살표 연결선 1495"/>
            <p:cNvCxnSpPr>
              <a:stCxn id="1492" idx="3"/>
              <a:endCxn id="1493" idx="1"/>
            </p:cNvCxnSpPr>
            <p:nvPr/>
          </p:nvCxnSpPr>
          <p:spPr>
            <a:xfrm>
              <a:off x="6588224" y="3002469"/>
              <a:ext cx="720000" cy="414"/>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7" name="직선 화살표 연결선 1496"/>
            <p:cNvCxnSpPr>
              <a:stCxn id="1493" idx="3"/>
              <a:endCxn id="1494" idx="1"/>
            </p:cNvCxnSpPr>
            <p:nvPr/>
          </p:nvCxnSpPr>
          <p:spPr>
            <a:xfrm>
              <a:off x="7648620" y="3002883"/>
              <a:ext cx="742756" cy="1588"/>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98" name="TextBox 1497"/>
            <p:cNvSpPr txBox="1"/>
            <p:nvPr/>
          </p:nvSpPr>
          <p:spPr>
            <a:xfrm>
              <a:off x="6516216" y="3140968"/>
              <a:ext cx="864096" cy="338554"/>
            </a:xfrm>
            <a:prstGeom prst="rect">
              <a:avLst/>
            </a:prstGeom>
            <a:grpFill/>
          </p:spPr>
          <p:txBody>
            <a:bodyPr wrap="square" rtlCol="0">
              <a:spAutoFit/>
            </a:bodyPr>
            <a:lstStyle/>
            <a:p>
              <a:pPr algn="ctr"/>
              <a:r>
                <a:rPr lang="en-US" altLang="ko-KR" sz="1600" b="1" dirty="0" smtClean="0">
                  <a:latin typeface="Arial Unicode MS" pitchFamily="50" charset="-127"/>
                  <a:ea typeface="Arial Unicode MS" pitchFamily="50" charset="-127"/>
                  <a:cs typeface="Arial Unicode MS" pitchFamily="50" charset="-127"/>
                </a:rPr>
                <a:t>340 </a:t>
              </a:r>
              <a:r>
                <a:rPr lang="el-GR" altLang="ko-KR" sz="1600" b="1" dirty="0" smtClean="0">
                  <a:latin typeface="Arial Unicode MS" pitchFamily="50" charset="-127"/>
                  <a:ea typeface="Arial Unicode MS" pitchFamily="50" charset="-127"/>
                  <a:cs typeface="Arial Unicode MS" pitchFamily="50" charset="-127"/>
                </a:rPr>
                <a:t>μ</a:t>
              </a:r>
              <a:r>
                <a:rPr lang="en-US" altLang="ko-KR" sz="1600" b="1" dirty="0" smtClean="0">
                  <a:latin typeface="Arial Unicode MS" pitchFamily="50" charset="-127"/>
                  <a:ea typeface="Arial Unicode MS" pitchFamily="50" charset="-127"/>
                  <a:cs typeface="Arial Unicode MS" pitchFamily="50" charset="-127"/>
                </a:rPr>
                <a:t>s</a:t>
              </a:r>
              <a:endParaRPr lang="ko-KR" altLang="en-US" sz="1600" b="1" dirty="0">
                <a:latin typeface="Arial Unicode MS" pitchFamily="50" charset="-127"/>
                <a:ea typeface="Arial Unicode MS" pitchFamily="50" charset="-127"/>
                <a:cs typeface="Arial Unicode MS" pitchFamily="50" charset="-127"/>
              </a:endParaRPr>
            </a:p>
          </p:txBody>
        </p:sp>
        <p:sp>
          <p:nvSpPr>
            <p:cNvPr id="1499" name="TextBox 1498"/>
            <p:cNvSpPr txBox="1"/>
            <p:nvPr/>
          </p:nvSpPr>
          <p:spPr>
            <a:xfrm>
              <a:off x="7602262" y="3140968"/>
              <a:ext cx="864096" cy="338554"/>
            </a:xfrm>
            <a:prstGeom prst="rect">
              <a:avLst/>
            </a:prstGeom>
            <a:grpFill/>
          </p:spPr>
          <p:txBody>
            <a:bodyPr wrap="square" rtlCol="0">
              <a:spAutoFit/>
            </a:bodyPr>
            <a:lstStyle/>
            <a:p>
              <a:pPr algn="ctr"/>
              <a:r>
                <a:rPr lang="en-US" altLang="ko-KR" sz="1600" b="1" dirty="0" smtClean="0">
                  <a:latin typeface="Arial Unicode MS" pitchFamily="50" charset="-127"/>
                  <a:ea typeface="Arial Unicode MS" pitchFamily="50" charset="-127"/>
                  <a:cs typeface="Arial Unicode MS" pitchFamily="50" charset="-127"/>
                </a:rPr>
                <a:t>7.2 ms</a:t>
              </a:r>
              <a:endParaRPr lang="ko-KR" altLang="en-US" sz="1600" b="1" dirty="0">
                <a:latin typeface="Arial Unicode MS" pitchFamily="50" charset="-127"/>
                <a:ea typeface="Arial Unicode MS" pitchFamily="50" charset="-127"/>
                <a:cs typeface="Arial Unicode MS" pitchFamily="50" charset="-127"/>
              </a:endParaRPr>
            </a:p>
          </p:txBody>
        </p:sp>
        <p:sp>
          <p:nvSpPr>
            <p:cNvPr id="1500" name="TextBox 1499"/>
            <p:cNvSpPr txBox="1"/>
            <p:nvPr/>
          </p:nvSpPr>
          <p:spPr>
            <a:xfrm>
              <a:off x="5436096" y="2636912"/>
              <a:ext cx="504056" cy="369332"/>
            </a:xfrm>
            <a:prstGeom prst="rect">
              <a:avLst/>
            </a:prstGeom>
            <a:grpFill/>
          </p:spPr>
          <p:txBody>
            <a:bodyPr wrap="square" rtlCol="0">
              <a:spAutoFit/>
            </a:bodyPr>
            <a:lstStyle/>
            <a:p>
              <a:pPr algn="r"/>
              <a:r>
                <a:rPr lang="en-US" altLang="ko-KR" b="1" dirty="0" smtClean="0">
                  <a:latin typeface="Arial Unicode MS" pitchFamily="50" charset="-127"/>
                  <a:ea typeface="Arial Unicode MS" pitchFamily="50" charset="-127"/>
                  <a:cs typeface="Arial Unicode MS" pitchFamily="50" charset="-127"/>
                </a:rPr>
                <a:t>h</a:t>
              </a:r>
              <a:r>
                <a:rPr lang="el-GR" altLang="ko-KR" b="1" dirty="0" smtClean="0">
                  <a:latin typeface="Arial Unicode MS" pitchFamily="50" charset="-127"/>
                  <a:ea typeface="Arial Unicode MS" pitchFamily="50" charset="-127"/>
                  <a:cs typeface="Arial Unicode MS" pitchFamily="50" charset="-127"/>
                </a:rPr>
                <a:t>ν</a:t>
              </a:r>
              <a:endParaRPr lang="ko-KR" altLang="en-US" b="1" dirty="0">
                <a:latin typeface="Arial Unicode MS" pitchFamily="50" charset="-127"/>
                <a:ea typeface="Arial Unicode MS" pitchFamily="50" charset="-127"/>
                <a:cs typeface="Arial Unicode MS" pitchFamily="50" charset="-127"/>
              </a:endParaRPr>
            </a:p>
          </p:txBody>
        </p:sp>
      </p:grpSp>
      <p:sp>
        <p:nvSpPr>
          <p:cNvPr id="41" name="직사각형 40"/>
          <p:cNvSpPr/>
          <p:nvPr/>
        </p:nvSpPr>
        <p:spPr>
          <a:xfrm>
            <a:off x="467543" y="404664"/>
            <a:ext cx="8352929" cy="432048"/>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ko-KR" sz="2400" b="1" dirty="0" smtClean="0"/>
              <a:t>Principal Component Analysis</a:t>
            </a:r>
            <a:endParaRPr kumimoji="0" lang="en-US" altLang="ko-KR" sz="2400" b="1" dirty="0">
              <a:solidFill>
                <a:srgbClr val="009900"/>
              </a:solidFill>
              <a:ea typeface="HY견고딕" pitchFamily="18" charset="-127"/>
            </a:endParaRPr>
          </a:p>
        </p:txBody>
      </p:sp>
    </p:spTree>
    <p:extLst>
      <p:ext uri="{BB962C8B-B14F-4D97-AF65-F5344CB8AC3E}">
        <p14:creationId xmlns:p14="http://schemas.microsoft.com/office/powerpoint/2010/main" val="1830530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82"/>
          <p:cNvGrpSpPr/>
          <p:nvPr/>
        </p:nvGrpSpPr>
        <p:grpSpPr>
          <a:xfrm>
            <a:off x="2051720" y="4869160"/>
            <a:ext cx="5132328" cy="1477718"/>
            <a:chOff x="3688472" y="4221248"/>
            <a:chExt cx="5132328" cy="1477718"/>
          </a:xfrm>
        </p:grpSpPr>
        <p:pic>
          <p:nvPicPr>
            <p:cNvPr id="50" name="Picture 10"/>
            <p:cNvPicPr>
              <a:picLocks noChangeAspect="1" noChangeArrowheads="1"/>
            </p:cNvPicPr>
            <p:nvPr/>
          </p:nvPicPr>
          <p:blipFill>
            <a:blip r:embed="rId4" cstate="print"/>
            <a:srcRect/>
            <a:stretch>
              <a:fillRect/>
            </a:stretch>
          </p:blipFill>
          <p:spPr bwMode="auto">
            <a:xfrm>
              <a:off x="5456206" y="4221248"/>
              <a:ext cx="1613532" cy="1440000"/>
            </a:xfrm>
            <a:prstGeom prst="rect">
              <a:avLst/>
            </a:prstGeom>
            <a:noFill/>
            <a:ln w="3175">
              <a:solidFill>
                <a:schemeClr val="tx1"/>
              </a:solidFill>
              <a:miter lim="800000"/>
              <a:headEnd/>
              <a:tailEnd/>
            </a:ln>
          </p:spPr>
        </p:pic>
        <p:pic>
          <p:nvPicPr>
            <p:cNvPr id="51" name="Picture 9"/>
            <p:cNvPicPr>
              <a:picLocks noChangeAspect="1" noChangeArrowheads="1"/>
            </p:cNvPicPr>
            <p:nvPr/>
          </p:nvPicPr>
          <p:blipFill>
            <a:blip r:embed="rId5" cstate="print"/>
            <a:srcRect/>
            <a:stretch>
              <a:fillRect/>
            </a:stretch>
          </p:blipFill>
          <p:spPr bwMode="auto">
            <a:xfrm>
              <a:off x="3707904" y="4221248"/>
              <a:ext cx="1613531" cy="1440000"/>
            </a:xfrm>
            <a:prstGeom prst="rect">
              <a:avLst/>
            </a:prstGeom>
            <a:noFill/>
            <a:ln w="3175">
              <a:solidFill>
                <a:schemeClr val="tx1"/>
              </a:solidFill>
              <a:miter lim="800000"/>
              <a:headEnd/>
              <a:tailEnd/>
            </a:ln>
          </p:spPr>
        </p:pic>
        <p:pic>
          <p:nvPicPr>
            <p:cNvPr id="52" name="Picture 11"/>
            <p:cNvPicPr>
              <a:picLocks noChangeAspect="1" noChangeArrowheads="1"/>
            </p:cNvPicPr>
            <p:nvPr/>
          </p:nvPicPr>
          <p:blipFill>
            <a:blip r:embed="rId6" cstate="print"/>
            <a:srcRect/>
            <a:stretch>
              <a:fillRect/>
            </a:stretch>
          </p:blipFill>
          <p:spPr bwMode="auto">
            <a:xfrm>
              <a:off x="7207268" y="4221248"/>
              <a:ext cx="1613532" cy="1440000"/>
            </a:xfrm>
            <a:prstGeom prst="rect">
              <a:avLst/>
            </a:prstGeom>
            <a:noFill/>
            <a:ln w="3175">
              <a:solidFill>
                <a:schemeClr val="tx1"/>
              </a:solidFill>
              <a:miter lim="800000"/>
              <a:headEnd/>
              <a:tailEnd/>
            </a:ln>
          </p:spPr>
        </p:pic>
        <p:sp>
          <p:nvSpPr>
            <p:cNvPr id="61" name="TextBox 60"/>
            <p:cNvSpPr txBox="1"/>
            <p:nvPr/>
          </p:nvSpPr>
          <p:spPr>
            <a:xfrm>
              <a:off x="3688472" y="5379759"/>
              <a:ext cx="936104" cy="307777"/>
            </a:xfrm>
            <a:prstGeom prst="rect">
              <a:avLst/>
            </a:prstGeom>
            <a:noFill/>
          </p:spPr>
          <p:txBody>
            <a:bodyPr wrap="square" rtlCol="0">
              <a:spAutoFit/>
            </a:bodyPr>
            <a:lstStyle/>
            <a:p>
              <a:pPr algn="ctr"/>
              <a:r>
                <a:rPr lang="en-US" altLang="ko-KR" sz="1400" b="1" dirty="0" smtClean="0">
                  <a:latin typeface="Arial Unicode MS" pitchFamily="50" charset="-127"/>
                  <a:ea typeface="Arial Unicode MS" pitchFamily="50" charset="-127"/>
                  <a:cs typeface="Arial Unicode MS" pitchFamily="50" charset="-127"/>
                </a:rPr>
                <a:t>U (20 Å)</a:t>
              </a:r>
              <a:endParaRPr lang="ko-KR" altLang="en-US" sz="1400" b="1" dirty="0">
                <a:latin typeface="Arial Unicode MS" pitchFamily="50" charset="-127"/>
                <a:ea typeface="Arial Unicode MS" pitchFamily="50" charset="-127"/>
                <a:cs typeface="Arial Unicode MS" pitchFamily="50" charset="-127"/>
              </a:endParaRPr>
            </a:p>
          </p:txBody>
        </p:sp>
        <p:sp>
          <p:nvSpPr>
            <p:cNvPr id="62" name="TextBox 61"/>
            <p:cNvSpPr txBox="1"/>
            <p:nvPr/>
          </p:nvSpPr>
          <p:spPr>
            <a:xfrm>
              <a:off x="5447526" y="5379759"/>
              <a:ext cx="792088" cy="307777"/>
            </a:xfrm>
            <a:prstGeom prst="rect">
              <a:avLst/>
            </a:prstGeom>
            <a:noFill/>
          </p:spPr>
          <p:txBody>
            <a:bodyPr wrap="square" rtlCol="0">
              <a:spAutoFit/>
            </a:bodyPr>
            <a:lstStyle/>
            <a:p>
              <a:r>
                <a:rPr lang="en-US" altLang="ko-KR" sz="1400" b="1" dirty="0" smtClean="0">
                  <a:solidFill>
                    <a:srgbClr val="FF0000"/>
                  </a:solidFill>
                  <a:latin typeface="Arial Unicode MS" pitchFamily="50" charset="-127"/>
                  <a:ea typeface="Arial Unicode MS" pitchFamily="50" charset="-127"/>
                  <a:cs typeface="Arial Unicode MS" pitchFamily="50" charset="-127"/>
                </a:rPr>
                <a:t>I (19 Å)</a:t>
              </a:r>
              <a:endParaRPr lang="ko-KR" altLang="en-US" sz="1400" b="1" dirty="0">
                <a:solidFill>
                  <a:srgbClr val="FF0000"/>
                </a:solidFill>
                <a:latin typeface="Arial Unicode MS" pitchFamily="50" charset="-127"/>
                <a:ea typeface="Arial Unicode MS" pitchFamily="50" charset="-127"/>
                <a:cs typeface="Arial Unicode MS" pitchFamily="50" charset="-127"/>
              </a:endParaRPr>
            </a:p>
          </p:txBody>
        </p:sp>
        <p:sp>
          <p:nvSpPr>
            <p:cNvPr id="63" name="TextBox 62"/>
            <p:cNvSpPr txBox="1"/>
            <p:nvPr/>
          </p:nvSpPr>
          <p:spPr>
            <a:xfrm>
              <a:off x="7179146" y="5391189"/>
              <a:ext cx="1030972" cy="307777"/>
            </a:xfrm>
            <a:prstGeom prst="rect">
              <a:avLst/>
            </a:prstGeom>
            <a:noFill/>
          </p:spPr>
          <p:txBody>
            <a:bodyPr wrap="square" rtlCol="0">
              <a:spAutoFit/>
            </a:bodyPr>
            <a:lstStyle/>
            <a:p>
              <a:r>
                <a:rPr lang="en-US" altLang="ko-KR" sz="1400" b="1" dirty="0" smtClean="0">
                  <a:solidFill>
                    <a:srgbClr val="0000FF"/>
                  </a:solidFill>
                  <a:latin typeface="Arial Unicode MS" pitchFamily="50" charset="-127"/>
                  <a:ea typeface="Arial Unicode MS" pitchFamily="50" charset="-127"/>
                  <a:cs typeface="Arial Unicode MS" pitchFamily="50" charset="-127"/>
                </a:rPr>
                <a:t>N (13 Å)</a:t>
              </a:r>
              <a:endParaRPr lang="ko-KR" altLang="en-US" sz="1400" b="1" dirty="0">
                <a:solidFill>
                  <a:srgbClr val="0000FF"/>
                </a:solidFill>
                <a:latin typeface="Arial Unicode MS" pitchFamily="50" charset="-127"/>
                <a:ea typeface="Arial Unicode MS" pitchFamily="50" charset="-127"/>
                <a:cs typeface="Arial Unicode MS" pitchFamily="50" charset="-127"/>
              </a:endParaRPr>
            </a:p>
          </p:txBody>
        </p:sp>
      </p:grpSp>
      <p:grpSp>
        <p:nvGrpSpPr>
          <p:cNvPr id="3" name="그룹 70"/>
          <p:cNvGrpSpPr/>
          <p:nvPr/>
        </p:nvGrpSpPr>
        <p:grpSpPr>
          <a:xfrm>
            <a:off x="2195736" y="692696"/>
            <a:ext cx="4464496" cy="3528392"/>
            <a:chOff x="4355976" y="1306314"/>
            <a:chExt cx="3598862" cy="2862337"/>
          </a:xfrm>
        </p:grpSpPr>
        <p:graphicFrame>
          <p:nvGraphicFramePr>
            <p:cNvPr id="67" name="Object 8"/>
            <p:cNvGraphicFramePr>
              <a:graphicFrameLocks noChangeAspect="1"/>
            </p:cNvGraphicFramePr>
            <p:nvPr/>
          </p:nvGraphicFramePr>
          <p:xfrm>
            <a:off x="4355976" y="1306314"/>
            <a:ext cx="3598862" cy="2698750"/>
          </p:xfrm>
          <a:graphic>
            <a:graphicData uri="http://schemas.openxmlformats.org/presentationml/2006/ole">
              <mc:AlternateContent xmlns:mc="http://schemas.openxmlformats.org/markup-compatibility/2006">
                <mc:Choice xmlns:v="urn:schemas-microsoft-com:vml" Requires="v">
                  <p:oleObj spid="_x0000_s2443312" name="Graph" r:id="rId7" imgW="2926080" imgH="2194560" progId="Origin50.Graph">
                    <p:embed/>
                  </p:oleObj>
                </mc:Choice>
                <mc:Fallback>
                  <p:oleObj name="Graph" r:id="rId7" imgW="2926080" imgH="219456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1306314"/>
                          <a:ext cx="3598862"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 name="TextBox 67"/>
            <p:cNvSpPr txBox="1"/>
            <p:nvPr/>
          </p:nvSpPr>
          <p:spPr>
            <a:xfrm>
              <a:off x="5908451" y="3860874"/>
              <a:ext cx="720080" cy="307777"/>
            </a:xfrm>
            <a:prstGeom prst="rect">
              <a:avLst/>
            </a:prstGeom>
            <a:noFill/>
          </p:spPr>
          <p:txBody>
            <a:bodyPr wrap="square" rtlCol="0">
              <a:spAutoFit/>
            </a:bodyPr>
            <a:lstStyle/>
            <a:p>
              <a:pPr algn="ctr"/>
              <a:r>
                <a:rPr lang="en-US" altLang="ko-KR" sz="1400" b="1" dirty="0" smtClean="0">
                  <a:latin typeface="Arial Unicode MS" pitchFamily="50" charset="-127"/>
                  <a:ea typeface="Arial Unicode MS" pitchFamily="50" charset="-127"/>
                  <a:cs typeface="Arial Unicode MS" pitchFamily="50" charset="-127"/>
                </a:rPr>
                <a:t>r (Å)</a:t>
              </a:r>
              <a:endParaRPr lang="ko-KR" altLang="en-US" sz="1400" b="1" dirty="0">
                <a:latin typeface="Arial Unicode MS" pitchFamily="50" charset="-127"/>
                <a:ea typeface="Arial Unicode MS" pitchFamily="50" charset="-127"/>
                <a:cs typeface="Arial Unicode MS" pitchFamily="50" charset="-127"/>
              </a:endParaRPr>
            </a:p>
          </p:txBody>
        </p:sp>
        <p:sp>
          <p:nvSpPr>
            <p:cNvPr id="69" name="TextBox 68"/>
            <p:cNvSpPr txBox="1"/>
            <p:nvPr/>
          </p:nvSpPr>
          <p:spPr>
            <a:xfrm rot="16200000">
              <a:off x="4437857" y="2483024"/>
              <a:ext cx="720080" cy="307777"/>
            </a:xfrm>
            <a:prstGeom prst="rect">
              <a:avLst/>
            </a:prstGeom>
            <a:noFill/>
          </p:spPr>
          <p:txBody>
            <a:bodyPr wrap="square" rtlCol="0">
              <a:spAutoFit/>
            </a:bodyPr>
            <a:lstStyle/>
            <a:p>
              <a:pPr algn="ctr"/>
              <a:r>
                <a:rPr lang="en-US" altLang="ko-KR" sz="1400" b="1" dirty="0" smtClean="0">
                  <a:latin typeface="Arial Unicode MS" pitchFamily="50" charset="-127"/>
                  <a:ea typeface="Arial Unicode MS" pitchFamily="50" charset="-127"/>
                  <a:cs typeface="Arial Unicode MS" pitchFamily="50" charset="-127"/>
                </a:rPr>
                <a:t>P(r)</a:t>
              </a:r>
              <a:endParaRPr lang="ko-KR" altLang="en-US" sz="1400" b="1" dirty="0">
                <a:latin typeface="Arial Unicode MS" pitchFamily="50" charset="-127"/>
                <a:ea typeface="Arial Unicode MS" pitchFamily="50" charset="-127"/>
                <a:cs typeface="Arial Unicode MS" pitchFamily="50" charset="-127"/>
              </a:endParaRPr>
            </a:p>
          </p:txBody>
        </p:sp>
        <p:sp>
          <p:nvSpPr>
            <p:cNvPr id="70" name="TextBox 69"/>
            <p:cNvSpPr txBox="1"/>
            <p:nvPr/>
          </p:nvSpPr>
          <p:spPr>
            <a:xfrm>
              <a:off x="6833889" y="1797025"/>
              <a:ext cx="576064" cy="738664"/>
            </a:xfrm>
            <a:prstGeom prst="rect">
              <a:avLst/>
            </a:prstGeom>
            <a:noFill/>
          </p:spPr>
          <p:txBody>
            <a:bodyPr wrap="square" rtlCol="0">
              <a:spAutoFit/>
            </a:bodyPr>
            <a:lstStyle/>
            <a:p>
              <a:pPr algn="just"/>
              <a:r>
                <a:rPr lang="en-US" altLang="ko-KR" sz="1400" b="1" dirty="0" smtClean="0">
                  <a:latin typeface="Arial Unicode MS" pitchFamily="50" charset="-127"/>
                  <a:ea typeface="Arial Unicode MS" pitchFamily="50" charset="-127"/>
                  <a:cs typeface="Arial Unicode MS" pitchFamily="50" charset="-127"/>
                </a:rPr>
                <a:t>— U</a:t>
              </a:r>
            </a:p>
            <a:p>
              <a:pPr algn="just"/>
              <a:r>
                <a:rPr lang="en-US" altLang="ko-KR" sz="1400" b="1" dirty="0" smtClean="0">
                  <a:solidFill>
                    <a:srgbClr val="FF0000"/>
                  </a:solidFill>
                  <a:latin typeface="Arial Unicode MS" pitchFamily="50" charset="-127"/>
                  <a:ea typeface="Arial Unicode MS" pitchFamily="50" charset="-127"/>
                  <a:cs typeface="Arial Unicode MS" pitchFamily="50" charset="-127"/>
                </a:rPr>
                <a:t>—  I</a:t>
              </a:r>
            </a:p>
            <a:p>
              <a:pPr algn="just"/>
              <a:r>
                <a:rPr lang="en-US" altLang="ko-KR" sz="1400" b="1" dirty="0" smtClean="0">
                  <a:solidFill>
                    <a:srgbClr val="0000FF"/>
                  </a:solidFill>
                  <a:latin typeface="Arial Unicode MS" pitchFamily="50" charset="-127"/>
                  <a:ea typeface="Arial Unicode MS" pitchFamily="50" charset="-127"/>
                  <a:cs typeface="Arial Unicode MS" pitchFamily="50" charset="-127"/>
                </a:rPr>
                <a:t>— N</a:t>
              </a:r>
              <a:endParaRPr lang="ko-KR" altLang="en-US" sz="1400" b="1" dirty="0">
                <a:solidFill>
                  <a:srgbClr val="0000FF"/>
                </a:solidFill>
                <a:latin typeface="Arial Unicode MS" pitchFamily="50" charset="-127"/>
                <a:ea typeface="Arial Unicode MS" pitchFamily="50" charset="-127"/>
                <a:cs typeface="Arial Unicode MS" pitchFamily="50" charset="-127"/>
              </a:endParaRPr>
            </a:p>
          </p:txBody>
        </p:sp>
      </p:grpSp>
      <p:sp>
        <p:nvSpPr>
          <p:cNvPr id="46" name="직사각형 45"/>
          <p:cNvSpPr/>
          <p:nvPr/>
        </p:nvSpPr>
        <p:spPr>
          <a:xfrm>
            <a:off x="467543" y="404664"/>
            <a:ext cx="8352929" cy="432048"/>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ko-KR" sz="2400" b="1" dirty="0" smtClean="0"/>
              <a:t>Folding Structural dynamics</a:t>
            </a:r>
            <a:endParaRPr kumimoji="0" lang="en-US" altLang="ko-KR" sz="2400" b="1" dirty="0">
              <a:solidFill>
                <a:srgbClr val="009900"/>
              </a:solidFill>
              <a:ea typeface="HY견고딕" pitchFamily="18" charset="-127"/>
            </a:endParaRPr>
          </a:p>
        </p:txBody>
      </p:sp>
      <p:grpSp>
        <p:nvGrpSpPr>
          <p:cNvPr id="4" name="그룹 1489"/>
          <p:cNvGrpSpPr/>
          <p:nvPr/>
        </p:nvGrpSpPr>
        <p:grpSpPr>
          <a:xfrm>
            <a:off x="2555776" y="4005064"/>
            <a:ext cx="4381641" cy="842610"/>
            <a:chOff x="4493083" y="2636912"/>
            <a:chExt cx="4381641" cy="842610"/>
          </a:xfrm>
          <a:noFill/>
        </p:grpSpPr>
        <p:sp>
          <p:nvSpPr>
            <p:cNvPr id="64" name="TextBox 63"/>
            <p:cNvSpPr txBox="1"/>
            <p:nvPr/>
          </p:nvSpPr>
          <p:spPr>
            <a:xfrm>
              <a:off x="4493083" y="2780928"/>
              <a:ext cx="1015021" cy="461665"/>
            </a:xfrm>
            <a:prstGeom prst="rect">
              <a:avLst/>
            </a:prstGeom>
            <a:grpFill/>
          </p:spPr>
          <p:txBody>
            <a:bodyPr wrap="square" rtlCol="0">
              <a:spAutoFit/>
            </a:bodyPr>
            <a:lstStyle/>
            <a:p>
              <a:pPr algn="ctr"/>
              <a:r>
                <a:rPr lang="en-US" altLang="ko-KR" sz="2400" b="1" dirty="0" smtClean="0">
                  <a:latin typeface="Arial Unicode MS" pitchFamily="50" charset="-127"/>
                  <a:ea typeface="Arial Unicode MS" pitchFamily="50" charset="-127"/>
                  <a:cs typeface="Arial Unicode MS" pitchFamily="50" charset="-127"/>
                </a:rPr>
                <a:t>UCO</a:t>
              </a:r>
              <a:endParaRPr lang="ko-KR" altLang="en-US" sz="2400" b="1" dirty="0">
                <a:latin typeface="Arial Unicode MS" pitchFamily="50" charset="-127"/>
                <a:ea typeface="Arial Unicode MS" pitchFamily="50" charset="-127"/>
                <a:cs typeface="Arial Unicode MS" pitchFamily="50" charset="-127"/>
              </a:endParaRPr>
            </a:p>
          </p:txBody>
        </p:sp>
        <p:sp>
          <p:nvSpPr>
            <p:cNvPr id="65" name="TextBox 64"/>
            <p:cNvSpPr txBox="1"/>
            <p:nvPr/>
          </p:nvSpPr>
          <p:spPr>
            <a:xfrm>
              <a:off x="6084168" y="2771636"/>
              <a:ext cx="504056" cy="461665"/>
            </a:xfrm>
            <a:prstGeom prst="rect">
              <a:avLst/>
            </a:prstGeom>
            <a:grpFill/>
          </p:spPr>
          <p:txBody>
            <a:bodyPr wrap="square" rtlCol="0">
              <a:spAutoFit/>
            </a:bodyPr>
            <a:lstStyle/>
            <a:p>
              <a:pPr algn="ctr"/>
              <a:r>
                <a:rPr lang="en-US" altLang="ko-KR" sz="2400" b="1" dirty="0" smtClean="0">
                  <a:latin typeface="Arial Unicode MS" pitchFamily="50" charset="-127"/>
                  <a:ea typeface="Arial Unicode MS" pitchFamily="50" charset="-127"/>
                  <a:cs typeface="Arial Unicode MS" pitchFamily="50" charset="-127"/>
                </a:rPr>
                <a:t>U</a:t>
              </a:r>
              <a:endParaRPr lang="ko-KR" altLang="en-US" sz="2400" b="1" dirty="0">
                <a:latin typeface="Arial Unicode MS" pitchFamily="50" charset="-127"/>
                <a:ea typeface="Arial Unicode MS" pitchFamily="50" charset="-127"/>
                <a:cs typeface="Arial Unicode MS" pitchFamily="50" charset="-127"/>
              </a:endParaRPr>
            </a:p>
          </p:txBody>
        </p:sp>
        <p:sp>
          <p:nvSpPr>
            <p:cNvPr id="66" name="TextBox 65"/>
            <p:cNvSpPr txBox="1"/>
            <p:nvPr/>
          </p:nvSpPr>
          <p:spPr>
            <a:xfrm>
              <a:off x="7288580" y="2772050"/>
              <a:ext cx="360040" cy="461665"/>
            </a:xfrm>
            <a:prstGeom prst="rect">
              <a:avLst/>
            </a:prstGeom>
            <a:grpFill/>
          </p:spPr>
          <p:txBody>
            <a:bodyPr wrap="square" rtlCol="0">
              <a:spAutoFit/>
            </a:bodyPr>
            <a:lstStyle/>
            <a:p>
              <a:pPr algn="ctr"/>
              <a:r>
                <a:rPr lang="en-US" altLang="ko-KR" sz="2400" b="1" dirty="0">
                  <a:solidFill>
                    <a:srgbClr val="FF0000"/>
                  </a:solidFill>
                  <a:latin typeface="Arial Unicode MS" pitchFamily="50" charset="-127"/>
                  <a:ea typeface="Arial Unicode MS" pitchFamily="50" charset="-127"/>
                  <a:cs typeface="Arial Unicode MS" pitchFamily="50" charset="-127"/>
                </a:rPr>
                <a:t>I</a:t>
              </a:r>
              <a:endParaRPr lang="ko-KR" altLang="en-US" sz="2400" b="1" dirty="0">
                <a:solidFill>
                  <a:srgbClr val="FF0000"/>
                </a:solidFill>
                <a:latin typeface="Arial Unicode MS" pitchFamily="50" charset="-127"/>
                <a:ea typeface="Arial Unicode MS" pitchFamily="50" charset="-127"/>
                <a:cs typeface="Arial Unicode MS" pitchFamily="50" charset="-127"/>
              </a:endParaRPr>
            </a:p>
          </p:txBody>
        </p:sp>
        <p:sp>
          <p:nvSpPr>
            <p:cNvPr id="71" name="TextBox 70"/>
            <p:cNvSpPr txBox="1"/>
            <p:nvPr/>
          </p:nvSpPr>
          <p:spPr>
            <a:xfrm>
              <a:off x="8391376" y="2772050"/>
              <a:ext cx="483348" cy="461665"/>
            </a:xfrm>
            <a:prstGeom prst="rect">
              <a:avLst/>
            </a:prstGeom>
            <a:grpFill/>
          </p:spPr>
          <p:txBody>
            <a:bodyPr wrap="square" rtlCol="0">
              <a:spAutoFit/>
            </a:bodyPr>
            <a:lstStyle/>
            <a:p>
              <a:pPr algn="ctr"/>
              <a:r>
                <a:rPr lang="en-US" altLang="ko-KR" sz="2400" b="1" dirty="0" smtClean="0">
                  <a:solidFill>
                    <a:srgbClr val="0000FF"/>
                  </a:solidFill>
                  <a:latin typeface="Arial Unicode MS" pitchFamily="50" charset="-127"/>
                  <a:ea typeface="Arial Unicode MS" pitchFamily="50" charset="-127"/>
                  <a:cs typeface="Arial Unicode MS" pitchFamily="50" charset="-127"/>
                </a:rPr>
                <a:t>N</a:t>
              </a:r>
              <a:endParaRPr lang="ko-KR" altLang="en-US" sz="2400" b="1" dirty="0">
                <a:solidFill>
                  <a:srgbClr val="0000FF"/>
                </a:solidFill>
                <a:latin typeface="Arial Unicode MS" pitchFamily="50" charset="-127"/>
                <a:ea typeface="Arial Unicode MS" pitchFamily="50" charset="-127"/>
                <a:cs typeface="Arial Unicode MS" pitchFamily="50" charset="-127"/>
              </a:endParaRPr>
            </a:p>
          </p:txBody>
        </p:sp>
        <p:cxnSp>
          <p:nvCxnSpPr>
            <p:cNvPr id="72" name="직선 화살표 연결선 71"/>
            <p:cNvCxnSpPr>
              <a:stCxn id="64" idx="3"/>
              <a:endCxn id="65" idx="1"/>
            </p:cNvCxnSpPr>
            <p:nvPr/>
          </p:nvCxnSpPr>
          <p:spPr>
            <a:xfrm flipV="1">
              <a:off x="5508104" y="3002469"/>
              <a:ext cx="576064" cy="9292"/>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직선 화살표 연결선 82"/>
            <p:cNvCxnSpPr>
              <a:stCxn id="65" idx="3"/>
              <a:endCxn id="66" idx="1"/>
            </p:cNvCxnSpPr>
            <p:nvPr/>
          </p:nvCxnSpPr>
          <p:spPr>
            <a:xfrm>
              <a:off x="6588224" y="3002469"/>
              <a:ext cx="720000" cy="414"/>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직선 화살표 연결선 83"/>
            <p:cNvCxnSpPr>
              <a:stCxn id="66" idx="3"/>
              <a:endCxn id="71" idx="1"/>
            </p:cNvCxnSpPr>
            <p:nvPr/>
          </p:nvCxnSpPr>
          <p:spPr>
            <a:xfrm>
              <a:off x="7648620" y="3002883"/>
              <a:ext cx="742756" cy="1588"/>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6516216" y="3140968"/>
              <a:ext cx="864096" cy="338554"/>
            </a:xfrm>
            <a:prstGeom prst="rect">
              <a:avLst/>
            </a:prstGeom>
            <a:grpFill/>
          </p:spPr>
          <p:txBody>
            <a:bodyPr wrap="square" rtlCol="0">
              <a:spAutoFit/>
            </a:bodyPr>
            <a:lstStyle/>
            <a:p>
              <a:pPr algn="ctr"/>
              <a:r>
                <a:rPr lang="en-US" altLang="ko-KR" sz="1600" b="1" dirty="0" smtClean="0">
                  <a:latin typeface="Arial Unicode MS" pitchFamily="50" charset="-127"/>
                  <a:ea typeface="Arial Unicode MS" pitchFamily="50" charset="-127"/>
                  <a:cs typeface="Arial Unicode MS" pitchFamily="50" charset="-127"/>
                </a:rPr>
                <a:t>340 </a:t>
              </a:r>
              <a:r>
                <a:rPr lang="el-GR" altLang="ko-KR" sz="1600" b="1" dirty="0" smtClean="0">
                  <a:latin typeface="Arial Unicode MS" pitchFamily="50" charset="-127"/>
                  <a:ea typeface="Arial Unicode MS" pitchFamily="50" charset="-127"/>
                  <a:cs typeface="Arial Unicode MS" pitchFamily="50" charset="-127"/>
                </a:rPr>
                <a:t>μ</a:t>
              </a:r>
              <a:r>
                <a:rPr lang="en-US" altLang="ko-KR" sz="1600" b="1" dirty="0" smtClean="0">
                  <a:latin typeface="Arial Unicode MS" pitchFamily="50" charset="-127"/>
                  <a:ea typeface="Arial Unicode MS" pitchFamily="50" charset="-127"/>
                  <a:cs typeface="Arial Unicode MS" pitchFamily="50" charset="-127"/>
                </a:rPr>
                <a:t>s</a:t>
              </a:r>
              <a:endParaRPr lang="ko-KR" altLang="en-US" sz="1600" b="1" dirty="0">
                <a:latin typeface="Arial Unicode MS" pitchFamily="50" charset="-127"/>
                <a:ea typeface="Arial Unicode MS" pitchFamily="50" charset="-127"/>
                <a:cs typeface="Arial Unicode MS" pitchFamily="50" charset="-127"/>
              </a:endParaRPr>
            </a:p>
          </p:txBody>
        </p:sp>
        <p:sp>
          <p:nvSpPr>
            <p:cNvPr id="86" name="TextBox 85"/>
            <p:cNvSpPr txBox="1"/>
            <p:nvPr/>
          </p:nvSpPr>
          <p:spPr>
            <a:xfrm>
              <a:off x="7602262" y="3140968"/>
              <a:ext cx="864096" cy="338554"/>
            </a:xfrm>
            <a:prstGeom prst="rect">
              <a:avLst/>
            </a:prstGeom>
            <a:grpFill/>
          </p:spPr>
          <p:txBody>
            <a:bodyPr wrap="square" rtlCol="0">
              <a:spAutoFit/>
            </a:bodyPr>
            <a:lstStyle/>
            <a:p>
              <a:pPr algn="ctr"/>
              <a:r>
                <a:rPr lang="en-US" altLang="ko-KR" sz="1600" b="1" dirty="0" smtClean="0">
                  <a:latin typeface="Arial Unicode MS" pitchFamily="50" charset="-127"/>
                  <a:ea typeface="Arial Unicode MS" pitchFamily="50" charset="-127"/>
                  <a:cs typeface="Arial Unicode MS" pitchFamily="50" charset="-127"/>
                </a:rPr>
                <a:t>7.2 ms</a:t>
              </a:r>
              <a:endParaRPr lang="ko-KR" altLang="en-US" sz="1600" b="1" dirty="0">
                <a:latin typeface="Arial Unicode MS" pitchFamily="50" charset="-127"/>
                <a:ea typeface="Arial Unicode MS" pitchFamily="50" charset="-127"/>
                <a:cs typeface="Arial Unicode MS" pitchFamily="50" charset="-127"/>
              </a:endParaRPr>
            </a:p>
          </p:txBody>
        </p:sp>
        <p:sp>
          <p:nvSpPr>
            <p:cNvPr id="87" name="TextBox 86"/>
            <p:cNvSpPr txBox="1"/>
            <p:nvPr/>
          </p:nvSpPr>
          <p:spPr>
            <a:xfrm>
              <a:off x="5436096" y="2636912"/>
              <a:ext cx="504056" cy="369332"/>
            </a:xfrm>
            <a:prstGeom prst="rect">
              <a:avLst/>
            </a:prstGeom>
            <a:grpFill/>
          </p:spPr>
          <p:txBody>
            <a:bodyPr wrap="square" rtlCol="0">
              <a:spAutoFit/>
            </a:bodyPr>
            <a:lstStyle/>
            <a:p>
              <a:pPr algn="r"/>
              <a:r>
                <a:rPr lang="en-US" altLang="ko-KR" b="1" dirty="0" smtClean="0">
                  <a:latin typeface="Arial Unicode MS" pitchFamily="50" charset="-127"/>
                  <a:ea typeface="Arial Unicode MS" pitchFamily="50" charset="-127"/>
                  <a:cs typeface="Arial Unicode MS" pitchFamily="50" charset="-127"/>
                </a:rPr>
                <a:t>h</a:t>
              </a:r>
              <a:r>
                <a:rPr lang="el-GR" altLang="ko-KR" b="1" dirty="0" smtClean="0">
                  <a:latin typeface="Arial Unicode MS" pitchFamily="50" charset="-127"/>
                  <a:ea typeface="Arial Unicode MS" pitchFamily="50" charset="-127"/>
                  <a:cs typeface="Arial Unicode MS" pitchFamily="50" charset="-127"/>
                </a:rPr>
                <a:t>ν</a:t>
              </a:r>
              <a:endParaRPr lang="ko-KR" altLang="en-US" b="1"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p14="http://schemas.microsoft.com/office/powerpoint/2010/main" val="2610207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그림 11" descr="figure8_energy_conservation.TIF"/>
          <p:cNvPicPr>
            <a:picLocks noChangeAspect="1" noChangeArrowheads="1"/>
          </p:cNvPicPr>
          <p:nvPr/>
        </p:nvPicPr>
        <p:blipFill>
          <a:blip r:embed="rId4" cstate="print"/>
          <a:srcRect/>
          <a:stretch>
            <a:fillRect/>
          </a:stretch>
        </p:blipFill>
        <p:spPr bwMode="auto">
          <a:xfrm>
            <a:off x="323850" y="1000125"/>
            <a:ext cx="2895600" cy="57023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3214688" y="868363"/>
          <a:ext cx="5786437" cy="1631950"/>
        </p:xfrm>
        <a:graphic>
          <a:graphicData uri="http://schemas.openxmlformats.org/presentationml/2006/ole">
            <mc:AlternateContent xmlns:mc="http://schemas.openxmlformats.org/markup-compatibility/2006">
              <mc:Choice xmlns:v="urn:schemas-microsoft-com:vml" Requires="v">
                <p:oleObj spid="_x0000_s2431043" name="Equation" r:id="rId5" imgW="2933640" imgH="825480" progId="Equation.DSMT4">
                  <p:embed/>
                </p:oleObj>
              </mc:Choice>
              <mc:Fallback>
                <p:oleObj name="Equation" r:id="rId5" imgW="2933640" imgH="825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868363"/>
                        <a:ext cx="5786437" cy="163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그림 305" descr="그림1"/>
          <p:cNvPicPr>
            <a:picLocks noChangeAspect="1" noChangeArrowheads="1"/>
          </p:cNvPicPr>
          <p:nvPr/>
        </p:nvPicPr>
        <p:blipFill>
          <a:blip r:embed="rId7" cstate="print"/>
          <a:srcRect/>
          <a:stretch>
            <a:fillRect/>
          </a:stretch>
        </p:blipFill>
        <p:spPr bwMode="auto">
          <a:xfrm>
            <a:off x="6105525" y="4214813"/>
            <a:ext cx="3038475" cy="2286000"/>
          </a:xfrm>
          <a:prstGeom prst="rect">
            <a:avLst/>
          </a:prstGeom>
          <a:noFill/>
          <a:ln w="9525">
            <a:noFill/>
            <a:miter lim="800000"/>
            <a:headEnd/>
            <a:tailEnd/>
          </a:ln>
        </p:spPr>
      </p:pic>
      <p:pic>
        <p:nvPicPr>
          <p:cNvPr id="2053" name="Picture 8"/>
          <p:cNvPicPr>
            <a:picLocks noChangeAspect="1" noChangeArrowheads="1"/>
          </p:cNvPicPr>
          <p:nvPr/>
        </p:nvPicPr>
        <p:blipFill>
          <a:blip r:embed="rId8" cstate="print"/>
          <a:srcRect/>
          <a:stretch>
            <a:fillRect/>
          </a:stretch>
        </p:blipFill>
        <p:spPr bwMode="auto">
          <a:xfrm>
            <a:off x="4000500" y="2643188"/>
            <a:ext cx="4857750" cy="2930525"/>
          </a:xfrm>
          <a:prstGeom prst="rect">
            <a:avLst/>
          </a:prstGeom>
          <a:noFill/>
          <a:ln w="9525">
            <a:noFill/>
            <a:miter lim="800000"/>
            <a:headEnd/>
            <a:tailEnd/>
          </a:ln>
        </p:spPr>
      </p:pic>
      <p:sp>
        <p:nvSpPr>
          <p:cNvPr id="6" name="직사각형 5"/>
          <p:cNvSpPr/>
          <p:nvPr/>
        </p:nvSpPr>
        <p:spPr>
          <a:xfrm>
            <a:off x="214313" y="428625"/>
            <a:ext cx="8424862" cy="500063"/>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800" b="1" dirty="0">
                <a:solidFill>
                  <a:srgbClr val="000000"/>
                </a:solidFill>
                <a:ea typeface="HY견고딕" pitchFamily="18" charset="-127"/>
              </a:rPr>
              <a:t>Scattering from Solutions</a:t>
            </a:r>
          </a:p>
        </p:txBody>
      </p:sp>
      <p:sp>
        <p:nvSpPr>
          <p:cNvPr id="7" name="TextBox 6"/>
          <p:cNvSpPr txBox="1"/>
          <p:nvPr/>
        </p:nvSpPr>
        <p:spPr>
          <a:xfrm>
            <a:off x="2357438" y="1214438"/>
            <a:ext cx="649287" cy="369887"/>
          </a:xfrm>
          <a:prstGeom prst="rect">
            <a:avLst/>
          </a:prstGeom>
          <a:solidFill>
            <a:srgbClr val="FFC000"/>
          </a:solidFill>
        </p:spPr>
        <p:txBody>
          <a:bodyPr wrap="none">
            <a:spAutoFit/>
          </a:bodyPr>
          <a:lstStyle/>
          <a:p>
            <a:pPr>
              <a:defRPr/>
            </a:pPr>
            <a:r>
              <a:rPr lang="en-US" altLang="ko-KR" dirty="0">
                <a:latin typeface="+mn-lt"/>
              </a:rPr>
              <a:t>heat</a:t>
            </a:r>
            <a:endParaRPr lang="ko-KR" altLang="en-US" dirty="0">
              <a:latin typeface="+mn-lt"/>
            </a:endParaRPr>
          </a:p>
        </p:txBody>
      </p:sp>
    </p:spTree>
    <p:extLst>
      <p:ext uri="{BB962C8B-B14F-4D97-AF65-F5344CB8AC3E}">
        <p14:creationId xmlns:p14="http://schemas.microsoft.com/office/powerpoint/2010/main" val="19515284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bwMode="auto">
          <a:xfrm>
            <a:off x="642938" y="428625"/>
            <a:ext cx="7620000" cy="714375"/>
          </a:xfrm>
          <a:prstGeom prst="rect">
            <a:avLst/>
          </a:prstGeom>
          <a:solidFill>
            <a:srgbClr val="FFFF00"/>
          </a:solid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1" hangingPunct="0">
              <a:lnSpc>
                <a:spcPct val="100000"/>
              </a:lnSpc>
              <a:spcBef>
                <a:spcPct val="0"/>
              </a:spcBef>
              <a:spcAft>
                <a:spcPct val="0"/>
              </a:spcAft>
              <a:buClrTx/>
              <a:buSzTx/>
              <a:buFontTx/>
              <a:buNone/>
              <a:tabLst/>
              <a:defRPr/>
            </a:pPr>
            <a:r>
              <a:rPr kumimoji="0" lang="en-US" altLang="ko-KR" sz="4400" b="1" i="0" u="none" strike="noStrike" kern="1200" cap="none" spc="0" normalizeH="0" baseline="0" noProof="0" dirty="0" smtClean="0">
                <a:ln>
                  <a:noFill/>
                </a:ln>
                <a:solidFill>
                  <a:schemeClr val="tx1"/>
                </a:solidFill>
                <a:effectLst/>
                <a:uLnTx/>
                <a:uFillTx/>
                <a:latin typeface="Calibri" pitchFamily="34" charset="0"/>
                <a:ea typeface="+mj-ea"/>
                <a:cs typeface="+mj-cs"/>
              </a:rPr>
              <a:t>Anisotropic Scattering</a:t>
            </a:r>
            <a:endParaRPr kumimoji="0" lang="ko-KR" altLang="en-US" sz="4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pic>
        <p:nvPicPr>
          <p:cNvPr id="3017730" name="Picture 2"/>
          <p:cNvPicPr>
            <a:picLocks noChangeAspect="1" noChangeArrowheads="1"/>
          </p:cNvPicPr>
          <p:nvPr/>
        </p:nvPicPr>
        <p:blipFill>
          <a:blip r:embed="rId2" cstate="print"/>
          <a:srcRect/>
          <a:stretch>
            <a:fillRect/>
          </a:stretch>
        </p:blipFill>
        <p:spPr bwMode="auto">
          <a:xfrm>
            <a:off x="331405" y="1772816"/>
            <a:ext cx="8561075" cy="3368415"/>
          </a:xfrm>
          <a:prstGeom prst="rect">
            <a:avLst/>
          </a:prstGeom>
          <a:noFill/>
          <a:ln w="9525">
            <a:noFill/>
            <a:miter lim="800000"/>
            <a:headEnd/>
            <a:tailEnd/>
          </a:ln>
          <a:effectLst/>
        </p:spPr>
      </p:pic>
      <p:sp>
        <p:nvSpPr>
          <p:cNvPr id="4" name="Text Box 6"/>
          <p:cNvSpPr txBox="1">
            <a:spLocks noChangeArrowheads="1"/>
          </p:cNvSpPr>
          <p:nvPr/>
        </p:nvSpPr>
        <p:spPr bwMode="auto">
          <a:xfrm>
            <a:off x="500034" y="6121619"/>
            <a:ext cx="3253904" cy="307777"/>
          </a:xfrm>
          <a:prstGeom prst="rect">
            <a:avLst/>
          </a:prstGeom>
          <a:noFill/>
          <a:ln w="9525">
            <a:noFill/>
            <a:miter lim="800000"/>
            <a:headEnd/>
            <a:tailEnd/>
          </a:ln>
        </p:spPr>
        <p:txBody>
          <a:bodyPr wrap="none">
            <a:spAutoFit/>
          </a:bodyPr>
          <a:lstStyle/>
          <a:p>
            <a:r>
              <a:rPr lang="en-US" altLang="ko-KR" sz="1400" dirty="0" smtClean="0">
                <a:latin typeface="+mn-lt"/>
                <a:cs typeface="Arial" pitchFamily="34" charset="0"/>
              </a:rPr>
              <a:t>J. Phys. Chem. </a:t>
            </a:r>
            <a:r>
              <a:rPr lang="en-US" altLang="ko-KR" sz="1400" dirty="0" err="1" smtClean="0">
                <a:latin typeface="+mn-lt"/>
                <a:cs typeface="Arial" pitchFamily="34" charset="0"/>
              </a:rPr>
              <a:t>Lett</a:t>
            </a:r>
            <a:r>
              <a:rPr lang="en-US" altLang="ko-KR" sz="1400" dirty="0" smtClean="0">
                <a:latin typeface="+mn-lt"/>
                <a:cs typeface="Arial" pitchFamily="34" charset="0"/>
              </a:rPr>
              <a:t>. 5, 350-356 (2011)</a:t>
            </a:r>
            <a:endParaRPr lang="en-US" altLang="ko-KR" sz="1400" dirty="0">
              <a:latin typeface="+mn-lt"/>
              <a:cs typeface="Arial" pitchFamily="34" charset="0"/>
            </a:endParaRPr>
          </a:p>
        </p:txBody>
      </p:sp>
    </p:spTree>
    <p:extLst>
      <p:ext uri="{BB962C8B-B14F-4D97-AF65-F5344CB8AC3E}">
        <p14:creationId xmlns:p14="http://schemas.microsoft.com/office/powerpoint/2010/main" val="27068688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bwMode="auto">
          <a:xfrm>
            <a:off x="642938" y="428625"/>
            <a:ext cx="7620000" cy="714375"/>
          </a:xfrm>
          <a:prstGeom prst="rect">
            <a:avLst/>
          </a:prstGeom>
          <a:solidFill>
            <a:srgbClr val="FFFF00"/>
          </a:solid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1" hangingPunct="0">
              <a:lnSpc>
                <a:spcPct val="100000"/>
              </a:lnSpc>
              <a:spcBef>
                <a:spcPct val="0"/>
              </a:spcBef>
              <a:spcAft>
                <a:spcPct val="0"/>
              </a:spcAft>
              <a:buClrTx/>
              <a:buSzTx/>
              <a:buFontTx/>
              <a:buNone/>
              <a:tabLst/>
              <a:defRPr/>
            </a:pPr>
            <a:r>
              <a:rPr kumimoji="0" lang="en-US" altLang="ko-KR" sz="4400" b="1" i="0" u="none" strike="noStrike" kern="1200" cap="none" spc="0" normalizeH="0" baseline="0" noProof="0" dirty="0" smtClean="0">
                <a:ln>
                  <a:noFill/>
                </a:ln>
                <a:solidFill>
                  <a:schemeClr val="tx1"/>
                </a:solidFill>
                <a:effectLst/>
                <a:uLnTx/>
                <a:uFillTx/>
                <a:latin typeface="Calibri" pitchFamily="34" charset="0"/>
                <a:ea typeface="+mj-ea"/>
                <a:cs typeface="+mj-cs"/>
              </a:rPr>
              <a:t>Anisotropic Scattering</a:t>
            </a:r>
            <a:endParaRPr kumimoji="0" lang="ko-KR" altLang="en-US" sz="4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pic>
        <p:nvPicPr>
          <p:cNvPr id="3018754" name="Picture 2"/>
          <p:cNvPicPr>
            <a:picLocks noChangeAspect="1" noChangeArrowheads="1"/>
          </p:cNvPicPr>
          <p:nvPr/>
        </p:nvPicPr>
        <p:blipFill>
          <a:blip r:embed="rId2" cstate="print"/>
          <a:srcRect/>
          <a:stretch>
            <a:fillRect/>
          </a:stretch>
        </p:blipFill>
        <p:spPr bwMode="auto">
          <a:xfrm>
            <a:off x="971600" y="1340768"/>
            <a:ext cx="7416824" cy="4762685"/>
          </a:xfrm>
          <a:prstGeom prst="rect">
            <a:avLst/>
          </a:prstGeom>
          <a:noFill/>
          <a:ln w="9525">
            <a:noFill/>
            <a:miter lim="800000"/>
            <a:headEnd/>
            <a:tailEnd/>
          </a:ln>
          <a:effectLst/>
        </p:spPr>
      </p:pic>
      <p:sp>
        <p:nvSpPr>
          <p:cNvPr id="4" name="Text Box 6"/>
          <p:cNvSpPr txBox="1">
            <a:spLocks noChangeArrowheads="1"/>
          </p:cNvSpPr>
          <p:nvPr/>
        </p:nvSpPr>
        <p:spPr bwMode="auto">
          <a:xfrm>
            <a:off x="500034" y="6121619"/>
            <a:ext cx="3253904" cy="307777"/>
          </a:xfrm>
          <a:prstGeom prst="rect">
            <a:avLst/>
          </a:prstGeom>
          <a:noFill/>
          <a:ln w="9525">
            <a:noFill/>
            <a:miter lim="800000"/>
            <a:headEnd/>
            <a:tailEnd/>
          </a:ln>
        </p:spPr>
        <p:txBody>
          <a:bodyPr wrap="none">
            <a:spAutoFit/>
          </a:bodyPr>
          <a:lstStyle/>
          <a:p>
            <a:r>
              <a:rPr lang="en-US" altLang="ko-KR" sz="1400" dirty="0" smtClean="0">
                <a:latin typeface="+mn-lt"/>
                <a:cs typeface="Arial" pitchFamily="34" charset="0"/>
              </a:rPr>
              <a:t>J. Phys. Chem. </a:t>
            </a:r>
            <a:r>
              <a:rPr lang="en-US" altLang="ko-KR" sz="1400" dirty="0" err="1" smtClean="0">
                <a:latin typeface="+mn-lt"/>
                <a:cs typeface="Arial" pitchFamily="34" charset="0"/>
              </a:rPr>
              <a:t>Lett</a:t>
            </a:r>
            <a:r>
              <a:rPr lang="en-US" altLang="ko-KR" sz="1400" dirty="0" smtClean="0">
                <a:latin typeface="+mn-lt"/>
                <a:cs typeface="Arial" pitchFamily="34" charset="0"/>
              </a:rPr>
              <a:t>. 5, 350-356 (2011)</a:t>
            </a:r>
            <a:endParaRPr lang="en-US" altLang="ko-KR" sz="1400" dirty="0">
              <a:latin typeface="+mn-lt"/>
              <a:cs typeface="Arial" pitchFamily="34" charset="0"/>
            </a:endParaRPr>
          </a:p>
        </p:txBody>
      </p:sp>
    </p:spTree>
    <p:extLst>
      <p:ext uri="{BB962C8B-B14F-4D97-AF65-F5344CB8AC3E}">
        <p14:creationId xmlns:p14="http://schemas.microsoft.com/office/powerpoint/2010/main" val="40754748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bwMode="auto">
          <a:xfrm>
            <a:off x="642938" y="428625"/>
            <a:ext cx="7620000" cy="714375"/>
          </a:xfrm>
          <a:prstGeom prst="rect">
            <a:avLst/>
          </a:prstGeom>
          <a:solidFill>
            <a:srgbClr val="FFFF00"/>
          </a:solid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1" hangingPunct="0">
              <a:lnSpc>
                <a:spcPct val="100000"/>
              </a:lnSpc>
              <a:spcBef>
                <a:spcPct val="0"/>
              </a:spcBef>
              <a:spcAft>
                <a:spcPct val="0"/>
              </a:spcAft>
              <a:buClrTx/>
              <a:buSzTx/>
              <a:buFontTx/>
              <a:buNone/>
              <a:tabLst/>
              <a:defRPr/>
            </a:pPr>
            <a:r>
              <a:rPr kumimoji="0" lang="en-US" altLang="ko-KR" sz="4400" b="1" i="0" u="none" strike="noStrike" kern="1200" cap="none" spc="0" normalizeH="0" baseline="0" noProof="0" dirty="0" smtClean="0">
                <a:ln>
                  <a:noFill/>
                </a:ln>
                <a:solidFill>
                  <a:schemeClr val="tx1"/>
                </a:solidFill>
                <a:effectLst/>
                <a:uLnTx/>
                <a:uFillTx/>
                <a:latin typeface="Calibri" pitchFamily="34" charset="0"/>
                <a:ea typeface="+mj-ea"/>
                <a:cs typeface="+mj-cs"/>
              </a:rPr>
              <a:t>Anisotropic Scattering</a:t>
            </a:r>
            <a:endParaRPr kumimoji="0" lang="ko-KR" altLang="en-US" sz="4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pic>
        <p:nvPicPr>
          <p:cNvPr id="2523138" name="Picture 2" descr="Mb_Anisotropy_Figure2"/>
          <p:cNvPicPr>
            <a:picLocks noChangeAspect="1" noChangeArrowheads="1"/>
          </p:cNvPicPr>
          <p:nvPr/>
        </p:nvPicPr>
        <p:blipFill>
          <a:blip r:embed="rId2" cstate="print"/>
          <a:srcRect/>
          <a:stretch>
            <a:fillRect/>
          </a:stretch>
        </p:blipFill>
        <p:spPr bwMode="auto">
          <a:xfrm>
            <a:off x="1907704" y="1196752"/>
            <a:ext cx="5181600" cy="5248275"/>
          </a:xfrm>
          <a:prstGeom prst="rect">
            <a:avLst/>
          </a:prstGeom>
          <a:noFill/>
          <a:ln w="9525">
            <a:noFill/>
            <a:miter lim="800000"/>
            <a:headEnd/>
            <a:tailEnd/>
          </a:ln>
        </p:spPr>
      </p:pic>
      <p:sp>
        <p:nvSpPr>
          <p:cNvPr id="4" name="Text Box 6"/>
          <p:cNvSpPr txBox="1">
            <a:spLocks noChangeArrowheads="1"/>
          </p:cNvSpPr>
          <p:nvPr/>
        </p:nvSpPr>
        <p:spPr bwMode="auto">
          <a:xfrm>
            <a:off x="500034" y="6121619"/>
            <a:ext cx="3253904" cy="307777"/>
          </a:xfrm>
          <a:prstGeom prst="rect">
            <a:avLst/>
          </a:prstGeom>
          <a:noFill/>
          <a:ln w="9525">
            <a:noFill/>
            <a:miter lim="800000"/>
            <a:headEnd/>
            <a:tailEnd/>
          </a:ln>
        </p:spPr>
        <p:txBody>
          <a:bodyPr wrap="none">
            <a:spAutoFit/>
          </a:bodyPr>
          <a:lstStyle/>
          <a:p>
            <a:r>
              <a:rPr lang="en-US" altLang="ko-KR" sz="1400" dirty="0" smtClean="0">
                <a:latin typeface="+mn-lt"/>
                <a:cs typeface="Arial" pitchFamily="34" charset="0"/>
              </a:rPr>
              <a:t>J. Phys. Chem. </a:t>
            </a:r>
            <a:r>
              <a:rPr lang="en-US" altLang="ko-KR" sz="1400" dirty="0" err="1" smtClean="0">
                <a:latin typeface="+mn-lt"/>
                <a:cs typeface="Arial" pitchFamily="34" charset="0"/>
              </a:rPr>
              <a:t>Lett</a:t>
            </a:r>
            <a:r>
              <a:rPr lang="en-US" altLang="ko-KR" sz="1400" dirty="0" smtClean="0">
                <a:latin typeface="+mn-lt"/>
                <a:cs typeface="Arial" pitchFamily="34" charset="0"/>
              </a:rPr>
              <a:t>. 5, 350-356 (2011)</a:t>
            </a:r>
            <a:endParaRPr lang="en-US" altLang="ko-KR" sz="1400" dirty="0">
              <a:latin typeface="+mn-lt"/>
              <a:cs typeface="Arial" pitchFamily="34" charset="0"/>
            </a:endParaRPr>
          </a:p>
        </p:txBody>
      </p:sp>
    </p:spTree>
    <p:extLst>
      <p:ext uri="{BB962C8B-B14F-4D97-AF65-F5344CB8AC3E}">
        <p14:creationId xmlns:p14="http://schemas.microsoft.com/office/powerpoint/2010/main" val="3270030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bwMode="auto">
          <a:xfrm>
            <a:off x="642938" y="428625"/>
            <a:ext cx="7620000" cy="714375"/>
          </a:xfrm>
          <a:prstGeom prst="rect">
            <a:avLst/>
          </a:prstGeom>
          <a:solidFill>
            <a:srgbClr val="FFFF00"/>
          </a:solid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1" hangingPunct="0">
              <a:lnSpc>
                <a:spcPct val="100000"/>
              </a:lnSpc>
              <a:spcBef>
                <a:spcPct val="0"/>
              </a:spcBef>
              <a:spcAft>
                <a:spcPct val="0"/>
              </a:spcAft>
              <a:buClrTx/>
              <a:buSzTx/>
              <a:buFontTx/>
              <a:buNone/>
              <a:tabLst/>
              <a:defRPr/>
            </a:pPr>
            <a:r>
              <a:rPr kumimoji="0" lang="en-US" altLang="ko-KR" sz="4400" b="1" i="0" u="none" strike="noStrike" kern="1200" cap="none" spc="0" normalizeH="0" baseline="0" noProof="0" dirty="0" smtClean="0">
                <a:ln>
                  <a:noFill/>
                </a:ln>
                <a:solidFill>
                  <a:schemeClr val="tx1"/>
                </a:solidFill>
                <a:effectLst/>
                <a:uLnTx/>
                <a:uFillTx/>
                <a:latin typeface="Calibri" pitchFamily="34" charset="0"/>
                <a:ea typeface="+mj-ea"/>
                <a:cs typeface="+mj-cs"/>
              </a:rPr>
              <a:t>Anisotropic Scattering</a:t>
            </a:r>
            <a:endParaRPr kumimoji="0" lang="ko-KR" altLang="en-US" sz="4400" b="1" i="0" u="none" strike="noStrike" kern="1200" cap="none" spc="0" normalizeH="0" baseline="0" noProof="0" dirty="0" smtClean="0">
              <a:ln>
                <a:noFill/>
              </a:ln>
              <a:solidFill>
                <a:schemeClr val="tx1"/>
              </a:solidFill>
              <a:effectLst/>
              <a:uLnTx/>
              <a:uFillTx/>
              <a:latin typeface="Calibri" pitchFamily="34" charset="0"/>
              <a:ea typeface="+mj-ea"/>
              <a:cs typeface="+mj-cs"/>
            </a:endParaRPr>
          </a:p>
        </p:txBody>
      </p:sp>
      <p:pic>
        <p:nvPicPr>
          <p:cNvPr id="2524162" name="Picture 2" descr="Mb_Anisotropy_Figure3"/>
          <p:cNvPicPr>
            <a:picLocks noChangeAspect="1" noChangeArrowheads="1"/>
          </p:cNvPicPr>
          <p:nvPr/>
        </p:nvPicPr>
        <p:blipFill>
          <a:blip r:embed="rId2" cstate="print"/>
          <a:srcRect/>
          <a:stretch>
            <a:fillRect/>
          </a:stretch>
        </p:blipFill>
        <p:spPr bwMode="auto">
          <a:xfrm>
            <a:off x="1377563" y="1268760"/>
            <a:ext cx="6002749" cy="5040560"/>
          </a:xfrm>
          <a:prstGeom prst="rect">
            <a:avLst/>
          </a:prstGeom>
          <a:noFill/>
          <a:ln w="9525">
            <a:noFill/>
            <a:miter lim="800000"/>
            <a:headEnd/>
            <a:tailEnd/>
          </a:ln>
        </p:spPr>
      </p:pic>
      <p:sp>
        <p:nvSpPr>
          <p:cNvPr id="4" name="Text Box 6"/>
          <p:cNvSpPr txBox="1">
            <a:spLocks noChangeArrowheads="1"/>
          </p:cNvSpPr>
          <p:nvPr/>
        </p:nvSpPr>
        <p:spPr bwMode="auto">
          <a:xfrm>
            <a:off x="500034" y="6121619"/>
            <a:ext cx="3253904" cy="307777"/>
          </a:xfrm>
          <a:prstGeom prst="rect">
            <a:avLst/>
          </a:prstGeom>
          <a:noFill/>
          <a:ln w="9525">
            <a:noFill/>
            <a:miter lim="800000"/>
            <a:headEnd/>
            <a:tailEnd/>
          </a:ln>
        </p:spPr>
        <p:txBody>
          <a:bodyPr wrap="none">
            <a:spAutoFit/>
          </a:bodyPr>
          <a:lstStyle/>
          <a:p>
            <a:r>
              <a:rPr lang="en-US" altLang="ko-KR" sz="1400" dirty="0" smtClean="0">
                <a:latin typeface="+mn-lt"/>
                <a:cs typeface="Arial" pitchFamily="34" charset="0"/>
              </a:rPr>
              <a:t>J. Phys. Chem. </a:t>
            </a:r>
            <a:r>
              <a:rPr lang="en-US" altLang="ko-KR" sz="1400" dirty="0" err="1" smtClean="0">
                <a:latin typeface="+mn-lt"/>
                <a:cs typeface="Arial" pitchFamily="34" charset="0"/>
              </a:rPr>
              <a:t>Lett</a:t>
            </a:r>
            <a:r>
              <a:rPr lang="en-US" altLang="ko-KR" sz="1400" dirty="0" smtClean="0">
                <a:latin typeface="+mn-lt"/>
                <a:cs typeface="Arial" pitchFamily="34" charset="0"/>
              </a:rPr>
              <a:t>. 5, 350-356 (2011)</a:t>
            </a:r>
            <a:endParaRPr lang="en-US" altLang="ko-KR" sz="1400" dirty="0">
              <a:latin typeface="+mn-lt"/>
              <a:cs typeface="Arial" pitchFamily="34" charset="0"/>
            </a:endParaRPr>
          </a:p>
        </p:txBody>
      </p:sp>
    </p:spTree>
    <p:extLst>
      <p:ext uri="{BB962C8B-B14F-4D97-AF65-F5344CB8AC3E}">
        <p14:creationId xmlns:p14="http://schemas.microsoft.com/office/powerpoint/2010/main" val="15213238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직사각형 1686"/>
          <p:cNvSpPr/>
          <p:nvPr/>
        </p:nvSpPr>
        <p:spPr>
          <a:xfrm>
            <a:off x="395288" y="620713"/>
            <a:ext cx="8353425" cy="504825"/>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3200" b="1" dirty="0">
                <a:solidFill>
                  <a:schemeClr val="tx1"/>
                </a:solidFill>
                <a:ea typeface="HY견고딕" pitchFamily="18" charset="-127"/>
              </a:rPr>
              <a:t>Summary</a:t>
            </a:r>
            <a:endParaRPr kumimoji="0" lang="en-US" altLang="ko-KR" sz="3200" b="1" dirty="0">
              <a:solidFill>
                <a:srgbClr val="0000FF"/>
              </a:solidFill>
              <a:ea typeface="HY견고딕" pitchFamily="18" charset="-127"/>
            </a:endParaRPr>
          </a:p>
        </p:txBody>
      </p:sp>
      <p:sp>
        <p:nvSpPr>
          <p:cNvPr id="77827" name="Rectangle 3"/>
          <p:cNvSpPr txBox="1">
            <a:spLocks noChangeArrowheads="1"/>
          </p:cNvSpPr>
          <p:nvPr/>
        </p:nvSpPr>
        <p:spPr bwMode="auto">
          <a:xfrm>
            <a:off x="357188" y="1196752"/>
            <a:ext cx="8429625" cy="2592288"/>
          </a:xfrm>
          <a:prstGeom prst="rect">
            <a:avLst/>
          </a:prstGeom>
          <a:solidFill>
            <a:srgbClr val="FFFFFF"/>
          </a:solidFill>
          <a:ln w="9525">
            <a:solidFill>
              <a:srgbClr val="000000"/>
            </a:solidFill>
            <a:miter lim="800000"/>
            <a:headEnd/>
            <a:tailEnd/>
          </a:ln>
        </p:spPr>
        <p:txBody>
          <a:bodyPr/>
          <a:lstStyle/>
          <a:p>
            <a:pPr marL="342900" indent="-342900" eaLnBrk="0" hangingPunct="0">
              <a:lnSpc>
                <a:spcPct val="115000"/>
              </a:lnSpc>
              <a:buFont typeface="Arial" charset="0"/>
              <a:buChar char="•"/>
            </a:pPr>
            <a:r>
              <a:rPr kumimoji="0" lang="en-US" altLang="ko-KR" sz="2400" b="1" dirty="0">
                <a:solidFill>
                  <a:srgbClr val="FF0000"/>
                </a:solidFill>
                <a:latin typeface="+mn-lt"/>
                <a:ea typeface="휴먼옛체" pitchFamily="18" charset="-127"/>
              </a:rPr>
              <a:t>TR X-ray </a:t>
            </a:r>
            <a:r>
              <a:rPr kumimoji="0" lang="en-US" altLang="ko-KR" sz="2400" b="1" dirty="0" smtClean="0">
                <a:solidFill>
                  <a:srgbClr val="FF0000"/>
                </a:solidFill>
                <a:latin typeface="+mn-lt"/>
                <a:ea typeface="휴먼옛체" pitchFamily="18" charset="-127"/>
              </a:rPr>
              <a:t>Solution Scattering</a:t>
            </a:r>
            <a:r>
              <a:rPr kumimoji="0" lang="en-US" altLang="ko-KR" sz="2400" b="1" dirty="0" smtClean="0">
                <a:solidFill>
                  <a:srgbClr val="FF0066"/>
                </a:solidFill>
                <a:latin typeface="+mn-lt"/>
                <a:ea typeface="휴먼옛체" pitchFamily="18" charset="-127"/>
              </a:rPr>
              <a:t> </a:t>
            </a:r>
            <a:r>
              <a:rPr kumimoji="0" lang="en-US" altLang="ko-KR" sz="2400" b="1" dirty="0">
                <a:solidFill>
                  <a:srgbClr val="0000FF"/>
                </a:solidFill>
                <a:latin typeface="+mn-lt"/>
                <a:ea typeface="휴먼옛체" pitchFamily="18" charset="-127"/>
              </a:rPr>
              <a:t>Resolves Structural Dynamics</a:t>
            </a:r>
            <a:r>
              <a:rPr kumimoji="0" lang="en-US" altLang="ko-KR" sz="2400" b="1" dirty="0">
                <a:latin typeface="+mn-lt"/>
                <a:ea typeface="휴먼옛체" pitchFamily="18" charset="-127"/>
              </a:rPr>
              <a:t>: </a:t>
            </a:r>
            <a:r>
              <a:rPr kumimoji="0" lang="en-US" altLang="ko-KR" sz="2400" b="1" dirty="0" smtClean="0">
                <a:latin typeface="+mn-lt"/>
                <a:ea typeface="휴먼옛체" pitchFamily="18" charset="-127"/>
              </a:rPr>
              <a:t>Solvent-dependent </a:t>
            </a:r>
            <a:r>
              <a:rPr kumimoji="0" lang="en-US" altLang="ko-KR" sz="2400" b="1" dirty="0">
                <a:latin typeface="+mn-lt"/>
                <a:ea typeface="휴먼옛체" pitchFamily="18" charset="-127"/>
              </a:rPr>
              <a:t>m</a:t>
            </a:r>
            <a:r>
              <a:rPr kumimoji="0" lang="en-US" altLang="ko-KR" sz="2400" b="1" dirty="0" smtClean="0">
                <a:latin typeface="+mn-lt"/>
                <a:ea typeface="휴먼옛체" pitchFamily="18" charset="-127"/>
              </a:rPr>
              <a:t>olecular </a:t>
            </a:r>
            <a:r>
              <a:rPr kumimoji="0" lang="en-US" altLang="ko-KR" sz="2400" b="1" dirty="0">
                <a:latin typeface="+mn-lt"/>
                <a:ea typeface="휴먼옛체" pitchFamily="18" charset="-127"/>
              </a:rPr>
              <a:t>structures of </a:t>
            </a:r>
            <a:r>
              <a:rPr kumimoji="0" lang="en-US" altLang="ko-KR" sz="2400" b="1" dirty="0">
                <a:solidFill>
                  <a:srgbClr val="FF33CC"/>
                </a:solidFill>
                <a:latin typeface="+mn-lt"/>
                <a:ea typeface="휴먼옛체" pitchFamily="18" charset="-127"/>
              </a:rPr>
              <a:t>short-lived intermediates </a:t>
            </a:r>
            <a:r>
              <a:rPr kumimoji="0" lang="en-US" altLang="ko-KR" sz="2400" b="1" dirty="0" smtClean="0">
                <a:latin typeface="+mn-lt"/>
                <a:ea typeface="휴먼옛체" pitchFamily="18" charset="-127"/>
              </a:rPr>
              <a:t>and their structural dynamics, and solute-solvent interplay can </a:t>
            </a:r>
            <a:r>
              <a:rPr kumimoji="0" lang="en-US" altLang="ko-KR" sz="2400" b="1" dirty="0">
                <a:latin typeface="+mn-lt"/>
                <a:ea typeface="휴먼옛체" pitchFamily="18" charset="-127"/>
              </a:rPr>
              <a:t>be visualized by Time-Resolved X-ray Diffraction </a:t>
            </a:r>
            <a:r>
              <a:rPr kumimoji="0" lang="en-US" altLang="ko-KR" sz="2400" b="1" dirty="0">
                <a:solidFill>
                  <a:srgbClr val="FF0000"/>
                </a:solidFill>
                <a:latin typeface="+mn-lt"/>
                <a:ea typeface="휴먼옛체" pitchFamily="18" charset="-127"/>
              </a:rPr>
              <a:t>in Solution </a:t>
            </a:r>
            <a:r>
              <a:rPr kumimoji="0" lang="en-US" altLang="ko-KR" sz="2400" b="1" dirty="0">
                <a:latin typeface="+mn-lt"/>
                <a:ea typeface="휴먼옛체" pitchFamily="18" charset="-127"/>
              </a:rPr>
              <a:t>for various </a:t>
            </a:r>
            <a:r>
              <a:rPr kumimoji="0" lang="en-US" altLang="ko-KR" sz="2400" b="1" dirty="0">
                <a:solidFill>
                  <a:srgbClr val="009900"/>
                </a:solidFill>
                <a:latin typeface="+mn-lt"/>
                <a:ea typeface="휴먼옛체" pitchFamily="18" charset="-127"/>
              </a:rPr>
              <a:t>small </a:t>
            </a:r>
            <a:r>
              <a:rPr kumimoji="0" lang="en-US" altLang="ko-KR" sz="2400" b="1" dirty="0" smtClean="0">
                <a:solidFill>
                  <a:srgbClr val="009900"/>
                </a:solidFill>
                <a:latin typeface="+mn-lt"/>
                <a:ea typeface="휴먼옛체" pitchFamily="18" charset="-127"/>
              </a:rPr>
              <a:t>molecules</a:t>
            </a:r>
            <a:r>
              <a:rPr kumimoji="0" lang="en-US" altLang="ko-KR" sz="2400" b="1" dirty="0" smtClean="0">
                <a:latin typeface="+mn-lt"/>
                <a:ea typeface="휴먼옛체" pitchFamily="18" charset="-127"/>
              </a:rPr>
              <a:t>. </a:t>
            </a:r>
            <a:endParaRPr kumimoji="0" lang="en-US" altLang="ko-KR" sz="2400" b="1" dirty="0">
              <a:latin typeface="+mn-lt"/>
              <a:ea typeface="휴먼옛체" pitchFamily="18" charset="-127"/>
            </a:endParaRPr>
          </a:p>
        </p:txBody>
      </p:sp>
      <p:sp>
        <p:nvSpPr>
          <p:cNvPr id="6" name="직사각형 5"/>
          <p:cNvSpPr/>
          <p:nvPr/>
        </p:nvSpPr>
        <p:spPr>
          <a:xfrm>
            <a:off x="467544" y="4582869"/>
            <a:ext cx="8286750" cy="646331"/>
          </a:xfrm>
          <a:prstGeom prst="rect">
            <a:avLst/>
          </a:prstGeom>
          <a:solidFill>
            <a:srgbClr val="FFFF00"/>
          </a:solidFill>
        </p:spPr>
        <p:txBody>
          <a:bodyPr>
            <a:spAutoFit/>
          </a:bodyPr>
          <a:lstStyle/>
          <a:p>
            <a:pPr>
              <a:defRPr/>
            </a:pPr>
            <a:r>
              <a:rPr lang="en-US" b="1" dirty="0">
                <a:latin typeface="+mn-lt"/>
              </a:rPr>
              <a:t>"Visualizing Solution-Phase Reaction Dynamics with Time-Resolved X-ray Liquidography"</a:t>
            </a:r>
            <a:r>
              <a:rPr lang="en-US" dirty="0">
                <a:latin typeface="+mn-lt"/>
              </a:rPr>
              <a:t>, Hyotcherl Ihee, </a:t>
            </a:r>
            <a:r>
              <a:rPr lang="en-US" i="1" dirty="0">
                <a:latin typeface="+mn-lt"/>
              </a:rPr>
              <a:t>Acc. Chem. Res.</a:t>
            </a:r>
            <a:r>
              <a:rPr lang="en-US" dirty="0">
                <a:latin typeface="+mn-lt"/>
              </a:rPr>
              <a:t> </a:t>
            </a:r>
            <a:r>
              <a:rPr lang="en-US" dirty="0" smtClean="0">
                <a:latin typeface="+mn-lt"/>
              </a:rPr>
              <a:t>(</a:t>
            </a:r>
            <a:r>
              <a:rPr lang="en-US" b="1" dirty="0" smtClean="0">
                <a:latin typeface="+mn-lt"/>
              </a:rPr>
              <a:t>2009</a:t>
            </a:r>
            <a:r>
              <a:rPr lang="en-US" dirty="0" smtClean="0">
                <a:latin typeface="+mn-lt"/>
              </a:rPr>
              <a:t>) 42, 356.</a:t>
            </a:r>
            <a:endParaRPr lang="ko-KR" altLang="en-US" dirty="0">
              <a:latin typeface="+mn-lt"/>
            </a:endParaRPr>
          </a:p>
        </p:txBody>
      </p:sp>
      <p:sp>
        <p:nvSpPr>
          <p:cNvPr id="7" name="직사각형 6"/>
          <p:cNvSpPr/>
          <p:nvPr/>
        </p:nvSpPr>
        <p:spPr>
          <a:xfrm>
            <a:off x="467544" y="5313982"/>
            <a:ext cx="8286750" cy="923330"/>
          </a:xfrm>
          <a:prstGeom prst="rect">
            <a:avLst/>
          </a:prstGeom>
          <a:solidFill>
            <a:schemeClr val="accent4">
              <a:lumMod val="20000"/>
              <a:lumOff val="80000"/>
            </a:schemeClr>
          </a:solidFill>
        </p:spPr>
        <p:txBody>
          <a:bodyPr>
            <a:spAutoFit/>
          </a:bodyPr>
          <a:lstStyle/>
          <a:p>
            <a:pPr>
              <a:defRPr/>
            </a:pPr>
            <a:r>
              <a:rPr lang="en-US" b="1" dirty="0" smtClean="0">
                <a:latin typeface="+mn-lt"/>
              </a:rPr>
              <a:t>“Spatiotemporal Kinetics in Solution Studied by Time-Resolved </a:t>
            </a:r>
            <a:r>
              <a:rPr lang="en-US" b="1" dirty="0">
                <a:latin typeface="+mn-lt"/>
              </a:rPr>
              <a:t>X-ray </a:t>
            </a:r>
            <a:r>
              <a:rPr lang="en-US" b="1" dirty="0" err="1" smtClean="0">
                <a:latin typeface="+mn-lt"/>
              </a:rPr>
              <a:t>Liquidography</a:t>
            </a:r>
            <a:r>
              <a:rPr lang="en-US" b="1" dirty="0" smtClean="0">
                <a:latin typeface="+mn-lt"/>
              </a:rPr>
              <a:t> (Solution Scattering)"</a:t>
            </a:r>
            <a:r>
              <a:rPr lang="en-US" dirty="0" smtClean="0">
                <a:latin typeface="+mn-lt"/>
              </a:rPr>
              <a:t>, Kim, Lee, </a:t>
            </a:r>
            <a:r>
              <a:rPr lang="en-US" dirty="0" err="1" smtClean="0">
                <a:latin typeface="+mn-lt"/>
              </a:rPr>
              <a:t>Wulff</a:t>
            </a:r>
            <a:r>
              <a:rPr lang="en-US" dirty="0" smtClean="0">
                <a:latin typeface="+mn-lt"/>
              </a:rPr>
              <a:t>, Kong, </a:t>
            </a:r>
            <a:r>
              <a:rPr lang="en-US" dirty="0" err="1" smtClean="0">
                <a:latin typeface="+mn-lt"/>
              </a:rPr>
              <a:t>Ihee</a:t>
            </a:r>
            <a:r>
              <a:rPr lang="en-US" dirty="0" smtClean="0">
                <a:latin typeface="+mn-lt"/>
              </a:rPr>
              <a:t>,</a:t>
            </a:r>
            <a:r>
              <a:rPr lang="en-US" i="1" dirty="0" smtClean="0">
                <a:latin typeface="+mn-lt"/>
              </a:rPr>
              <a:t> </a:t>
            </a:r>
            <a:r>
              <a:rPr lang="en-US" i="1" dirty="0" err="1" smtClean="0">
                <a:latin typeface="+mn-lt"/>
              </a:rPr>
              <a:t>ChemPhysChem</a:t>
            </a:r>
            <a:r>
              <a:rPr lang="en-US" dirty="0" smtClean="0">
                <a:latin typeface="+mn-lt"/>
              </a:rPr>
              <a:t> (</a:t>
            </a:r>
            <a:r>
              <a:rPr lang="en-US" b="1" dirty="0" smtClean="0">
                <a:latin typeface="+mn-lt"/>
              </a:rPr>
              <a:t>2009</a:t>
            </a:r>
            <a:r>
              <a:rPr lang="en-US" dirty="0" smtClean="0">
                <a:latin typeface="+mn-lt"/>
              </a:rPr>
              <a:t>) 10, 1958. Cover in September Issue.</a:t>
            </a:r>
            <a:endParaRPr lang="ko-KR" altLang="en-US" dirty="0">
              <a:latin typeface="+mn-lt"/>
            </a:endParaRPr>
          </a:p>
        </p:txBody>
      </p:sp>
      <p:sp>
        <p:nvSpPr>
          <p:cNvPr id="8" name="직사각형 7"/>
          <p:cNvSpPr/>
          <p:nvPr/>
        </p:nvSpPr>
        <p:spPr>
          <a:xfrm>
            <a:off x="395536" y="3862789"/>
            <a:ext cx="8286750" cy="646331"/>
          </a:xfrm>
          <a:prstGeom prst="rect">
            <a:avLst/>
          </a:prstGeom>
          <a:solidFill>
            <a:schemeClr val="accent1">
              <a:lumMod val="20000"/>
              <a:lumOff val="80000"/>
            </a:schemeClr>
          </a:solidFill>
        </p:spPr>
        <p:txBody>
          <a:bodyPr>
            <a:spAutoFit/>
          </a:bodyPr>
          <a:lstStyle/>
          <a:p>
            <a:pPr>
              <a:defRPr/>
            </a:pPr>
            <a:r>
              <a:rPr lang="en-US" b="1" dirty="0" smtClean="0">
                <a:latin typeface="+mn-lt"/>
              </a:rPr>
              <a:t>“Ultrafast X-ray scattering: structural dynamics from diatomic to protein molecules"</a:t>
            </a:r>
            <a:r>
              <a:rPr lang="en-US" dirty="0" smtClean="0">
                <a:latin typeface="+mn-lt"/>
              </a:rPr>
              <a:t>, </a:t>
            </a:r>
            <a:r>
              <a:rPr lang="en-US" dirty="0" err="1" smtClean="0">
                <a:latin typeface="+mn-lt"/>
              </a:rPr>
              <a:t>Ihee</a:t>
            </a:r>
            <a:r>
              <a:rPr lang="en-US" dirty="0" smtClean="0">
                <a:latin typeface="+mn-lt"/>
              </a:rPr>
              <a:t>, </a:t>
            </a:r>
            <a:r>
              <a:rPr lang="en-US" dirty="0" err="1" smtClean="0">
                <a:latin typeface="+mn-lt"/>
              </a:rPr>
              <a:t>Wulff</a:t>
            </a:r>
            <a:r>
              <a:rPr lang="en-US" dirty="0" smtClean="0">
                <a:latin typeface="+mn-lt"/>
              </a:rPr>
              <a:t>, Kim, Adachi,</a:t>
            </a:r>
            <a:r>
              <a:rPr lang="en-US" i="1" dirty="0" smtClean="0">
                <a:latin typeface="+mn-lt"/>
              </a:rPr>
              <a:t> Int. Rev. Phys. </a:t>
            </a:r>
            <a:r>
              <a:rPr lang="en-US" i="1" dirty="0" err="1" smtClean="0">
                <a:latin typeface="+mn-lt"/>
              </a:rPr>
              <a:t>Chem</a:t>
            </a:r>
            <a:r>
              <a:rPr lang="en-US" dirty="0" smtClean="0">
                <a:latin typeface="+mn-lt"/>
              </a:rPr>
              <a:t> (</a:t>
            </a:r>
            <a:r>
              <a:rPr lang="en-US" b="1" dirty="0" smtClean="0">
                <a:latin typeface="+mn-lt"/>
              </a:rPr>
              <a:t>2010</a:t>
            </a:r>
            <a:r>
              <a:rPr lang="en-US" dirty="0" smtClean="0">
                <a:latin typeface="+mn-lt"/>
              </a:rPr>
              <a:t>) 29, 453-520.</a:t>
            </a:r>
            <a:endParaRPr lang="ko-KR" altLang="en-US" dirty="0">
              <a:latin typeface="+mn-lt"/>
            </a:endParaRPr>
          </a:p>
        </p:txBody>
      </p:sp>
    </p:spTree>
    <p:extLst>
      <p:ext uri="{BB962C8B-B14F-4D97-AF65-F5344CB8AC3E}">
        <p14:creationId xmlns:p14="http://schemas.microsoft.com/office/powerpoint/2010/main" val="13135248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43000" y="285750"/>
            <a:ext cx="7772400" cy="1162050"/>
          </a:xfrm>
          <a:prstGeom prst="rect">
            <a:avLst/>
          </a:prstGeom>
          <a:noFill/>
          <a:ln w="12700">
            <a:noFill/>
            <a:miter lim="800000"/>
            <a:headEnd/>
            <a:tailEnd/>
          </a:ln>
        </p:spPr>
        <p:txBody>
          <a:bodyPr lIns="90488" tIns="44450" rIns="90488" bIns="44450" anchor="ctr"/>
          <a:lstStyle/>
          <a:p>
            <a:pPr>
              <a:defRPr/>
            </a:pPr>
            <a:endParaRPr lang="ko-KR" altLang="ko-KR" sz="2000">
              <a:solidFill>
                <a:schemeClr val="bg1"/>
              </a:solidFill>
              <a:latin typeface="+mn-lt"/>
            </a:endParaRPr>
          </a:p>
        </p:txBody>
      </p:sp>
      <p:sp>
        <p:nvSpPr>
          <p:cNvPr id="13" name="Text Box 7"/>
          <p:cNvSpPr txBox="1">
            <a:spLocks noChangeArrowheads="1"/>
          </p:cNvSpPr>
          <p:nvPr/>
        </p:nvSpPr>
        <p:spPr bwMode="auto">
          <a:xfrm>
            <a:off x="4710113" y="5232102"/>
            <a:ext cx="4433887" cy="1077218"/>
          </a:xfrm>
          <a:prstGeom prst="rect">
            <a:avLst/>
          </a:prstGeom>
          <a:noFill/>
          <a:ln w="9525">
            <a:noFill/>
            <a:miter lim="800000"/>
            <a:headEnd/>
            <a:tailEnd/>
          </a:ln>
          <a:effectLst/>
        </p:spPr>
        <p:txBody>
          <a:bodyPr>
            <a:spAutoFit/>
          </a:bodyPr>
          <a:lstStyle/>
          <a:p>
            <a:pPr algn="ctr" eaLnBrk="0" latinLnBrk="0" hangingPunct="0">
              <a:defRPr/>
            </a:pPr>
            <a:r>
              <a:rPr kumimoji="0" lang="en-US" altLang="ko-KR" sz="1600" b="1" u="sng" dirty="0">
                <a:latin typeface="+mn-lt"/>
                <a:ea typeface="휴먼옛체" pitchFamily="18" charset="-127"/>
                <a:cs typeface="Arial" charset="0"/>
              </a:rPr>
              <a:t>Financial Support</a:t>
            </a:r>
          </a:p>
          <a:p>
            <a:pPr algn="ctr" eaLnBrk="0" latinLnBrk="0" hangingPunct="0">
              <a:defRPr/>
            </a:pPr>
            <a:r>
              <a:rPr kumimoji="0" lang="en-US" altLang="ko-KR" sz="1600" b="1" dirty="0">
                <a:latin typeface="+mn-lt"/>
                <a:ea typeface="휴먼옛체" pitchFamily="18" charset="-127"/>
                <a:cs typeface="Arial" charset="0"/>
              </a:rPr>
              <a:t>National Creative Research Initiatives (Center for Time-Resolved Diffraction) of </a:t>
            </a:r>
            <a:r>
              <a:rPr kumimoji="0" lang="en-US" altLang="ko-KR" sz="1600" b="1" dirty="0" smtClean="0">
                <a:latin typeface="+mn-lt"/>
                <a:ea typeface="휴먼옛체" pitchFamily="18" charset="-127"/>
                <a:cs typeface="Arial" charset="0"/>
              </a:rPr>
              <a:t>MEST/NRF </a:t>
            </a:r>
            <a:r>
              <a:rPr kumimoji="0" lang="en-US" altLang="ko-KR" sz="1600" dirty="0" smtClean="0">
                <a:effectLst>
                  <a:outerShdw blurRad="38100" dist="38100" dir="2700000" algn="tl">
                    <a:srgbClr val="C0C0C0"/>
                  </a:outerShdw>
                </a:effectLst>
                <a:latin typeface="+mn-lt"/>
                <a:ea typeface="휴먼옛체" pitchFamily="18" charset="-127"/>
                <a:cs typeface="Arial" charset="0"/>
              </a:rPr>
              <a:t> </a:t>
            </a:r>
            <a:endParaRPr kumimoji="0" lang="en-US" altLang="ko-KR" sz="1600" dirty="0">
              <a:effectLst>
                <a:outerShdw blurRad="38100" dist="38100" dir="2700000" algn="tl">
                  <a:srgbClr val="C0C0C0"/>
                </a:outerShdw>
              </a:effectLst>
              <a:latin typeface="+mn-lt"/>
              <a:ea typeface="휴먼옛체" pitchFamily="18" charset="-127"/>
              <a:cs typeface="Arial" charset="0"/>
            </a:endParaRPr>
          </a:p>
        </p:txBody>
      </p:sp>
      <p:sp>
        <p:nvSpPr>
          <p:cNvPr id="58373" name="Text Box 4"/>
          <p:cNvSpPr txBox="1">
            <a:spLocks noChangeArrowheads="1"/>
          </p:cNvSpPr>
          <p:nvPr/>
        </p:nvSpPr>
        <p:spPr bwMode="auto">
          <a:xfrm>
            <a:off x="443614" y="764704"/>
            <a:ext cx="3531736" cy="4016484"/>
          </a:xfrm>
          <a:prstGeom prst="rect">
            <a:avLst/>
          </a:prstGeom>
          <a:noFill/>
          <a:ln w="12700">
            <a:noFill/>
            <a:miter lim="800000"/>
            <a:headEnd/>
            <a:tailEnd/>
          </a:ln>
        </p:spPr>
        <p:txBody>
          <a:bodyPr wrap="none">
            <a:spAutoFit/>
          </a:bodyPr>
          <a:lstStyle/>
          <a:p>
            <a:pPr algn="ctr" eaLnBrk="0" latinLnBrk="0" hangingPunct="0">
              <a:defRPr/>
            </a:pPr>
            <a:r>
              <a:rPr kumimoji="0" lang="en-US" altLang="ko-KR" sz="1500" b="1" u="sng" dirty="0" smtClean="0">
                <a:latin typeface="+mn-lt"/>
                <a:ea typeface="휴먼옛체" pitchFamily="18" charset="-127"/>
              </a:rPr>
              <a:t>Group </a:t>
            </a:r>
            <a:r>
              <a:rPr kumimoji="0" lang="en-US" altLang="ko-KR" sz="1500" b="1" u="sng" dirty="0">
                <a:latin typeface="+mn-lt"/>
                <a:ea typeface="휴먼옛체" pitchFamily="18" charset="-127"/>
              </a:rPr>
              <a:t>Members</a:t>
            </a:r>
          </a:p>
          <a:p>
            <a:pPr algn="ctr" eaLnBrk="0" latinLnBrk="0" hangingPunct="0">
              <a:defRPr/>
            </a:pPr>
            <a:r>
              <a:rPr kumimoji="0" lang="en-US" altLang="ko-KR" sz="1500" b="1" dirty="0" smtClean="0">
                <a:latin typeface="+mn-lt"/>
                <a:ea typeface="휴먼옛체" pitchFamily="18" charset="-127"/>
              </a:rPr>
              <a:t>Jae </a:t>
            </a:r>
            <a:r>
              <a:rPr kumimoji="0" lang="en-US" altLang="ko-KR" sz="1500" b="1" dirty="0" err="1" smtClean="0">
                <a:latin typeface="+mn-lt"/>
                <a:ea typeface="휴먼옛체" pitchFamily="18" charset="-127"/>
              </a:rPr>
              <a:t>Hyuk</a:t>
            </a:r>
            <a:r>
              <a:rPr kumimoji="0" lang="en-US" altLang="ko-KR" sz="1500" b="1" dirty="0" smtClean="0">
                <a:latin typeface="+mn-lt"/>
                <a:ea typeface="휴먼옛체" pitchFamily="18" charset="-127"/>
              </a:rPr>
              <a:t> Lee (KAIST)</a:t>
            </a:r>
          </a:p>
          <a:p>
            <a:pPr lvl="0" algn="ctr" eaLnBrk="0" latinLnBrk="0" hangingPunct="0">
              <a:defRPr/>
            </a:pPr>
            <a:r>
              <a:rPr kumimoji="0" lang="en-US" altLang="ko-KR" sz="1500" b="1" dirty="0" smtClean="0">
                <a:solidFill>
                  <a:prstClr val="black"/>
                </a:solidFill>
                <a:latin typeface="+mn-lt"/>
                <a:ea typeface="휴먼옛체" pitchFamily="18" charset="-127"/>
              </a:rPr>
              <a:t>Kyung Hwan Kim (KAIST)</a:t>
            </a:r>
          </a:p>
          <a:p>
            <a:pPr algn="ctr" eaLnBrk="0" latinLnBrk="0" hangingPunct="0">
              <a:defRPr/>
            </a:pPr>
            <a:r>
              <a:rPr kumimoji="0" lang="en-US" altLang="ko-KR" sz="1500" b="1" dirty="0" err="1" smtClean="0">
                <a:solidFill>
                  <a:prstClr val="black"/>
                </a:solidFill>
                <a:latin typeface="+mn-lt"/>
                <a:ea typeface="휴먼옛체" pitchFamily="18" charset="-127"/>
              </a:rPr>
              <a:t>Jeongho</a:t>
            </a:r>
            <a:r>
              <a:rPr kumimoji="0" lang="en-US" altLang="ko-KR" sz="1500" b="1" dirty="0" smtClean="0">
                <a:solidFill>
                  <a:prstClr val="black"/>
                </a:solidFill>
                <a:latin typeface="+mn-lt"/>
                <a:ea typeface="휴먼옛체" pitchFamily="18" charset="-127"/>
              </a:rPr>
              <a:t> Kim (KAIST)</a:t>
            </a:r>
            <a:r>
              <a:rPr kumimoji="0" lang="en-US" altLang="ko-KR" sz="1500" b="1" dirty="0" smtClean="0">
                <a:latin typeface="+mn-lt"/>
                <a:ea typeface="휴먼옛체" pitchFamily="18" charset="-127"/>
              </a:rPr>
              <a:t> </a:t>
            </a:r>
          </a:p>
          <a:p>
            <a:pPr lvl="0" algn="ctr" eaLnBrk="0" latinLnBrk="0" hangingPunct="0">
              <a:defRPr/>
            </a:pPr>
            <a:r>
              <a:rPr kumimoji="0" lang="en-US" altLang="ko-KR" sz="1500" b="1" dirty="0" smtClean="0">
                <a:solidFill>
                  <a:prstClr val="black"/>
                </a:solidFill>
                <a:latin typeface="+mn-lt"/>
                <a:ea typeface="휴먼옛체" pitchFamily="18" charset="-127"/>
              </a:rPr>
              <a:t>Yang </a:t>
            </a:r>
            <a:r>
              <a:rPr kumimoji="0" lang="en-US" altLang="ko-KR" sz="1500" b="1" dirty="0" err="1" smtClean="0">
                <a:solidFill>
                  <a:prstClr val="black"/>
                </a:solidFill>
                <a:latin typeface="+mn-lt"/>
                <a:ea typeface="휴먼옛체" pitchFamily="18" charset="-127"/>
              </a:rPr>
              <a:t>Ouk</a:t>
            </a:r>
            <a:r>
              <a:rPr kumimoji="0" lang="en-US" altLang="ko-KR" sz="1500" b="1" dirty="0" smtClean="0">
                <a:solidFill>
                  <a:prstClr val="black"/>
                </a:solidFill>
                <a:latin typeface="+mn-lt"/>
                <a:ea typeface="휴먼옛체" pitchFamily="18" charset="-127"/>
              </a:rPr>
              <a:t> Jung (KAIST)</a:t>
            </a:r>
          </a:p>
          <a:p>
            <a:pPr lvl="0" algn="ctr" eaLnBrk="0" latinLnBrk="0" hangingPunct="0">
              <a:defRPr/>
            </a:pPr>
            <a:r>
              <a:rPr kumimoji="0" lang="en-US" altLang="ko-KR" sz="1500" b="1" dirty="0" err="1" smtClean="0">
                <a:solidFill>
                  <a:prstClr val="black"/>
                </a:solidFill>
                <a:latin typeface="+mn-lt"/>
                <a:ea typeface="휴먼옛체" pitchFamily="18" charset="-127"/>
              </a:rPr>
              <a:t>Youngmin</a:t>
            </a:r>
            <a:r>
              <a:rPr kumimoji="0" lang="en-US" altLang="ko-KR" sz="1500" b="1" dirty="0" smtClean="0">
                <a:solidFill>
                  <a:prstClr val="black"/>
                </a:solidFill>
                <a:latin typeface="+mn-lt"/>
                <a:ea typeface="휴먼옛체" pitchFamily="18" charset="-127"/>
              </a:rPr>
              <a:t> Kim (KAIST)</a:t>
            </a:r>
          </a:p>
          <a:p>
            <a:pPr lvl="0" algn="ctr" eaLnBrk="0" latinLnBrk="0" hangingPunct="0">
              <a:defRPr/>
            </a:pPr>
            <a:r>
              <a:rPr kumimoji="0" lang="en-US" altLang="ko-KR" sz="1500" b="1" dirty="0" err="1" smtClean="0">
                <a:solidFill>
                  <a:prstClr val="black"/>
                </a:solidFill>
                <a:latin typeface="+mn-lt"/>
                <a:ea typeface="휴먼옛체" pitchFamily="18" charset="-127"/>
              </a:rPr>
              <a:t>Srinivasan</a:t>
            </a:r>
            <a:r>
              <a:rPr kumimoji="0" lang="en-US" altLang="ko-KR" sz="1500" b="1" dirty="0" smtClean="0">
                <a:solidFill>
                  <a:prstClr val="black"/>
                </a:solidFill>
                <a:latin typeface="+mn-lt"/>
                <a:ea typeface="휴먼옛체" pitchFamily="18" charset="-127"/>
              </a:rPr>
              <a:t> </a:t>
            </a:r>
            <a:r>
              <a:rPr kumimoji="0" lang="en-US" altLang="ko-KR" sz="1500" b="1" dirty="0" err="1" smtClean="0">
                <a:solidFill>
                  <a:prstClr val="black"/>
                </a:solidFill>
                <a:latin typeface="+mn-lt"/>
                <a:ea typeface="휴먼옛체" pitchFamily="18" charset="-127"/>
              </a:rPr>
              <a:t>Muniyappan</a:t>
            </a:r>
            <a:r>
              <a:rPr kumimoji="0" lang="en-US" altLang="ko-KR" sz="1500" b="1" dirty="0" smtClean="0">
                <a:solidFill>
                  <a:prstClr val="black"/>
                </a:solidFill>
                <a:latin typeface="+mn-lt"/>
                <a:ea typeface="휴먼옛체" pitchFamily="18" charset="-127"/>
              </a:rPr>
              <a:t> (KAIST)</a:t>
            </a:r>
          </a:p>
          <a:p>
            <a:pPr lvl="0" algn="ctr" eaLnBrk="0" latinLnBrk="0" hangingPunct="0">
              <a:defRPr/>
            </a:pPr>
            <a:r>
              <a:rPr kumimoji="0" lang="en-US" altLang="ko-KR" sz="1500" b="1" dirty="0" err="1" smtClean="0">
                <a:solidFill>
                  <a:prstClr val="black"/>
                </a:solidFill>
                <a:latin typeface="+mn-lt"/>
                <a:ea typeface="휴먼옛체" pitchFamily="18" charset="-127"/>
              </a:rPr>
              <a:t>Prabhakar</a:t>
            </a:r>
            <a:r>
              <a:rPr kumimoji="0" lang="en-US" altLang="ko-KR" sz="1500" b="1" dirty="0" smtClean="0">
                <a:solidFill>
                  <a:prstClr val="black"/>
                </a:solidFill>
                <a:latin typeface="+mn-lt"/>
                <a:ea typeface="휴먼옛체" pitchFamily="18" charset="-127"/>
              </a:rPr>
              <a:t> </a:t>
            </a:r>
            <a:r>
              <a:rPr kumimoji="0" lang="en-US" altLang="ko-KR" sz="1500" b="1" dirty="0" err="1" smtClean="0">
                <a:solidFill>
                  <a:prstClr val="black"/>
                </a:solidFill>
                <a:latin typeface="+mn-lt"/>
                <a:ea typeface="휴먼옛체" pitchFamily="18" charset="-127"/>
              </a:rPr>
              <a:t>Ganesan</a:t>
            </a:r>
            <a:r>
              <a:rPr kumimoji="0" lang="en-US" altLang="ko-KR" sz="1500" b="1" dirty="0" smtClean="0">
                <a:solidFill>
                  <a:prstClr val="black"/>
                </a:solidFill>
                <a:latin typeface="+mn-lt"/>
                <a:ea typeface="휴먼옛체" pitchFamily="18" charset="-127"/>
              </a:rPr>
              <a:t> (KAIST)</a:t>
            </a:r>
          </a:p>
          <a:p>
            <a:pPr lvl="0" algn="ctr" eaLnBrk="0" latinLnBrk="0" hangingPunct="0">
              <a:defRPr/>
            </a:pPr>
            <a:r>
              <a:rPr kumimoji="0" lang="en-US" altLang="ko-KR" sz="1500" b="1" dirty="0" err="1" smtClean="0">
                <a:solidFill>
                  <a:prstClr val="black"/>
                </a:solidFill>
                <a:latin typeface="+mn-lt"/>
                <a:ea typeface="휴먼옛체" pitchFamily="18" charset="-127"/>
              </a:rPr>
              <a:t>Cheol</a:t>
            </a:r>
            <a:r>
              <a:rPr kumimoji="0" lang="en-US" altLang="ko-KR" sz="1500" b="1" dirty="0" smtClean="0">
                <a:solidFill>
                  <a:prstClr val="black"/>
                </a:solidFill>
                <a:latin typeface="+mn-lt"/>
                <a:ea typeface="휴먼옛체" pitchFamily="18" charset="-127"/>
              </a:rPr>
              <a:t> </a:t>
            </a:r>
            <a:r>
              <a:rPr kumimoji="0" lang="en-US" altLang="ko-KR" sz="1500" b="1" dirty="0" err="1" smtClean="0">
                <a:solidFill>
                  <a:prstClr val="black"/>
                </a:solidFill>
                <a:latin typeface="+mn-lt"/>
                <a:ea typeface="휴먼옛체" pitchFamily="18" charset="-127"/>
              </a:rPr>
              <a:t>Hee</a:t>
            </a:r>
            <a:r>
              <a:rPr kumimoji="0" lang="en-US" altLang="ko-KR" sz="1500" b="1" dirty="0" smtClean="0">
                <a:solidFill>
                  <a:prstClr val="black"/>
                </a:solidFill>
                <a:latin typeface="+mn-lt"/>
                <a:ea typeface="휴먼옛체" pitchFamily="18" charset="-127"/>
              </a:rPr>
              <a:t> Yang (KAIST)</a:t>
            </a:r>
          </a:p>
          <a:p>
            <a:pPr lvl="0" algn="ctr" eaLnBrk="0" latinLnBrk="0" hangingPunct="0">
              <a:defRPr/>
            </a:pPr>
            <a:r>
              <a:rPr kumimoji="0" lang="en-US" altLang="ko-KR" sz="1500" b="1" dirty="0" err="1" smtClean="0">
                <a:solidFill>
                  <a:prstClr val="black"/>
                </a:solidFill>
                <a:latin typeface="+mn-lt"/>
                <a:ea typeface="휴먼옛체" pitchFamily="18" charset="-127"/>
              </a:rPr>
              <a:t>Sunhong</a:t>
            </a:r>
            <a:r>
              <a:rPr kumimoji="0" lang="en-US" altLang="ko-KR" sz="1500" b="1" dirty="0" smtClean="0">
                <a:solidFill>
                  <a:prstClr val="black"/>
                </a:solidFill>
                <a:latin typeface="+mn-lt"/>
                <a:ea typeface="휴먼옛체" pitchFamily="18" charset="-127"/>
              </a:rPr>
              <a:t> Jun (KAIST)</a:t>
            </a:r>
          </a:p>
          <a:p>
            <a:pPr lvl="0" algn="ctr" eaLnBrk="0" latinLnBrk="0" hangingPunct="0">
              <a:defRPr/>
            </a:pPr>
            <a:r>
              <a:rPr kumimoji="0" lang="en-US" altLang="ko-KR" sz="1500" b="1" dirty="0" err="1" smtClean="0">
                <a:solidFill>
                  <a:prstClr val="black"/>
                </a:solidFill>
                <a:latin typeface="+mn-lt"/>
                <a:ea typeface="휴먼옛체" pitchFamily="18" charset="-127"/>
              </a:rPr>
              <a:t>Hosung</a:t>
            </a:r>
            <a:r>
              <a:rPr kumimoji="0" lang="en-US" altLang="ko-KR" sz="1500" b="1" dirty="0" smtClean="0">
                <a:solidFill>
                  <a:prstClr val="black"/>
                </a:solidFill>
                <a:latin typeface="+mn-lt"/>
                <a:ea typeface="휴먼옛체" pitchFamily="18" charset="-127"/>
              </a:rPr>
              <a:t> Ki (KAIST)</a:t>
            </a:r>
          </a:p>
          <a:p>
            <a:pPr lvl="0" algn="ctr" eaLnBrk="0" latinLnBrk="0" hangingPunct="0">
              <a:defRPr/>
            </a:pPr>
            <a:r>
              <a:rPr kumimoji="0" lang="en-US" altLang="ko-KR" sz="1500" b="1" dirty="0" smtClean="0">
                <a:solidFill>
                  <a:prstClr val="black"/>
                </a:solidFill>
                <a:latin typeface="+mn-lt"/>
                <a:ea typeface="휴먼옛체" pitchFamily="18" charset="-127"/>
              </a:rPr>
              <a:t>Tae Wu Kim (KAIST)</a:t>
            </a:r>
          </a:p>
          <a:p>
            <a:pPr lvl="0" algn="ctr" eaLnBrk="0" latinLnBrk="0" hangingPunct="0">
              <a:defRPr/>
            </a:pPr>
            <a:r>
              <a:rPr kumimoji="0" lang="en-US" altLang="ko-KR" sz="1500" b="1" dirty="0" smtClean="0">
                <a:solidFill>
                  <a:prstClr val="black"/>
                </a:solidFill>
                <a:latin typeface="+mn-lt"/>
                <a:ea typeface="휴먼옛체" pitchFamily="18" charset="-127"/>
              </a:rPr>
              <a:t>Jong Goo Kim (KAIST)</a:t>
            </a:r>
          </a:p>
          <a:p>
            <a:pPr lvl="0" algn="ctr" eaLnBrk="0" latinLnBrk="0" hangingPunct="0">
              <a:defRPr/>
            </a:pPr>
            <a:r>
              <a:rPr kumimoji="0" lang="en-US" altLang="ko-KR" sz="1500" b="1" dirty="0" smtClean="0">
                <a:solidFill>
                  <a:prstClr val="black"/>
                </a:solidFill>
                <a:latin typeface="+mn-lt"/>
                <a:ea typeface="휴먼옛체" pitchFamily="18" charset="-127"/>
              </a:rPr>
              <a:t>Key Young </a:t>
            </a:r>
            <a:r>
              <a:rPr kumimoji="0" lang="en-US" altLang="ko-KR" sz="1500" b="1" dirty="0" err="1" smtClean="0">
                <a:solidFill>
                  <a:prstClr val="black"/>
                </a:solidFill>
                <a:latin typeface="+mn-lt"/>
                <a:ea typeface="휴먼옛체" pitchFamily="18" charset="-127"/>
              </a:rPr>
              <a:t>Oang</a:t>
            </a:r>
            <a:r>
              <a:rPr kumimoji="0" lang="en-US" altLang="ko-KR" sz="1500" b="1" dirty="0" smtClean="0">
                <a:solidFill>
                  <a:prstClr val="black"/>
                </a:solidFill>
                <a:latin typeface="+mn-lt"/>
                <a:ea typeface="휴먼옛체" pitchFamily="18" charset="-127"/>
              </a:rPr>
              <a:t> (KAIST)</a:t>
            </a:r>
          </a:p>
          <a:p>
            <a:pPr lvl="0" algn="ctr" eaLnBrk="0" latinLnBrk="0" hangingPunct="0">
              <a:defRPr/>
            </a:pPr>
            <a:r>
              <a:rPr kumimoji="0" lang="en-US" altLang="ko-KR" sz="1500" b="1" dirty="0" err="1" smtClean="0">
                <a:solidFill>
                  <a:prstClr val="black"/>
                </a:solidFill>
                <a:latin typeface="+mn-lt"/>
                <a:ea typeface="휴먼옛체" pitchFamily="18" charset="-127"/>
              </a:rPr>
              <a:t>Kamatchi</a:t>
            </a:r>
            <a:r>
              <a:rPr kumimoji="0" lang="en-US" altLang="ko-KR" sz="1500" b="1" dirty="0" smtClean="0">
                <a:solidFill>
                  <a:prstClr val="black"/>
                </a:solidFill>
                <a:latin typeface="+mn-lt"/>
                <a:ea typeface="휴먼옛체" pitchFamily="18" charset="-127"/>
              </a:rPr>
              <a:t> </a:t>
            </a:r>
            <a:r>
              <a:rPr kumimoji="0" lang="en-US" altLang="ko-KR" sz="1500" b="1" dirty="0" err="1" smtClean="0">
                <a:solidFill>
                  <a:prstClr val="black"/>
                </a:solidFill>
                <a:latin typeface="+mn-lt"/>
                <a:ea typeface="휴먼옛체" pitchFamily="18" charset="-127"/>
              </a:rPr>
              <a:t>Thamilselvan</a:t>
            </a:r>
            <a:r>
              <a:rPr kumimoji="0" lang="en-US" altLang="ko-KR" sz="1500" b="1" dirty="0" smtClean="0">
                <a:solidFill>
                  <a:prstClr val="black"/>
                </a:solidFill>
                <a:latin typeface="+mn-lt"/>
                <a:ea typeface="휴먼옛체" pitchFamily="18" charset="-127"/>
              </a:rPr>
              <a:t> (KAIST)</a:t>
            </a:r>
          </a:p>
          <a:p>
            <a:pPr lvl="0" algn="ctr" eaLnBrk="0" latinLnBrk="0" hangingPunct="0">
              <a:defRPr/>
            </a:pPr>
            <a:r>
              <a:rPr kumimoji="0" lang="en-US" altLang="ko-KR" sz="1500" b="1" dirty="0" smtClean="0">
                <a:solidFill>
                  <a:prstClr val="black"/>
                </a:solidFill>
                <a:latin typeface="+mn-lt"/>
                <a:ea typeface="휴먼옛체" pitchFamily="18" charset="-127"/>
              </a:rPr>
              <a:t>Annie </a:t>
            </a:r>
            <a:r>
              <a:rPr kumimoji="0" lang="en-US" altLang="ko-KR" sz="1500" b="1" dirty="0" err="1" smtClean="0">
                <a:solidFill>
                  <a:prstClr val="black"/>
                </a:solidFill>
                <a:latin typeface="+mn-lt"/>
                <a:ea typeface="휴먼옛체" pitchFamily="18" charset="-127"/>
              </a:rPr>
              <a:t>Preethi</a:t>
            </a:r>
            <a:r>
              <a:rPr kumimoji="0" lang="en-US" altLang="ko-KR" sz="1500" b="1" dirty="0" smtClean="0">
                <a:solidFill>
                  <a:prstClr val="black"/>
                </a:solidFill>
                <a:latin typeface="+mn-lt"/>
                <a:ea typeface="휴먼옛체" pitchFamily="18" charset="-127"/>
              </a:rPr>
              <a:t> </a:t>
            </a:r>
            <a:r>
              <a:rPr kumimoji="0" lang="en-US" altLang="ko-KR" sz="1500" b="1" dirty="0" err="1" smtClean="0">
                <a:solidFill>
                  <a:prstClr val="black"/>
                </a:solidFill>
                <a:latin typeface="+mn-lt"/>
                <a:ea typeface="휴먼옛체" pitchFamily="18" charset="-127"/>
              </a:rPr>
              <a:t>Jamesmaxwel</a:t>
            </a:r>
            <a:r>
              <a:rPr kumimoji="0" lang="en-US" altLang="ko-KR" sz="1500" b="1" dirty="0" smtClean="0">
                <a:solidFill>
                  <a:prstClr val="black"/>
                </a:solidFill>
                <a:latin typeface="+mn-lt"/>
                <a:ea typeface="휴먼옛체" pitchFamily="18" charset="-127"/>
              </a:rPr>
              <a:t> (KAIST)</a:t>
            </a:r>
          </a:p>
          <a:p>
            <a:pPr lvl="0" algn="ctr" eaLnBrk="0" latinLnBrk="0" hangingPunct="0">
              <a:defRPr/>
            </a:pPr>
            <a:r>
              <a:rPr kumimoji="0" lang="en-US" altLang="ko-KR" sz="1500" b="1" dirty="0" smtClean="0">
                <a:solidFill>
                  <a:prstClr val="black"/>
                </a:solidFill>
                <a:latin typeface="+mn-lt"/>
                <a:ea typeface="휴먼옛체" pitchFamily="18" charset="-127"/>
              </a:rPr>
              <a:t>Rajiv Gandhi (KAIST)</a:t>
            </a:r>
            <a:endParaRPr kumimoji="0" lang="en-US" altLang="ko-KR" sz="1500" b="1" dirty="0">
              <a:solidFill>
                <a:prstClr val="black"/>
              </a:solidFill>
              <a:latin typeface="+mn-lt"/>
              <a:ea typeface="휴먼옛체" pitchFamily="18" charset="-127"/>
            </a:endParaRPr>
          </a:p>
        </p:txBody>
      </p:sp>
      <p:sp>
        <p:nvSpPr>
          <p:cNvPr id="58375" name="Text Box 3"/>
          <p:cNvSpPr txBox="1">
            <a:spLocks noChangeArrowheads="1"/>
          </p:cNvSpPr>
          <p:nvPr/>
        </p:nvSpPr>
        <p:spPr bwMode="auto">
          <a:xfrm>
            <a:off x="2714625" y="357188"/>
            <a:ext cx="3124200" cy="523875"/>
          </a:xfrm>
          <a:prstGeom prst="rect">
            <a:avLst/>
          </a:prstGeom>
          <a:noFill/>
          <a:ln w="9525">
            <a:noFill/>
            <a:miter lim="800000"/>
            <a:headEnd/>
            <a:tailEnd/>
          </a:ln>
        </p:spPr>
        <p:txBody>
          <a:bodyPr wrap="none">
            <a:spAutoFit/>
          </a:bodyPr>
          <a:lstStyle/>
          <a:p>
            <a:pPr>
              <a:defRPr/>
            </a:pPr>
            <a:r>
              <a:rPr lang="en-US" altLang="ko-KR" sz="2800" dirty="0">
                <a:latin typeface="+mn-lt"/>
              </a:rPr>
              <a:t>Acknowledgement</a:t>
            </a:r>
            <a:endParaRPr lang="en-GB" altLang="ko-KR" sz="2800" dirty="0">
              <a:latin typeface="+mn-lt"/>
            </a:endParaRPr>
          </a:p>
        </p:txBody>
      </p:sp>
      <p:sp>
        <p:nvSpPr>
          <p:cNvPr id="8" name="Text Box 7"/>
          <p:cNvSpPr txBox="1">
            <a:spLocks noChangeArrowheads="1"/>
          </p:cNvSpPr>
          <p:nvPr/>
        </p:nvSpPr>
        <p:spPr bwMode="auto">
          <a:xfrm>
            <a:off x="4615210" y="908720"/>
            <a:ext cx="4433888" cy="4247317"/>
          </a:xfrm>
          <a:prstGeom prst="rect">
            <a:avLst/>
          </a:prstGeom>
          <a:noFill/>
          <a:ln w="9525">
            <a:noFill/>
            <a:miter lim="800000"/>
            <a:headEnd/>
            <a:tailEnd/>
          </a:ln>
          <a:effectLst/>
        </p:spPr>
        <p:txBody>
          <a:bodyPr>
            <a:spAutoFit/>
          </a:bodyPr>
          <a:lstStyle/>
          <a:p>
            <a:pPr algn="ctr" eaLnBrk="0" latinLnBrk="0" hangingPunct="0">
              <a:defRPr/>
            </a:pPr>
            <a:r>
              <a:rPr kumimoji="0" lang="en-US" altLang="ko-KR" sz="1500" b="1" u="sng" dirty="0" smtClean="0">
                <a:latin typeface="+mn-lt"/>
                <a:ea typeface="휴먼옛체" pitchFamily="18" charset="-127"/>
                <a:cs typeface="Arial" charset="0"/>
              </a:rPr>
              <a:t>Collaborators</a:t>
            </a:r>
            <a:endParaRPr kumimoji="0" lang="en-US" altLang="ko-KR" sz="1500" b="1" u="sng" dirty="0">
              <a:latin typeface="+mn-lt"/>
              <a:ea typeface="휴먼옛체" pitchFamily="18" charset="-127"/>
              <a:cs typeface="Arial" charset="0"/>
            </a:endParaRPr>
          </a:p>
          <a:p>
            <a:pPr algn="ctr" eaLnBrk="0" latinLnBrk="0" hangingPunct="0">
              <a:defRPr/>
            </a:pPr>
            <a:r>
              <a:rPr kumimoji="0" lang="en-US" altLang="ko-KR" sz="1500" b="1" dirty="0" smtClean="0">
                <a:latin typeface="+mn-lt"/>
                <a:ea typeface="휴먼옛체" pitchFamily="18" charset="-127"/>
                <a:cs typeface="Arial" charset="0"/>
              </a:rPr>
              <a:t>Shin-</a:t>
            </a:r>
            <a:r>
              <a:rPr kumimoji="0" lang="en-US" altLang="ko-KR" sz="1500" b="1" dirty="0" err="1" smtClean="0">
                <a:latin typeface="+mn-lt"/>
                <a:ea typeface="휴먼옛체" pitchFamily="18" charset="-127"/>
                <a:cs typeface="Arial" charset="0"/>
              </a:rPr>
              <a:t>ichi</a:t>
            </a:r>
            <a:r>
              <a:rPr kumimoji="0" lang="en-US" altLang="ko-KR" sz="1500" b="1" dirty="0" smtClean="0">
                <a:latin typeface="+mn-lt"/>
                <a:ea typeface="휴먼옛체" pitchFamily="18" charset="-127"/>
                <a:cs typeface="Arial" charset="0"/>
              </a:rPr>
              <a:t> Adachi (KEK)</a:t>
            </a:r>
          </a:p>
          <a:p>
            <a:pPr algn="ctr" eaLnBrk="0" latinLnBrk="0" hangingPunct="0">
              <a:defRPr/>
            </a:pPr>
            <a:r>
              <a:rPr kumimoji="0" lang="en-US" altLang="ko-KR" sz="1500" b="1" dirty="0" err="1" smtClean="0">
                <a:latin typeface="+mn-lt"/>
                <a:ea typeface="휴먼옛체" pitchFamily="18" charset="-127"/>
                <a:cs typeface="Arial" charset="0"/>
              </a:rPr>
              <a:t>Shunsuke</a:t>
            </a:r>
            <a:r>
              <a:rPr kumimoji="0" lang="en-US" altLang="ko-KR" sz="1500" b="1" dirty="0" smtClean="0">
                <a:latin typeface="+mn-lt"/>
                <a:ea typeface="휴먼옛체" pitchFamily="18" charset="-127"/>
                <a:cs typeface="Arial" charset="0"/>
              </a:rPr>
              <a:t> </a:t>
            </a:r>
            <a:r>
              <a:rPr kumimoji="0" lang="en-US" altLang="ko-KR" sz="1500" b="1" dirty="0" err="1" smtClean="0">
                <a:latin typeface="+mn-lt"/>
                <a:ea typeface="휴먼옛체" pitchFamily="18" charset="-127"/>
                <a:cs typeface="Arial" charset="0"/>
              </a:rPr>
              <a:t>Nozawa</a:t>
            </a:r>
            <a:r>
              <a:rPr kumimoji="0" lang="en-US" altLang="ko-KR" sz="1500" b="1" dirty="0" smtClean="0">
                <a:latin typeface="+mn-lt"/>
                <a:ea typeface="휴먼옛체" pitchFamily="18" charset="-127"/>
                <a:cs typeface="Arial" charset="0"/>
              </a:rPr>
              <a:t> (KEK)</a:t>
            </a:r>
          </a:p>
          <a:p>
            <a:pPr algn="ctr" eaLnBrk="0" latinLnBrk="0" hangingPunct="0">
              <a:defRPr/>
            </a:pPr>
            <a:r>
              <a:rPr kumimoji="0" lang="en-US" altLang="ko-KR" sz="1500" b="1" dirty="0" err="1" smtClean="0">
                <a:latin typeface="+mn-lt"/>
                <a:ea typeface="휴먼옛체" pitchFamily="18" charset="-127"/>
                <a:cs typeface="Arial" charset="0"/>
              </a:rPr>
              <a:t>Tokushi</a:t>
            </a:r>
            <a:r>
              <a:rPr kumimoji="0" lang="en-US" altLang="ko-KR" sz="1500" b="1" dirty="0" smtClean="0">
                <a:latin typeface="+mn-lt"/>
                <a:ea typeface="휴먼옛체" pitchFamily="18" charset="-127"/>
                <a:cs typeface="Arial" charset="0"/>
              </a:rPr>
              <a:t> Sato (KEK)</a:t>
            </a:r>
          </a:p>
          <a:p>
            <a:pPr algn="ctr" eaLnBrk="0" latinLnBrk="0" hangingPunct="0">
              <a:defRPr/>
            </a:pPr>
            <a:r>
              <a:rPr kumimoji="0" lang="en-US" altLang="ko-KR" sz="1500" b="1" dirty="0" smtClean="0">
                <a:latin typeface="+mn-lt"/>
                <a:ea typeface="휴먼옛체" pitchFamily="18" charset="-127"/>
                <a:cs typeface="Arial" charset="0"/>
              </a:rPr>
              <a:t>Takahiro Sato (RIKEN)</a:t>
            </a:r>
          </a:p>
          <a:p>
            <a:pPr algn="ctr" eaLnBrk="0" latinLnBrk="0" hangingPunct="0">
              <a:defRPr/>
            </a:pPr>
            <a:r>
              <a:rPr kumimoji="0" lang="en-US" altLang="ko-KR" sz="1500" b="1" dirty="0" err="1" smtClean="0">
                <a:latin typeface="+mn-lt"/>
                <a:ea typeface="휴먼옛체" pitchFamily="18" charset="-127"/>
                <a:cs typeface="Arial" charset="0"/>
              </a:rPr>
              <a:t>Makina</a:t>
            </a:r>
            <a:r>
              <a:rPr kumimoji="0" lang="en-US" altLang="ko-KR" sz="1500" b="1" dirty="0" smtClean="0">
                <a:latin typeface="+mn-lt"/>
                <a:ea typeface="휴먼옛체" pitchFamily="18" charset="-127"/>
                <a:cs typeface="Arial" charset="0"/>
              </a:rPr>
              <a:t> </a:t>
            </a:r>
            <a:r>
              <a:rPr kumimoji="0" lang="en-US" altLang="ko-KR" sz="1500" b="1" dirty="0" err="1" smtClean="0">
                <a:latin typeface="+mn-lt"/>
                <a:ea typeface="휴먼옛체" pitchFamily="18" charset="-127"/>
                <a:cs typeface="Arial" charset="0"/>
              </a:rPr>
              <a:t>Yabashi</a:t>
            </a:r>
            <a:r>
              <a:rPr kumimoji="0" lang="en-US" altLang="ko-KR" sz="1500" b="1" dirty="0">
                <a:latin typeface="+mn-lt"/>
                <a:ea typeface="휴먼옛체" pitchFamily="18" charset="-127"/>
                <a:cs typeface="Arial" charset="0"/>
              </a:rPr>
              <a:t> </a:t>
            </a:r>
            <a:r>
              <a:rPr kumimoji="0" lang="en-US" altLang="ko-KR" sz="1500" b="1" dirty="0" smtClean="0">
                <a:latin typeface="+mn-lt"/>
                <a:ea typeface="휴먼옛체" pitchFamily="18" charset="-127"/>
                <a:cs typeface="Arial" charset="0"/>
              </a:rPr>
              <a:t>(RIKEN)</a:t>
            </a:r>
          </a:p>
          <a:p>
            <a:pPr algn="ctr" eaLnBrk="0" latinLnBrk="0" hangingPunct="0">
              <a:defRPr/>
            </a:pPr>
            <a:r>
              <a:rPr kumimoji="0" lang="en-US" altLang="ko-KR" sz="1500" b="1" dirty="0" err="1" smtClean="0">
                <a:latin typeface="+mn-lt"/>
                <a:ea typeface="휴먼옛체" pitchFamily="18" charset="-127"/>
                <a:cs typeface="Arial" charset="0"/>
              </a:rPr>
              <a:t>Changyong</a:t>
            </a:r>
            <a:r>
              <a:rPr kumimoji="0" lang="en-US" altLang="ko-KR" sz="1500" b="1" dirty="0" smtClean="0">
                <a:latin typeface="+mn-lt"/>
                <a:ea typeface="휴먼옛체" pitchFamily="18" charset="-127"/>
                <a:cs typeface="Arial" charset="0"/>
              </a:rPr>
              <a:t> Song (RIKEN)</a:t>
            </a:r>
          </a:p>
          <a:p>
            <a:pPr algn="ctr" eaLnBrk="0" latinLnBrk="0" hangingPunct="0">
              <a:defRPr/>
            </a:pPr>
            <a:r>
              <a:rPr kumimoji="0" lang="en-US" altLang="ko-KR" sz="1500" b="1" dirty="0" smtClean="0">
                <a:latin typeface="+mn-lt"/>
                <a:ea typeface="휴먼옛체" pitchFamily="18" charset="-127"/>
                <a:cs typeface="Arial" charset="0"/>
              </a:rPr>
              <a:t>Tetsuya Ishikawa (RIKEN)</a:t>
            </a:r>
          </a:p>
          <a:p>
            <a:pPr algn="ctr" eaLnBrk="0" latinLnBrk="0" hangingPunct="0">
              <a:defRPr/>
            </a:pPr>
            <a:r>
              <a:rPr kumimoji="0" lang="en-US" altLang="ko-KR" sz="1500" b="1" dirty="0" smtClean="0">
                <a:latin typeface="+mn-lt"/>
                <a:ea typeface="휴먼옛체" pitchFamily="18" charset="-127"/>
                <a:cs typeface="Arial" charset="0"/>
              </a:rPr>
              <a:t>Marco </a:t>
            </a:r>
            <a:r>
              <a:rPr kumimoji="0" lang="en-US" altLang="ko-KR" sz="1500" b="1" dirty="0" err="1">
                <a:latin typeface="+mn-lt"/>
                <a:ea typeface="휴먼옛체" pitchFamily="18" charset="-127"/>
                <a:cs typeface="Arial" charset="0"/>
              </a:rPr>
              <a:t>Cammarata</a:t>
            </a:r>
            <a:r>
              <a:rPr kumimoji="0" lang="en-US" altLang="ko-KR" sz="1500" b="1" dirty="0">
                <a:latin typeface="+mn-lt"/>
                <a:ea typeface="휴먼옛체" pitchFamily="18" charset="-127"/>
                <a:cs typeface="Arial" charset="0"/>
              </a:rPr>
              <a:t> (</a:t>
            </a:r>
            <a:r>
              <a:rPr kumimoji="0" lang="en-US" altLang="ko-KR" sz="1500" b="1" dirty="0" smtClean="0">
                <a:latin typeface="+mn-lt"/>
                <a:ea typeface="휴먼옛체" pitchFamily="18" charset="-127"/>
                <a:cs typeface="Arial" charset="0"/>
              </a:rPr>
              <a:t>ESRF, SLAC)</a:t>
            </a:r>
          </a:p>
          <a:p>
            <a:pPr algn="ctr" eaLnBrk="0" latinLnBrk="0" hangingPunct="0">
              <a:defRPr/>
            </a:pPr>
            <a:r>
              <a:rPr kumimoji="0" lang="en-US" altLang="ko-KR" sz="1500" b="1" dirty="0" smtClean="0">
                <a:latin typeface="+mn-lt"/>
                <a:ea typeface="휴먼옛체" pitchFamily="18" charset="-127"/>
                <a:cs typeface="Arial" charset="0"/>
              </a:rPr>
              <a:t>David Fritz (SALC)</a:t>
            </a:r>
          </a:p>
          <a:p>
            <a:pPr algn="ctr" eaLnBrk="0" latinLnBrk="0" hangingPunct="0">
              <a:defRPr/>
            </a:pPr>
            <a:r>
              <a:rPr kumimoji="0" lang="en-US" altLang="ko-KR" sz="1500" b="1" dirty="0" err="1" smtClean="0">
                <a:latin typeface="+mn-lt"/>
                <a:ea typeface="휴먼옛체" pitchFamily="18" charset="-127"/>
                <a:cs typeface="Arial" charset="0"/>
              </a:rPr>
              <a:t>Henrik</a:t>
            </a:r>
            <a:r>
              <a:rPr kumimoji="0" lang="en-US" altLang="ko-KR" sz="1500" b="1" dirty="0" smtClean="0">
                <a:latin typeface="+mn-lt"/>
                <a:ea typeface="휴먼옛체" pitchFamily="18" charset="-127"/>
                <a:cs typeface="Arial" charset="0"/>
              </a:rPr>
              <a:t> Lemke (SALC)</a:t>
            </a:r>
          </a:p>
          <a:p>
            <a:pPr algn="ctr" eaLnBrk="0" latinLnBrk="0" hangingPunct="0">
              <a:defRPr/>
            </a:pPr>
            <a:r>
              <a:rPr kumimoji="0" lang="en-US" altLang="ko-KR" sz="1500" b="1" dirty="0" smtClean="0">
                <a:latin typeface="+mn-lt"/>
                <a:ea typeface="휴먼옛체" pitchFamily="18" charset="-127"/>
                <a:cs typeface="Arial" charset="0"/>
              </a:rPr>
              <a:t>Robert Henning (U Chicago)</a:t>
            </a:r>
          </a:p>
          <a:p>
            <a:pPr algn="ctr" eaLnBrk="0" latinLnBrk="0" hangingPunct="0">
              <a:defRPr/>
            </a:pPr>
            <a:r>
              <a:rPr kumimoji="0" lang="en-US" altLang="ko-KR" sz="1500" b="1" dirty="0" smtClean="0">
                <a:latin typeface="+mn-lt"/>
                <a:ea typeface="휴먼옛체" pitchFamily="18" charset="-127"/>
                <a:cs typeface="Arial" charset="0"/>
              </a:rPr>
              <a:t>Irina </a:t>
            </a:r>
            <a:r>
              <a:rPr kumimoji="0" lang="en-US" altLang="ko-KR" sz="1500" b="1" dirty="0" err="1" smtClean="0">
                <a:latin typeface="+mn-lt"/>
                <a:ea typeface="휴먼옛체" pitchFamily="18" charset="-127"/>
                <a:cs typeface="Arial" charset="0"/>
              </a:rPr>
              <a:t>Kosheleva</a:t>
            </a:r>
            <a:r>
              <a:rPr kumimoji="0" lang="en-US" altLang="ko-KR" sz="1500" b="1" dirty="0" smtClean="0">
                <a:latin typeface="+mn-lt"/>
                <a:ea typeface="휴먼옛체" pitchFamily="18" charset="-127"/>
                <a:cs typeface="Arial" charset="0"/>
              </a:rPr>
              <a:t> (U Chicago)</a:t>
            </a:r>
          </a:p>
          <a:p>
            <a:pPr algn="ctr" eaLnBrk="0" latinLnBrk="0" hangingPunct="0">
              <a:defRPr/>
            </a:pPr>
            <a:r>
              <a:rPr kumimoji="0" lang="en-US" altLang="ko-KR" sz="1500" b="1" dirty="0" err="1" smtClean="0">
                <a:latin typeface="+mn-lt"/>
                <a:ea typeface="휴먼옛체" pitchFamily="18" charset="-127"/>
                <a:cs typeface="Arial" charset="0"/>
              </a:rPr>
              <a:t>Vukica</a:t>
            </a:r>
            <a:r>
              <a:rPr kumimoji="0" lang="en-US" altLang="ko-KR" sz="1500" b="1" dirty="0" smtClean="0">
                <a:latin typeface="+mn-lt"/>
                <a:ea typeface="휴먼옛체" pitchFamily="18" charset="-127"/>
                <a:cs typeface="Arial" charset="0"/>
              </a:rPr>
              <a:t> </a:t>
            </a:r>
            <a:r>
              <a:rPr kumimoji="0" lang="en-US" altLang="ko-KR" sz="1500" b="1" dirty="0" err="1" smtClean="0">
                <a:latin typeface="+mn-lt"/>
                <a:ea typeface="휴먼옛체" pitchFamily="18" charset="-127"/>
                <a:cs typeface="Arial" charset="0"/>
              </a:rPr>
              <a:t>Srajer</a:t>
            </a:r>
            <a:r>
              <a:rPr kumimoji="0" lang="en-US" altLang="ko-KR" sz="1500" b="1" dirty="0" smtClean="0">
                <a:latin typeface="+mn-lt"/>
                <a:ea typeface="휴먼옛체" pitchFamily="18" charset="-127"/>
                <a:cs typeface="Arial" charset="0"/>
              </a:rPr>
              <a:t> (U Chicago)</a:t>
            </a:r>
            <a:endParaRPr kumimoji="0" lang="en-US" altLang="ko-KR" sz="1500" b="1" dirty="0">
              <a:latin typeface="+mn-lt"/>
              <a:ea typeface="휴먼옛체" pitchFamily="18" charset="-127"/>
              <a:cs typeface="Arial" charset="0"/>
            </a:endParaRPr>
          </a:p>
          <a:p>
            <a:pPr algn="ctr" eaLnBrk="0" latinLnBrk="0" hangingPunct="0">
              <a:defRPr/>
            </a:pPr>
            <a:r>
              <a:rPr kumimoji="0" lang="en-US" altLang="ko-KR" sz="1500" b="1" dirty="0">
                <a:latin typeface="+mn-lt"/>
                <a:ea typeface="휴먼옛체" pitchFamily="18" charset="-127"/>
                <a:cs typeface="Arial" charset="0"/>
              </a:rPr>
              <a:t>Michael </a:t>
            </a:r>
            <a:r>
              <a:rPr kumimoji="0" lang="en-US" altLang="ko-KR" sz="1500" b="1" dirty="0" err="1">
                <a:latin typeface="+mn-lt"/>
                <a:ea typeface="휴먼옛체" pitchFamily="18" charset="-127"/>
                <a:cs typeface="Arial" charset="0"/>
              </a:rPr>
              <a:t>Wulff</a:t>
            </a:r>
            <a:r>
              <a:rPr kumimoji="0" lang="en-US" altLang="ko-KR" sz="1500" b="1" dirty="0">
                <a:latin typeface="+mn-lt"/>
                <a:ea typeface="휴먼옛체" pitchFamily="18" charset="-127"/>
                <a:cs typeface="Arial" charset="0"/>
              </a:rPr>
              <a:t> (ESRF)</a:t>
            </a:r>
          </a:p>
          <a:p>
            <a:pPr algn="ctr" eaLnBrk="0" latinLnBrk="0" hangingPunct="0">
              <a:defRPr/>
            </a:pPr>
            <a:r>
              <a:rPr kumimoji="0" lang="en-US" altLang="ko-KR" sz="1500" b="1" dirty="0" err="1" smtClean="0">
                <a:latin typeface="+mn-lt"/>
                <a:ea typeface="휴먼옛체" pitchFamily="18" charset="-127"/>
                <a:cs typeface="Arial" charset="0"/>
              </a:rPr>
              <a:t>Qingyu</a:t>
            </a:r>
            <a:r>
              <a:rPr kumimoji="0" lang="en-US" altLang="ko-KR" sz="1500" b="1" dirty="0" smtClean="0">
                <a:latin typeface="+mn-lt"/>
                <a:ea typeface="휴먼옛체" pitchFamily="18" charset="-127"/>
                <a:cs typeface="Arial" charset="0"/>
              </a:rPr>
              <a:t> </a:t>
            </a:r>
            <a:r>
              <a:rPr kumimoji="0" lang="en-US" altLang="ko-KR" sz="1500" b="1" dirty="0">
                <a:latin typeface="+mn-lt"/>
                <a:ea typeface="휴먼옛체" pitchFamily="18" charset="-127"/>
                <a:cs typeface="Arial" charset="0"/>
              </a:rPr>
              <a:t>Kong (SOLEIL</a:t>
            </a:r>
            <a:r>
              <a:rPr kumimoji="0" lang="en-US" altLang="ko-KR" sz="1500" b="1" dirty="0" smtClean="0">
                <a:latin typeface="+mn-lt"/>
                <a:ea typeface="휴먼옛체" pitchFamily="18" charset="-127"/>
                <a:cs typeface="Arial" charset="0"/>
              </a:rPr>
              <a:t>)</a:t>
            </a:r>
          </a:p>
          <a:p>
            <a:pPr algn="ctr" eaLnBrk="0" latinLnBrk="0" hangingPunct="0">
              <a:defRPr/>
            </a:pPr>
            <a:r>
              <a:rPr kumimoji="0" lang="en-US" altLang="ko-KR" sz="1500" b="1" dirty="0" err="1" smtClean="0">
                <a:latin typeface="+mn-lt"/>
                <a:ea typeface="휴먼옛체" pitchFamily="18" charset="-127"/>
                <a:cs typeface="Arial" charset="0"/>
              </a:rPr>
              <a:t>Savo</a:t>
            </a:r>
            <a:r>
              <a:rPr kumimoji="0" lang="en-US" altLang="ko-KR" sz="1500" b="1" dirty="0" smtClean="0">
                <a:latin typeface="+mn-lt"/>
                <a:ea typeface="휴먼옛체" pitchFamily="18" charset="-127"/>
                <a:cs typeface="Arial" charset="0"/>
              </a:rPr>
              <a:t> </a:t>
            </a:r>
            <a:r>
              <a:rPr kumimoji="0" lang="en-US" altLang="ko-KR" sz="1500" b="1" dirty="0" err="1" smtClean="0">
                <a:latin typeface="+mn-lt"/>
                <a:ea typeface="휴먼옛체" pitchFamily="18" charset="-127"/>
                <a:cs typeface="Arial" charset="0"/>
              </a:rPr>
              <a:t>Bratos</a:t>
            </a:r>
            <a:r>
              <a:rPr kumimoji="0" lang="en-US" altLang="ko-KR" sz="1500" b="1" dirty="0" smtClean="0">
                <a:latin typeface="+mn-lt"/>
                <a:ea typeface="휴먼옛체" pitchFamily="18" charset="-127"/>
                <a:cs typeface="Arial" charset="0"/>
              </a:rPr>
              <a:t> (UPMC)</a:t>
            </a:r>
          </a:p>
          <a:p>
            <a:pPr algn="ctr" eaLnBrk="0" latinLnBrk="0" hangingPunct="0">
              <a:defRPr/>
            </a:pPr>
            <a:r>
              <a:rPr kumimoji="0" lang="en-US" altLang="ko-KR" sz="1500" b="1" dirty="0" smtClean="0">
                <a:latin typeface="+mn-lt"/>
                <a:ea typeface="휴먼옛체" pitchFamily="18" charset="-127"/>
                <a:cs typeface="Arial" charset="0"/>
              </a:rPr>
              <a:t>Shin-</a:t>
            </a:r>
            <a:r>
              <a:rPr kumimoji="0" lang="en-US" altLang="ko-KR" sz="1500" b="1" dirty="0" err="1" smtClean="0">
                <a:latin typeface="+mn-lt"/>
                <a:ea typeface="휴먼옛체" pitchFamily="18" charset="-127"/>
                <a:cs typeface="Arial" charset="0"/>
              </a:rPr>
              <a:t>ya</a:t>
            </a:r>
            <a:r>
              <a:rPr kumimoji="0" lang="en-US" altLang="ko-KR" sz="1500" b="1" dirty="0" smtClean="0">
                <a:latin typeface="+mn-lt"/>
                <a:ea typeface="휴먼옛체" pitchFamily="18" charset="-127"/>
                <a:cs typeface="Arial" charset="0"/>
              </a:rPr>
              <a:t> </a:t>
            </a:r>
            <a:r>
              <a:rPr kumimoji="0" lang="en-US" altLang="ko-KR" sz="1500" b="1" dirty="0" err="1">
                <a:latin typeface="+mn-lt"/>
                <a:ea typeface="휴먼옛체" pitchFamily="18" charset="-127"/>
                <a:cs typeface="Arial" charset="0"/>
              </a:rPr>
              <a:t>Koshihara</a:t>
            </a:r>
            <a:r>
              <a:rPr kumimoji="0" lang="en-US" altLang="ko-KR" sz="1500" b="1" dirty="0">
                <a:latin typeface="+mn-lt"/>
                <a:ea typeface="휴먼옛체" pitchFamily="18" charset="-127"/>
                <a:cs typeface="Arial" charset="0"/>
              </a:rPr>
              <a:t> (TIT</a:t>
            </a:r>
            <a:r>
              <a:rPr kumimoji="0" lang="en-US" altLang="ko-KR" sz="1500" b="1" dirty="0" smtClean="0">
                <a:latin typeface="+mn-lt"/>
                <a:ea typeface="휴먼옛체" pitchFamily="18" charset="-127"/>
                <a:cs typeface="Arial" charset="0"/>
              </a:rPr>
              <a:t>)</a:t>
            </a:r>
            <a:endParaRPr kumimoji="0" lang="en-US" altLang="ko-KR" sz="1500" b="1" dirty="0">
              <a:latin typeface="+mn-lt"/>
              <a:ea typeface="휴먼옛체" pitchFamily="18" charset="-127"/>
              <a:cs typeface="Arial" charset="0"/>
            </a:endParaRPr>
          </a:p>
        </p:txBody>
      </p:sp>
      <p:sp>
        <p:nvSpPr>
          <p:cNvPr id="11" name="Text Box 4"/>
          <p:cNvSpPr txBox="1">
            <a:spLocks noChangeArrowheads="1"/>
          </p:cNvSpPr>
          <p:nvPr/>
        </p:nvSpPr>
        <p:spPr bwMode="auto">
          <a:xfrm>
            <a:off x="1026396" y="4725144"/>
            <a:ext cx="2321468" cy="1815882"/>
          </a:xfrm>
          <a:prstGeom prst="rect">
            <a:avLst/>
          </a:prstGeom>
          <a:noFill/>
          <a:ln w="12700">
            <a:noFill/>
            <a:miter lim="800000"/>
            <a:headEnd/>
            <a:tailEnd/>
          </a:ln>
        </p:spPr>
        <p:txBody>
          <a:bodyPr wrap="none">
            <a:spAutoFit/>
          </a:bodyPr>
          <a:lstStyle/>
          <a:p>
            <a:pPr algn="ctr" eaLnBrk="0" latinLnBrk="0" hangingPunct="0">
              <a:defRPr/>
            </a:pPr>
            <a:r>
              <a:rPr kumimoji="0" lang="en-US" altLang="ko-KR" sz="1400" b="1" u="sng" dirty="0" smtClean="0">
                <a:latin typeface="+mn-lt"/>
                <a:ea typeface="휴먼옛체" pitchFamily="18" charset="-127"/>
              </a:rPr>
              <a:t>Group Alumni</a:t>
            </a:r>
            <a:endParaRPr kumimoji="0" lang="en-US" altLang="ko-KR" sz="1400" b="1" u="sng" dirty="0">
              <a:latin typeface="+mn-lt"/>
              <a:ea typeface="휴먼옛체" pitchFamily="18" charset="-127"/>
            </a:endParaRPr>
          </a:p>
          <a:p>
            <a:pPr lvl="0" algn="ctr" eaLnBrk="0" latinLnBrk="0" hangingPunct="0">
              <a:defRPr/>
            </a:pPr>
            <a:r>
              <a:rPr kumimoji="0" lang="en-US" altLang="ko-KR" sz="1400" b="1" dirty="0" err="1" smtClean="0">
                <a:solidFill>
                  <a:prstClr val="black"/>
                </a:solidFill>
                <a:latin typeface="+mn-lt"/>
                <a:ea typeface="휴먼옛체" pitchFamily="18" charset="-127"/>
              </a:rPr>
              <a:t>Joonghan</a:t>
            </a:r>
            <a:r>
              <a:rPr kumimoji="0" lang="en-US" altLang="ko-KR" sz="1400" b="1" dirty="0" smtClean="0">
                <a:solidFill>
                  <a:prstClr val="black"/>
                </a:solidFill>
                <a:latin typeface="+mn-lt"/>
                <a:ea typeface="휴먼옛체" pitchFamily="18" charset="-127"/>
              </a:rPr>
              <a:t> Kim (KAIST)</a:t>
            </a:r>
          </a:p>
          <a:p>
            <a:pPr lvl="0" algn="ctr" eaLnBrk="0" latinLnBrk="0" hangingPunct="0">
              <a:defRPr/>
            </a:pPr>
            <a:r>
              <a:rPr kumimoji="0" lang="en-US" altLang="ko-KR" sz="1400" b="1" dirty="0" err="1" smtClean="0">
                <a:solidFill>
                  <a:prstClr val="black"/>
                </a:solidFill>
                <a:latin typeface="+mn-lt"/>
                <a:ea typeface="휴먼옛체" pitchFamily="18" charset="-127"/>
              </a:rPr>
              <a:t>Jangbae</a:t>
            </a:r>
            <a:r>
              <a:rPr kumimoji="0" lang="en-US" altLang="ko-KR" sz="1400" b="1" dirty="0" smtClean="0">
                <a:solidFill>
                  <a:prstClr val="black"/>
                </a:solidFill>
                <a:latin typeface="+mn-lt"/>
                <a:ea typeface="휴먼옛체" pitchFamily="18" charset="-127"/>
              </a:rPr>
              <a:t> Kim (KAIST)</a:t>
            </a:r>
          </a:p>
          <a:p>
            <a:pPr algn="ctr" eaLnBrk="0" latinLnBrk="0" hangingPunct="0">
              <a:defRPr/>
            </a:pPr>
            <a:r>
              <a:rPr kumimoji="0" lang="en-US" altLang="ko-KR" sz="1400" b="1" dirty="0" err="1" smtClean="0">
                <a:solidFill>
                  <a:prstClr val="black"/>
                </a:solidFill>
                <a:latin typeface="+mn-lt"/>
                <a:ea typeface="휴먼옛체" pitchFamily="18" charset="-127"/>
              </a:rPr>
              <a:t>Sena</a:t>
            </a:r>
            <a:r>
              <a:rPr kumimoji="0" lang="en-US" altLang="ko-KR" sz="1400" b="1" dirty="0" smtClean="0">
                <a:solidFill>
                  <a:prstClr val="black"/>
                </a:solidFill>
                <a:latin typeface="+mn-lt"/>
                <a:ea typeface="휴먼옛체" pitchFamily="18" charset="-127"/>
              </a:rPr>
              <a:t> </a:t>
            </a:r>
            <a:r>
              <a:rPr kumimoji="0" lang="en-US" altLang="ko-KR" sz="1400" b="1" dirty="0" err="1" smtClean="0">
                <a:solidFill>
                  <a:prstClr val="black"/>
                </a:solidFill>
                <a:latin typeface="+mn-lt"/>
                <a:ea typeface="휴먼옛체" pitchFamily="18" charset="-127"/>
              </a:rPr>
              <a:t>Ahn</a:t>
            </a:r>
            <a:r>
              <a:rPr kumimoji="0" lang="en-US" altLang="ko-KR" sz="1400" b="1" dirty="0" smtClean="0">
                <a:solidFill>
                  <a:prstClr val="black"/>
                </a:solidFill>
                <a:latin typeface="+mn-lt"/>
                <a:ea typeface="휴먼옛체" pitchFamily="18" charset="-127"/>
              </a:rPr>
              <a:t> (KAIST)</a:t>
            </a:r>
          </a:p>
          <a:p>
            <a:pPr algn="ctr" eaLnBrk="0" latinLnBrk="0" hangingPunct="0">
              <a:defRPr/>
            </a:pPr>
            <a:r>
              <a:rPr kumimoji="0" lang="en-US" altLang="ko-KR" sz="1400" b="1" dirty="0" err="1" smtClean="0">
                <a:solidFill>
                  <a:prstClr val="black"/>
                </a:solidFill>
                <a:latin typeface="+mn-lt"/>
                <a:ea typeface="휴먼옛체" pitchFamily="18" charset="-127"/>
              </a:rPr>
              <a:t>Youhong</a:t>
            </a:r>
            <a:r>
              <a:rPr kumimoji="0" lang="en-US" altLang="ko-KR" sz="1400" b="1" dirty="0" smtClean="0">
                <a:solidFill>
                  <a:prstClr val="black"/>
                </a:solidFill>
                <a:latin typeface="+mn-lt"/>
                <a:ea typeface="휴먼옛체" pitchFamily="18" charset="-127"/>
              </a:rPr>
              <a:t> Lee (KAIST)</a:t>
            </a:r>
          </a:p>
          <a:p>
            <a:pPr lvl="0" algn="ctr" eaLnBrk="0" latinLnBrk="0" hangingPunct="0">
              <a:defRPr/>
            </a:pPr>
            <a:r>
              <a:rPr kumimoji="0" lang="en-US" altLang="ko-KR" sz="1400" b="1" dirty="0" err="1" smtClean="0">
                <a:solidFill>
                  <a:prstClr val="black"/>
                </a:solidFill>
                <a:latin typeface="+mn-lt"/>
                <a:ea typeface="휴먼옛체" pitchFamily="18" charset="-127"/>
              </a:rPr>
              <a:t>Heejung</a:t>
            </a:r>
            <a:r>
              <a:rPr kumimoji="0" lang="en-US" altLang="ko-KR" sz="1400" b="1" dirty="0" smtClean="0">
                <a:solidFill>
                  <a:prstClr val="black"/>
                </a:solidFill>
                <a:latin typeface="+mn-lt"/>
                <a:ea typeface="휴먼옛체" pitchFamily="18" charset="-127"/>
              </a:rPr>
              <a:t> Kim (KAIST)</a:t>
            </a:r>
          </a:p>
          <a:p>
            <a:pPr lvl="0" algn="ctr" eaLnBrk="0" latinLnBrk="0" hangingPunct="0">
              <a:defRPr/>
            </a:pPr>
            <a:r>
              <a:rPr kumimoji="0" lang="en-US" altLang="ko-KR" sz="1400" b="1" dirty="0" err="1" smtClean="0">
                <a:solidFill>
                  <a:prstClr val="black"/>
                </a:solidFill>
                <a:latin typeface="+mn-lt"/>
                <a:ea typeface="휴먼옛체" pitchFamily="18" charset="-127"/>
              </a:rPr>
              <a:t>Jungkweon</a:t>
            </a:r>
            <a:r>
              <a:rPr kumimoji="0" lang="en-US" altLang="ko-KR" sz="1400" b="1" dirty="0" smtClean="0">
                <a:solidFill>
                  <a:prstClr val="black"/>
                </a:solidFill>
                <a:latin typeface="+mn-lt"/>
                <a:ea typeface="휴먼옛체" pitchFamily="18" charset="-127"/>
              </a:rPr>
              <a:t> </a:t>
            </a:r>
            <a:r>
              <a:rPr kumimoji="0" lang="en-US" altLang="ko-KR" sz="1400" b="1" dirty="0" err="1" smtClean="0">
                <a:solidFill>
                  <a:prstClr val="black"/>
                </a:solidFill>
                <a:latin typeface="+mn-lt"/>
                <a:ea typeface="휴먼옛체" pitchFamily="18" charset="-127"/>
              </a:rPr>
              <a:t>Choi</a:t>
            </a:r>
            <a:r>
              <a:rPr kumimoji="0" lang="en-US" altLang="ko-KR" sz="1400" b="1" dirty="0" smtClean="0">
                <a:solidFill>
                  <a:prstClr val="black"/>
                </a:solidFill>
                <a:latin typeface="+mn-lt"/>
                <a:ea typeface="휴먼옛체" pitchFamily="18" charset="-127"/>
              </a:rPr>
              <a:t> (KAIST)</a:t>
            </a:r>
          </a:p>
          <a:p>
            <a:pPr algn="ctr" eaLnBrk="0" latinLnBrk="0" hangingPunct="0">
              <a:defRPr/>
            </a:pPr>
            <a:r>
              <a:rPr kumimoji="0" lang="en-US" altLang="ko-KR" sz="1400" b="1" dirty="0" smtClean="0">
                <a:latin typeface="+mn-lt"/>
                <a:ea typeface="휴먼옛체" pitchFamily="18" charset="-127"/>
              </a:rPr>
              <a:t>Tae </a:t>
            </a:r>
            <a:r>
              <a:rPr kumimoji="0" lang="en-US" altLang="ko-KR" sz="1400" b="1" dirty="0" err="1" smtClean="0">
                <a:latin typeface="+mn-lt"/>
                <a:ea typeface="휴먼옛체" pitchFamily="18" charset="-127"/>
              </a:rPr>
              <a:t>Kyu</a:t>
            </a:r>
            <a:r>
              <a:rPr kumimoji="0" lang="en-US" altLang="ko-KR" sz="1400" b="1" dirty="0" smtClean="0">
                <a:latin typeface="+mn-lt"/>
                <a:ea typeface="휴먼옛체" pitchFamily="18" charset="-127"/>
              </a:rPr>
              <a:t> Kim (PNU)</a:t>
            </a:r>
          </a:p>
        </p:txBody>
      </p:sp>
    </p:spTree>
    <p:extLst>
      <p:ext uri="{BB962C8B-B14F-4D97-AF65-F5344CB8AC3E}">
        <p14:creationId xmlns:p14="http://schemas.microsoft.com/office/powerpoint/2010/main" val="19078512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82" name="Picture 2" descr="D:\IHEE-ACTIVE\My Documents\사진\2012-4-16 그룹 피크닉\그룹사진-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6715"/>
            <a:ext cx="9144000" cy="6084570"/>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683568" y="1124744"/>
            <a:ext cx="7858180" cy="769441"/>
          </a:xfrm>
          <a:prstGeom prst="rect">
            <a:avLst/>
          </a:prstGeom>
          <a:solidFill>
            <a:schemeClr val="bg2"/>
          </a:solidFill>
        </p:spPr>
        <p:txBody>
          <a:bodyPr wrap="square">
            <a:spAutoFit/>
          </a:bodyPr>
          <a:lstStyle/>
          <a:p>
            <a:pPr algn="ctr">
              <a:defRPr/>
            </a:pPr>
            <a:r>
              <a:rPr lang="en-US" altLang="ko-KR" sz="4400" b="1" dirty="0">
                <a:solidFill>
                  <a:srgbClr val="CC3300"/>
                </a:solidFill>
                <a:latin typeface="+mn-lt"/>
                <a:ea typeface="+mj-ea"/>
              </a:rPr>
              <a:t>Thank </a:t>
            </a:r>
            <a:r>
              <a:rPr lang="en-US" altLang="ko-KR" sz="4400" b="1" dirty="0" smtClean="0">
                <a:solidFill>
                  <a:srgbClr val="CC3300"/>
                </a:solidFill>
                <a:latin typeface="+mn-lt"/>
                <a:ea typeface="+mj-ea"/>
              </a:rPr>
              <a:t>you for your attention</a:t>
            </a:r>
            <a:r>
              <a:rPr lang="en-US" altLang="ko-KR" sz="4400" b="1" dirty="0" smtClean="0">
                <a:solidFill>
                  <a:srgbClr val="009900"/>
                </a:solidFill>
                <a:latin typeface="+mn-lt"/>
                <a:ea typeface="+mj-ea"/>
              </a:rPr>
              <a:t> </a:t>
            </a:r>
            <a:endParaRPr lang="ko-KR" altLang="en-US" sz="4400" b="1" dirty="0">
              <a:latin typeface="+mn-lt"/>
              <a:ea typeface="+mj-ea"/>
            </a:endParaRPr>
          </a:p>
        </p:txBody>
      </p:sp>
    </p:spTree>
    <p:extLst>
      <p:ext uri="{BB962C8B-B14F-4D97-AF65-F5344CB8AC3E}">
        <p14:creationId xmlns:p14="http://schemas.microsoft.com/office/powerpoint/2010/main" val="1596249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그림 54" descr="분석.png"/>
          <p:cNvPicPr>
            <a:picLocks noChangeAspect="1"/>
          </p:cNvPicPr>
          <p:nvPr/>
        </p:nvPicPr>
        <p:blipFill>
          <a:blip r:embed="rId4" cstate="print">
            <a:clrChange>
              <a:clrFrom>
                <a:srgbClr val="FFFFFF"/>
              </a:clrFrom>
              <a:clrTo>
                <a:srgbClr val="FFFFFF">
                  <a:alpha val="0"/>
                </a:srgbClr>
              </a:clrTo>
            </a:clrChange>
          </a:blip>
          <a:srcRect l="69843" t="16263" r="2756" b="10309"/>
          <a:stretch>
            <a:fillRect/>
          </a:stretch>
        </p:blipFill>
        <p:spPr bwMode="auto">
          <a:xfrm>
            <a:off x="4244975" y="928688"/>
            <a:ext cx="4327525" cy="5519737"/>
          </a:xfrm>
          <a:prstGeom prst="rect">
            <a:avLst/>
          </a:prstGeom>
          <a:noFill/>
          <a:ln w="9525">
            <a:noFill/>
            <a:miter lim="800000"/>
            <a:headEnd/>
            <a:tailEnd/>
          </a:ln>
        </p:spPr>
      </p:pic>
      <p:pic>
        <p:nvPicPr>
          <p:cNvPr id="38915" name="그림 53" descr="그림1.pn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42875" y="3694113"/>
            <a:ext cx="4357688" cy="2520950"/>
          </a:xfrm>
          <a:prstGeom prst="rect">
            <a:avLst/>
          </a:prstGeom>
          <a:noFill/>
          <a:ln w="9525">
            <a:noFill/>
            <a:miter lim="800000"/>
            <a:headEnd/>
            <a:tailEnd/>
          </a:ln>
        </p:spPr>
      </p:pic>
      <p:pic>
        <p:nvPicPr>
          <p:cNvPr id="38916" name="Picture 23" descr="Scattering_patterns"/>
          <p:cNvPicPr>
            <a:picLocks noChangeAspect="1" noChangeArrowheads="1" noCrop="1"/>
          </p:cNvPicPr>
          <p:nvPr/>
        </p:nvPicPr>
        <p:blipFill>
          <a:blip r:embed="rId6" cstate="print"/>
          <a:srcRect/>
          <a:stretch>
            <a:fillRect/>
          </a:stretch>
        </p:blipFill>
        <p:spPr bwMode="auto">
          <a:xfrm>
            <a:off x="1143000" y="1214438"/>
            <a:ext cx="2339975" cy="2420937"/>
          </a:xfrm>
          <a:prstGeom prst="rect">
            <a:avLst/>
          </a:prstGeom>
          <a:noFill/>
          <a:ln w="9525">
            <a:noFill/>
            <a:miter lim="800000"/>
            <a:headEnd/>
            <a:tailEnd/>
          </a:ln>
        </p:spPr>
      </p:pic>
      <p:sp>
        <p:nvSpPr>
          <p:cNvPr id="1687" name="직사각형 1686"/>
          <p:cNvSpPr/>
          <p:nvPr/>
        </p:nvSpPr>
        <p:spPr>
          <a:xfrm>
            <a:off x="179388" y="404813"/>
            <a:ext cx="7848600" cy="503237"/>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a:solidFill>
                  <a:srgbClr val="0066FF"/>
                </a:solidFill>
                <a:ea typeface="HY견고딕" pitchFamily="18" charset="-127"/>
              </a:rPr>
              <a:t>Time-Resolved</a:t>
            </a:r>
            <a:r>
              <a:rPr kumimoji="0" lang="en-US" altLang="ko-KR" sz="2400" b="1">
                <a:solidFill>
                  <a:srgbClr val="000000"/>
                </a:solidFill>
                <a:ea typeface="HY견고딕" pitchFamily="18" charset="-127"/>
              </a:rPr>
              <a:t> </a:t>
            </a:r>
            <a:r>
              <a:rPr kumimoji="0" lang="en-US" altLang="ko-KR" sz="2400" b="1">
                <a:solidFill>
                  <a:srgbClr val="009900"/>
                </a:solidFill>
                <a:ea typeface="HY견고딕" pitchFamily="18" charset="-127"/>
              </a:rPr>
              <a:t>X-ray</a:t>
            </a:r>
            <a:r>
              <a:rPr kumimoji="0" lang="en-US" altLang="ko-KR" sz="2400" b="1">
                <a:solidFill>
                  <a:srgbClr val="000000"/>
                </a:solidFill>
                <a:ea typeface="HY견고딕" pitchFamily="18" charset="-127"/>
              </a:rPr>
              <a:t> </a:t>
            </a:r>
            <a:r>
              <a:rPr kumimoji="0" lang="en-US" altLang="ko-KR" sz="2400" b="1">
                <a:solidFill>
                  <a:srgbClr val="FF0066"/>
                </a:solidFill>
                <a:ea typeface="HY견고딕" pitchFamily="18" charset="-127"/>
              </a:rPr>
              <a:t>Liquidography</a:t>
            </a:r>
          </a:p>
        </p:txBody>
      </p:sp>
    </p:spTree>
    <p:custDataLst>
      <p:tags r:id="rId1"/>
    </p:custDataLst>
    <p:extLst>
      <p:ext uri="{BB962C8B-B14F-4D97-AF65-F5344CB8AC3E}">
        <p14:creationId xmlns:p14="http://schemas.microsoft.com/office/powerpoint/2010/main" val="3779589903"/>
      </p:ext>
    </p:extLst>
  </p:cSld>
  <p:clrMapOvr>
    <a:masterClrMapping/>
  </p:clrMapOvr>
  <p:transition advTm="1206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cstate="print"/>
          <a:srcRect/>
          <a:stretch>
            <a:fillRect/>
          </a:stretch>
        </p:blipFill>
        <p:spPr bwMode="auto">
          <a:xfrm>
            <a:off x="0" y="1000125"/>
            <a:ext cx="4643438" cy="4505325"/>
          </a:xfrm>
          <a:prstGeom prst="rect">
            <a:avLst/>
          </a:prstGeom>
          <a:noFill/>
          <a:ln w="9525">
            <a:noFill/>
            <a:miter lim="800000"/>
            <a:headEnd/>
            <a:tailEnd/>
          </a:ln>
        </p:spPr>
      </p:pic>
      <p:pic>
        <p:nvPicPr>
          <p:cNvPr id="71683" name="Picture 4"/>
          <p:cNvPicPr>
            <a:picLocks noChangeAspect="1" noChangeArrowheads="1"/>
          </p:cNvPicPr>
          <p:nvPr/>
        </p:nvPicPr>
        <p:blipFill>
          <a:blip r:embed="rId4" cstate="print"/>
          <a:srcRect/>
          <a:stretch>
            <a:fillRect/>
          </a:stretch>
        </p:blipFill>
        <p:spPr bwMode="auto">
          <a:xfrm>
            <a:off x="4572000" y="1714500"/>
            <a:ext cx="4572000" cy="2227263"/>
          </a:xfrm>
          <a:prstGeom prst="rect">
            <a:avLst/>
          </a:prstGeom>
          <a:noFill/>
          <a:ln w="9525">
            <a:noFill/>
            <a:miter lim="800000"/>
            <a:headEnd/>
            <a:tailEnd/>
          </a:ln>
        </p:spPr>
      </p:pic>
      <p:sp>
        <p:nvSpPr>
          <p:cNvPr id="5" name="직사각형 4"/>
          <p:cNvSpPr/>
          <p:nvPr/>
        </p:nvSpPr>
        <p:spPr>
          <a:xfrm>
            <a:off x="714375" y="425450"/>
            <a:ext cx="7848600" cy="503238"/>
          </a:xfrm>
          <a:prstGeom prst="rect">
            <a:avLst/>
          </a:prstGeom>
          <a:solidFill>
            <a:schemeClr val="accent2">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0" lang="en-US" altLang="ko-KR" sz="2400" b="1" dirty="0">
                <a:solidFill>
                  <a:srgbClr val="0066FF"/>
                </a:solidFill>
                <a:ea typeface="HY견고딕" pitchFamily="18" charset="-127"/>
              </a:rPr>
              <a:t>Photochemistry of CHI</a:t>
            </a:r>
            <a:r>
              <a:rPr kumimoji="0" lang="en-US" altLang="ko-KR" sz="2400" b="1" baseline="-25000" dirty="0">
                <a:solidFill>
                  <a:srgbClr val="0066FF"/>
                </a:solidFill>
                <a:ea typeface="HY견고딕" pitchFamily="18" charset="-127"/>
              </a:rPr>
              <a:t>3</a:t>
            </a:r>
            <a:r>
              <a:rPr kumimoji="0" lang="en-US" altLang="ko-KR" sz="2400" b="1" dirty="0">
                <a:solidFill>
                  <a:srgbClr val="0066FF"/>
                </a:solidFill>
                <a:ea typeface="HY견고딕" pitchFamily="18" charset="-127"/>
              </a:rPr>
              <a:t> (</a:t>
            </a:r>
            <a:r>
              <a:rPr kumimoji="0" lang="en-US" altLang="ko-KR" sz="2400" b="1" dirty="0" err="1">
                <a:solidFill>
                  <a:srgbClr val="0066FF"/>
                </a:solidFill>
                <a:ea typeface="HY견고딕" pitchFamily="18" charset="-127"/>
              </a:rPr>
              <a:t>Iodoform</a:t>
            </a:r>
            <a:r>
              <a:rPr kumimoji="0" lang="en-US" altLang="ko-KR" sz="2400" b="1" dirty="0">
                <a:solidFill>
                  <a:srgbClr val="0066FF"/>
                </a:solidFill>
                <a:ea typeface="HY견고딕" pitchFamily="18" charset="-127"/>
              </a:rPr>
              <a:t>) in methanol</a:t>
            </a:r>
            <a:endParaRPr kumimoji="0" lang="en-US" altLang="ko-KR" sz="2400" b="1" dirty="0">
              <a:solidFill>
                <a:srgbClr val="FF0066"/>
              </a:solidFill>
              <a:ea typeface="HY견고딕" pitchFamily="18" charset="-127"/>
            </a:endParaRPr>
          </a:p>
        </p:txBody>
      </p:sp>
      <p:pic>
        <p:nvPicPr>
          <p:cNvPr id="71685" name="Picture 11"/>
          <p:cNvPicPr>
            <a:picLocks noChangeAspect="1" noChangeArrowheads="1"/>
          </p:cNvPicPr>
          <p:nvPr/>
        </p:nvPicPr>
        <p:blipFill>
          <a:blip r:embed="rId5" cstate="print"/>
          <a:srcRect/>
          <a:stretch>
            <a:fillRect/>
          </a:stretch>
        </p:blipFill>
        <p:spPr bwMode="auto">
          <a:xfrm>
            <a:off x="1500166" y="5715016"/>
            <a:ext cx="3471863" cy="465137"/>
          </a:xfrm>
          <a:prstGeom prst="rect">
            <a:avLst/>
          </a:prstGeom>
          <a:noFill/>
          <a:ln w="9525">
            <a:noFill/>
            <a:miter lim="800000"/>
            <a:headEnd/>
            <a:tailEnd/>
          </a:ln>
        </p:spPr>
      </p:pic>
      <p:cxnSp>
        <p:nvCxnSpPr>
          <p:cNvPr id="7" name="직선 화살표 연결선 6"/>
          <p:cNvCxnSpPr/>
          <p:nvPr/>
        </p:nvCxnSpPr>
        <p:spPr>
          <a:xfrm flipV="1">
            <a:off x="6858000" y="1785938"/>
            <a:ext cx="642938"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rot="16200000" flipH="1">
            <a:off x="6786562" y="3429001"/>
            <a:ext cx="1000125"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곱셈 기호 13"/>
          <p:cNvSpPr/>
          <p:nvPr/>
        </p:nvSpPr>
        <p:spPr>
          <a:xfrm>
            <a:off x="7072313" y="3429000"/>
            <a:ext cx="357187" cy="4286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5" name="곱셈 기호 14"/>
          <p:cNvSpPr/>
          <p:nvPr/>
        </p:nvSpPr>
        <p:spPr>
          <a:xfrm>
            <a:off x="7000875" y="1785938"/>
            <a:ext cx="357188" cy="4286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TextBox 15"/>
          <p:cNvSpPr txBox="1"/>
          <p:nvPr/>
        </p:nvSpPr>
        <p:spPr>
          <a:xfrm>
            <a:off x="7572375" y="1500188"/>
            <a:ext cx="1227138" cy="369887"/>
          </a:xfrm>
          <a:prstGeom prst="rect">
            <a:avLst/>
          </a:prstGeom>
          <a:solidFill>
            <a:srgbClr val="FFFF00"/>
          </a:solidFill>
        </p:spPr>
        <p:txBody>
          <a:bodyPr wrap="none">
            <a:spAutoFit/>
          </a:bodyPr>
          <a:lstStyle/>
          <a:p>
            <a:pPr>
              <a:defRPr/>
            </a:pPr>
            <a:r>
              <a:rPr lang="en-US" altLang="ko-KR" dirty="0">
                <a:latin typeface="+mn-lt"/>
                <a:ea typeface="굴림" pitchFamily="50" charset="-127"/>
              </a:rPr>
              <a:t>CHI</a:t>
            </a:r>
            <a:r>
              <a:rPr lang="en-US" altLang="ko-KR" baseline="-25000" dirty="0">
                <a:latin typeface="+mn-lt"/>
                <a:ea typeface="굴림" pitchFamily="50" charset="-127"/>
              </a:rPr>
              <a:t>2</a:t>
            </a:r>
            <a:r>
              <a:rPr lang="en-US" altLang="ko-KR" dirty="0">
                <a:latin typeface="+mn-lt"/>
                <a:ea typeface="굴림" pitchFamily="50" charset="-127"/>
              </a:rPr>
              <a:t>-CHI</a:t>
            </a:r>
            <a:r>
              <a:rPr lang="en-US" altLang="ko-KR" baseline="-25000" dirty="0">
                <a:latin typeface="+mn-lt"/>
                <a:ea typeface="굴림" pitchFamily="50" charset="-127"/>
              </a:rPr>
              <a:t>2</a:t>
            </a:r>
            <a:endParaRPr lang="ko-KR" altLang="en-US" baseline="-25000" dirty="0">
              <a:latin typeface="+mn-lt"/>
              <a:ea typeface="굴림" pitchFamily="50" charset="-127"/>
            </a:endParaRPr>
          </a:p>
        </p:txBody>
      </p:sp>
      <p:sp>
        <p:nvSpPr>
          <p:cNvPr id="17" name="TextBox 16"/>
          <p:cNvSpPr txBox="1"/>
          <p:nvPr/>
        </p:nvSpPr>
        <p:spPr>
          <a:xfrm>
            <a:off x="7358063" y="4286250"/>
            <a:ext cx="1565275" cy="369888"/>
          </a:xfrm>
          <a:prstGeom prst="rect">
            <a:avLst/>
          </a:prstGeom>
          <a:solidFill>
            <a:srgbClr val="FFFF00"/>
          </a:solidFill>
        </p:spPr>
        <p:txBody>
          <a:bodyPr wrap="none">
            <a:spAutoFit/>
          </a:bodyPr>
          <a:lstStyle/>
          <a:p>
            <a:pPr>
              <a:defRPr/>
            </a:pPr>
            <a:r>
              <a:rPr lang="en-US" altLang="ko-KR" dirty="0">
                <a:latin typeface="+mn-lt"/>
                <a:ea typeface="굴림" pitchFamily="50" charset="-127"/>
              </a:rPr>
              <a:t>CHI</a:t>
            </a:r>
            <a:r>
              <a:rPr lang="en-US" altLang="ko-KR" baseline="-25000" dirty="0">
                <a:latin typeface="+mn-lt"/>
                <a:ea typeface="굴림" pitchFamily="50" charset="-127"/>
              </a:rPr>
              <a:t>2</a:t>
            </a:r>
            <a:r>
              <a:rPr lang="en-US" altLang="ko-KR" dirty="0">
                <a:latin typeface="+mn-lt"/>
                <a:ea typeface="굴림" pitchFamily="50" charset="-127"/>
              </a:rPr>
              <a:t>-I isomer</a:t>
            </a:r>
            <a:endParaRPr lang="ko-KR" altLang="en-US" baseline="-25000" dirty="0">
              <a:latin typeface="+mn-lt"/>
              <a:ea typeface="굴림" pitchFamily="50" charset="-127"/>
            </a:endParaRPr>
          </a:p>
        </p:txBody>
      </p:sp>
      <p:cxnSp>
        <p:nvCxnSpPr>
          <p:cNvPr id="19" name="직선 화살표 연결선 18"/>
          <p:cNvCxnSpPr/>
          <p:nvPr/>
        </p:nvCxnSpPr>
        <p:spPr>
          <a:xfrm rot="10800000" flipV="1">
            <a:off x="5786438" y="3071813"/>
            <a:ext cx="785812"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곱셈 기호 20"/>
          <p:cNvSpPr/>
          <p:nvPr/>
        </p:nvSpPr>
        <p:spPr>
          <a:xfrm>
            <a:off x="6000750" y="3071813"/>
            <a:ext cx="357188" cy="4286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Text Box 8"/>
          <p:cNvSpPr txBox="1">
            <a:spLocks noChangeArrowheads="1"/>
          </p:cNvSpPr>
          <p:nvPr/>
        </p:nvSpPr>
        <p:spPr bwMode="auto">
          <a:xfrm>
            <a:off x="6643702" y="6143644"/>
            <a:ext cx="2071702"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a:solidFill>
                  <a:srgbClr val="7030A0"/>
                </a:solidFill>
                <a:latin typeface="+mn-lt"/>
                <a:cs typeface="Arial" charset="0"/>
              </a:rPr>
              <a:t>ACIE, 47, 1047-1050 (2008)</a:t>
            </a:r>
          </a:p>
        </p:txBody>
      </p:sp>
      <p:sp>
        <p:nvSpPr>
          <p:cNvPr id="20" name="Text Box 6"/>
          <p:cNvSpPr txBox="1">
            <a:spLocks noChangeArrowheads="1"/>
          </p:cNvSpPr>
          <p:nvPr/>
        </p:nvSpPr>
        <p:spPr bwMode="auto">
          <a:xfrm>
            <a:off x="4857752" y="4286256"/>
            <a:ext cx="2952750" cy="1717393"/>
          </a:xfrm>
          <a:prstGeom prst="rect">
            <a:avLst/>
          </a:prstGeom>
          <a:noFill/>
          <a:ln w="9525">
            <a:noFill/>
            <a:miter lim="800000"/>
            <a:headEnd/>
            <a:tailEnd/>
          </a:ln>
        </p:spPr>
        <p:txBody>
          <a:bodyPr>
            <a:spAutoFit/>
          </a:bodyPr>
          <a:lstStyle/>
          <a:p>
            <a:pPr>
              <a:lnSpc>
                <a:spcPct val="120000"/>
              </a:lnSpc>
            </a:pPr>
            <a:r>
              <a:rPr lang="en-US" altLang="ko-KR" sz="2800" b="1" dirty="0">
                <a:latin typeface="Symbol" panose="05050102010706020507" pitchFamily="18" charset="2"/>
                <a:ea typeface="휴먼옛체" pitchFamily="18" charset="-127"/>
              </a:rPr>
              <a:t>D</a:t>
            </a:r>
            <a:r>
              <a:rPr lang="en-US" altLang="ko-KR" sz="2800" b="1" dirty="0">
                <a:latin typeface="+mn-lt"/>
                <a:ea typeface="휴먼옛체" pitchFamily="18" charset="-127"/>
              </a:rPr>
              <a:t>S(</a:t>
            </a:r>
            <a:r>
              <a:rPr lang="en-US" altLang="ko-KR" sz="2800" b="1" dirty="0" err="1">
                <a:latin typeface="+mn-lt"/>
                <a:ea typeface="휴먼옛체" pitchFamily="18" charset="-127"/>
              </a:rPr>
              <a:t>q,t</a:t>
            </a:r>
            <a:r>
              <a:rPr lang="en-US" altLang="ko-KR" sz="2800" b="1" dirty="0">
                <a:latin typeface="+mn-lt"/>
                <a:ea typeface="휴먼옛체" pitchFamily="18" charset="-127"/>
              </a:rPr>
              <a:t>) =</a:t>
            </a:r>
            <a:r>
              <a:rPr lang="en-US" altLang="ko-KR" sz="2000" b="1" dirty="0">
                <a:latin typeface="+mn-lt"/>
                <a:ea typeface="휴먼옛체" pitchFamily="18" charset="-127"/>
              </a:rPr>
              <a:t> </a:t>
            </a:r>
          </a:p>
          <a:p>
            <a:pPr>
              <a:lnSpc>
                <a:spcPct val="120000"/>
              </a:lnSpc>
              <a:buFont typeface="Symbol" pitchFamily="18" charset="2"/>
              <a:buChar char=" "/>
            </a:pPr>
            <a:r>
              <a:rPr lang="en-US" altLang="ko-KR" sz="2000" b="1" dirty="0">
                <a:latin typeface="+mn-lt"/>
                <a:ea typeface="휴먼옛체" pitchFamily="18" charset="-127"/>
              </a:rPr>
              <a:t>   </a:t>
            </a:r>
            <a:r>
              <a:rPr lang="en-US" altLang="ko-KR" sz="2000" b="1" dirty="0">
                <a:solidFill>
                  <a:srgbClr val="FF9900"/>
                </a:solidFill>
                <a:latin typeface="Symbol" panose="05050102010706020507" pitchFamily="18" charset="2"/>
                <a:ea typeface="휴먼옛체" pitchFamily="18" charset="-127"/>
              </a:rPr>
              <a:t>D</a:t>
            </a:r>
            <a:r>
              <a:rPr lang="en-US" altLang="ko-KR" sz="2000" b="1" dirty="0">
                <a:solidFill>
                  <a:srgbClr val="FF9900"/>
                </a:solidFill>
                <a:latin typeface="+mn-lt"/>
                <a:ea typeface="휴먼옛체" pitchFamily="18" charset="-127"/>
              </a:rPr>
              <a:t>S(</a:t>
            </a:r>
            <a:r>
              <a:rPr lang="en-US" altLang="ko-KR" sz="2000" b="1" dirty="0" err="1">
                <a:solidFill>
                  <a:srgbClr val="FF9900"/>
                </a:solidFill>
                <a:latin typeface="+mn-lt"/>
                <a:ea typeface="휴먼옛체" pitchFamily="18" charset="-127"/>
              </a:rPr>
              <a:t>q,t</a:t>
            </a:r>
            <a:r>
              <a:rPr lang="en-US" altLang="ko-KR" sz="2000" b="1" dirty="0">
                <a:solidFill>
                  <a:srgbClr val="FF9900"/>
                </a:solidFill>
                <a:latin typeface="+mn-lt"/>
                <a:ea typeface="휴먼옛체" pitchFamily="18" charset="-127"/>
              </a:rPr>
              <a:t>)</a:t>
            </a:r>
            <a:r>
              <a:rPr lang="en-US" altLang="ko-KR" sz="2000" b="1" baseline="-25000" dirty="0">
                <a:solidFill>
                  <a:srgbClr val="FF9900"/>
                </a:solidFill>
                <a:latin typeface="+mn-lt"/>
                <a:ea typeface="휴먼옛체" pitchFamily="18" charset="-127"/>
              </a:rPr>
              <a:t>solute</a:t>
            </a:r>
            <a:r>
              <a:rPr lang="en-US" altLang="ko-KR" sz="2000" b="1" dirty="0">
                <a:latin typeface="+mn-lt"/>
                <a:ea typeface="휴먼옛체" pitchFamily="18" charset="-127"/>
              </a:rPr>
              <a:t> </a:t>
            </a:r>
          </a:p>
          <a:p>
            <a:pPr>
              <a:lnSpc>
                <a:spcPct val="120000"/>
              </a:lnSpc>
              <a:buFont typeface="Symbol" pitchFamily="18" charset="2"/>
              <a:buChar char=" "/>
            </a:pPr>
            <a:r>
              <a:rPr lang="en-US" altLang="ko-KR" sz="2000" b="1" dirty="0">
                <a:latin typeface="+mn-lt"/>
                <a:ea typeface="휴먼옛체" pitchFamily="18" charset="-127"/>
              </a:rPr>
              <a:t>+ </a:t>
            </a:r>
            <a:r>
              <a:rPr lang="en-US" altLang="ko-KR" sz="2000" b="1" dirty="0">
                <a:solidFill>
                  <a:schemeClr val="accent2"/>
                </a:solidFill>
                <a:latin typeface="Symbol" panose="05050102010706020507" pitchFamily="18" charset="2"/>
                <a:ea typeface="휴먼옛체" pitchFamily="18" charset="-127"/>
              </a:rPr>
              <a:t>D</a:t>
            </a:r>
            <a:r>
              <a:rPr lang="en-US" altLang="ko-KR" sz="2000" b="1" dirty="0">
                <a:solidFill>
                  <a:schemeClr val="accent2"/>
                </a:solidFill>
                <a:latin typeface="+mn-lt"/>
                <a:ea typeface="휴먼옛체" pitchFamily="18" charset="-127"/>
              </a:rPr>
              <a:t>S(</a:t>
            </a:r>
            <a:r>
              <a:rPr lang="en-US" altLang="ko-KR" sz="2000" b="1" dirty="0" err="1">
                <a:solidFill>
                  <a:schemeClr val="accent2"/>
                </a:solidFill>
                <a:latin typeface="+mn-lt"/>
                <a:ea typeface="휴먼옛체" pitchFamily="18" charset="-127"/>
              </a:rPr>
              <a:t>q,t</a:t>
            </a:r>
            <a:r>
              <a:rPr lang="en-US" altLang="ko-KR" sz="2000" b="1" dirty="0">
                <a:solidFill>
                  <a:schemeClr val="accent2"/>
                </a:solidFill>
                <a:latin typeface="+mn-lt"/>
                <a:ea typeface="휴먼옛체" pitchFamily="18" charset="-127"/>
              </a:rPr>
              <a:t>)</a:t>
            </a:r>
            <a:r>
              <a:rPr lang="en-US" altLang="ko-KR" sz="2000" b="1" baseline="-25000" dirty="0">
                <a:solidFill>
                  <a:schemeClr val="accent2"/>
                </a:solidFill>
                <a:latin typeface="+mn-lt"/>
                <a:ea typeface="휴먼옛체" pitchFamily="18" charset="-127"/>
              </a:rPr>
              <a:t>solute-solvent</a:t>
            </a:r>
            <a:r>
              <a:rPr lang="en-US" altLang="ko-KR" sz="2000" b="1" dirty="0">
                <a:latin typeface="+mn-lt"/>
                <a:ea typeface="휴먼옛체" pitchFamily="18" charset="-127"/>
              </a:rPr>
              <a:t> </a:t>
            </a:r>
          </a:p>
          <a:p>
            <a:pPr>
              <a:lnSpc>
                <a:spcPct val="120000"/>
              </a:lnSpc>
              <a:buFont typeface="Symbol" pitchFamily="18" charset="2"/>
              <a:buChar char=" "/>
            </a:pPr>
            <a:r>
              <a:rPr lang="en-US" altLang="ko-KR" sz="2000" b="1" dirty="0">
                <a:latin typeface="+mn-lt"/>
                <a:ea typeface="휴먼옛체" pitchFamily="18" charset="-127"/>
              </a:rPr>
              <a:t>+ </a:t>
            </a:r>
            <a:r>
              <a:rPr lang="en-US" altLang="ko-KR" sz="2000" b="1" dirty="0">
                <a:solidFill>
                  <a:srgbClr val="009900"/>
                </a:solidFill>
                <a:latin typeface="Symbol" panose="05050102010706020507" pitchFamily="18" charset="2"/>
                <a:ea typeface="휴먼옛체" pitchFamily="18" charset="-127"/>
              </a:rPr>
              <a:t>D</a:t>
            </a:r>
            <a:r>
              <a:rPr lang="en-US" altLang="ko-KR" sz="2000" b="1" dirty="0">
                <a:solidFill>
                  <a:srgbClr val="009900"/>
                </a:solidFill>
                <a:latin typeface="+mn-lt"/>
                <a:ea typeface="휴먼옛체" pitchFamily="18" charset="-127"/>
              </a:rPr>
              <a:t>S(</a:t>
            </a:r>
            <a:r>
              <a:rPr lang="en-US" altLang="ko-KR" sz="2000" b="1" dirty="0" err="1">
                <a:solidFill>
                  <a:srgbClr val="009900"/>
                </a:solidFill>
                <a:latin typeface="+mn-lt"/>
                <a:ea typeface="휴먼옛체" pitchFamily="18" charset="-127"/>
              </a:rPr>
              <a:t>q,t</a:t>
            </a:r>
            <a:r>
              <a:rPr lang="en-US" altLang="ko-KR" sz="2000" b="1" dirty="0">
                <a:solidFill>
                  <a:srgbClr val="009900"/>
                </a:solidFill>
                <a:latin typeface="+mn-lt"/>
                <a:ea typeface="휴먼옛체" pitchFamily="18" charset="-127"/>
              </a:rPr>
              <a:t>)</a:t>
            </a:r>
            <a:r>
              <a:rPr lang="en-US" altLang="ko-KR" sz="2000" b="1" baseline="-25000" dirty="0">
                <a:solidFill>
                  <a:srgbClr val="009900"/>
                </a:solidFill>
                <a:latin typeface="+mn-lt"/>
                <a:ea typeface="휴먼옛체" pitchFamily="18" charset="-127"/>
              </a:rPr>
              <a:t>solvent</a:t>
            </a:r>
          </a:p>
        </p:txBody>
      </p:sp>
    </p:spTree>
    <p:extLst>
      <p:ext uri="{BB962C8B-B14F-4D97-AF65-F5344CB8AC3E}">
        <p14:creationId xmlns:p14="http://schemas.microsoft.com/office/powerpoint/2010/main" val="3969059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제목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sp>
        <p:nvSpPr>
          <p:cNvPr id="131075" name="내용 개체 틀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ko-KR" altLang="en-US" smtClean="0"/>
          </a:p>
        </p:txBody>
      </p:sp>
      <p:pic>
        <p:nvPicPr>
          <p:cNvPr id="131076" name="그림 2" descr="figure_CHI3_20080720_fig4.tif"/>
          <p:cNvPicPr>
            <a:picLocks noChangeAspect="1" noChangeArrowheads="1"/>
          </p:cNvPicPr>
          <p:nvPr/>
        </p:nvPicPr>
        <p:blipFill>
          <a:blip r:embed="rId2" cstate="print"/>
          <a:srcRect/>
          <a:stretch>
            <a:fillRect/>
          </a:stretch>
        </p:blipFill>
        <p:spPr bwMode="auto">
          <a:xfrm>
            <a:off x="1214438" y="285750"/>
            <a:ext cx="6429375" cy="6415088"/>
          </a:xfrm>
          <a:prstGeom prst="rect">
            <a:avLst/>
          </a:prstGeom>
          <a:noFill/>
          <a:ln w="9525">
            <a:noFill/>
            <a:miter lim="800000"/>
            <a:headEnd/>
            <a:tailEnd/>
          </a:ln>
        </p:spPr>
      </p:pic>
      <p:sp>
        <p:nvSpPr>
          <p:cNvPr id="5" name="Text Box 8"/>
          <p:cNvSpPr txBox="1">
            <a:spLocks noChangeArrowheads="1"/>
          </p:cNvSpPr>
          <p:nvPr/>
        </p:nvSpPr>
        <p:spPr bwMode="auto">
          <a:xfrm>
            <a:off x="0" y="357166"/>
            <a:ext cx="2071702" cy="221599"/>
          </a:xfrm>
          <a:prstGeom prst="rect">
            <a:avLst/>
          </a:prstGeom>
          <a:noFill/>
          <a:ln w="9525">
            <a:noFill/>
            <a:miter lim="800000"/>
            <a:headEnd/>
            <a:tailEnd/>
          </a:ln>
        </p:spPr>
        <p:txBody>
          <a:bodyPr wrap="square">
            <a:spAutoFit/>
          </a:bodyPr>
          <a:lstStyle/>
          <a:p>
            <a:pPr>
              <a:lnSpc>
                <a:spcPct val="70000"/>
              </a:lnSpc>
              <a:spcBef>
                <a:spcPct val="50000"/>
              </a:spcBef>
            </a:pPr>
            <a:r>
              <a:rPr lang="en-US" altLang="ko-KR" sz="1200" b="1" dirty="0">
                <a:solidFill>
                  <a:srgbClr val="7030A0"/>
                </a:solidFill>
                <a:latin typeface="+mn-lt"/>
                <a:cs typeface="Arial" charset="0"/>
              </a:rPr>
              <a:t>ACIE, 47, 1047-1050 (2008)</a:t>
            </a:r>
          </a:p>
        </p:txBody>
      </p:sp>
    </p:spTree>
    <p:extLst>
      <p:ext uri="{BB962C8B-B14F-4D97-AF65-F5344CB8AC3E}">
        <p14:creationId xmlns:p14="http://schemas.microsoft.com/office/powerpoint/2010/main" val="4534697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
</p:tagLst>
</file>

<file path=ppt/tags/tag2.xml><?xml version="1.0" encoding="utf-8"?>
<p:tagLst xmlns:a="http://schemas.openxmlformats.org/drawingml/2006/main" xmlns:r="http://schemas.openxmlformats.org/officeDocument/2006/relationships" xmlns:p="http://schemas.openxmlformats.org/presentationml/2006/main">
  <p:tag name="TIMING" val="|15.7|8.9"/>
</p:tagLst>
</file>

<file path=ppt/theme/theme1.xml><?xml version="1.0" encoding="utf-8"?>
<a:theme xmlns:a="http://schemas.openxmlformats.org/drawingml/2006/main" name="Office 테마">
  <a:themeElements>
    <a:clrScheme name="풍요">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테크닉">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광선">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테마">
  <a:themeElements>
    <a:clrScheme name="풍요">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테크닉">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광선">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62628</TotalTime>
  <Words>4845</Words>
  <Application>Microsoft Office PowerPoint</Application>
  <PresentationFormat>화면 슬라이드 쇼(4:3)</PresentationFormat>
  <Paragraphs>530</Paragraphs>
  <Slides>66</Slides>
  <Notes>36</Notes>
  <HiddenSlides>0</HiddenSlides>
  <MMClips>0</MMClips>
  <ScaleCrop>false</ScaleCrop>
  <HeadingPairs>
    <vt:vector size="6" baseType="variant">
      <vt:variant>
        <vt:lpstr>테마</vt:lpstr>
      </vt:variant>
      <vt:variant>
        <vt:i4>2</vt:i4>
      </vt:variant>
      <vt:variant>
        <vt:lpstr>포함된 OLE 서버</vt:lpstr>
      </vt:variant>
      <vt:variant>
        <vt:i4>2</vt:i4>
      </vt:variant>
      <vt:variant>
        <vt:lpstr>슬라이드 제목</vt:lpstr>
      </vt:variant>
      <vt:variant>
        <vt:i4>66</vt:i4>
      </vt:variant>
    </vt:vector>
  </HeadingPairs>
  <TitlesOfParts>
    <vt:vector size="70" baseType="lpstr">
      <vt:lpstr>Office 테마</vt:lpstr>
      <vt:lpstr>1_Office 테마</vt:lpstr>
      <vt:lpstr>Equation</vt:lpstr>
      <vt:lpstr>Graph</vt:lpstr>
      <vt:lpstr>PowerPoint 프레젠테이션</vt:lpstr>
      <vt:lpstr>PowerPoint 프레젠테이션</vt:lpstr>
      <vt:lpstr>Solution-Phase Reaction Dynamics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Small Molecule Gallery </vt:lpstr>
      <vt:lpstr>PowerPoint 프레젠테이션</vt:lpstr>
      <vt:lpstr>PowerPoint 프레젠테이션</vt:lpstr>
      <vt:lpstr>PowerPoint 프레젠테이션</vt:lpstr>
      <vt:lpstr>Time-resolved difference scattering intensities qDS(q)</vt:lpstr>
      <vt:lpstr>Determination of the Photoproduct</vt:lpstr>
      <vt:lpstr>Photochemical Reaction Pathway</vt:lpstr>
      <vt:lpstr>Structure Refinement</vt:lpstr>
      <vt:lpstr>PowerPoint 프레젠테이션</vt:lpstr>
      <vt:lpstr>PowerPoint 프레젠테이션</vt:lpstr>
      <vt:lpstr>PowerPoint 프레젠테이션</vt:lpstr>
      <vt:lpstr>PowerPoint 프레젠테이션</vt:lpstr>
      <vt:lpstr>Structural Dynamics of HgI2</vt:lpstr>
      <vt:lpstr>PowerPoint 프레젠테이션</vt:lpstr>
      <vt:lpstr>PowerPoint 프레젠테이션</vt:lpstr>
      <vt:lpstr>PowerPoint 프레젠테이션</vt:lpstr>
      <vt:lpstr>C2H4I2 in Cyclohexane</vt:lpstr>
      <vt:lpstr>Comparison of Population Kinetics of C2H4I2 Photolysis</vt:lpstr>
      <vt:lpstr>Comparison of Population Kinetics of C2H4I2 Photolysis</vt:lpstr>
      <vt:lpstr>Comparison of Population Kinetics of C2H4I2 Photolysis</vt:lpstr>
      <vt:lpstr>Water breaks the symmetry of I3- (triiodide ion)</vt:lpstr>
      <vt:lpstr>Symmetry breaking of I3- ion</vt:lpstr>
      <vt:lpstr>PowerPoint 프레젠테이션</vt:lpstr>
      <vt:lpstr>Refined structure (in water)</vt:lpstr>
      <vt:lpstr>Refined structure (in acetonitrile)</vt:lpstr>
      <vt:lpstr>PowerPoint 프레젠테이션</vt:lpstr>
      <vt:lpstr>PowerPoint 프레젠테이션</vt:lpstr>
      <vt:lpstr>EXAFS study</vt:lpstr>
      <vt:lpstr>Origin of broadening effect</vt:lpstr>
      <vt:lpstr>PowerPoint 프레젠테이션</vt:lpstr>
      <vt:lpstr>Photochemistry of I2 in CCl4</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SDLAB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시간분해 회절 Time-Resolved Diffraction</dc:title>
  <dc:creator>silverince</dc:creator>
  <cp:lastModifiedBy>Ihee</cp:lastModifiedBy>
  <cp:revision>1454</cp:revision>
  <cp:lastPrinted>2013-02-05T05:52:16Z</cp:lastPrinted>
  <dcterms:created xsi:type="dcterms:W3CDTF">2007-03-19T01:39:09Z</dcterms:created>
  <dcterms:modified xsi:type="dcterms:W3CDTF">2013-12-12T12:19:38Z</dcterms:modified>
</cp:coreProperties>
</file>