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26" r:id="rId2"/>
    <p:sldId id="465" r:id="rId3"/>
    <p:sldId id="375" r:id="rId4"/>
    <p:sldId id="379" r:id="rId5"/>
    <p:sldId id="444" r:id="rId6"/>
    <p:sldId id="445" r:id="rId7"/>
    <p:sldId id="447" r:id="rId8"/>
    <p:sldId id="449" r:id="rId9"/>
    <p:sldId id="450" r:id="rId10"/>
    <p:sldId id="457" r:id="rId11"/>
    <p:sldId id="453" r:id="rId12"/>
    <p:sldId id="454" r:id="rId13"/>
    <p:sldId id="463" r:id="rId14"/>
    <p:sldId id="437" r:id="rId15"/>
    <p:sldId id="438" r:id="rId16"/>
    <p:sldId id="439" r:id="rId17"/>
    <p:sldId id="464" r:id="rId18"/>
    <p:sldId id="430" r:id="rId19"/>
    <p:sldId id="458" r:id="rId20"/>
    <p:sldId id="459" r:id="rId21"/>
    <p:sldId id="460" r:id="rId22"/>
    <p:sldId id="440" r:id="rId23"/>
    <p:sldId id="441" r:id="rId24"/>
    <p:sldId id="442" r:id="rId25"/>
    <p:sldId id="443" r:id="rId26"/>
    <p:sldId id="462" r:id="rId27"/>
    <p:sldId id="448" r:id="rId28"/>
    <p:sldId id="415" r:id="rId29"/>
  </p:sldIdLst>
  <p:sldSz cx="9144000" cy="6858000" type="screen4x3"/>
  <p:notesSz cx="6858000" cy="9144000"/>
  <p:custDataLst>
    <p:tags r:id="rId32"/>
  </p:custDataLst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05A"/>
    <a:srgbClr val="01FFFF"/>
    <a:srgbClr val="FF0000"/>
    <a:srgbClr val="CC0000"/>
    <a:srgbClr val="FF5BB5"/>
    <a:srgbClr val="F1F8F9"/>
    <a:srgbClr val="000099"/>
    <a:srgbClr val="0000FF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434" autoAdjust="0"/>
  </p:normalViewPr>
  <p:slideViewPr>
    <p:cSldViewPr snapToObjects="1">
      <p:cViewPr varScale="1">
        <p:scale>
          <a:sx n="74" d="100"/>
          <a:sy n="74" d="100"/>
        </p:scale>
        <p:origin x="14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08"/>
    </p:cViewPr>
  </p:sorterViewPr>
  <p:notesViewPr>
    <p:cSldViewPr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D7A6B-7696-4F20-8010-19ED5D7E8EEB}" type="datetimeFigureOut">
              <a:rPr lang="de-DE" smtClean="0"/>
              <a:t>11.12.2013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5ED9C-1534-4DEE-9242-A8F93F4F1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921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="0"/>
            </a:lvl1pPr>
          </a:lstStyle>
          <a:p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b="0"/>
            </a:lvl1pPr>
          </a:lstStyle>
          <a:p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fld id="{0E3406E7-075B-4EB4-885A-F39AC1CF2B6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867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951E8-6836-4EE4-8820-FD450312B9EB}" type="slidenum">
              <a:rPr lang="de-DE"/>
              <a:pPr/>
              <a:t>2</a:t>
            </a:fld>
            <a:endParaRPr lang="de-DE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setup overview</a:t>
            </a:r>
          </a:p>
        </p:txBody>
      </p:sp>
    </p:spTree>
    <p:extLst>
      <p:ext uri="{BB962C8B-B14F-4D97-AF65-F5344CB8AC3E}">
        <p14:creationId xmlns:p14="http://schemas.microsoft.com/office/powerpoint/2010/main" val="115677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2BB3F5-5C9E-4036-90A6-127AE09A6128}" type="slidenum">
              <a:rPr lang="de-DE"/>
              <a:pPr/>
              <a:t>3</a:t>
            </a:fld>
            <a:endParaRPr lang="de-DE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source</a:t>
            </a:r>
            <a:r>
              <a:rPr lang="de-DE" dirty="0"/>
              <a:t> in </a:t>
            </a:r>
            <a:r>
              <a:rPr lang="de-DE" dirty="0" err="1"/>
              <a:t>detail</a:t>
            </a:r>
            <a:endParaRPr lang="de-DE" dirty="0"/>
          </a:p>
          <a:p>
            <a:r>
              <a:rPr lang="de-DE" dirty="0"/>
              <a:t>DONT FORGET DETAIL DISCRIPTION!</a:t>
            </a:r>
          </a:p>
        </p:txBody>
      </p:sp>
    </p:spTree>
    <p:extLst>
      <p:ext uri="{BB962C8B-B14F-4D97-AF65-F5344CB8AC3E}">
        <p14:creationId xmlns:p14="http://schemas.microsoft.com/office/powerpoint/2010/main" val="1434768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406E7-075B-4EB4-885A-F39AC1CF2B67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24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951E8-6836-4EE4-8820-FD450312B9EB}" type="slidenum">
              <a:rPr lang="de-DE"/>
              <a:pPr/>
              <a:t>17</a:t>
            </a:fld>
            <a:endParaRPr lang="de-DE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964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E9CDEB-ABBA-4D4D-AFBC-2A8150F07BC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452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CE52C4-3DDE-4A2E-8C87-321F4FB0540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46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7920038" y="6542088"/>
            <a:ext cx="1116012" cy="333375"/>
          </a:xfrm>
        </p:spPr>
        <p:txBody>
          <a:bodyPr/>
          <a:lstStyle>
            <a:lvl1pPr>
              <a:defRPr/>
            </a:lvl1pPr>
          </a:lstStyle>
          <a:p>
            <a:fld id="{090CD0E7-D04F-4687-939E-D69EAA72EA4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24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453DF0-FB3D-4E3E-9F99-F15E16305F3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1C3289-BCF4-4652-B7B0-E486A3E7324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44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EC7506-C15D-40AB-BF62-C06C52A30BC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61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3BF76B-0894-4BC2-B540-49418B90A2E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60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2AD89C-E398-4B17-8DE1-90D6F6B70AA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97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3B4C22-0990-4D6A-932B-461987BD4C3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67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D375C7-82A2-4E4F-B2FC-3824D70F068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23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173178-4EF5-4A21-8E10-D95FB8F37D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86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0038" y="6542088"/>
            <a:ext cx="11160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DE991024-FADA-48AB-A796-9787E1DA78DA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9.png"/><Relationship Id="rId7" Type="http://schemas.openxmlformats.org/officeDocument/2006/relationships/image" Target="../media/image3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0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0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11" Type="http://schemas.openxmlformats.org/officeDocument/2006/relationships/image" Target="../media/image86.jpg"/><Relationship Id="rId5" Type="http://schemas.openxmlformats.org/officeDocument/2006/relationships/image" Target="../media/image81.jpg"/><Relationship Id="rId10" Type="http://schemas.openxmlformats.org/officeDocument/2006/relationships/image" Target="../media/image4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Christian Gerbig\publications\talks\2013-08-26 MPQ\images\spatial resolution\DP\Final_DP_V06_FINAL_SING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6922"/>
            <a:ext cx="2852737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64" y="2231238"/>
            <a:ext cx="2160000" cy="1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t="8381" r="21419" b="16922"/>
          <a:stretch/>
        </p:blipFill>
        <p:spPr bwMode="auto">
          <a:xfrm>
            <a:off x="1224000" y="3298822"/>
            <a:ext cx="131997" cy="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2238850"/>
            <a:ext cx="2160000" cy="1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470226" y="5407535"/>
                <a:ext cx="1146404" cy="9017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0" i="1" smtClean="0">
                          <a:latin typeface="Cambria Math"/>
                          <a:sym typeface="Symbol"/>
                        </a:rPr>
                        <m:t></m:t>
                      </m:r>
                      <m:r>
                        <a:rPr lang="de-DE" sz="2800" b="0" i="1" smtClean="0">
                          <a:latin typeface="Cambria Math"/>
                          <a:sym typeface="Symbol"/>
                        </a:rPr>
                        <m:t>=</m:t>
                      </m:r>
                      <m:f>
                        <m:fPr>
                          <m:ctrlPr>
                            <a:rPr lang="de-DE" sz="2800" b="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/>
                              <a:sym typeface="Symbol"/>
                            </a:rPr>
                            <m:t>2</m:t>
                          </m:r>
                        </m:num>
                        <m:den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de-DE" sz="2800" b="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226" y="5407535"/>
                <a:ext cx="1146404" cy="90178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ieren 14"/>
          <p:cNvGrpSpPr/>
          <p:nvPr/>
        </p:nvGrpSpPr>
        <p:grpSpPr>
          <a:xfrm>
            <a:off x="1741657" y="5642290"/>
            <a:ext cx="5715542" cy="476359"/>
            <a:chOff x="1088706" y="5811651"/>
            <a:chExt cx="5715542" cy="4763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hteck 15"/>
                <p:cNvSpPr/>
                <p:nvPr/>
              </p:nvSpPr>
              <p:spPr>
                <a:xfrm>
                  <a:off x="5760132" y="5811651"/>
                  <a:ext cx="98533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2000" b="0" i="1">
                              <a:latin typeface="Cambria Math"/>
                              <a:sym typeface="Symbol"/>
                            </a:rPr>
                            <m:t>𝐼</m:t>
                          </m:r>
                        </m:e>
                        <m:sub>
                          <m:r>
                            <a:rPr lang="de-DE" sz="2000" b="0" i="1">
                              <a:latin typeface="Cambria Math"/>
                              <a:sym typeface="Symbol"/>
                            </a:rPr>
                            <m:t>𝐷𝑃</m:t>
                          </m:r>
                        </m:sub>
                      </m:sSub>
                      <m:d>
                        <m:dPr>
                          <m:ctrlPr>
                            <a:rPr lang="de-DE" sz="2000" b="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de-DE" sz="2000" b="0" i="1">
                              <a:latin typeface="Cambria Math"/>
                              <a:sym typeface="Symbol"/>
                            </a:rPr>
                            <m:t>𝑘</m:t>
                          </m:r>
                        </m:e>
                      </m:d>
                    </m:oMath>
                  </a14:m>
                  <a:r>
                    <a:rPr lang="de-DE" sz="2400" dirty="0" smtClean="0"/>
                    <a:t> </a:t>
                  </a:r>
                  <a:endParaRPr lang="de-DE" sz="2400" dirty="0"/>
                </a:p>
              </p:txBody>
            </p:sp>
          </mc:Choice>
          <mc:Fallback xmlns="">
            <p:sp>
              <p:nvSpPr>
                <p:cNvPr id="2" name="Rechteck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0132" y="5811651"/>
                  <a:ext cx="985333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hteck 16"/>
                <p:cNvSpPr/>
                <p:nvPr/>
              </p:nvSpPr>
              <p:spPr>
                <a:xfrm>
                  <a:off x="4919164" y="5826345"/>
                  <a:ext cx="45666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𝜎</m:t>
                        </m:r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17" name="Rechteck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164" y="5826345"/>
                  <a:ext cx="456663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hteck 17"/>
            <p:cNvSpPr/>
            <p:nvPr/>
          </p:nvSpPr>
          <p:spPr>
            <a:xfrm>
              <a:off x="1088706" y="5913276"/>
              <a:ext cx="5715542" cy="344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de-DE" sz="2000" b="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, </a:t>
              </a:r>
              <a:r>
                <a:rPr lang="de-DE" sz="2000" b="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with</a:t>
              </a:r>
              <a:r>
                <a:rPr lang="de-DE" sz="2000" b="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de-DE" sz="2000" b="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standard</a:t>
              </a:r>
              <a:r>
                <a:rPr lang="de-DE" sz="2000" b="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de-DE" sz="2000" b="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deviation</a:t>
              </a:r>
              <a:r>
                <a:rPr lang="de-DE" sz="2000" b="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         </a:t>
              </a:r>
              <a:r>
                <a:rPr lang="de-DE" sz="2000" b="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of</a:t>
              </a:r>
              <a:r>
                <a:rPr lang="de-DE" sz="2000" b="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   </a:t>
              </a:r>
              <a:endParaRPr lang="de-DE" sz="2000" b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19" name="Rechteck 18"/>
          <p:cNvSpPr/>
          <p:nvPr/>
        </p:nvSpPr>
        <p:spPr>
          <a:xfrm>
            <a:off x="1719829" y="4703409"/>
            <a:ext cx="5715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0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van </a:t>
            </a:r>
            <a:r>
              <a:rPr lang="de-DE" sz="20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Cittert</a:t>
            </a:r>
            <a:r>
              <a:rPr lang="de-DE" sz="20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-Zernike </a:t>
            </a:r>
            <a:r>
              <a:rPr lang="de-DE" sz="20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theorem</a:t>
            </a:r>
            <a:r>
              <a:rPr lang="de-DE" sz="20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20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for</a:t>
            </a:r>
            <a:r>
              <a:rPr lang="de-DE" sz="20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Gaussian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source</a:t>
            </a:r>
            <a:endParaRPr lang="de-DE" sz="20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and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88%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optical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coherence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criterium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give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:</a:t>
            </a:r>
            <a:endParaRPr lang="de-DE" sz="20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7920038" y="6542088"/>
            <a:ext cx="1116012" cy="333375"/>
          </a:xfrm>
        </p:spPr>
        <p:txBody>
          <a:bodyPr/>
          <a:lstStyle/>
          <a:p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429873" y="915106"/>
            <a:ext cx="6274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ransvere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coherence</a:t>
            </a:r>
            <a:r>
              <a:rPr lang="de-DE" sz="2400" dirty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from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diffraction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data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691134" y="1780316"/>
            <a:ext cx="1805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2D-Gaussian fit</a:t>
            </a:r>
            <a:endParaRPr lang="de-DE" sz="2000" dirty="0"/>
          </a:p>
        </p:txBody>
      </p:sp>
      <p:sp>
        <p:nvSpPr>
          <p:cNvPr id="22" name="Rechteck 21"/>
          <p:cNvSpPr/>
          <p:nvPr/>
        </p:nvSpPr>
        <p:spPr>
          <a:xfrm>
            <a:off x="4577600" y="1772816"/>
            <a:ext cx="1362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Bragg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peak</a:t>
            </a:r>
            <a:endParaRPr lang="de-DE" sz="2000" dirty="0"/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6031203" y="6542088"/>
            <a:ext cx="20425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8324" y="4563122"/>
            <a:ext cx="1388837" cy="17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7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42604 -0.0497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 29"/>
          <p:cNvGrpSpPr/>
          <p:nvPr/>
        </p:nvGrpSpPr>
        <p:grpSpPr>
          <a:xfrm>
            <a:off x="3460383" y="1439488"/>
            <a:ext cx="2263445" cy="2197924"/>
            <a:chOff x="328050" y="4041068"/>
            <a:chExt cx="2263445" cy="2197924"/>
          </a:xfrm>
        </p:grpSpPr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95" y="4410400"/>
              <a:ext cx="2160000" cy="18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hteck 31"/>
            <p:cNvSpPr/>
            <p:nvPr/>
          </p:nvSpPr>
          <p:spPr>
            <a:xfrm>
              <a:off x="328050" y="4041068"/>
              <a:ext cx="22068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80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mag. </a:t>
              </a:r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lens</a:t>
              </a:r>
              <a:r>
                <a:rPr lang="de-DE" sz="180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  </a:t>
              </a:r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aberration</a:t>
              </a:r>
              <a:endParaRPr lang="de-DE" sz="1800" dirty="0"/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3564128" y="1439488"/>
            <a:ext cx="2160000" cy="2197924"/>
            <a:chOff x="3563828" y="4041068"/>
            <a:chExt cx="2160000" cy="2197924"/>
          </a:xfrm>
        </p:grpSpPr>
        <p:pic>
          <p:nvPicPr>
            <p:cNvPr id="34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28" y="4410400"/>
              <a:ext cx="2160000" cy="18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hteck 34"/>
            <p:cNvSpPr/>
            <p:nvPr/>
          </p:nvSpPr>
          <p:spPr>
            <a:xfrm>
              <a:off x="3907021" y="4041068"/>
              <a:ext cx="1385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detector</a:t>
              </a:r>
              <a:r>
                <a:rPr lang="de-DE" sz="1800" dirty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de-DE" sz="180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PSF</a:t>
              </a:r>
              <a:endParaRPr lang="de-DE" sz="1800" dirty="0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3564128" y="1439488"/>
            <a:ext cx="2160000" cy="2197924"/>
            <a:chOff x="6631244" y="4041068"/>
            <a:chExt cx="2160000" cy="2197924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244" y="4410400"/>
              <a:ext cx="2160000" cy="18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hteck 37"/>
            <p:cNvSpPr/>
            <p:nvPr/>
          </p:nvSpPr>
          <p:spPr>
            <a:xfrm>
              <a:off x="6657825" y="4041068"/>
              <a:ext cx="20186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deconv</a:t>
              </a:r>
              <a:r>
                <a:rPr lang="de-DE" sz="180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. Bragg </a:t>
              </a:r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peak</a:t>
              </a:r>
              <a:endParaRPr lang="de-DE" sz="1800" dirty="0"/>
            </a:p>
          </p:txBody>
        </p:sp>
      </p:grpSp>
      <p:sp>
        <p:nvSpPr>
          <p:cNvPr id="20" name="Rechteck 19"/>
          <p:cNvSpPr/>
          <p:nvPr/>
        </p:nvSpPr>
        <p:spPr>
          <a:xfrm>
            <a:off x="1943708" y="1424525"/>
            <a:ext cx="5247370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measured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Bragg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peak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width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is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a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convolution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result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: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429873" y="915106"/>
            <a:ext cx="6274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ransvere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coherence</a:t>
            </a:r>
            <a:r>
              <a:rPr lang="de-DE" sz="2400" dirty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from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diffraction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data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28" y="1808820"/>
            <a:ext cx="2160000" cy="1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328050" y="4041068"/>
            <a:ext cx="2263445" cy="2197924"/>
            <a:chOff x="328050" y="4041068"/>
            <a:chExt cx="2263445" cy="2197924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95" y="4410400"/>
              <a:ext cx="2160000" cy="18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328050" y="4041068"/>
              <a:ext cx="22068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80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mag. </a:t>
              </a:r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lens</a:t>
              </a:r>
              <a:r>
                <a:rPr lang="de-DE" sz="180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  </a:t>
              </a:r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aberration</a:t>
              </a:r>
              <a:endParaRPr lang="de-DE" sz="1800" dirty="0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3563828" y="4041068"/>
            <a:ext cx="2160000" cy="2197924"/>
            <a:chOff x="3563828" y="4041068"/>
            <a:chExt cx="2160000" cy="2197924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28" y="4410400"/>
              <a:ext cx="2160000" cy="18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hteck 22"/>
            <p:cNvSpPr/>
            <p:nvPr/>
          </p:nvSpPr>
          <p:spPr>
            <a:xfrm>
              <a:off x="3907021" y="4041068"/>
              <a:ext cx="1385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detector</a:t>
              </a:r>
              <a:r>
                <a:rPr lang="de-DE" sz="1800" dirty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de-DE" sz="180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PSF</a:t>
              </a:r>
              <a:endParaRPr lang="de-DE" sz="1800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6631244" y="4041068"/>
            <a:ext cx="2160000" cy="2197924"/>
            <a:chOff x="6631244" y="4041068"/>
            <a:chExt cx="2160000" cy="219792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244" y="4410400"/>
              <a:ext cx="2160000" cy="18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hteck 23"/>
            <p:cNvSpPr/>
            <p:nvPr/>
          </p:nvSpPr>
          <p:spPr>
            <a:xfrm>
              <a:off x="6657825" y="4041068"/>
              <a:ext cx="20186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deconv</a:t>
              </a:r>
              <a:r>
                <a:rPr lang="de-DE" sz="1800" dirty="0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. Bragg </a:t>
              </a:r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peak</a:t>
              </a:r>
              <a:endParaRPr lang="de-DE" sz="1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/>
              <p:cNvSpPr txBox="1"/>
              <p:nvPr/>
            </p:nvSpPr>
            <p:spPr>
              <a:xfrm>
                <a:off x="4355976" y="3564305"/>
                <a:ext cx="6046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latin typeface="Cambria Math"/>
                          <a:sym typeface="Symbol"/>
                        </a:rPr>
                        <m:t>=</m:t>
                      </m:r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39" name="Textfeld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3564305"/>
                <a:ext cx="604653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2712627" y="5032308"/>
                <a:ext cx="7072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latin typeface="Cambria Math"/>
                          <a:sym typeface="Symbol"/>
                        </a:rPr>
                        <m:t>⊗</m:t>
                      </m:r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627" y="5032308"/>
                <a:ext cx="707245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/>
              <p:cNvSpPr txBox="1"/>
              <p:nvPr/>
            </p:nvSpPr>
            <p:spPr>
              <a:xfrm>
                <a:off x="5832140" y="5032308"/>
                <a:ext cx="7072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latin typeface="Cambria Math"/>
                          <a:sym typeface="Symbol"/>
                        </a:rPr>
                        <m:t>⊗</m:t>
                      </m:r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42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140" y="5032308"/>
                <a:ext cx="707245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28" y="4410400"/>
            <a:ext cx="2160000" cy="17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hteck 45"/>
          <p:cNvSpPr/>
          <p:nvPr/>
        </p:nvSpPr>
        <p:spPr>
          <a:xfrm>
            <a:off x="3887924" y="4031776"/>
            <a:ext cx="1418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single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events</a:t>
            </a:r>
            <a:endParaRPr lang="de-DE" sz="18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6031203" y="6542088"/>
            <a:ext cx="20425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266444" y="4372264"/>
            <a:ext cx="2384577" cy="1937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6" y="4408268"/>
            <a:ext cx="1944717" cy="17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8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34479 0.3870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2.5E-6 0.3870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35052 0.38704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  <p:bldP spid="40" grpId="0"/>
      <p:bldP spid="42" grpId="0"/>
      <p:bldP spid="46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3664"/>
            <a:ext cx="2160000" cy="1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43664"/>
            <a:ext cx="2160000" cy="1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1848495"/>
            <a:ext cx="2160000" cy="1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6718092" y="5719028"/>
            <a:ext cx="15039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de-DE" sz="23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</a:t>
            </a:r>
            <a:r>
              <a:rPr lang="de-DE" sz="23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2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= </a:t>
            </a:r>
            <a:r>
              <a:rPr lang="de-DE" sz="23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1.6 </a:t>
            </a:r>
            <a:r>
              <a:rPr lang="de-DE" sz="23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nm</a:t>
            </a:r>
            <a:endParaRPr lang="de-DE" sz="2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831144" y="5717103"/>
            <a:ext cx="15039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de-DE" sz="2300" baseline="-25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</a:t>
            </a:r>
            <a:r>
              <a:rPr lang="de-DE" sz="23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23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= </a:t>
            </a:r>
            <a:r>
              <a:rPr lang="de-DE" sz="23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2.8 </a:t>
            </a:r>
            <a:r>
              <a:rPr lang="de-DE" sz="23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nm</a:t>
            </a:r>
            <a:endParaRPr lang="de-DE" sz="23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52646" y="5719028"/>
            <a:ext cx="16530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de-DE" sz="23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</a:t>
            </a:r>
            <a:r>
              <a:rPr lang="de-DE" sz="2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22.7 </a:t>
            </a:r>
            <a:r>
              <a:rPr lang="de-DE" sz="2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nm</a:t>
            </a:r>
            <a:endParaRPr lang="de-DE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731718" y="1403484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de-DE" sz="18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de-DE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28.0 µm</a:t>
            </a:r>
            <a:endParaRPr lang="de-DE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865837" y="1399582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de-DE" sz="1800" baseline="-25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de-DE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9.5 µm</a:t>
            </a:r>
            <a:endParaRPr lang="de-DE" sz="1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018556" y="1403484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de-DE" sz="1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2.3 µm</a:t>
            </a:r>
            <a:endParaRPr lang="de-DE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0" y="3790800"/>
            <a:ext cx="2160000" cy="1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3790800"/>
            <a:ext cx="2160000" cy="1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90800"/>
            <a:ext cx="2160000" cy="1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429873" y="915106"/>
            <a:ext cx="6274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ransvere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coherence</a:t>
            </a:r>
            <a:r>
              <a:rPr lang="de-DE" sz="2400" dirty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from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diffraction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data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031203" y="6542088"/>
            <a:ext cx="20425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 rot="16200000">
            <a:off x="-389196" y="4420464"/>
            <a:ext cx="148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deconvoluted</a:t>
            </a:r>
            <a:endParaRPr lang="de-DE" sz="1800" dirty="0"/>
          </a:p>
        </p:txBody>
      </p:sp>
      <p:sp>
        <p:nvSpPr>
          <p:cNvPr id="20" name="Rechteck 19"/>
          <p:cNvSpPr/>
          <p:nvPr/>
        </p:nvSpPr>
        <p:spPr>
          <a:xfrm rot="16200000">
            <a:off x="-457192" y="2468256"/>
            <a:ext cx="162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2D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Gaussian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fit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81078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10AFD-8B01-4402-B62F-12E5C83AB8B0}" type="slidenum">
              <a:rPr lang="de-DE"/>
              <a:pPr/>
              <a:t>12</a:t>
            </a:fld>
            <a:endParaRPr lang="de-DE"/>
          </a:p>
        </p:txBody>
      </p:sp>
      <p:sp>
        <p:nvSpPr>
          <p:cNvPr id="268291" name="Oval 3"/>
          <p:cNvSpPr>
            <a:spLocks noChangeArrowheads="1"/>
          </p:cNvSpPr>
          <p:nvPr/>
        </p:nvSpPr>
        <p:spPr bwMode="auto">
          <a:xfrm>
            <a:off x="1079500" y="2409825"/>
            <a:ext cx="1800225" cy="1800225"/>
          </a:xfrm>
          <a:prstGeom prst="ellipse">
            <a:avLst/>
          </a:prstGeom>
          <a:blipFill dpi="0" rotWithShape="1">
            <a:blip r:embed="rId3"/>
            <a:srcRect/>
            <a:stretch>
              <a:fillRect r="-6110"/>
            </a:stretch>
          </a:blipFill>
          <a:ln w="63500" algn="ctr">
            <a:solidFill>
              <a:srgbClr val="C5005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8292" name="Oval 4"/>
          <p:cNvSpPr>
            <a:spLocks noChangeArrowheads="1"/>
          </p:cNvSpPr>
          <p:nvPr/>
        </p:nvSpPr>
        <p:spPr bwMode="auto">
          <a:xfrm>
            <a:off x="6261100" y="2409825"/>
            <a:ext cx="1800225" cy="180022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8293" name="Oval 5"/>
          <p:cNvSpPr>
            <a:spLocks noChangeArrowheads="1"/>
          </p:cNvSpPr>
          <p:nvPr/>
        </p:nvSpPr>
        <p:spPr bwMode="auto">
          <a:xfrm>
            <a:off x="3798888" y="2168525"/>
            <a:ext cx="1547812" cy="15478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8295" name="Rectangle 7"/>
          <p:cNvSpPr>
            <a:spLocks noChangeArrowheads="1"/>
          </p:cNvSpPr>
          <p:nvPr/>
        </p:nvSpPr>
        <p:spPr bwMode="auto">
          <a:xfrm>
            <a:off x="3617913" y="3773488"/>
            <a:ext cx="19367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temporal pulse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characterization</a:t>
            </a:r>
            <a:endParaRPr lang="de-DE" sz="18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8296" name="Rectangle 8"/>
          <p:cNvSpPr>
            <a:spLocks noChangeArrowheads="1"/>
          </p:cNvSpPr>
          <p:nvPr/>
        </p:nvSpPr>
        <p:spPr bwMode="auto">
          <a:xfrm>
            <a:off x="1176338" y="4264025"/>
            <a:ext cx="2305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de-DE" sz="2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UED </a:t>
            </a:r>
            <a:r>
              <a:rPr lang="de-DE" sz="20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setup</a:t>
            </a:r>
            <a:r>
              <a:rPr lang="de-DE" sz="2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endParaRPr lang="de-DE" sz="20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</a:t>
            </a:r>
            <a:r>
              <a:rPr lang="de-DE" sz="2000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resolution</a:t>
            </a:r>
            <a:endParaRPr lang="de-DE" sz="20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8297" name="Rectangle 9"/>
          <p:cNvSpPr>
            <a:spLocks noChangeArrowheads="1"/>
          </p:cNvSpPr>
          <p:nvPr/>
        </p:nvSpPr>
        <p:spPr bwMode="auto">
          <a:xfrm>
            <a:off x="5835650" y="4257675"/>
            <a:ext cx="2157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 dynamics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graphite</a:t>
            </a:r>
          </a:p>
        </p:txBody>
      </p:sp>
    </p:spTree>
    <p:extLst>
      <p:ext uri="{BB962C8B-B14F-4D97-AF65-F5344CB8AC3E}">
        <p14:creationId xmlns:p14="http://schemas.microsoft.com/office/powerpoint/2010/main" val="31091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" fill="hold"/>
                                        <p:tgtEl>
                                          <p:spTgt spid="2682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1.1" calcmode="lin" valueType="num">
                                      <p:cBhvr override="childStyle">
                                        <p:cTn id="8" dur="300" fill="hold"/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682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68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682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68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animBg="1"/>
      <p:bldP spid="268292" grpId="0" animBg="1"/>
      <p:bldP spid="268293" grpId="0" animBg="1"/>
      <p:bldP spid="268295" grpId="0"/>
      <p:bldP spid="268296" grpId="0"/>
      <p:bldP spid="2682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FTEDV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30250"/>
            <a:ext cx="5595938" cy="52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GEPSV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30250"/>
            <a:ext cx="5595938" cy="55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geps sche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92263"/>
            <a:ext cx="4716462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420118" y="879475"/>
            <a:ext cx="33329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grating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enhanced</a:t>
            </a:r>
            <a:endParaRPr lang="de-DE" sz="2000" dirty="0" smtClean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ponderomotive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scattering</a:t>
            </a:r>
            <a:endParaRPr lang="de-DE" sz="2000" dirty="0">
              <a:ln w="12700">
                <a:noFill/>
                <a:prstDash val="solid"/>
              </a:ln>
              <a:solidFill>
                <a:srgbClr val="C5005A"/>
              </a:solidFill>
              <a:latin typeface="+mn-lt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5717486" y="5643563"/>
            <a:ext cx="3090654" cy="59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R. J. D. Miller </a:t>
            </a:r>
            <a:r>
              <a:rPr lang="de-DE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and</a:t>
            </a:r>
            <a:r>
              <a:rPr lang="de-DE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coworkers</a:t>
            </a:r>
            <a:r>
              <a:rPr lang="de-DE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Optics</a:t>
            </a:r>
            <a:r>
              <a:rPr lang="de-DE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Express </a:t>
            </a:r>
            <a:r>
              <a:rPr lang="de-DE" sz="18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16,</a:t>
            </a:r>
            <a:r>
              <a:rPr lang="de-DE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3334 (2008)</a:t>
            </a:r>
            <a:endParaRPr lang="de-DE" sz="1800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449263" y="2446338"/>
            <a:ext cx="395287" cy="395287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779463" y="849313"/>
            <a:ext cx="395287" cy="3952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2663825" y="4076700"/>
            <a:ext cx="395288" cy="395288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449263" y="2446338"/>
            <a:ext cx="395287" cy="395287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2662238" y="4076700"/>
            <a:ext cx="395287" cy="395288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90575" y="849313"/>
            <a:ext cx="395288" cy="3952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779463" y="849313"/>
            <a:ext cx="395287" cy="3952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6683732" y="3827463"/>
            <a:ext cx="2280881" cy="10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experimental </a:t>
            </a:r>
            <a:r>
              <a:rPr 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parameters</a:t>
            </a:r>
            <a:r>
              <a:rPr lang="de-DE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3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energy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per pulse: </a:t>
            </a:r>
            <a:r>
              <a:rPr lang="de-DE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~ 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100 µJ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lens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focal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length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</a:t>
            </a:r>
            <a:r>
              <a:rPr lang="de-DE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300 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</a:t>
            </a:r>
            <a:r>
              <a:rPr lang="de-DE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</a:t>
            </a:r>
            <a:endParaRPr lang="de-DE" sz="1500" b="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1/e² </a:t>
            </a: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focal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radius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</a:t>
            </a:r>
            <a:r>
              <a:rPr lang="de-DE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33 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µm</a:t>
            </a:r>
            <a:endParaRPr lang="de-DE" sz="1500" b="0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5567545" y="927247"/>
            <a:ext cx="30556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temporal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resolution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5950252" y="6542088"/>
            <a:ext cx="22044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temporal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7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39 L -0.03559 0.00139 L -0.03507 0.19514 " pathEditMode="relative" rAng="0" ptsTypes="AAA">
                                      <p:cBhvr>
                                        <p:cTn id="12" dur="4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96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3.33333E-6 L 0.00069 0.2368 L 0.24028 0.23611 " pathEditMode="relative" ptsTypes="A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116 L 0.21059 -0.00092 " pathEditMode="relative" ptsTypes="AA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3.33333E-6 L 0.00069 0.32083 L 0.04288 0.32083 L 0.04288 0.2368 L 0.24028 0.23611 " pathEditMode="relative" rAng="0" ptsTypes="AAAAA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1604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007 -0.00116 L 0.21059 -0.00092 " pathEditMode="relative" ptsTypes="AA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24 L -0.03559 -0.00024 L -0.03559 0.14305 L 0.01007 0.14305 L 0.01007 0.09328 L 0.05782 0.09328 L 0.05782 0.14305 L 0.12587 0.14328 L 0.12587 0.27245 L 0.06441 0.27245 L 0.06493 0.68055 L 0.02691 0.68078 L 0.02691 0.74537 L 0.21598 0.74537 L 0.21598 0.46898 " pathEditMode="relative" rAng="0" ptsTypes="AAAAAAAAAAAAAAA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372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24 L -0.03559 -0.00024 L -0.03559 0.14305 L 0.01007 0.14305 L 0.01007 0.09328 L 0.05781 0.09328 L 0.05781 0.14305 L 0.12482 0.14328 L 0.12482 0.19606 L 0.21389 0.19606 L 0.21441 0.46967 " pathEditMode="relative" rAng="0" ptsTypes="AAAAAAAAAAA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2349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6218017" y="1415203"/>
            <a:ext cx="2280881" cy="10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experimental </a:t>
            </a:r>
            <a:r>
              <a:rPr lang="de-DE" sz="15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parameters</a:t>
            </a:r>
            <a:r>
              <a:rPr lang="de-DE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3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energy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per pulse: </a:t>
            </a:r>
            <a:r>
              <a:rPr lang="de-DE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~ 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100 µJ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lens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focal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length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</a:t>
            </a:r>
            <a:r>
              <a:rPr lang="de-DE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300 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</a:t>
            </a:r>
            <a:r>
              <a:rPr lang="de-DE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</a:t>
            </a:r>
            <a:endParaRPr lang="de-DE" sz="1500" b="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1/e² </a:t>
            </a: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focal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de-DE" sz="15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radius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</a:t>
            </a:r>
            <a:r>
              <a:rPr lang="de-DE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33 </a:t>
            </a:r>
            <a:r>
              <a:rPr lang="de-DE" sz="15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µm</a:t>
            </a:r>
            <a:endParaRPr lang="de-DE" sz="1500" b="0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7" name="Picture 2" descr="C:\Users\Christian Gerbig\publications\talks\2013-03-19 DPG 2013\images\GE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8" y="3545740"/>
            <a:ext cx="79351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485084"/>
            <a:ext cx="4099763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431540" y="2835084"/>
            <a:ext cx="4099763" cy="135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812294" y="764704"/>
            <a:ext cx="33329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grating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enhanced</a:t>
            </a:r>
            <a:endParaRPr lang="de-DE" sz="2000" dirty="0" smtClean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ponderomotive</a:t>
            </a:r>
            <a:r>
              <a:rPr lang="de-DE" sz="20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0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scattering</a:t>
            </a:r>
            <a:endParaRPr lang="de-DE" sz="2000" dirty="0">
              <a:ln w="12700">
                <a:noFill/>
                <a:prstDash val="solid"/>
              </a:ln>
              <a:solidFill>
                <a:srgbClr val="C5005A"/>
              </a:solidFill>
              <a:latin typeface="+mn-lt"/>
            </a:endParaRPr>
          </a:p>
        </p:txBody>
      </p:sp>
      <p:pic>
        <p:nvPicPr>
          <p:cNvPr id="2053" name="Picture 5" descr="C:\Users\Christian Gerbig\publications\talks\2013-08-26 MPQ\images\temporal resolution\9500µm-FittedScanData_V03_FINAL_transB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28700"/>
            <a:ext cx="4383928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8894" y="1485084"/>
            <a:ext cx="4099763" cy="1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026000" y="2790141"/>
                <a:ext cx="2967031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/>
                            </a:rPr>
                            <m:t>τ</m:t>
                          </m:r>
                        </m:e>
                      </m:d>
                      <m:r>
                        <a:rPr lang="de-DE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</m:d>
                          <m:r>
                            <a:rPr lang="de-DE" sz="1800" b="0" i="1" smtClean="0">
                              <a:latin typeface="Cambria Math"/>
                            </a:rPr>
                            <m:t>  </m:t>
                          </m:r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800" b="0" i="1">
                                  <a:latin typeface="Cambria Math"/>
                                </a:rPr>
                                <m:t>τ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b="0" i="1" smtClean="0">
                                  <a:latin typeface="Cambria Math"/>
                                </a:rPr>
                                <m:t>𝑌</m:t>
                              </m:r>
                              <m:r>
                                <a:rPr lang="de-DE" sz="18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de-DE" sz="1800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</m:d>
                          <m:r>
                            <a:rPr lang="de-DE" sz="18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sz="1800" b="0" i="1" smtClean="0">
                              <a:latin typeface="Cambria Math"/>
                            </a:rPr>
                            <m:t>𝑑𝑌𝑑𝑍</m:t>
                          </m:r>
                        </m:e>
                      </m:nary>
                    </m:oMath>
                  </m:oMathPara>
                </a14:m>
                <a:endParaRPr lang="de-DE" sz="1800" b="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000" y="2790141"/>
                <a:ext cx="2967031" cy="81887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1219792" y="3418401"/>
                <a:ext cx="2848152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sz="1800" b="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b="0" i="1">
                                      <a:latin typeface="Cambria Math"/>
                                    </a:rPr>
                                    <m:t>τ</m:t>
                                  </m:r>
                                </m:e>
                              </m:d>
                            </m:sub>
                            <m:sup>
                              <m:r>
                                <a:rPr lang="de-DE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1800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de-DE" sz="18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8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sz="18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l-GR" sz="18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sz="1800" b="0" i="1">
                                                  <a:latin typeface="Cambria Math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800" b="0" i="1">
                                                  <a:latin typeface="Cambria Math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l-GR" sz="18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800" b="0" i="1"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800" b="0" i="1">
                                                  <a:latin typeface="Cambria Math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1800" b="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de-DE" sz="1800" b="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de-DE" sz="1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DE" sz="1800" b="0" dirty="0"/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792" y="3418401"/>
                <a:ext cx="2848152" cy="9106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5950252" y="6542088"/>
            <a:ext cx="22044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temporal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27200"/>
            <a:ext cx="4389009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7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4.16667E-6 -0.2018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hristian Gerbig\publications\talks\2013-03-19 DPG 2013\images\FTED-ElectronPulseDuration-Plot-F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0"/>
          <a:stretch/>
        </p:blipFill>
        <p:spPr bwMode="auto">
          <a:xfrm>
            <a:off x="395536" y="1016732"/>
            <a:ext cx="8140955" cy="532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392022" y="908720"/>
            <a:ext cx="636905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electron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pulse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duration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at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sample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position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latin typeface="+mn-l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950252" y="6542088"/>
            <a:ext cx="22044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temporal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97688" y="405219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28.0 µm</a:t>
            </a:r>
            <a:endParaRPr lang="de-DE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151591" y="3494723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9.5 µm</a:t>
            </a:r>
            <a:endParaRPr lang="de-DE" sz="1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195736" y="2744924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2.3 µm</a:t>
            </a:r>
            <a:endParaRPr lang="de-DE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0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3A6AD-907A-4A18-9122-6AAA95A8D1F4}" type="slidenum">
              <a:rPr lang="de-DE"/>
              <a:pPr/>
              <a:t>16</a:t>
            </a:fld>
            <a:endParaRPr lang="de-DE"/>
          </a:p>
        </p:txBody>
      </p:sp>
      <p:sp>
        <p:nvSpPr>
          <p:cNvPr id="269315" name="Oval 3"/>
          <p:cNvSpPr>
            <a:spLocks noChangeArrowheads="1"/>
          </p:cNvSpPr>
          <p:nvPr/>
        </p:nvSpPr>
        <p:spPr bwMode="auto">
          <a:xfrm>
            <a:off x="1079500" y="2409825"/>
            <a:ext cx="1800225" cy="1800225"/>
          </a:xfrm>
          <a:prstGeom prst="ellipse">
            <a:avLst/>
          </a:prstGeom>
          <a:blipFill dpi="0" rotWithShape="1">
            <a:blip r:embed="rId3"/>
            <a:srcRect/>
            <a:stretch>
              <a:fillRect r="-6110"/>
            </a:stretch>
          </a:blipFill>
          <a:ln w="63500" algn="ctr">
            <a:solidFill>
              <a:srgbClr val="C5005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9316" name="Oval 4"/>
          <p:cNvSpPr>
            <a:spLocks noChangeArrowheads="1"/>
          </p:cNvSpPr>
          <p:nvPr/>
        </p:nvSpPr>
        <p:spPr bwMode="auto">
          <a:xfrm>
            <a:off x="6261100" y="2409825"/>
            <a:ext cx="1800225" cy="180022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9317" name="Oval 5"/>
          <p:cNvSpPr>
            <a:spLocks noChangeArrowheads="1"/>
          </p:cNvSpPr>
          <p:nvPr/>
        </p:nvSpPr>
        <p:spPr bwMode="auto">
          <a:xfrm>
            <a:off x="3798888" y="2168525"/>
            <a:ext cx="1547812" cy="15478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3617913" y="3773488"/>
            <a:ext cx="19367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temporal pulse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characterization</a:t>
            </a: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1176338" y="4264025"/>
            <a:ext cx="2305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de-DE" sz="2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UED </a:t>
            </a:r>
            <a:r>
              <a:rPr lang="de-DE" sz="20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setup</a:t>
            </a:r>
            <a:r>
              <a:rPr lang="de-DE" sz="2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endParaRPr lang="de-DE" sz="20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</a:t>
            </a:r>
            <a:r>
              <a:rPr lang="de-DE" sz="2000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resolution</a:t>
            </a:r>
            <a:endParaRPr lang="de-DE" sz="20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9321" name="Rectangle 9"/>
          <p:cNvSpPr>
            <a:spLocks noChangeArrowheads="1"/>
          </p:cNvSpPr>
          <p:nvPr/>
        </p:nvSpPr>
        <p:spPr bwMode="auto">
          <a:xfrm>
            <a:off x="5835650" y="4257675"/>
            <a:ext cx="2157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 dynamics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graphite</a:t>
            </a:r>
          </a:p>
        </p:txBody>
      </p:sp>
    </p:spTree>
    <p:extLst>
      <p:ext uri="{BB962C8B-B14F-4D97-AF65-F5344CB8AC3E}">
        <p14:creationId xmlns:p14="http://schemas.microsoft.com/office/powerpoint/2010/main" val="2774900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" fill="hold"/>
                                        <p:tgtEl>
                                          <p:spTgt spid="2693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1.1" calcmode="lin" valueType="num">
                                      <p:cBhvr override="childStyle">
                                        <p:cTn id="8" dur="300" fill="hold"/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5" grpId="0" animBg="1"/>
      <p:bldP spid="269316" grpId="0" animBg="1"/>
      <p:bldP spid="269317" grpId="0" animBg="1"/>
      <p:bldP spid="269319" grpId="0"/>
      <p:bldP spid="269320" grpId="0"/>
      <p:bldP spid="2693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694EE-225C-4E87-88D6-3716EEDB037B}" type="slidenum">
              <a:rPr lang="de-DE"/>
              <a:pPr/>
              <a:t>17</a:t>
            </a:fld>
            <a:endParaRPr lang="de-DE" dirty="0"/>
          </a:p>
        </p:txBody>
      </p:sp>
      <p:pic>
        <p:nvPicPr>
          <p:cNvPr id="190485" name="Picture 21" descr="OverAllSsetupV02_withoutspeci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927633"/>
            <a:ext cx="5595938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91" name="Oval 27"/>
          <p:cNvSpPr>
            <a:spLocks noChangeArrowheads="1"/>
          </p:cNvSpPr>
          <p:nvPr/>
        </p:nvSpPr>
        <p:spPr bwMode="auto">
          <a:xfrm>
            <a:off x="719771" y="1046696"/>
            <a:ext cx="395287" cy="3952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0492" name="Oval 28"/>
          <p:cNvSpPr>
            <a:spLocks noChangeArrowheads="1"/>
          </p:cNvSpPr>
          <p:nvPr/>
        </p:nvSpPr>
        <p:spPr bwMode="auto">
          <a:xfrm>
            <a:off x="392746" y="2643721"/>
            <a:ext cx="395287" cy="395287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0493" name="Oval 29"/>
          <p:cNvSpPr>
            <a:spLocks noChangeArrowheads="1"/>
          </p:cNvSpPr>
          <p:nvPr/>
        </p:nvSpPr>
        <p:spPr bwMode="auto">
          <a:xfrm>
            <a:off x="2607308" y="4274083"/>
            <a:ext cx="395288" cy="395288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0496" name="Oval 32"/>
          <p:cNvSpPr>
            <a:spLocks noChangeArrowheads="1"/>
          </p:cNvSpPr>
          <p:nvPr/>
        </p:nvSpPr>
        <p:spPr bwMode="auto">
          <a:xfrm>
            <a:off x="719771" y="1046696"/>
            <a:ext cx="395287" cy="3952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37250" y="6542088"/>
            <a:ext cx="219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dynamics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graphite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2" name="Picture 2" descr="C:\Users\Christian Gerbig\Desktop\MillerIndic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88" y="90932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hristian Gerbig\publications\talks\2013-03-19 DPG 2013\images\debye-waller\MillerIndices_100-600-spo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0" y="910800"/>
            <a:ext cx="5399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040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39 L -0.03559 0.00139 L -0.03507 0.19514 " pathEditMode="relative" rAng="0" ptsTypes="AAA">
                                      <p:cBhvr>
                                        <p:cTn id="12" dur="450" fill="hold"/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96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3.33333E-6 L 0.00069 0.2368 L 0.24028 0.23611 " pathEditMode="relative" ptsTypes="AAA">
                                      <p:cBhvr>
                                        <p:cTn id="14" dur="500" fill="hold"/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116 L 0.21059 -0.00092 " pathEditMode="relative" ptsTypes="AA">
                                      <p:cBhvr>
                                        <p:cTn id="16" dur="500" fill="hold"/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4 L -0.03559 -0.00024 L -0.03559 0.14305 L 0.01007 0.14305 L 0.01007 0.09328 L 0.05782 0.09328 L 0.05782 0.14305 L 0.32188 0.14305 L 0.32188 0.50023 L 0.2165 0.46944 " pathEditMode="relative" ptsTypes="AAAAAAAAAA">
                                      <p:cBhvr>
                                        <p:cTn id="22" dur="500" fill="hold"/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036E-6 L -0.17188 4.81036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9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animBg="1"/>
      <p:bldP spid="190491" grpId="1" animBg="1"/>
      <p:bldP spid="190491" grpId="2" animBg="1"/>
      <p:bldP spid="190492" grpId="0" animBg="1"/>
      <p:bldP spid="190492" grpId="1" animBg="1"/>
      <p:bldP spid="190492" grpId="2" animBg="1"/>
      <p:bldP spid="190493" grpId="0" animBg="1"/>
      <p:bldP spid="190493" grpId="1" animBg="1"/>
      <p:bldP spid="190493" grpId="2" animBg="1"/>
      <p:bldP spid="190496" grpId="0" animBg="1"/>
      <p:bldP spid="190496" grpId="1" animBg="1"/>
      <p:bldP spid="19049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n Gerbig\publications\talks\2013-03-19 DPG 2013\images\debye-waller\100-600-spots-NOTfit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60" y="1476000"/>
            <a:ext cx="710788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hristian Gerbig\publications\talks\2013-03-19 DPG 2013\images\debye-waller\100-600-spots-fit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76000"/>
            <a:ext cx="710788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86448" y="915814"/>
            <a:ext cx="37577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lattice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heating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dynamics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" y="1628800"/>
            <a:ext cx="127108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6" y="5263632"/>
            <a:ext cx="1097561" cy="48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20687" y="3392996"/>
            <a:ext cx="1454969" cy="5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5937250" y="6542088"/>
            <a:ext cx="219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dynamics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graphite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7920038" y="6542088"/>
            <a:ext cx="1116012" cy="333375"/>
          </a:xfrm>
        </p:spPr>
        <p:txBody>
          <a:bodyPr/>
          <a:lstStyle/>
          <a:p>
            <a:r>
              <a:rPr lang="de-DE" dirty="0" smtClean="0"/>
              <a:t>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97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10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01C5-C877-449D-A01A-3C908CEA8476}" type="slidenum">
              <a:rPr lang="de-DE"/>
              <a:pPr/>
              <a:t>1</a:t>
            </a:fld>
            <a:endParaRPr lang="de-DE"/>
          </a:p>
        </p:txBody>
      </p:sp>
      <p:sp>
        <p:nvSpPr>
          <p:cNvPr id="177186" name="Oval 34"/>
          <p:cNvSpPr>
            <a:spLocks noChangeArrowheads="1"/>
          </p:cNvSpPr>
          <p:nvPr/>
        </p:nvSpPr>
        <p:spPr bwMode="auto">
          <a:xfrm>
            <a:off x="1079500" y="2409825"/>
            <a:ext cx="1800225" cy="1800225"/>
          </a:xfrm>
          <a:prstGeom prst="ellipse">
            <a:avLst/>
          </a:prstGeom>
          <a:blipFill dpi="0" rotWithShape="1">
            <a:blip r:embed="rId3"/>
            <a:srcRect/>
            <a:stretch>
              <a:fillRect r="-6110"/>
            </a:stretch>
          </a:blipFill>
          <a:ln w="63500" algn="ctr">
            <a:solidFill>
              <a:srgbClr val="C5005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77189" name="Oval 37"/>
          <p:cNvSpPr>
            <a:spLocks noChangeArrowheads="1"/>
          </p:cNvSpPr>
          <p:nvPr/>
        </p:nvSpPr>
        <p:spPr bwMode="auto">
          <a:xfrm>
            <a:off x="6261100" y="2409825"/>
            <a:ext cx="1800225" cy="180022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77190" name="Oval 38"/>
          <p:cNvSpPr>
            <a:spLocks noChangeArrowheads="1"/>
          </p:cNvSpPr>
          <p:nvPr/>
        </p:nvSpPr>
        <p:spPr bwMode="auto">
          <a:xfrm>
            <a:off x="3798888" y="2168525"/>
            <a:ext cx="1547812" cy="15478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77194" name="Rectangle 42"/>
          <p:cNvSpPr>
            <a:spLocks noChangeArrowheads="1"/>
          </p:cNvSpPr>
          <p:nvPr/>
        </p:nvSpPr>
        <p:spPr bwMode="auto">
          <a:xfrm>
            <a:off x="3759200" y="6092825"/>
            <a:ext cx="1641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350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177196" name="Rectangle 44"/>
          <p:cNvSpPr>
            <a:spLocks noChangeArrowheads="1"/>
          </p:cNvSpPr>
          <p:nvPr/>
        </p:nvSpPr>
        <p:spPr bwMode="auto">
          <a:xfrm>
            <a:off x="3617913" y="3773488"/>
            <a:ext cx="19367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temporal pulse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characterization</a:t>
            </a:r>
          </a:p>
        </p:txBody>
      </p:sp>
      <p:sp>
        <p:nvSpPr>
          <p:cNvPr id="177198" name="Rectangle 46"/>
          <p:cNvSpPr>
            <a:spLocks noChangeArrowheads="1"/>
          </p:cNvSpPr>
          <p:nvPr/>
        </p:nvSpPr>
        <p:spPr bwMode="auto">
          <a:xfrm>
            <a:off x="1176338" y="4264025"/>
            <a:ext cx="2305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de-DE" sz="2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UED </a:t>
            </a:r>
            <a:r>
              <a:rPr lang="de-DE" sz="20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setup</a:t>
            </a:r>
            <a:r>
              <a:rPr lang="de-DE" sz="2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endParaRPr lang="de-DE" sz="20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de-DE" sz="20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patial</a:t>
            </a:r>
            <a:r>
              <a:rPr lang="de-DE" sz="2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resolution</a:t>
            </a:r>
            <a:endParaRPr lang="de-DE" sz="20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7199" name="Rectangle 47"/>
          <p:cNvSpPr>
            <a:spLocks noChangeArrowheads="1"/>
          </p:cNvSpPr>
          <p:nvPr/>
        </p:nvSpPr>
        <p:spPr bwMode="auto">
          <a:xfrm>
            <a:off x="5835650" y="4257675"/>
            <a:ext cx="2157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 dynamics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graphite</a:t>
            </a:r>
          </a:p>
        </p:txBody>
      </p:sp>
    </p:spTree>
    <p:extLst>
      <p:ext uri="{BB962C8B-B14F-4D97-AF65-F5344CB8AC3E}">
        <p14:creationId xmlns:p14="http://schemas.microsoft.com/office/powerpoint/2010/main" val="3921512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" fill="hold"/>
                                        <p:tgtEl>
                                          <p:spTgt spid="1771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1.1" calcmode="lin" valueType="num">
                                      <p:cBhvr override="childStyle">
                                        <p:cTn id="8" dur="300" fill="hold"/>
                                        <p:tgtEl>
                                          <p:spTgt spid="17719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771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7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77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7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771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7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771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7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86" grpId="0" animBg="1"/>
      <p:bldP spid="177189" grpId="0" animBg="1"/>
      <p:bldP spid="177190" grpId="0" animBg="1"/>
      <p:bldP spid="177194" grpId="0"/>
      <p:bldP spid="177196" grpId="0"/>
      <p:bldP spid="177198" grpId="0"/>
      <p:bldP spid="1771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n Gerbig\publications\talks\2013-03-19 DPG 2013\images\debye-waller\AllDataFit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86" y="1476000"/>
            <a:ext cx="693668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Christian Gerbig\publications\talks\2013-03-19 DPG 2013\images\debye-waller\linearIntensityDropF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18" y="1520788"/>
            <a:ext cx="6281740" cy="400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Christian Gerbig\publications\talks\2013-03-19 DPG 2013\images\debye-waller\debye-waller-formul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92" y="4286332"/>
            <a:ext cx="2814806" cy="140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57939" y="5585174"/>
            <a:ext cx="78665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final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lattice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temparture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from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intensity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drop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 </a:t>
            </a:r>
            <a:r>
              <a:rPr lang="de-DE" sz="2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1227 K</a:t>
            </a:r>
          </a:p>
          <a:p>
            <a:pPr>
              <a:spcBef>
                <a:spcPct val="20000"/>
              </a:spcBef>
              <a:defRPr/>
            </a:pP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theoretical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final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temperature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laser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fluence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6.7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mJ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/cm²):</a:t>
            </a:r>
            <a:r>
              <a:rPr lang="de-DE" sz="2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1135 K</a:t>
            </a:r>
            <a:endParaRPr lang="de-DE" sz="20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052761" y="915814"/>
            <a:ext cx="30314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Debye-Waller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effect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" y="1628800"/>
            <a:ext cx="127108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6" y="5263632"/>
            <a:ext cx="1097561" cy="48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 bwMode="auto">
          <a:xfrm>
            <a:off x="20687" y="3392996"/>
            <a:ext cx="1454969" cy="5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0" y="3932996"/>
            <a:ext cx="1403648" cy="1811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5937250" y="6542088"/>
            <a:ext cx="219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dynamics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graphite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7920038" y="6542088"/>
            <a:ext cx="1116012" cy="333375"/>
          </a:xfrm>
        </p:spPr>
        <p:txBody>
          <a:bodyPr/>
          <a:lstStyle/>
          <a:p>
            <a:r>
              <a:rPr lang="de-DE" dirty="0" smtClean="0"/>
              <a:t>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532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7822E-6 L -2.5E-6 -0.39019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hristian Gerbig\publications\talks\2013-03-19 DPG 2013\images\debye-waller\100-600-spots-NOTfit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476000"/>
            <a:ext cx="710788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 bwMode="auto">
          <a:xfrm>
            <a:off x="2233985" y="1439996"/>
            <a:ext cx="465807" cy="4581292"/>
          </a:xfrm>
          <a:prstGeom prst="rect">
            <a:avLst/>
          </a:prstGeom>
          <a:solidFill>
            <a:srgbClr val="C5005A">
              <a:alpha val="25000"/>
            </a:srgbClr>
          </a:solidFill>
          <a:ln w="50800">
            <a:solidFill>
              <a:srgbClr val="C5005A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672632" y="915814"/>
            <a:ext cx="38795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u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ltrafast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lattice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dynamics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7920038" y="6542088"/>
            <a:ext cx="1116012" cy="333375"/>
          </a:xfrm>
        </p:spPr>
        <p:txBody>
          <a:bodyPr/>
          <a:lstStyle/>
          <a:p>
            <a:r>
              <a:rPr lang="de-DE" dirty="0" smtClean="0"/>
              <a:t>19</a:t>
            </a:r>
            <a:endParaRPr lang="de-DE" dirty="0"/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5937250" y="6542088"/>
            <a:ext cx="219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dynamics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graphite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09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735796" y="915814"/>
            <a:ext cx="3687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honon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decay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channels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 descr="C:\Users\Christian Gerbig\publications\talks\2013-08-26 MPQ\images\graphite\1st_10ps_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548000"/>
            <a:ext cx="7920000" cy="47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ristian Gerbig\publications\talks\2013-08-26 MPQ\images\graphite\1st_10ps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548000"/>
            <a:ext cx="7920000" cy="47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hristian Gerbig\publications\talks\2013-08-26 MPQ\images\graphite\1st_10ps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548000"/>
            <a:ext cx="7920000" cy="47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hristian Gerbig\publications\talks\2013-08-26 MPQ\images\graphite\1st_10ps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548000"/>
            <a:ext cx="7920000" cy="47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Christian Gerbig\publications\talks\2013-08-26 MPQ\images\graphite\1st_10ps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548000"/>
            <a:ext cx="7920000" cy="47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4" t="4977" r="3528" b="87009"/>
          <a:stretch/>
        </p:blipFill>
        <p:spPr bwMode="auto">
          <a:xfrm>
            <a:off x="6493934" y="1779393"/>
            <a:ext cx="1718734" cy="3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44629"/>
            <a:ext cx="2570798" cy="16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10" y="3176973"/>
            <a:ext cx="2418101" cy="13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/>
        </p:nvSpPr>
        <p:spPr>
          <a:xfrm>
            <a:off x="7020272" y="3457453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  <a:endParaRPr lang="de-DE" sz="6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5937250" y="6542088"/>
            <a:ext cx="219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dynamics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graphite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6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396533" y="915814"/>
            <a:ext cx="43717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coherenct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acoustic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phonons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 descr="C:\Users\Christian Gerbig\publications\talks\2013-08-26 MPQ\images\graphite\CAP-20n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60" y="1543235"/>
            <a:ext cx="6660000" cy="48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hristian Gerbig\publications\talks\2013-08-26 MPQ\images\graphite\CAP-20nm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60" y="1543235"/>
            <a:ext cx="6660000" cy="483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2736176" y="4072307"/>
            <a:ext cx="2687124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5472480" y="1732047"/>
            <a:ext cx="2124236" cy="540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2123728" y="1439996"/>
            <a:ext cx="2304255" cy="4680000"/>
          </a:xfrm>
          <a:prstGeom prst="rect">
            <a:avLst/>
          </a:prstGeom>
          <a:solidFill>
            <a:srgbClr val="C5005A">
              <a:alpha val="25000"/>
            </a:srgbClr>
          </a:solidFill>
          <a:ln w="50800">
            <a:solidFill>
              <a:srgbClr val="C5005A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5937250" y="6542088"/>
            <a:ext cx="219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dynamics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graphite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ristian Gerbig\publications\talks\2013-08-26 MPQ\images\graphite\CAP-20nm+10n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00" y="1548000"/>
            <a:ext cx="6660000" cy="484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hristian Gerbig\publications\talks\2013-08-26 MPQ\images\graphite\CAP-20nm+10nm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00" y="1548000"/>
            <a:ext cx="6660000" cy="484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396533" y="915814"/>
            <a:ext cx="43717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coherenct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acoustic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phonons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5937250" y="6542088"/>
            <a:ext cx="219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dynamics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graphite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0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77175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4568661" y="1736832"/>
            <a:ext cx="4454609" cy="396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41" y="1947600"/>
            <a:ext cx="428434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0" y="1916832"/>
            <a:ext cx="251520" cy="360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904148" y="3429000"/>
            <a:ext cx="2664296" cy="1260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93" b="17778"/>
          <a:stretch/>
        </p:blipFill>
        <p:spPr bwMode="auto">
          <a:xfrm>
            <a:off x="251520" y="1916832"/>
            <a:ext cx="298813" cy="29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396533" y="915814"/>
            <a:ext cx="43717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coherenct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acoustic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phonons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5937250" y="6542088"/>
            <a:ext cx="219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dynamics</a:t>
            </a:r>
            <a:r>
              <a:rPr lang="de-DE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DE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graphite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8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47969 1.85185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266257" name="Rectangle 17"/>
          <p:cNvSpPr>
            <a:spLocks noChangeArrowheads="1"/>
          </p:cNvSpPr>
          <p:nvPr/>
        </p:nvSpPr>
        <p:spPr bwMode="auto">
          <a:xfrm>
            <a:off x="-180975" y="5265738"/>
            <a:ext cx="9540875" cy="8032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66244" name="Oval 4"/>
          <p:cNvSpPr>
            <a:spLocks noChangeArrowheads="1"/>
          </p:cNvSpPr>
          <p:nvPr/>
        </p:nvSpPr>
        <p:spPr bwMode="auto">
          <a:xfrm>
            <a:off x="5543550" y="1971675"/>
            <a:ext cx="1439863" cy="143986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6245" name="Oval 5"/>
          <p:cNvSpPr>
            <a:spLocks noChangeArrowheads="1"/>
          </p:cNvSpPr>
          <p:nvPr/>
        </p:nvSpPr>
        <p:spPr bwMode="auto">
          <a:xfrm>
            <a:off x="4032250" y="1592263"/>
            <a:ext cx="1079500" cy="10795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6246" name="Rectangle 6"/>
          <p:cNvSpPr>
            <a:spLocks noChangeArrowheads="1"/>
          </p:cNvSpPr>
          <p:nvPr/>
        </p:nvSpPr>
        <p:spPr bwMode="auto">
          <a:xfrm>
            <a:off x="3502025" y="6092825"/>
            <a:ext cx="2162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350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3492500" y="5343525"/>
            <a:ext cx="2130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temporal pulse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characterization</a:t>
            </a:r>
          </a:p>
        </p:txBody>
      </p:sp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6951663" y="5337175"/>
            <a:ext cx="2157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lattice dynamics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sz="200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graphite</a:t>
            </a:r>
          </a:p>
        </p:txBody>
      </p:sp>
      <p:sp>
        <p:nvSpPr>
          <p:cNvPr id="266251" name="Oval 11"/>
          <p:cNvSpPr>
            <a:spLocks noChangeAspect="1" noChangeArrowheads="1"/>
          </p:cNvSpPr>
          <p:nvPr/>
        </p:nvSpPr>
        <p:spPr bwMode="auto">
          <a:xfrm>
            <a:off x="2159732" y="1973263"/>
            <a:ext cx="1439863" cy="143986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6253" name="Oval 13"/>
          <p:cNvSpPr>
            <a:spLocks noChangeArrowheads="1"/>
          </p:cNvSpPr>
          <p:nvPr/>
        </p:nvSpPr>
        <p:spPr bwMode="auto">
          <a:xfrm>
            <a:off x="6264275" y="2409825"/>
            <a:ext cx="1800225" cy="180022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6254" name="Oval 14"/>
          <p:cNvSpPr>
            <a:spLocks noChangeArrowheads="1"/>
          </p:cNvSpPr>
          <p:nvPr/>
        </p:nvSpPr>
        <p:spPr bwMode="auto">
          <a:xfrm>
            <a:off x="3744913" y="2205038"/>
            <a:ext cx="1619250" cy="161925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445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6255" name="Oval 15"/>
          <p:cNvSpPr>
            <a:spLocks noChangeArrowheads="1"/>
          </p:cNvSpPr>
          <p:nvPr/>
        </p:nvSpPr>
        <p:spPr bwMode="auto">
          <a:xfrm>
            <a:off x="3492500" y="3141663"/>
            <a:ext cx="2159000" cy="2159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6248" name="Rectangle 8"/>
          <p:cNvSpPr>
            <a:spLocks noChangeArrowheads="1"/>
          </p:cNvSpPr>
          <p:nvPr/>
        </p:nvSpPr>
        <p:spPr bwMode="auto">
          <a:xfrm>
            <a:off x="71438" y="5337175"/>
            <a:ext cx="2305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setup</a:t>
            </a:r>
            <a:r>
              <a:rPr lang="de-DE" sz="2000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endParaRPr lang="de-DE" sz="20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</a:t>
            </a:r>
            <a:r>
              <a:rPr lang="de-DE" sz="2000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resolution</a:t>
            </a:r>
            <a:endParaRPr lang="de-DE" sz="20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50" name="Oval 10"/>
          <p:cNvSpPr>
            <a:spLocks noChangeArrowheads="1"/>
          </p:cNvSpPr>
          <p:nvPr/>
        </p:nvSpPr>
        <p:spPr bwMode="auto">
          <a:xfrm>
            <a:off x="1116013" y="2409825"/>
            <a:ext cx="1800225" cy="1800225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6243" name="Oval 3"/>
          <p:cNvSpPr>
            <a:spLocks noChangeAspect="1" noChangeArrowheads="1"/>
          </p:cNvSpPr>
          <p:nvPr/>
        </p:nvSpPr>
        <p:spPr bwMode="auto">
          <a:xfrm>
            <a:off x="-180975" y="3130550"/>
            <a:ext cx="2159000" cy="2159000"/>
          </a:xfrm>
          <a:prstGeom prst="ellipse">
            <a:avLst/>
          </a:prstGeom>
          <a:blipFill dpi="0" rotWithShape="1">
            <a:blip r:embed="rId10"/>
            <a:srcRect/>
            <a:stretch>
              <a:fillRect r="-6110"/>
            </a:stretch>
          </a:blipFill>
          <a:ln w="63500" algn="ctr">
            <a:solidFill>
              <a:srgbClr val="C5005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66252" name="Oval 12"/>
          <p:cNvSpPr>
            <a:spLocks noChangeArrowheads="1"/>
          </p:cNvSpPr>
          <p:nvPr/>
        </p:nvSpPr>
        <p:spPr bwMode="auto">
          <a:xfrm>
            <a:off x="7200900" y="3130550"/>
            <a:ext cx="2159000" cy="215900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0" algn="ctr">
            <a:solidFill>
              <a:srgbClr val="C5005A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409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:\Users\Silvio\Downloads\IMG_30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t="12865" r="26600" b="21672"/>
          <a:stretch/>
        </p:blipFill>
        <p:spPr bwMode="auto">
          <a:xfrm>
            <a:off x="7416316" y="1368000"/>
            <a:ext cx="1440000" cy="1422220"/>
          </a:xfrm>
          <a:prstGeom prst="rect">
            <a:avLst/>
          </a:prstGeom>
          <a:noFill/>
          <a:effectLst>
            <a:glow rad="63500">
              <a:srgbClr val="BE005A">
                <a:alpha val="80000"/>
              </a:srgb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/>
          <p:cNvSpPr/>
          <p:nvPr/>
        </p:nvSpPr>
        <p:spPr>
          <a:xfrm>
            <a:off x="143368" y="800708"/>
            <a:ext cx="2398093" cy="5909310"/>
          </a:xfrm>
          <a:prstGeom prst="rect">
            <a:avLst/>
          </a:prstGeom>
          <a:effectLst>
            <a:glow rad="127000">
              <a:srgbClr val="C5005A"/>
            </a:glow>
            <a:softEdge rad="12700"/>
          </a:effectLst>
        </p:spPr>
        <p:txBody>
          <a:bodyPr wrap="square">
            <a:spAutoFit/>
          </a:bodyPr>
          <a:lstStyle/>
          <a:p>
            <a:pPr algn="l"/>
            <a:r>
              <a:rPr lang="de-DE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Thomas Baumert</a:t>
            </a: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Arne </a:t>
            </a:r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Senftleben</a:t>
            </a:r>
          </a:p>
          <a:p>
            <a:pPr algn="l"/>
            <a:endParaRPr lang="de-DE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Petra Kasper</a:t>
            </a: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Ute Meier-Dietrich</a:t>
            </a:r>
          </a:p>
          <a:p>
            <a:pPr algn="l"/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 </a:t>
            </a:r>
            <a:r>
              <a:rPr lang="de-DE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Sarpe</a:t>
            </a:r>
            <a:endParaRPr lang="de-D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de-DE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de-DE" sz="1400" dirty="0" smtClean="0">
                <a:effectLst>
                  <a:glow rad="139700">
                    <a:srgbClr val="BE005A">
                      <a:alpha val="80000"/>
                    </a:srgbClr>
                  </a:glow>
                </a:effectLst>
              </a:rPr>
              <a:t>Silvio Morgenstern</a:t>
            </a:r>
          </a:p>
          <a:p>
            <a:pPr algn="l"/>
            <a:r>
              <a:rPr lang="de-DE" sz="1400" dirty="0" smtClean="0">
                <a:effectLst>
                  <a:glow rad="139700">
                    <a:srgbClr val="BE005A">
                      <a:alpha val="80000"/>
                    </a:srgbClr>
                  </a:glow>
                </a:effectLst>
              </a:rPr>
              <a:t>Marlene Adrian</a:t>
            </a:r>
          </a:p>
          <a:p>
            <a:pPr algn="l"/>
            <a:r>
              <a:rPr lang="de-DE" sz="1400" dirty="0" smtClean="0">
                <a:effectLst>
                  <a:glow rad="139700">
                    <a:srgbClr val="BE005A">
                      <a:alpha val="80000"/>
                    </a:srgbClr>
                  </a:glow>
                </a:effectLst>
              </a:rPr>
              <a:t>Xaver Holzapfel</a:t>
            </a:r>
          </a:p>
          <a:p>
            <a:pPr algn="l"/>
            <a:r>
              <a:rPr lang="de-DE" sz="1400" dirty="0" smtClean="0">
                <a:solidFill>
                  <a:schemeClr val="tx1">
                    <a:alpha val="50000"/>
                  </a:schemeClr>
                </a:solidFill>
                <a:effectLst>
                  <a:glow rad="139700">
                    <a:srgbClr val="BE005A">
                      <a:alpha val="60000"/>
                    </a:srgbClr>
                  </a:glow>
                </a:effectLst>
              </a:rPr>
              <a:t>Vanessa </a:t>
            </a:r>
            <a:r>
              <a:rPr lang="de-DE" sz="1400" dirty="0" err="1" smtClean="0">
                <a:solidFill>
                  <a:schemeClr val="tx1">
                    <a:alpha val="50000"/>
                  </a:schemeClr>
                </a:solidFill>
                <a:effectLst>
                  <a:glow rad="139700">
                    <a:srgbClr val="BE005A">
                      <a:alpha val="60000"/>
                    </a:srgbClr>
                  </a:glow>
                </a:effectLst>
              </a:rPr>
              <a:t>Sporleder</a:t>
            </a:r>
            <a:endParaRPr lang="de-DE" sz="1400" dirty="0" smtClean="0">
              <a:solidFill>
                <a:schemeClr val="tx1">
                  <a:alpha val="50000"/>
                </a:schemeClr>
              </a:solidFill>
              <a:effectLst>
                <a:glow rad="139700">
                  <a:srgbClr val="BE005A">
                    <a:alpha val="60000"/>
                  </a:srgbClr>
                </a:glow>
              </a:effectLst>
            </a:endParaRPr>
          </a:p>
          <a:p>
            <a:pPr algn="l"/>
            <a:endParaRPr lang="de-DE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Hendrike Braun</a:t>
            </a: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Nadine Götte</a:t>
            </a: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Tillmann </a:t>
            </a:r>
            <a:r>
              <a:rPr lang="de-D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Kalas</a:t>
            </a:r>
            <a:endParaRPr lang="de-DE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Jens Köhler</a:t>
            </a: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Lux</a:t>
            </a: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Jutta </a:t>
            </a:r>
            <a:r>
              <a:rPr lang="de-D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Mildner</a:t>
            </a:r>
            <a:endParaRPr lang="de-DE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Stefanie </a:t>
            </a:r>
            <a:r>
              <a:rPr lang="de-D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Züllighoven</a:t>
            </a:r>
            <a:endParaRPr lang="de-DE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de-DE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Dirk Otto</a:t>
            </a: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Bastian Zielinski</a:t>
            </a: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Dominik </a:t>
            </a:r>
            <a:r>
              <a:rPr lang="de-D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Pengel</a:t>
            </a:r>
            <a:endParaRPr lang="de-DE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Winkler</a:t>
            </a:r>
          </a:p>
          <a:p>
            <a:pPr algn="l"/>
            <a:endParaRPr lang="de-D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 Hillmann</a:t>
            </a:r>
            <a:endParaRPr lang="de-D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Benutzer\gerbig\Pictures\Xa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84" y="1368000"/>
            <a:ext cx="1440000" cy="1440000"/>
          </a:xfrm>
          <a:prstGeom prst="rect">
            <a:avLst/>
          </a:prstGeom>
          <a:noFill/>
          <a:effectLst>
            <a:glow rad="63500">
              <a:srgbClr val="BE005A">
                <a:alpha val="80000"/>
              </a:srgb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Benutzer\gerbig\Pictures\silv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368151"/>
            <a:ext cx="1440000" cy="1440000"/>
          </a:xfrm>
          <a:prstGeom prst="rect">
            <a:avLst/>
          </a:prstGeom>
          <a:noFill/>
          <a:effectLst>
            <a:glow rad="63500">
              <a:srgbClr val="BE005A">
                <a:alpha val="80000"/>
              </a:srgb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Benutzer\gerbig\Pictures\Exp3 Kop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92" y="3019413"/>
            <a:ext cx="6808296" cy="3037879"/>
          </a:xfrm>
          <a:prstGeom prst="rect">
            <a:avLst/>
          </a:prstGeom>
          <a:noFill/>
          <a:effectLst>
            <a:glow rad="63500">
              <a:schemeClr val="bg1">
                <a:alpha val="8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Benutzer\gerbig\Pictures\Marle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1368151"/>
            <a:ext cx="1440000" cy="1440000"/>
          </a:xfrm>
          <a:prstGeom prst="rect">
            <a:avLst/>
          </a:prstGeom>
          <a:noFill/>
          <a:effectLst>
            <a:glow rad="63500">
              <a:srgbClr val="BE005A">
                <a:alpha val="80000"/>
              </a:srgb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3543002" y="682856"/>
            <a:ext cx="4197350" cy="579438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0" dirty="0">
                <a:cs typeface="Arial" charset="0"/>
              </a:rPr>
              <a:t>Thanks to the </a:t>
            </a:r>
            <a:r>
              <a:rPr lang="en-US" sz="3200" b="0" dirty="0">
                <a:solidFill>
                  <a:srgbClr val="CC0070"/>
                </a:solidFill>
                <a:cs typeface="Arial" charset="0"/>
              </a:rPr>
              <a:t>group</a:t>
            </a:r>
            <a:r>
              <a:rPr lang="en-US" sz="3200" b="0" dirty="0">
                <a:solidFill>
                  <a:srgbClr val="000000"/>
                </a:solidFill>
                <a:cs typeface="Arial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930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77F9-9F8F-49EF-BAB0-B2BC9D489249}" type="slidenum">
              <a:rPr lang="de-DE"/>
              <a:pPr/>
              <a:t>27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5" name="Text Box 62"/>
          <p:cNvSpPr txBox="1">
            <a:spLocks noChangeArrowheads="1"/>
          </p:cNvSpPr>
          <p:nvPr/>
        </p:nvSpPr>
        <p:spPr bwMode="auto">
          <a:xfrm>
            <a:off x="1835696" y="3982380"/>
            <a:ext cx="5122863" cy="10668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0" dirty="0">
                <a:cs typeface="Arial" charset="0"/>
              </a:rPr>
              <a:t>…and thank </a:t>
            </a:r>
            <a:r>
              <a:rPr lang="en-US" sz="3200" b="0" dirty="0">
                <a:solidFill>
                  <a:srgbClr val="CC0070"/>
                </a:solidFill>
                <a:cs typeface="Arial" charset="0"/>
              </a:rPr>
              <a:t>you</a:t>
            </a:r>
            <a:r>
              <a:rPr lang="en-US" sz="3200" b="0" dirty="0">
                <a:cs typeface="Arial" charset="0"/>
              </a:rPr>
              <a:t> very much</a:t>
            </a:r>
          </a:p>
          <a:p>
            <a:pPr algn="ctr"/>
            <a:r>
              <a:rPr lang="en-US" sz="3200" b="0" dirty="0">
                <a:cs typeface="Arial" charset="0"/>
              </a:rPr>
              <a:t>for </a:t>
            </a:r>
            <a:r>
              <a:rPr lang="en-US" sz="3200" b="0" dirty="0">
                <a:solidFill>
                  <a:srgbClr val="CC0070"/>
                </a:solidFill>
                <a:cs typeface="Arial" charset="0"/>
              </a:rPr>
              <a:t>your</a:t>
            </a:r>
            <a:r>
              <a:rPr lang="en-US" sz="3200" b="0" dirty="0">
                <a:cs typeface="Arial" charset="0"/>
              </a:rPr>
              <a:t> kind attention 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/>
              <a:t>4</a:t>
            </a:r>
          </a:p>
        </p:txBody>
      </p:sp>
      <p:pic>
        <p:nvPicPr>
          <p:cNvPr id="190498" name="Picture 34" descr="OverAllSsetupV01_withoutPumpA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30250"/>
            <a:ext cx="5595938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83" name="Rectangle 19"/>
          <p:cNvSpPr>
            <a:spLocks noChangeArrowheads="1"/>
          </p:cNvSpPr>
          <p:nvPr/>
        </p:nvSpPr>
        <p:spPr bwMode="auto">
          <a:xfrm>
            <a:off x="6045200" y="6542088"/>
            <a:ext cx="2014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electron diffraction setup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0485" name="Picture 21" descr="OverAllSsetupV02_withoutspecia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30250"/>
            <a:ext cx="5595938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91" name="Oval 27"/>
          <p:cNvSpPr>
            <a:spLocks noChangeArrowheads="1"/>
          </p:cNvSpPr>
          <p:nvPr/>
        </p:nvSpPr>
        <p:spPr bwMode="auto">
          <a:xfrm>
            <a:off x="776288" y="849313"/>
            <a:ext cx="395287" cy="3952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0492" name="Oval 28"/>
          <p:cNvSpPr>
            <a:spLocks noChangeArrowheads="1"/>
          </p:cNvSpPr>
          <p:nvPr/>
        </p:nvSpPr>
        <p:spPr bwMode="auto">
          <a:xfrm>
            <a:off x="449263" y="2446338"/>
            <a:ext cx="395287" cy="395287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0493" name="Oval 29"/>
          <p:cNvSpPr>
            <a:spLocks noChangeArrowheads="1"/>
          </p:cNvSpPr>
          <p:nvPr/>
        </p:nvSpPr>
        <p:spPr bwMode="auto">
          <a:xfrm>
            <a:off x="2663825" y="4076700"/>
            <a:ext cx="395288" cy="395288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0496" name="Oval 32"/>
          <p:cNvSpPr>
            <a:spLocks noChangeArrowheads="1"/>
          </p:cNvSpPr>
          <p:nvPr/>
        </p:nvSpPr>
        <p:spPr bwMode="auto">
          <a:xfrm>
            <a:off x="776288" y="849313"/>
            <a:ext cx="395287" cy="3952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0482" name="Rectangle 18"/>
          <p:cNvSpPr>
            <a:spLocks noChangeArrowheads="1"/>
          </p:cNvSpPr>
          <p:nvPr/>
        </p:nvSpPr>
        <p:spPr bwMode="auto">
          <a:xfrm>
            <a:off x="35496" y="5193196"/>
            <a:ext cx="3130351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5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main parameter:</a:t>
            </a:r>
          </a:p>
          <a:p>
            <a:pPr algn="l"/>
            <a:r>
              <a:rPr lang="en-US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acc</a:t>
            </a:r>
            <a:r>
              <a:rPr lang="en-US" sz="15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voltage:    40 </a:t>
            </a:r>
            <a:r>
              <a:rPr lang="en-US" sz="15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kV</a:t>
            </a:r>
          </a:p>
          <a:p>
            <a:pPr algn="l"/>
            <a:r>
              <a:rPr lang="en-US" sz="15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acc. field:  </a:t>
            </a:r>
            <a:r>
              <a:rPr lang="en-US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11.4 kV/mm</a:t>
            </a:r>
          </a:p>
          <a:p>
            <a:pPr algn="l"/>
            <a:r>
              <a:rPr lang="en-US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pulse radius:    ~ 75 </a:t>
            </a:r>
            <a:r>
              <a:rPr lang="en-US" sz="15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µm</a:t>
            </a:r>
          </a:p>
          <a:p>
            <a:pPr algn="l"/>
            <a:r>
              <a:rPr lang="en-US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source radius:</a:t>
            </a:r>
            <a:r>
              <a:rPr lang="en-US" sz="15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2 µm - </a:t>
            </a:r>
            <a:r>
              <a:rPr lang="en-US" sz="15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US" sz="15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0 µm </a:t>
            </a:r>
            <a:endParaRPr lang="en-US" sz="15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 descr="C:\Users\Christian Gerbig\publications\talks\2013-03-19 DPG 2013\images\sample5_20x_wl_reflectedLight_postproc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24000"/>
            <a:ext cx="2880000" cy="28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optical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2124000"/>
            <a:ext cx="28797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021250" y="4340423"/>
            <a:ext cx="8418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100 µm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7087483" y="4700463"/>
            <a:ext cx="759048" cy="0"/>
          </a:xfrm>
          <a:prstGeom prst="straightConnector1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6" descr="opticalImage_eBeamArea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2124000"/>
            <a:ext cx="28797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ristian Gerbig\publications\talks\2013-03-19 DPG 2013\images\FTED-sampleIma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2124000"/>
            <a:ext cx="2870495" cy="28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6249371" y="5193196"/>
            <a:ext cx="2435282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optical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white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light</a:t>
            </a:r>
          </a:p>
          <a:p>
            <a:pPr>
              <a:spcBef>
                <a:spcPct val="20000"/>
              </a:spcBef>
              <a:defRPr/>
            </a:pP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microscope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image</a:t>
            </a:r>
            <a:endParaRPr lang="de-DE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reflection</a:t>
            </a:r>
            <a:endParaRPr lang="de-DE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6249600" y="5194800"/>
            <a:ext cx="2435282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optical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white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light</a:t>
            </a:r>
          </a:p>
          <a:p>
            <a:pPr>
              <a:spcBef>
                <a:spcPct val="20000"/>
              </a:spcBef>
              <a:defRPr/>
            </a:pP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microscope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image</a:t>
            </a:r>
            <a:endParaRPr lang="de-DE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transmission</a:t>
            </a:r>
            <a:endParaRPr lang="de-DE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6166976" y="5121188"/>
            <a:ext cx="2590773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de-DE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40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keV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electron</a:t>
            </a:r>
            <a:endParaRPr lang="de-DE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transmission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image</a:t>
            </a:r>
            <a:endParaRPr lang="de-DE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r>
              <a:rPr lang="de-DE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6228184" y="5122800"/>
            <a:ext cx="2446504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de-DE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40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keV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electron</a:t>
            </a:r>
            <a:endParaRPr lang="de-DE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diffraction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pattern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de-DE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1028" name="Picture 4" descr="C:\Users\Christian Gerbig\publications\talks\2013-03-19 DPG 2013\images\emittance DP\DP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2124000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22"/>
          <p:cNvSpPr>
            <a:spLocks noChangeArrowheads="1"/>
          </p:cNvSpPr>
          <p:nvPr/>
        </p:nvSpPr>
        <p:spPr bwMode="auto">
          <a:xfrm>
            <a:off x="5904148" y="749837"/>
            <a:ext cx="3031599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de-DE" sz="18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nm</a:t>
            </a:r>
            <a:r>
              <a:rPr lang="de-DE" sz="18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thin</a:t>
            </a:r>
            <a:r>
              <a:rPr lang="de-DE" sz="1800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freestanding</a:t>
            </a:r>
            <a:endParaRPr lang="de-DE" sz="18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single</a:t>
            </a:r>
            <a:r>
              <a:rPr lang="de-DE" sz="1800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crystalline</a:t>
            </a:r>
            <a:r>
              <a:rPr lang="de-DE" sz="1800" dirty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graphite</a:t>
            </a:r>
            <a:endParaRPr lang="de-DE" sz="18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5652120" y="1268760"/>
            <a:ext cx="356515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5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preparation with micro-mechanical exfoliation and transfer on </a:t>
            </a:r>
            <a:r>
              <a:rPr lang="en-US" sz="15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Quantifoil</a:t>
            </a:r>
            <a:r>
              <a:rPr lang="en-US" sz="1500" b="0" baseline="30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®</a:t>
            </a:r>
            <a:r>
              <a:rPr lang="en-US" sz="15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gold TEM-grid</a:t>
            </a:r>
          </a:p>
        </p:txBody>
      </p:sp>
      <p:sp>
        <p:nvSpPr>
          <p:cNvPr id="43" name="Rectangle 29"/>
          <p:cNvSpPr>
            <a:spLocks noChangeArrowheads="1"/>
          </p:cNvSpPr>
          <p:nvPr/>
        </p:nvSpPr>
        <p:spPr bwMode="auto">
          <a:xfrm>
            <a:off x="5796136" y="5445224"/>
            <a:ext cx="330629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500" b="0" dirty="0"/>
              <a:t>J. C. Meyer et al</a:t>
            </a:r>
            <a:r>
              <a:rPr lang="de-DE" sz="1500" b="0" dirty="0" smtClean="0"/>
              <a:t>.,</a:t>
            </a:r>
          </a:p>
          <a:p>
            <a:r>
              <a:rPr lang="de-DE" sz="1500" b="0" dirty="0" err="1" smtClean="0"/>
              <a:t>Appl</a:t>
            </a:r>
            <a:r>
              <a:rPr lang="de-DE" sz="1500" b="0" dirty="0"/>
              <a:t>. Phys. </a:t>
            </a:r>
            <a:r>
              <a:rPr lang="de-DE" sz="1500" b="0" dirty="0" err="1"/>
              <a:t>Lett</a:t>
            </a:r>
            <a:r>
              <a:rPr lang="de-DE" sz="1500" b="0" dirty="0"/>
              <a:t>. </a:t>
            </a:r>
            <a:r>
              <a:rPr lang="de-DE" sz="1500" b="0" u="sng" dirty="0"/>
              <a:t>92</a:t>
            </a:r>
            <a:r>
              <a:rPr lang="de-DE" sz="1500" b="0" dirty="0"/>
              <a:t>, 123110 (2008)</a:t>
            </a:r>
          </a:p>
        </p:txBody>
      </p:sp>
      <p:sp>
        <p:nvSpPr>
          <p:cNvPr id="22" name="Ellipse 21"/>
          <p:cNvSpPr/>
          <p:nvPr/>
        </p:nvSpPr>
        <p:spPr bwMode="auto">
          <a:xfrm>
            <a:off x="6823000" y="2925084"/>
            <a:ext cx="1260000" cy="1260000"/>
          </a:xfrm>
          <a:prstGeom prst="ellipse">
            <a:avLst/>
          </a:prstGeom>
          <a:noFill/>
          <a:ln w="50800">
            <a:solidFill>
              <a:srgbClr val="C5005A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39 L -0.03559 0.00139 L -0.03507 0.19514 " pathEditMode="relative" rAng="0" ptsTypes="AAA">
                                      <p:cBhvr>
                                        <p:cTn id="12" dur="450" fill="hold"/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96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3.33333E-6 L 0.00069 0.2368 L 0.24028 0.23611 " pathEditMode="relative" ptsTypes="AAA">
                                      <p:cBhvr>
                                        <p:cTn id="14" dur="500" fill="hold"/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116 L 0.21059 -0.00092 " pathEditMode="relative" ptsTypes="AA">
                                      <p:cBhvr>
                                        <p:cTn id="16" dur="500" fill="hold"/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00347 0.0798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39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4 L -0.03559 -0.00024 L -0.03559 0.14305 L 0.01007 0.14305 L 0.01007 0.09328 L 0.05782 0.09328 L 0.05782 0.14305 L 0.32188 0.14305 L 0.32188 0.50023 L 0.2165 0.46944 " pathEditMode="relative" ptsTypes="AAAAAAAAAA">
                                      <p:cBhvr>
                                        <p:cTn id="86" dur="500" fill="hold"/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animBg="1"/>
      <p:bldP spid="190491" grpId="1" animBg="1"/>
      <p:bldP spid="190492" grpId="0" animBg="1"/>
      <p:bldP spid="190492" grpId="1" animBg="1"/>
      <p:bldP spid="190493" grpId="0" animBg="1"/>
      <p:bldP spid="190493" grpId="1" animBg="1"/>
      <p:bldP spid="190496" grpId="0" animBg="1"/>
      <p:bldP spid="190496" grpId="1" animBg="1"/>
      <p:bldP spid="18" grpId="0"/>
      <p:bldP spid="18" grpId="1"/>
      <p:bldP spid="35" grpId="0" animBg="1"/>
      <p:bldP spid="38" grpId="0" animBg="1"/>
      <p:bldP spid="39" grpId="0" animBg="1"/>
      <p:bldP spid="40" grpId="0" animBg="1"/>
      <p:bldP spid="41" grpId="0"/>
      <p:bldP spid="41" grpId="1"/>
      <p:bldP spid="42" grpId="0"/>
      <p:bldP spid="42" grpId="1"/>
      <p:bldP spid="43" grpId="0"/>
      <p:bldP spid="43" grpId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7" name="Picture 11" descr="setup det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58888"/>
            <a:ext cx="8277225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8" name="Picture 12" descr="setup detail without tex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58888"/>
            <a:ext cx="8277225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69" name="Rectangle 13"/>
          <p:cNvSpPr>
            <a:spLocks noChangeArrowheads="1"/>
          </p:cNvSpPr>
          <p:nvPr/>
        </p:nvSpPr>
        <p:spPr bwMode="auto">
          <a:xfrm>
            <a:off x="6045200" y="6542088"/>
            <a:ext cx="2014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electron diffraction setup</a:t>
            </a:r>
            <a:endParaRPr lang="de-DE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8670" name="Rectangle 14"/>
          <p:cNvSpPr>
            <a:spLocks noChangeArrowheads="1"/>
          </p:cNvSpPr>
          <p:nvPr/>
        </p:nvSpPr>
        <p:spPr bwMode="auto">
          <a:xfrm>
            <a:off x="2466010" y="5876925"/>
            <a:ext cx="42707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000" dirty="0" smtClean="0">
                <a:solidFill>
                  <a:srgbClr val="C5005A"/>
                </a:solidFill>
              </a:rPr>
              <a:t>8.5 </a:t>
            </a:r>
            <a:r>
              <a:rPr lang="de-DE" sz="2000" dirty="0">
                <a:solidFill>
                  <a:srgbClr val="C5005A"/>
                </a:solidFill>
              </a:rPr>
              <a:t>mm </a:t>
            </a:r>
            <a:r>
              <a:rPr lang="de-DE" sz="2000" dirty="0" err="1">
                <a:solidFill>
                  <a:srgbClr val="C5005A"/>
                </a:solidFill>
              </a:rPr>
              <a:t>cathode</a:t>
            </a:r>
            <a:r>
              <a:rPr lang="de-DE" sz="2000" dirty="0">
                <a:solidFill>
                  <a:srgbClr val="C5005A"/>
                </a:solidFill>
              </a:rPr>
              <a:t>-sample </a:t>
            </a:r>
            <a:r>
              <a:rPr lang="de-DE" sz="2000" dirty="0" err="1">
                <a:solidFill>
                  <a:srgbClr val="C5005A"/>
                </a:solidFill>
              </a:rPr>
              <a:t>distance</a:t>
            </a:r>
            <a:endParaRPr lang="de-DE" sz="2000" dirty="0">
              <a:solidFill>
                <a:srgbClr val="C5005A"/>
              </a:solidFill>
            </a:endParaRPr>
          </a:p>
        </p:txBody>
      </p:sp>
      <p:sp>
        <p:nvSpPr>
          <p:cNvPr id="198671" name="Oval 15"/>
          <p:cNvSpPr>
            <a:spLocks noChangeArrowheads="1"/>
          </p:cNvSpPr>
          <p:nvPr/>
        </p:nvSpPr>
        <p:spPr bwMode="auto">
          <a:xfrm>
            <a:off x="1476375" y="4041775"/>
            <a:ext cx="900113" cy="900113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8672" name="Oval 16"/>
          <p:cNvSpPr>
            <a:spLocks noChangeArrowheads="1"/>
          </p:cNvSpPr>
          <p:nvPr/>
        </p:nvSpPr>
        <p:spPr bwMode="auto">
          <a:xfrm>
            <a:off x="3363913" y="3752850"/>
            <a:ext cx="179387" cy="179388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8673" name="Oval 17"/>
          <p:cNvSpPr>
            <a:spLocks noChangeArrowheads="1"/>
          </p:cNvSpPr>
          <p:nvPr/>
        </p:nvSpPr>
        <p:spPr bwMode="auto">
          <a:xfrm>
            <a:off x="3997325" y="3502025"/>
            <a:ext cx="179388" cy="179388"/>
          </a:xfrm>
          <a:prstGeom prst="ellipse">
            <a:avLst/>
          </a:prstGeom>
          <a:gradFill rotWithShape="1">
            <a:gsLst>
              <a:gs pos="0">
                <a:srgbClr val="0000FF">
                  <a:alpha val="50000"/>
                </a:srgbClr>
              </a:gs>
              <a:gs pos="100000">
                <a:srgbClr val="0000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8675" name="Oval 19"/>
          <p:cNvSpPr>
            <a:spLocks noChangeArrowheads="1"/>
          </p:cNvSpPr>
          <p:nvPr/>
        </p:nvSpPr>
        <p:spPr bwMode="auto">
          <a:xfrm>
            <a:off x="3743325" y="3606800"/>
            <a:ext cx="179388" cy="17938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8674" name="Oval 18"/>
          <p:cNvSpPr>
            <a:spLocks noChangeArrowheads="1"/>
          </p:cNvSpPr>
          <p:nvPr/>
        </p:nvSpPr>
        <p:spPr bwMode="auto">
          <a:xfrm>
            <a:off x="712787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8676" name="Oval 20"/>
          <p:cNvSpPr>
            <a:spLocks noChangeAspect="1" noChangeArrowheads="1"/>
          </p:cNvSpPr>
          <p:nvPr/>
        </p:nvSpPr>
        <p:spPr bwMode="auto">
          <a:xfrm rot="-1444922">
            <a:off x="6148388" y="1909763"/>
            <a:ext cx="1176337" cy="1095375"/>
          </a:xfrm>
          <a:prstGeom prst="ellipse">
            <a:avLst/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899164" y="735087"/>
            <a:ext cx="33650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de-DE" sz="2400" dirty="0" err="1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de-DE" sz="24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lectron</a:t>
            </a:r>
            <a:r>
              <a:rPr lang="de-DE" sz="2400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pulse </a:t>
            </a:r>
            <a:r>
              <a:rPr lang="de-DE" sz="2400" dirty="0" err="1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</a:t>
            </a:r>
            <a:endParaRPr lang="de-DE" sz="2400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7920038" y="6542088"/>
            <a:ext cx="1116012" cy="333375"/>
          </a:xfrm>
        </p:spPr>
        <p:txBody>
          <a:bodyPr/>
          <a:lstStyle/>
          <a:p>
            <a:r>
              <a:rPr lang="de-DE" dirty="0" smtClean="0"/>
              <a:t>5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98671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15556 -0.0865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432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98672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3941 -0.0210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9867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28143 -0.16018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80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9867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4 L -0.20538 -0.03726 L -0.35434 0.05811 " pathEditMode="relative" rAng="0" ptsTypes="AAA">
                                      <p:cBhvr>
                                        <p:cTn id="28" dur="500" fill="hold"/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10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86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86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986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986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8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0" grpId="0"/>
      <p:bldP spid="198671" grpId="0" animBg="1"/>
      <p:bldP spid="198671" grpId="1" animBg="1"/>
      <p:bldP spid="198671" grpId="2" animBg="1"/>
      <p:bldP spid="198672" grpId="0" animBg="1"/>
      <p:bldP spid="198672" grpId="1" animBg="1"/>
      <p:bldP spid="198672" grpId="2" animBg="1"/>
      <p:bldP spid="198673" grpId="0" animBg="1"/>
      <p:bldP spid="198673" grpId="1" animBg="1"/>
      <p:bldP spid="198673" grpId="2" animBg="1"/>
      <p:bldP spid="198675" grpId="0" animBg="1"/>
      <p:bldP spid="198675" grpId="1" animBg="1"/>
      <p:bldP spid="198674" grpId="0" animBg="1"/>
      <p:bldP spid="198674" grpId="1" animBg="1"/>
      <p:bldP spid="198674" grpId="2" animBg="1"/>
      <p:bldP spid="1986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699870" y="872716"/>
            <a:ext cx="174426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de-DE" sz="1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71B4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Characterization</a:t>
            </a:r>
            <a:endParaRPr lang="de-DE" sz="1800" dirty="0"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 descr="C:\Users\Christian Gerbig\publications\talks\2013-08-26 MPQ\images\setup\OverAllSsetupV01_noPumpArm_noBe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15" y="836712"/>
            <a:ext cx="5596067" cy="52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Christian Gerbig\publications\talks\2013-08-26 MPQ\images\setup\Le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5596067" cy="52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1564879" y="2553125"/>
            <a:ext cx="395287" cy="395287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3" name="Oval 29"/>
          <p:cNvSpPr>
            <a:spLocks noChangeArrowheads="1"/>
          </p:cNvSpPr>
          <p:nvPr/>
        </p:nvSpPr>
        <p:spPr bwMode="auto">
          <a:xfrm>
            <a:off x="3779441" y="4183487"/>
            <a:ext cx="395288" cy="395288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4" name="Oval 32"/>
          <p:cNvSpPr>
            <a:spLocks noChangeArrowheads="1"/>
          </p:cNvSpPr>
          <p:nvPr/>
        </p:nvSpPr>
        <p:spPr bwMode="auto">
          <a:xfrm>
            <a:off x="1907953" y="956100"/>
            <a:ext cx="395287" cy="3952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658188" y="800708"/>
            <a:ext cx="2730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spatial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resolution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Picture 7" descr="C:\Users\Christian Gerbig\publications\talks\2013-08-26 MPQ\images\setup\Be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24" y="4312800"/>
            <a:ext cx="5598000" cy="1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298096" y="1268760"/>
            <a:ext cx="3493265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electron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source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size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↔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transerve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coherence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length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/>
              <a:t>6</a:t>
            </a:r>
            <a:endParaRPr lang="de-DE" dirty="0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6031203" y="6542088"/>
            <a:ext cx="20425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/>
          <a:stretch/>
        </p:blipFill>
        <p:spPr>
          <a:xfrm>
            <a:off x="2627784" y="1988839"/>
            <a:ext cx="6096000" cy="4449287"/>
          </a:xfrm>
          <a:prstGeom prst="rect">
            <a:avLst/>
          </a:prstGeom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389881" y="2132856"/>
            <a:ext cx="3278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01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THG pulse beam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01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size</a:t>
            </a:r>
            <a:endParaRPr lang="de-DE" sz="2400" dirty="0">
              <a:ln w="12700">
                <a:noFill/>
                <a:prstDash val="solid"/>
              </a:ln>
              <a:solidFill>
                <a:srgbClr val="01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965041" y="2575008"/>
            <a:ext cx="222368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nife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edge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method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631782" y="366644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28.0 µm</a:t>
            </a:r>
            <a:endParaRPr lang="de-DE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772732" y="4477903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9.5 µm</a:t>
            </a:r>
            <a:endParaRPr lang="de-DE" sz="1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598349" y="5086775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2.3 µm</a:t>
            </a:r>
            <a:endParaRPr lang="de-DE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0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39 L -0.03559 0.00139 L -0.03507 0.19514 " pathEditMode="relative" rAng="0" ptsTypes="AAA">
                                      <p:cBhvr>
                                        <p:cTn id="12" dur="4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96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3.33333E-6 L 0.00069 0.2368 L 0.24028 0.23611 " pathEditMode="relative" ptsTypes="A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116 L 0.21059 -0.00092 " pathEditMode="relative" ptsTypes="AA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2.22222E-6 L 3.33333E-6 -2.22222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7" grpId="0"/>
      <p:bldP spid="19" grpId="0"/>
      <p:bldP spid="4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115616" y="836712"/>
            <a:ext cx="5797666" cy="5274000"/>
            <a:chOff x="1115616" y="836712"/>
            <a:chExt cx="5797666" cy="5274000"/>
          </a:xfrm>
        </p:grpSpPr>
        <p:pic>
          <p:nvPicPr>
            <p:cNvPr id="1030" name="Picture 6" descr="C:\Users\Christian Gerbig\publications\talks\2013-08-26 MPQ\images\setup\OverAllSsetupV01_noPumpArm_noBeam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215" y="836712"/>
              <a:ext cx="5596067" cy="527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Christian Gerbig\publications\talks\2013-08-26 MPQ\images\setup\Len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836712"/>
              <a:ext cx="5596067" cy="527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Christian Gerbig\publications\talks\2013-08-26 MPQ\images\setup\Beam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124" y="4312800"/>
              <a:ext cx="5598000" cy="119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298096" y="1268760"/>
            <a:ext cx="3493265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electron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source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size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↔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transerve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coherence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length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8012" y="753533"/>
            <a:ext cx="7884368" cy="252048"/>
          </a:xfrm>
          <a:prstGeom prst="rect">
            <a:avLst/>
          </a:prstGeom>
          <a:gradFill flip="none" rotWithShape="1">
            <a:gsLst>
              <a:gs pos="3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5658188" y="800708"/>
            <a:ext cx="2730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spatial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resolution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6031203" y="6542088"/>
            <a:ext cx="20425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49"/>
          <a:stretch/>
        </p:blipFill>
        <p:spPr>
          <a:xfrm>
            <a:off x="507" y="0"/>
            <a:ext cx="9142985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2.5E-6 -0.2113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C:\Users\Christian Gerbig\publications\talks\2013-08-26 MPQ\images\setup\OverAllSsetupV01_noPumpArm_noBea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/>
          <a:stretch/>
        </p:blipFill>
        <p:spPr bwMode="auto">
          <a:xfrm>
            <a:off x="1317215" y="93132"/>
            <a:ext cx="5596067" cy="45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Christian Gerbig\publications\talks\2013-08-26 MPQ\images\setup\Le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0"/>
          <a:stretch/>
        </p:blipFill>
        <p:spPr bwMode="auto">
          <a:xfrm>
            <a:off x="1115616" y="584664"/>
            <a:ext cx="5596067" cy="407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Christian Gerbig\publications\talks\2013-08-26 MPQ\images\setup\Be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24" y="2865600"/>
            <a:ext cx="5598000" cy="1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ieren 11"/>
          <p:cNvGrpSpPr/>
          <p:nvPr/>
        </p:nvGrpSpPr>
        <p:grpSpPr>
          <a:xfrm>
            <a:off x="3019388" y="152636"/>
            <a:ext cx="3780000" cy="432028"/>
            <a:chOff x="3019388" y="152636"/>
            <a:chExt cx="3780000" cy="432028"/>
          </a:xfrm>
        </p:grpSpPr>
        <p:sp>
          <p:nvSpPr>
            <p:cNvPr id="10" name="Rechteck 9"/>
            <p:cNvSpPr/>
            <p:nvPr/>
          </p:nvSpPr>
          <p:spPr bwMode="auto">
            <a:xfrm>
              <a:off x="3019388" y="404664"/>
              <a:ext cx="3780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Femtosecond</a:t>
              </a:r>
              <a:r>
                <a:rPr kumimoji="0" lang="de-DE" sz="105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kumimoji="0" lang="de-DE" sz="105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Spectroscopy</a:t>
              </a:r>
              <a:r>
                <a:rPr kumimoji="0" lang="de-DE" sz="105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kumimoji="0" lang="de-DE" sz="105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and</a:t>
              </a:r>
              <a:r>
                <a:rPr kumimoji="0" lang="de-DE" sz="105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Ultrafast Laser </a:t>
              </a:r>
              <a:r>
                <a:rPr kumimoji="0" lang="de-DE" sz="105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Control</a:t>
              </a:r>
              <a:endParaRPr kumimoji="0" lang="de-DE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3023828" y="152636"/>
              <a:ext cx="1620000" cy="19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Experimental </a:t>
              </a:r>
              <a:r>
                <a:rPr kumimoji="0" lang="de-DE" sz="105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Physics</a:t>
              </a:r>
              <a:r>
                <a:rPr kumimoji="0" lang="de-DE" sz="105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III</a:t>
              </a:r>
              <a:endParaRPr kumimoji="0" lang="de-DE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2" name="Rechteck 1"/>
          <p:cNvSpPr/>
          <p:nvPr/>
        </p:nvSpPr>
        <p:spPr bwMode="auto">
          <a:xfrm>
            <a:off x="108012" y="753533"/>
            <a:ext cx="7884368" cy="252048"/>
          </a:xfrm>
          <a:prstGeom prst="rect">
            <a:avLst/>
          </a:prstGeom>
          <a:gradFill flip="none" rotWithShape="1">
            <a:gsLst>
              <a:gs pos="3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195" name="Picture 3" descr="C:\Users\Christian Gerbig\publications\talks\2013-08-26 MPQ\images\spatial resolution\arrows2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0" y="2925285"/>
            <a:ext cx="7200000" cy="3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Christian Gerbig\publications\talks\2013-08-26 MPQ\images\spatial resolution\setup detail_V03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0" y="3200400"/>
            <a:ext cx="7200000" cy="32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Christian Gerbig\publications\talks\2013-08-26 MPQ\images\spatial resolution\setup detail_V03_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0" y="3200400"/>
            <a:ext cx="7200000" cy="32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Christian Gerbig\publications\talks\2013-08-26 MPQ\images\spatial resolution\setup detail_V0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0" y="3200400"/>
            <a:ext cx="7200000" cy="32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Christian Gerbig\publications\talks\2013-08-26 MPQ\images\spatial resolution\setup detail_V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0" y="3200400"/>
            <a:ext cx="7200000" cy="32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6031203" y="6542088"/>
            <a:ext cx="20425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298096" y="1268760"/>
            <a:ext cx="3493265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electron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source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size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↔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transerve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coherence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length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5658188" y="800708"/>
            <a:ext cx="2730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spatial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resolution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49"/>
          <a:stretch/>
        </p:blipFill>
        <p:spPr>
          <a:xfrm>
            <a:off x="507" y="0"/>
            <a:ext cx="9142985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7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704818" y="915107"/>
            <a:ext cx="37753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source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image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A71B4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expansion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865295" y="1452682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de-DE" sz="18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de-DE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28.0 µm</a:t>
            </a:r>
            <a:endParaRPr lang="de-DE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896408" y="1448780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de-DE" sz="1800" baseline="-25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de-DE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9.5 µm</a:t>
            </a:r>
            <a:endParaRPr lang="de-DE" sz="1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758255" y="1452682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de-DE" sz="1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2.3 µm</a:t>
            </a:r>
            <a:endParaRPr lang="de-DE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1622" y="1971832"/>
            <a:ext cx="7199996" cy="21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5989959" y="3288886"/>
            <a:ext cx="127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de-DE" sz="1800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de-DE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49 µm</a:t>
            </a:r>
            <a:endParaRPr lang="de-DE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937731" y="3284984"/>
            <a:ext cx="127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de-DE" sz="1800" baseline="-250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de-DE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52 µm</a:t>
            </a:r>
            <a:endParaRPr lang="de-DE" sz="1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824206" y="3288886"/>
            <a:ext cx="127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de-DE" sz="18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85 µm</a:t>
            </a:r>
            <a:endParaRPr lang="de-DE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055387" y="4334326"/>
            <a:ext cx="503689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f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irst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approximation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for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transerve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coherence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length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: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887190" y="5657182"/>
            <a:ext cx="15343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de-DE" sz="2300" baseline="-25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de-DE" sz="2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</a:t>
            </a:r>
            <a:r>
              <a:rPr lang="de-DE" sz="23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1.1 </a:t>
            </a:r>
            <a:r>
              <a:rPr lang="de-DE" sz="23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nm</a:t>
            </a:r>
            <a:endParaRPr lang="de-DE" sz="2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798958" y="5653280"/>
            <a:ext cx="15343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de-DE" sz="2300" baseline="-25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de-DE" sz="23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</a:t>
            </a:r>
            <a:r>
              <a:rPr lang="de-DE" sz="23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3.3 </a:t>
            </a:r>
            <a:r>
              <a:rPr lang="de-DE" sz="23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nm</a:t>
            </a:r>
            <a:endParaRPr lang="de-DE" sz="23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557092" y="5657182"/>
            <a:ext cx="168347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de-DE" sz="23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de-DE" sz="2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22.2 </a:t>
            </a:r>
            <a:r>
              <a:rPr lang="de-DE" sz="2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nm</a:t>
            </a:r>
            <a:endParaRPr lang="de-DE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1620" y="4248123"/>
            <a:ext cx="7200000" cy="21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hteck 43"/>
          <p:cNvSpPr/>
          <p:nvPr/>
        </p:nvSpPr>
        <p:spPr>
          <a:xfrm>
            <a:off x="1683240" y="4334326"/>
            <a:ext cx="578119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transerve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coherence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length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from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simulation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via </a:t>
            </a:r>
            <a:r>
              <a:rPr lang="de-DE" sz="1800" dirty="0" err="1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emittance</a:t>
            </a:r>
            <a:r>
              <a:rPr lang="de-DE" sz="180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:</a:t>
            </a:r>
            <a:endParaRPr lang="de-DE" sz="180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887190" y="5657182"/>
            <a:ext cx="15343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de-DE" sz="2300" baseline="-25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de-DE" sz="2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</a:t>
            </a:r>
            <a:r>
              <a:rPr lang="de-DE" sz="23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1.5 </a:t>
            </a:r>
            <a:r>
              <a:rPr lang="de-DE" sz="23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nm</a:t>
            </a:r>
            <a:endParaRPr lang="de-DE" sz="2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798958" y="5653280"/>
            <a:ext cx="15343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de-DE" sz="2300" baseline="-25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de-DE" sz="23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</a:t>
            </a:r>
            <a:r>
              <a:rPr lang="de-DE" sz="23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4.0 </a:t>
            </a:r>
            <a:r>
              <a:rPr lang="de-DE" sz="23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nm</a:t>
            </a:r>
            <a:endParaRPr lang="de-DE" sz="23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557091" y="5657182"/>
            <a:ext cx="168347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de-DE" sz="23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de-DE" sz="2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20.4 </a:t>
            </a:r>
            <a:r>
              <a:rPr lang="de-DE" sz="2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nm</a:t>
            </a:r>
            <a:endParaRPr lang="de-DE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-17276" y="2672916"/>
            <a:ext cx="1134285" cy="2587698"/>
            <a:chOff x="-17276" y="2672916"/>
            <a:chExt cx="1134285" cy="2587698"/>
          </a:xfrm>
        </p:grpSpPr>
        <p:sp>
          <p:nvSpPr>
            <p:cNvPr id="25" name="Rechteck 24"/>
            <p:cNvSpPr/>
            <p:nvPr/>
          </p:nvSpPr>
          <p:spPr>
            <a:xfrm>
              <a:off x="-17276" y="2672916"/>
              <a:ext cx="1134285" cy="319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measured</a:t>
              </a:r>
              <a:endPara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-13686" y="4941168"/>
              <a:ext cx="1127103" cy="319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de-DE" sz="1800" dirty="0" err="1" smtClean="0">
                  <a:ln w="12700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</a:rPr>
                <a:t>simulated</a:t>
              </a:r>
              <a:endParaRPr lang="de-DE" sz="18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1248515" y="4653136"/>
                <a:ext cx="6779869" cy="751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l-GR" sz="3200" b="0" i="1">
                              <a:latin typeface="Cambria Math"/>
                              <a:sym typeface="Symbol"/>
                            </a:rPr>
                            <m:t></m:t>
                          </m:r>
                        </m:e>
                        <m:sub>
                          <m:r>
                            <a:rPr lang="de-DE" sz="3200" b="0" i="1" smtClean="0">
                              <a:latin typeface="Cambria Math"/>
                              <a:sym typeface="Symbol"/>
                            </a:rPr>
                            <m:t>𝑠</m:t>
                          </m:r>
                        </m:sub>
                      </m:sSub>
                      <m:r>
                        <a:rPr lang="de-DE" sz="3200" b="1" i="1" smtClean="0">
                          <a:latin typeface="Cambria Math"/>
                          <a:sym typeface="Symbol"/>
                        </a:rPr>
                        <m:t>=</m:t>
                      </m:r>
                      <m:box>
                        <m:boxPr>
                          <m:ctrlPr>
                            <a:rPr lang="de-DE" sz="32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de-DE" sz="3200" b="0" i="1" smtClean="0">
                                  <a:latin typeface="Cambria Math"/>
                                  <a:sym typeface="Symbol"/>
                                </a:rPr>
                                <m:t>ħ</m:t>
                              </m:r>
                            </m:num>
                            <m:den>
                              <m:r>
                                <a:rPr lang="de-DE" sz="3200" b="0" i="1" smtClean="0">
                                  <a:latin typeface="Cambria Math"/>
                                  <a:sym typeface="Symbol"/>
                                </a:rPr>
                                <m:t>𝑚</m:t>
                              </m:r>
                              <m:r>
                                <a:rPr lang="de-DE" sz="3200" b="0" i="1" smtClean="0">
                                  <a:latin typeface="Cambria Math"/>
                                  <a:sym typeface="Symbol"/>
                                </a:rPr>
                                <m:t> </m:t>
                              </m:r>
                              <m:r>
                                <a:rPr lang="de-DE" sz="3200" b="0" i="1" smtClean="0">
                                  <a:latin typeface="Cambria Math"/>
                                  <a:sym typeface="Symbol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3200" b="0" i="1" smtClean="0">
                              <a:latin typeface="Cambria Math"/>
                              <a:sym typeface="Symbol"/>
                            </a:rPr>
                            <m:t>  </m:t>
                          </m:r>
                          <m:f>
                            <m:fPr>
                              <m:ctrlPr>
                                <a:rPr lang="de-DE" sz="3200" b="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32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b="0" i="1">
                                      <a:latin typeface="Cambria Math"/>
                                      <a:sym typeface="Symbol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3200" b="0" i="1" smtClean="0">
                                      <a:latin typeface="Cambria Math"/>
                                      <a:sym typeface="Symbol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l-GR" sz="3200" b="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b="0" i="1">
                                      <a:latin typeface="Cambria Math"/>
                                      <a:sym typeface="Symbol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de-DE" sz="3200" b="0" i="1" smtClean="0">
                                      <a:latin typeface="Cambria Math"/>
                                      <a:sym typeface="Symbol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lang="de-DE" sz="3200" b="0" i="1" smtClean="0">
                          <a:latin typeface="Cambria Math"/>
                          <a:sym typeface="Symbol"/>
                        </a:rPr>
                        <m:t>    , </m:t>
                      </m:r>
                      <m:sSub>
                        <m:sSubPr>
                          <m:ctrlPr>
                            <a:rPr lang="el-GR" sz="3200" b="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b="0" i="1">
                              <a:latin typeface="Cambria Math"/>
                              <a:sym typeface="Symbol"/>
                            </a:rPr>
                            <m:t>ε</m:t>
                          </m:r>
                        </m:e>
                        <m:sub>
                          <m:r>
                            <a:rPr lang="de-DE" sz="3200" b="0" i="1">
                              <a:latin typeface="Cambria Math"/>
                              <a:sym typeface="Symbol"/>
                            </a:rPr>
                            <m:t>𝑠</m:t>
                          </m:r>
                        </m:sub>
                      </m:sSub>
                      <m:r>
                        <a:rPr lang="de-DE" sz="3200" b="1" i="1">
                          <a:latin typeface="Cambria Math"/>
                          <a:sym typeface="Symbol"/>
                        </a:rPr>
                        <m:t>=</m:t>
                      </m:r>
                      <m:box>
                        <m:boxPr>
                          <m:ctrlPr>
                            <a:rPr lang="de-DE" sz="3200" b="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3200" b="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de-DE" sz="3200" b="0" i="1" smtClean="0">
                                  <a:latin typeface="Cambria Math"/>
                                  <a:sym typeface="Symbol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3200" b="0" i="1">
                                  <a:latin typeface="Cambria Math"/>
                                  <a:sym typeface="Symbol"/>
                                </a:rPr>
                                <m:t>𝑚</m:t>
                              </m:r>
                              <m:r>
                                <a:rPr lang="de-DE" sz="3200" b="0" i="1">
                                  <a:latin typeface="Cambria Math"/>
                                  <a:sym typeface="Symbol"/>
                                </a:rPr>
                                <m:t> </m:t>
                              </m:r>
                              <m:r>
                                <a:rPr lang="de-DE" sz="3200" b="0" i="1">
                                  <a:latin typeface="Cambria Math"/>
                                  <a:sym typeface="Symbol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3200" b="0" i="1">
                              <a:latin typeface="Cambria Math"/>
                              <a:sym typeface="Symbol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32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3200" b="0" i="1" smtClean="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3200" b="0" i="1" smtClean="0">
                                          <a:latin typeface="Cambria Math"/>
                                          <a:sym typeface="Symbol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de-DE" sz="3200" b="0" i="1" smtClean="0">
                                          <a:latin typeface="Cambria Math"/>
                                          <a:sym typeface="Symbol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3200" b="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3200" b="0" i="1" smtClean="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sSupPr>
                                    <m:e>
                                      <m:sSubSup>
                                        <m:sSubSupPr>
                                          <m:ctrlPr>
                                            <a:rPr lang="de-DE" sz="3200" b="0" i="1">
                                              <a:latin typeface="Cambria Math" panose="02040503050406030204" pitchFamily="18" charset="0"/>
                                              <a:sym typeface="Symbol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3200" b="0" i="1">
                                              <a:latin typeface="Cambria Math"/>
                                              <a:sym typeface="Symbol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sz="3200" b="0" i="1">
                                              <a:latin typeface="Cambria Math"/>
                                              <a:sym typeface="Symbol"/>
                                            </a:rPr>
                                            <m:t>𝑟</m:t>
                                          </m:r>
                                        </m:sub>
                                        <m:sup/>
                                      </m:sSubSup>
                                    </m:e>
                                    <m:sup>
                                      <m:r>
                                        <a:rPr lang="de-DE" sz="3200" b="0" i="1" smtClean="0">
                                          <a:latin typeface="Cambria Math"/>
                                          <a:sym typeface="Symbol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de-DE" sz="3200" b="0" i="1" smtClean="0">
                                  <a:latin typeface="Cambria Math"/>
                                  <a:sym typeface="Symbol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32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de-DE" sz="3200" b="0" i="1" smtClean="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3200" b="0" i="1" smtClean="0">
                                          <a:latin typeface="Cambria Math"/>
                                          <a:sym typeface="Symbol"/>
                                        </a:rPr>
                                        <m:t>𝑟</m:t>
                                      </m:r>
                                      <m:sSubSup>
                                        <m:sSubSupPr>
                                          <m:ctrlPr>
                                            <a:rPr lang="de-DE" sz="3200" b="0" i="1">
                                              <a:latin typeface="Cambria Math" panose="02040503050406030204" pitchFamily="18" charset="0"/>
                                              <a:sym typeface="Symbol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3200" b="0" i="1" smtClean="0">
                                              <a:latin typeface="Cambria Math"/>
                                              <a:sym typeface="Symbol"/>
                                            </a:rPr>
                                            <m:t> </m:t>
                                          </m:r>
                                          <m:r>
                                            <a:rPr lang="de-DE" sz="3200" b="0" i="1">
                                              <a:latin typeface="Cambria Math"/>
                                              <a:sym typeface="Symbol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sz="3200" b="0" i="1">
                                              <a:latin typeface="Cambria Math"/>
                                              <a:sym typeface="Symbol"/>
                                            </a:rPr>
                                            <m:t>𝑟</m:t>
                                          </m:r>
                                        </m:sub>
                                        <m:sup/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de-DE" sz="3200" b="0" i="1" smtClean="0">
                                      <a:latin typeface="Cambria Math"/>
                                      <a:sym typeface="Symbol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de-DE" sz="3200" b="0" i="1">
                              <a:latin typeface="Cambria Math"/>
                              <a:sym typeface="Symbol"/>
                            </a:rPr>
                            <m:t> </m:t>
                          </m:r>
                        </m:e>
                      </m:box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515" y="4653136"/>
                <a:ext cx="6779869" cy="751424"/>
              </a:xfrm>
              <a:prstGeom prst="rect">
                <a:avLst/>
              </a:prstGeom>
              <a:blipFill rotWithShape="0">
                <a:blip r:embed="rId4"/>
                <a:stretch>
                  <a:fillRect b="-153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159732" y="4784499"/>
                <a:ext cx="4817729" cy="696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l-GR" sz="3200" b="0" i="1">
                              <a:latin typeface="Cambria Math"/>
                              <a:sym typeface="Symbol"/>
                            </a:rPr>
                            <m:t></m:t>
                          </m:r>
                        </m:e>
                        <m:sub>
                          <m:r>
                            <a:rPr lang="de-DE" sz="3200" b="0" i="1" smtClean="0">
                              <a:latin typeface="Cambria Math"/>
                              <a:sym typeface="Symbol"/>
                            </a:rPr>
                            <m:t>𝑠</m:t>
                          </m:r>
                        </m:sub>
                      </m:sSub>
                      <m:r>
                        <a:rPr lang="de-DE" sz="3200" b="1" i="1" smtClean="0">
                          <a:latin typeface="Cambria Math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l-GR" sz="3200" b="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3200" b="0" i="1" smtClean="0">
                              <a:latin typeface="Cambria Math"/>
                              <a:sym typeface="Symbol"/>
                            </a:rPr>
                            <m:t> </m:t>
                          </m:r>
                          <m:r>
                            <a:rPr lang="el-GR" sz="3200" b="0" i="1">
                              <a:latin typeface="Cambria Math"/>
                              <a:sym typeface="Symbol"/>
                            </a:rPr>
                            <m:t></m:t>
                          </m:r>
                        </m:e>
                        <m:sub>
                          <m:r>
                            <a:rPr lang="de-DE" sz="3200" b="0" i="1" smtClean="0">
                              <a:latin typeface="Cambria Math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de-DE" sz="3200" b="0" i="1" smtClean="0">
                          <a:latin typeface="Cambria Math"/>
                          <a:sym typeface="Symbol"/>
                        </a:rPr>
                        <m:t> </m:t>
                      </m:r>
                      <m:box>
                        <m:boxPr>
                          <m:ctrlPr>
                            <a:rPr lang="de-DE" sz="32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sz="3200" b="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b="0" i="1" smtClean="0">
                                      <a:latin typeface="Cambria Math"/>
                                      <a:sym typeface="Symbol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3200" b="0" i="1" smtClean="0">
                                      <a:latin typeface="Cambria Math"/>
                                      <a:sym typeface="Symbol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l-GR" sz="3200" b="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b="0" i="1">
                                      <a:latin typeface="Cambria Math"/>
                                      <a:sym typeface="Symbol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3200" b="0" i="1">
                                      <a:latin typeface="Cambria Math"/>
                                      <a:sym typeface="Symbol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3200" b="0" i="1" smtClean="0">
                              <a:latin typeface="Cambria Math"/>
                              <a:sym typeface="Symbol"/>
                            </a:rPr>
                            <m:t>   , </m:t>
                          </m:r>
                        </m:e>
                      </m:box>
                      <m:sSub>
                        <m:sSubPr>
                          <m:ctrlPr>
                            <a:rPr lang="el-GR" sz="3200" b="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3200" b="0" i="1">
                              <a:latin typeface="Cambria Math"/>
                              <a:sym typeface="Symbol"/>
                            </a:rPr>
                            <m:t> </m:t>
                          </m:r>
                          <m:r>
                            <a:rPr lang="el-GR" sz="3200" b="0" i="1">
                              <a:latin typeface="Cambria Math"/>
                              <a:sym typeface="Symbol"/>
                            </a:rPr>
                            <m:t></m:t>
                          </m:r>
                        </m:e>
                        <m:sub>
                          <m:r>
                            <a:rPr lang="de-DE" sz="3200" b="0" i="1">
                              <a:latin typeface="Cambria Math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de-DE" sz="3200" b="0" i="1" smtClean="0">
                          <a:latin typeface="Cambria Math"/>
                          <a:sym typeface="Symbol"/>
                        </a:rPr>
                        <m:t>=0.6 </m:t>
                      </m:r>
                      <m:r>
                        <a:rPr lang="de-DE" sz="3200" b="0" i="1" smtClean="0">
                          <a:latin typeface="Cambria Math"/>
                          <a:sym typeface="Symbol"/>
                        </a:rPr>
                        <m:t>𝑛𝑚</m:t>
                      </m:r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732" y="4784499"/>
                <a:ext cx="4817729" cy="6967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6031203" y="6542088"/>
            <a:ext cx="20425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71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1.94444E-6 -0.33149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57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28" grpId="1"/>
      <p:bldP spid="7" grpId="0"/>
      <p:bldP spid="7" grpId="1"/>
      <p:bldP spid="30" grpId="0"/>
      <p:bldP spid="30" grpId="1"/>
      <p:bldP spid="31" grpId="0"/>
      <p:bldP spid="31" grpId="1"/>
      <p:bldP spid="32" grpId="0"/>
      <p:bldP spid="32" grpId="1"/>
      <p:bldP spid="44" grpId="0"/>
      <p:bldP spid="45" grpId="0"/>
      <p:bldP spid="46" grpId="0"/>
      <p:bldP spid="47" grpId="0"/>
      <p:bldP spid="33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19772" y="908720"/>
            <a:ext cx="41168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de-DE" sz="2400" dirty="0" err="1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lectron</a:t>
            </a:r>
            <a:r>
              <a:rPr lang="de-DE" sz="2400" dirty="0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sample </a:t>
            </a:r>
            <a:r>
              <a:rPr lang="de-DE" sz="2400" dirty="0" err="1" smtClean="0">
                <a:ln w="12700">
                  <a:noFill/>
                  <a:prstDash val="solid"/>
                </a:ln>
                <a:solidFill>
                  <a:srgbClr val="C500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diffraction</a:t>
            </a:r>
            <a:endParaRPr lang="de-DE" sz="2400" dirty="0">
              <a:ln w="12700">
                <a:noFill/>
                <a:prstDash val="solid"/>
              </a:ln>
              <a:solidFill>
                <a:srgbClr val="C500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9218" name="Picture 2" descr="C:\Users\Christian Gerbig\publications\talks\2013-08-26 MPQ\images\spatial resolution\DP\Final_DP_V06_FINAL_Color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"/>
          <a:stretch/>
        </p:blipFill>
        <p:spPr bwMode="auto">
          <a:xfrm>
            <a:off x="317624" y="1340768"/>
            <a:ext cx="882688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344308" y="1508448"/>
            <a:ext cx="7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28 µm</a:t>
            </a:r>
            <a:endParaRPr lang="de-DE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88024" y="150844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9.5 µm</a:t>
            </a:r>
            <a:endParaRPr lang="de-DE" sz="1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303748" y="150844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2.3 µm</a:t>
            </a:r>
            <a:endParaRPr lang="de-DE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30" name="Picture 6" descr="C:\Users\Christian Gerbig\publications\talks\2013-08-26 MPQ\images\spatial resolution\DP\radialAvergedDP_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4113076"/>
            <a:ext cx="7992000" cy="233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hristian Gerbig\publications\talks\2013-08-26 MPQ\images\spatial resolution\DP\radialAvergedDP_V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4114800"/>
            <a:ext cx="7992000" cy="233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D89C-E398-4B17-8DE1-90D6F6B70AA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6031203" y="6542088"/>
            <a:ext cx="20425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5005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 resolution studies</a:t>
            </a:r>
            <a:endParaRPr lang="de-DE" dirty="0">
              <a:solidFill>
                <a:srgbClr val="C5005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24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,textcomp}&#10;\usepackage{TeX4PPT}&#10;"/>
  <p:tag name="MAGPC" val="200"/>
  <p:tag name="FONTSIZE" val="10"/>
  <p:tag name="DEFAULTFONTSIZE" val="10"/>
  <p:tag name="DEFAULTWIDTH" val="348"/>
  <p:tag name="DEFAULTHEIGHT" val="274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691</Words>
  <Application>Microsoft Office PowerPoint</Application>
  <PresentationFormat>Bildschirmpräsentation (4:3)</PresentationFormat>
  <Paragraphs>240</Paragraphs>
  <Slides>28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Cambria Math</vt:lpstr>
      <vt:lpstr>Symbol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Christian Gerbig</dc:creator>
  <cp:lastModifiedBy>Christian Gerbig</cp:lastModifiedBy>
  <cp:revision>1438</cp:revision>
  <dcterms:created xsi:type="dcterms:W3CDTF">2009-05-04T13:02:55Z</dcterms:created>
  <dcterms:modified xsi:type="dcterms:W3CDTF">2013-12-11T14:34:49Z</dcterms:modified>
</cp:coreProperties>
</file>