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305" r:id="rId2"/>
    <p:sldId id="306" r:id="rId3"/>
    <p:sldId id="264" r:id="rId4"/>
    <p:sldId id="267" r:id="rId5"/>
    <p:sldId id="273" r:id="rId6"/>
    <p:sldId id="269" r:id="rId7"/>
    <p:sldId id="332" r:id="rId8"/>
    <p:sldId id="330" r:id="rId9"/>
    <p:sldId id="299" r:id="rId10"/>
    <p:sldId id="301" r:id="rId11"/>
    <p:sldId id="302" r:id="rId12"/>
    <p:sldId id="303" r:id="rId13"/>
    <p:sldId id="314" r:id="rId14"/>
    <p:sldId id="315" r:id="rId15"/>
    <p:sldId id="319" r:id="rId16"/>
    <p:sldId id="336" r:id="rId17"/>
    <p:sldId id="339" r:id="rId18"/>
    <p:sldId id="316" r:id="rId19"/>
    <p:sldId id="318" r:id="rId20"/>
    <p:sldId id="321" r:id="rId21"/>
    <p:sldId id="338" r:id="rId22"/>
    <p:sldId id="323" r:id="rId23"/>
    <p:sldId id="33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4660"/>
  </p:normalViewPr>
  <p:slideViewPr>
    <p:cSldViewPr>
      <p:cViewPr varScale="1">
        <p:scale>
          <a:sx n="69" d="100"/>
          <a:sy n="69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63005-2805-420E-9BCC-7C16EE405E8F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0A08E-86DB-4400-8B1C-F2D9D7C34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9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4B71-02FD-4746-A089-49BE6F88B571}" type="datetime1">
              <a:rPr lang="en-US" smtClean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638D-6005-48BE-85CC-4B7106DD8EF7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87A0-620F-4FCE-B611-BCA8F8151F3C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D7A9-4512-4FC6-8633-619CF43FB3A6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17DF-A32B-49A6-ACBC-0B225F807E07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0F4E-81D5-41B1-B9C1-67346CF83F06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FA8C-C46D-402C-B330-4CBBFD907A05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EF7E-213E-40ED-AB36-A348225B7520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790E-B34E-4822-A01C-C70229576B2C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6E55-1C38-4C8C-B1D8-BF7DF147D7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306F-51CE-423A-884A-BFB675E918F8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BBF1-CF76-4E2A-9D40-0C341B3CEB0B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F268F-B55B-4064-9205-1BC4061D7DDD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Laser / RF Timing</a:t>
            </a:r>
            <a:br>
              <a:rPr lang="en-US" dirty="0" smtClean="0"/>
            </a:br>
            <a:r>
              <a:rPr lang="en-US" sz="3600" dirty="0" smtClean="0"/>
              <a:t>(</a:t>
            </a:r>
            <a:r>
              <a:rPr lang="en-US" sz="3600" dirty="0"/>
              <a:t>E</a:t>
            </a:r>
            <a:r>
              <a:rPr lang="en-US" sz="3600" dirty="0" smtClean="0"/>
              <a:t>ngineering of Femtosecond Timing Systems)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Josef Frisch</a:t>
            </a:r>
          </a:p>
          <a:p>
            <a:r>
              <a:rPr lang="en-US" dirty="0" smtClean="0"/>
              <a:t>SLAC</a:t>
            </a:r>
          </a:p>
        </p:txBody>
      </p:sp>
      <p:pic>
        <p:nvPicPr>
          <p:cNvPr id="6" name="Picture 11" descr="SLAC_Logo_hi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a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6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Generally the most challenging part of the laser locking system</a:t>
            </a:r>
          </a:p>
          <a:p>
            <a:r>
              <a:rPr lang="en-US" dirty="0" smtClean="0"/>
              <a:t>Laser diodes produce short (~100ps) pulses at fairly low rate (~100MHz)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bandpass</a:t>
            </a:r>
            <a:r>
              <a:rPr lang="en-US" dirty="0" smtClean="0"/>
              <a:t> filters to ring the signal into a near continuous RF tone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Filtering is worse for signal to noise, but better for linearity!</a:t>
            </a:r>
          </a:p>
          <a:p>
            <a:pPr lvl="1"/>
            <a:r>
              <a:rPr lang="en-US" dirty="0" smtClean="0"/>
              <a:t>Resulting power can be very low (&lt;microwatt), but still enough above thermal noise to do 10s of femtosecond phase detection. </a:t>
            </a:r>
          </a:p>
          <a:p>
            <a:r>
              <a:rPr lang="en-US" dirty="0" smtClean="0"/>
              <a:t>Use a mixer to compare the phase with the reference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Photodiode Phase Detection Signals</a:t>
            </a:r>
            <a:endParaRPr lang="en-US" dirty="0"/>
          </a:p>
        </p:txBody>
      </p:sp>
      <p:pic>
        <p:nvPicPr>
          <p:cNvPr id="2053" name="Picture 5" descr="C:\Users\frisch\Dropbox\Work\Timing_talk\mixer_demo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632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frisch\Dropbox\Work\Timing_talk\mixer_demo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632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frisch\Dropbox\Work\Timing_talk\mixer_demo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88" y="141888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frisch\Dropbox\Work\Timing_talk\mixer_demo_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frisch\Dropbox\Work\Timing_talk\mixer_demo_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385445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6808" y="3591068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76505" y="3520222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diode out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3129" y="3669792"/>
            <a:ext cx="198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Filtered laser diode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4408" y="6312932"/>
            <a:ext cx="1417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Mixer output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0993" y="6248400"/>
            <a:ext cx="1594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LP filter output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14872" y="4590871"/>
            <a:ext cx="2718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Matlab</a:t>
            </a:r>
            <a:r>
              <a:rPr lang="en-US" dirty="0" smtClean="0"/>
              <a:t> calculation with 68MHz laser frequency and 476MHz locking frequency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Photodiode Error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8099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Amplitude -&gt; phase conversion</a:t>
            </a:r>
          </a:p>
          <a:p>
            <a:pPr lvl="1"/>
            <a:r>
              <a:rPr lang="en-US" dirty="0" smtClean="0"/>
              <a:t>10GHz diodes typically biased at 5V</a:t>
            </a:r>
          </a:p>
          <a:p>
            <a:pPr lvl="1"/>
            <a:r>
              <a:rPr lang="en-US" dirty="0" smtClean="0"/>
              <a:t>If peak output voltage becomes comparable to the bias, the capacitance of the diode can change and cause a phase shift</a:t>
            </a:r>
          </a:p>
          <a:p>
            <a:pPr lvl="1"/>
            <a:r>
              <a:rPr lang="en-US" dirty="0" smtClean="0"/>
              <a:t>Remember that we are looking at timing shifts on the order of  &lt;1/1000 of the diode pulse width.</a:t>
            </a:r>
          </a:p>
          <a:p>
            <a:r>
              <a:rPr lang="en-US" dirty="0" smtClean="0"/>
              <a:t>Position sensitivity</a:t>
            </a:r>
          </a:p>
          <a:p>
            <a:pPr lvl="1"/>
            <a:r>
              <a:rPr lang="en-US" dirty="0" smtClean="0"/>
              <a:t>Typical 10GHz photodiode (ET-4000) has a 40micron diameter – corresponds to about 500fs for signals to cross the diode!</a:t>
            </a:r>
          </a:p>
          <a:p>
            <a:r>
              <a:rPr lang="en-US" dirty="0" smtClean="0"/>
              <a:t>Improved diodes:  High linearity fiber coupled diodes available.</a:t>
            </a:r>
          </a:p>
          <a:p>
            <a:pPr lvl="1"/>
            <a:r>
              <a:rPr lang="en-US" dirty="0" smtClean="0"/>
              <a:t>Looks like an overall improvement</a:t>
            </a:r>
          </a:p>
          <a:p>
            <a:pPr lvl="1"/>
            <a:r>
              <a:rPr lang="en-US" dirty="0" smtClean="0"/>
              <a:t>Needs care to have long term stable coupling to single mode optical fiber</a:t>
            </a:r>
          </a:p>
          <a:p>
            <a:pPr lvl="1"/>
            <a:r>
              <a:rPr lang="en-US" dirty="0" smtClean="0"/>
              <a:t>Available from </a:t>
            </a:r>
            <a:r>
              <a:rPr lang="en-US" b="1" dirty="0" smtClean="0"/>
              <a:t>Discovery Semiconductor</a:t>
            </a:r>
            <a:r>
              <a:rPr lang="en-US" dirty="0" smtClean="0"/>
              <a:t>.  (IP3 &gt; 40dBm!)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" y="5181600"/>
            <a:ext cx="2943225" cy="14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905375"/>
            <a:ext cx="800100" cy="1714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Mixer LO Leakage Errors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531495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858491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small amount (~-30dB coupling) of the high power LO reference will leak into the low power RF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causes a shift in phase of the input RF signal from the diode that depends on the amplitude of the RF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Since LO is usually stable, can make feedback </a:t>
            </a:r>
            <a:r>
              <a:rPr lang="en-US" dirty="0" err="1" smtClean="0">
                <a:solidFill>
                  <a:srgbClr val="00B050"/>
                </a:solidFill>
              </a:rPr>
              <a:t>setpoint</a:t>
            </a:r>
            <a:r>
              <a:rPr lang="en-US" dirty="0" smtClean="0">
                <a:solidFill>
                  <a:srgbClr val="00B050"/>
                </a:solidFill>
              </a:rPr>
              <a:t> to be the offset from the 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improve by using high gain amplifiers on the diode signal, </a:t>
            </a:r>
            <a:r>
              <a:rPr lang="en-US" b="1" dirty="0" smtClean="0">
                <a:solidFill>
                  <a:srgbClr val="FF0000"/>
                </a:solidFill>
              </a:rPr>
              <a:t>BUT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IP3 limits in the mixer  </a:t>
            </a:r>
            <a:r>
              <a:rPr lang="en-US" dirty="0" err="1" smtClean="0"/>
              <a:t>andhigh</a:t>
            </a:r>
            <a:r>
              <a:rPr lang="en-US" dirty="0" smtClean="0"/>
              <a:t> gain systems can have cross talk from other signals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1524298"/>
            <a:ext cx="3348481" cy="2057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Heterodyne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6249273" cy="2419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1" y="4191000"/>
            <a:ext cx="8153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Mix to an intermediate frequency rather than DC (frequencies from SLAC system)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frequency phase detection much easier: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easily digitize and calculate relative phase in software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use low frequency mixer or analog multiplier with much better performance than RF mixer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Signal levels small until RF mixer, then put gain at low frequency where cross talk is less significant.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Technique used in radio receivers (R. Fessenden , 1901  (!!!))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Multiplying the Laser </a:t>
            </a:r>
            <a:r>
              <a:rPr lang="en-US" dirty="0"/>
              <a:t>R</a:t>
            </a:r>
            <a:r>
              <a:rPr lang="en-US" dirty="0" smtClean="0"/>
              <a:t>ate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9" y="3810000"/>
            <a:ext cx="510327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9382" y="6109671"/>
            <a:ext cx="2441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M. </a:t>
            </a:r>
            <a:r>
              <a:rPr lang="en-US" b="1" dirty="0" err="1"/>
              <a:t>Csatari</a:t>
            </a:r>
            <a:r>
              <a:rPr lang="en-US" b="1" dirty="0"/>
              <a:t> </a:t>
            </a:r>
            <a:r>
              <a:rPr lang="en-US" b="1" dirty="0" smtClean="0"/>
              <a:t>Divall1 et al.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82" y="1371600"/>
            <a:ext cx="8449855" cy="1943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4270" y="4442936"/>
            <a:ext cx="35311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Potential to significantly improve noise / linearity of diode detection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Adds some optical system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Electro-optical phase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524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Electro-optical modulator “multiplies” RF signal X optical signal – acts like a mixer</a:t>
            </a:r>
          </a:p>
          <a:p>
            <a:pPr lvl="1"/>
            <a:r>
              <a:rPr lang="en-US" dirty="0" smtClean="0"/>
              <a:t>Commercial devices available to very high bandwidth (~50GHz)</a:t>
            </a:r>
          </a:p>
          <a:p>
            <a:pPr lvl="1"/>
            <a:r>
              <a:rPr lang="en-US" dirty="0" smtClean="0"/>
              <a:t>Optical signal detection is low frequency, can use large diodes that can tolerate high signal levels -&gt; good signal / noise / nonlinearity</a:t>
            </a:r>
          </a:p>
          <a:p>
            <a:pPr lvl="1"/>
            <a:r>
              <a:rPr lang="en-US" dirty="0" smtClean="0"/>
              <a:t>Techniques to correct for amplitude drift and fiber length changes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3990524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1859" y="265807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Concept:</a:t>
            </a:r>
            <a:r>
              <a:rPr lang="en-US" dirty="0" smtClean="0"/>
              <a:t> differential measurement immune to RF amplitude and </a:t>
            </a:r>
            <a:r>
              <a:rPr lang="en-US" dirty="0" err="1" smtClean="0"/>
              <a:t>opitcal</a:t>
            </a:r>
            <a:r>
              <a:rPr lang="en-US" dirty="0" smtClean="0"/>
              <a:t> power drifts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475" y="4974548"/>
            <a:ext cx="3990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Sagnac</a:t>
            </a:r>
            <a:r>
              <a:rPr lang="en-US" dirty="0" smtClean="0"/>
              <a:t> interferometer uses single phase modulator and fiber loop to cancel fiber length drifts, and detector offset drifts.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4809398" cy="29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444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Diode detector </a:t>
            </a:r>
            <a:r>
              <a:rPr lang="en-US" dirty="0" err="1" smtClean="0"/>
              <a:t>vs</a:t>
            </a:r>
            <a:r>
              <a:rPr lang="en-US" dirty="0" smtClean="0"/>
              <a:t> electro-optical phase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Similar detection frequencies – 10s of GHz</a:t>
            </a:r>
          </a:p>
          <a:p>
            <a:r>
              <a:rPr lang="en-US" dirty="0" smtClean="0"/>
              <a:t>Photodiode</a:t>
            </a:r>
          </a:p>
          <a:p>
            <a:pPr lvl="1"/>
            <a:r>
              <a:rPr lang="en-US" dirty="0" smtClean="0"/>
              <a:t>Signal limited by diode non-linearity</a:t>
            </a:r>
          </a:p>
          <a:p>
            <a:pPr lvl="1"/>
            <a:r>
              <a:rPr lang="en-US" dirty="0" err="1" smtClean="0"/>
              <a:t>Bandpass</a:t>
            </a:r>
            <a:r>
              <a:rPr lang="en-US" dirty="0" smtClean="0"/>
              <a:t> filter reduces signal</a:t>
            </a:r>
          </a:p>
          <a:p>
            <a:pPr lvl="1"/>
            <a:r>
              <a:rPr lang="en-US" dirty="0" smtClean="0"/>
              <a:t>RF noise limits to ~1fs in 10Khz bandwidth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Sensitive to laser amplitude fluctuations</a:t>
            </a:r>
          </a:p>
          <a:p>
            <a:r>
              <a:rPr lang="en-US" dirty="0" smtClean="0"/>
              <a:t>Electro-optical</a:t>
            </a:r>
          </a:p>
          <a:p>
            <a:pPr lvl="1"/>
            <a:r>
              <a:rPr lang="en-US" dirty="0" smtClean="0"/>
              <a:t>Signal limited by max power in fiber (~100pJ)</a:t>
            </a:r>
          </a:p>
          <a:p>
            <a:pPr lvl="1"/>
            <a:r>
              <a:rPr lang="en-US" dirty="0" smtClean="0"/>
              <a:t>Shot noise limits theoretical resolution to ~0.1fS in 10KHz bandwidth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Sensitive to laser wavelength changes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In practice other system effects are usually the limit well before you reach 1fs.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88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Phase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371600"/>
            <a:ext cx="8077201" cy="152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Laser cavity length controlled by </a:t>
            </a:r>
            <a:r>
              <a:rPr lang="en-US" dirty="0" err="1" smtClean="0"/>
              <a:t>piezo</a:t>
            </a:r>
            <a:r>
              <a:rPr lang="en-US" dirty="0" smtClean="0"/>
              <a:t>-electric driven mirror in most commercial femtosecond lasers.</a:t>
            </a:r>
          </a:p>
          <a:p>
            <a:r>
              <a:rPr lang="en-US" dirty="0" smtClean="0"/>
              <a:t>Typical resonance of 10s of KHz sets upper bandwidth limit for feedback – feedback usually rolled-off at few-10 KHz</a:t>
            </a:r>
          </a:p>
          <a:p>
            <a:r>
              <a:rPr lang="en-US" dirty="0" smtClean="0"/>
              <a:t>Need high current, low noise drive amplifier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9147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Beware of noise sources – found that in Coherent </a:t>
            </a:r>
            <a:r>
              <a:rPr lang="en-US" dirty="0" err="1" smtClean="0"/>
              <a:t>Vitara</a:t>
            </a:r>
            <a:r>
              <a:rPr lang="en-US" dirty="0" smtClean="0"/>
              <a:t> lasers the largest noise source was the driver for the low bandwidth </a:t>
            </a:r>
            <a:r>
              <a:rPr lang="en-US" dirty="0" err="1" smtClean="0"/>
              <a:t>piezo</a:t>
            </a:r>
            <a:r>
              <a:rPr lang="en-US" dirty="0" smtClean="0"/>
              <a:t> “starter” mirror</a:t>
            </a:r>
          </a:p>
          <a:p>
            <a:endParaRPr lang="en-US" dirty="0"/>
          </a:p>
          <a:p>
            <a:r>
              <a:rPr lang="en-US" dirty="0" smtClean="0"/>
              <a:t>Fixed with diode circuit to block noise: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09310"/>
            <a:ext cx="2772896" cy="2525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3649311"/>
            <a:ext cx="4243196" cy="2743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4600" y="6365124"/>
            <a:ext cx="296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Don’t miss the simple stuff!!!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Amplifier and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295400"/>
            <a:ext cx="5867400" cy="2057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 installed systems the laser amplifier / transport chain appears to add substantial jitter:</a:t>
            </a:r>
          </a:p>
          <a:p>
            <a:pPr lvl="1"/>
            <a:r>
              <a:rPr lang="en-US" dirty="0" smtClean="0"/>
              <a:t>SLAC / MEC:  oscillator / FEL jitter &lt; 100fs, but measured optical to X-ray jitter &gt;150fs</a:t>
            </a:r>
          </a:p>
          <a:p>
            <a:pPr lvl="1"/>
            <a:r>
              <a:rPr lang="en-US" dirty="0" smtClean="0"/>
              <a:t>PSI: Oscillator jitter &lt; 30fs, amplified pulse jitter &gt;150fs  (</a:t>
            </a:r>
            <a:r>
              <a:rPr lang="en-US" dirty="0" err="1" smtClean="0"/>
              <a:t>Divall</a:t>
            </a:r>
            <a:r>
              <a:rPr lang="en-US" dirty="0" smtClean="0"/>
              <a:t> Marta et al)</a:t>
            </a:r>
          </a:p>
          <a:p>
            <a:pPr lvl="1"/>
            <a:r>
              <a:rPr lang="en-US" dirty="0" smtClean="0"/>
              <a:t>100s of </a:t>
            </a:r>
            <a:r>
              <a:rPr lang="en-US" dirty="0" err="1" smtClean="0"/>
              <a:t>fs</a:t>
            </a:r>
            <a:r>
              <a:rPr lang="en-US" dirty="0" smtClean="0"/>
              <a:t> increased jitter seen at Max Plank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371600"/>
            <a:ext cx="284770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599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 </a:t>
            </a:r>
            <a:r>
              <a:rPr lang="en-US" dirty="0" err="1"/>
              <a:t>Mirua</a:t>
            </a:r>
            <a:r>
              <a:rPr lang="en-US" dirty="0"/>
              <a:t>, et </a:t>
            </a:r>
            <a:r>
              <a:rPr lang="en-US" dirty="0" smtClean="0"/>
              <a:t>al December </a:t>
            </a:r>
            <a:r>
              <a:rPr lang="en-US" dirty="0"/>
              <a:t>15, 2000 / Vol. 25, No. 24 / OPTICS LETTERS 1795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40392"/>
            <a:ext cx="335463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76302" y="3888662"/>
            <a:ext cx="1952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 term jitter  relative to mode-locked laser ~10fs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16586" y="6292334"/>
            <a:ext cx="269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term drift 100fs/hour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635"/>
            <a:ext cx="8229600" cy="1143000"/>
          </a:xfrm>
        </p:spPr>
        <p:txBody>
          <a:bodyPr/>
          <a:lstStyle/>
          <a:p>
            <a:r>
              <a:rPr lang="en-US" dirty="0" smtClean="0"/>
              <a:t>Femtoseconds</a:t>
            </a:r>
            <a:endParaRPr lang="en-US" dirty="0"/>
          </a:p>
        </p:txBody>
      </p:sp>
      <p:pic>
        <p:nvPicPr>
          <p:cNvPr id="3074" name="Picture 2" descr="C:\Users\frisch\Dropbox\Work\Timing_talk\All_Gizah_Pyram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59" y="1251466"/>
            <a:ext cx="2750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3406520"/>
            <a:ext cx="7391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06497" y="3101720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86600" y="3080266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42635"/>
            <a:ext cx="2438400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70803" y="2388269"/>
            <a:ext cx="1454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FFFF00"/>
                </a:solidFill>
              </a:rPr>
              <a:t>Bryan </a:t>
            </a:r>
            <a:r>
              <a:rPr lang="en-US" sz="800" dirty="0" err="1">
                <a:solidFill>
                  <a:srgbClr val="FFFF00"/>
                </a:solidFill>
              </a:rPr>
              <a:t>Bandli</a:t>
            </a:r>
            <a:r>
              <a:rPr lang="en-US" sz="800" dirty="0">
                <a:solidFill>
                  <a:srgbClr val="FFFF00"/>
                </a:solidFill>
              </a:rPr>
              <a:t>, Scanning Electron Microscopy Laboratory, University of Minnesota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3600000">
            <a:off x="6397721" y="1889638"/>
            <a:ext cx="6219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4878" y="1611464"/>
            <a:ext cx="57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70fs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84" name="Picture 12" descr="http://preventblindnessgeorgia.files.wordpress.com/2012/06/beautiful-eye-1024x768-wallpa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86372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Isosceles Triangle 15"/>
          <p:cNvSpPr/>
          <p:nvPr/>
        </p:nvSpPr>
        <p:spPr>
          <a:xfrm>
            <a:off x="4457700" y="3482720"/>
            <a:ext cx="4572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52270" y="4593454"/>
            <a:ext cx="1014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Eye blink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4812" y="1741938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½ human hair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at 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648" y="5786812"/>
            <a:ext cx="8851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Meter of typical engineering material will change length by 30fs/°C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0221" y="3641931"/>
            <a:ext cx="119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5000 Years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00402" y="3037188"/>
            <a:ext cx="119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 second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88482" y="3641931"/>
            <a:ext cx="178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 femtoseconds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Compressor / Expander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37364" y="5486400"/>
            <a:ext cx="4572000" cy="1200329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b="1" dirty="0"/>
              <a:t>Experimental and </a:t>
            </a:r>
            <a:r>
              <a:rPr lang="en-US" b="1" dirty="0" smtClean="0"/>
              <a:t>theoretical investigation </a:t>
            </a:r>
            <a:r>
              <a:rPr lang="en-US" b="1" dirty="0"/>
              <a:t>of timing jitter inside </a:t>
            </a:r>
            <a:r>
              <a:rPr lang="en-US" b="1" dirty="0" smtClean="0"/>
              <a:t>a stretcher-compressor setup.</a:t>
            </a:r>
            <a:r>
              <a:rPr lang="en-US" dirty="0" smtClean="0"/>
              <a:t> </a:t>
            </a:r>
            <a:r>
              <a:rPr lang="en-US" dirty="0" err="1" smtClean="0"/>
              <a:t>Sandro</a:t>
            </a:r>
            <a:r>
              <a:rPr lang="en-US" dirty="0" smtClean="0"/>
              <a:t> </a:t>
            </a:r>
            <a:r>
              <a:rPr lang="en-US" dirty="0" err="1" smtClean="0"/>
              <a:t>Klingebiel</a:t>
            </a:r>
            <a:r>
              <a:rPr lang="en-US" dirty="0" smtClean="0"/>
              <a:t>,</a:t>
            </a:r>
            <a:r>
              <a:rPr lang="en-US" i="1" dirty="0" smtClean="0"/>
              <a:t> et al, </a:t>
            </a:r>
            <a:r>
              <a:rPr lang="en-US" dirty="0"/>
              <a:t>13 February 2012 / Vol. 20, No. 4 / OPTICS EXPRESS 3443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4899074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68" y="1676400"/>
            <a:ext cx="3630492" cy="29730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08" y="5334000"/>
            <a:ext cx="4509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Steering due to air currents in compressor can cause ~100fs/</a:t>
            </a:r>
            <a:r>
              <a:rPr lang="en-US" sz="2400" dirty="0" err="1" smtClean="0"/>
              <a:t>microradian</a:t>
            </a:r>
            <a:r>
              <a:rPr lang="en-US" sz="2400" dirty="0" smtClean="0"/>
              <a:t> timing shifts.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Corrections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Amplifier / transport chain:</a:t>
            </a:r>
          </a:p>
          <a:p>
            <a:pPr lvl="1"/>
            <a:r>
              <a:rPr lang="en-US" dirty="0" smtClean="0"/>
              <a:t>Can use an optical cross-</a:t>
            </a:r>
            <a:r>
              <a:rPr lang="en-US" dirty="0" err="1" smtClean="0"/>
              <a:t>correlator</a:t>
            </a:r>
            <a:r>
              <a:rPr lang="en-US" dirty="0" smtClean="0"/>
              <a:t> to compare the mode-locked laser time with the output of the amplified system</a:t>
            </a:r>
          </a:p>
          <a:p>
            <a:r>
              <a:rPr lang="en-US" dirty="0" smtClean="0"/>
              <a:t>E-beam arrival time monitors</a:t>
            </a:r>
          </a:p>
          <a:p>
            <a:pPr lvl="1"/>
            <a:r>
              <a:rPr lang="en-US" dirty="0" smtClean="0"/>
              <a:t>Resonant cavities – demonstrated at SLAC to 7fs RMS (at 150PC), 20fs RMS at 20pC</a:t>
            </a:r>
          </a:p>
          <a:p>
            <a:pPr lvl="1"/>
            <a:r>
              <a:rPr lang="en-US" dirty="0" smtClean="0"/>
              <a:t>Electro-optical arrival time monitors – Demonstrated at DESY to 3fs RMS at 300pc. </a:t>
            </a:r>
          </a:p>
          <a:p>
            <a:pPr lvl="1"/>
            <a:r>
              <a:rPr lang="en-US" dirty="0" smtClean="0"/>
              <a:t>Transverse cavity deflectors – timing resolution limited by RF system noise ~30fs, work at low charges.</a:t>
            </a:r>
          </a:p>
          <a:p>
            <a:r>
              <a:rPr lang="en-US" dirty="0" smtClean="0"/>
              <a:t>Can be used for offline correction of experiment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28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“Physics” Timing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2377"/>
            <a:ext cx="3545254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7350" y="1524000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RF guns, the charge depends on the relative phase of the RF fields and the laser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QE is stable, you could feedback laser time on photocathode current!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move to zero-current phase (</a:t>
            </a:r>
            <a:r>
              <a:rPr lang="en-US" dirty="0" err="1"/>
              <a:t>S</a:t>
            </a:r>
            <a:r>
              <a:rPr lang="en-US" dirty="0" err="1" smtClean="0"/>
              <a:t>chottky</a:t>
            </a:r>
            <a:r>
              <a:rPr lang="en-US" dirty="0" smtClean="0"/>
              <a:t> edge)  to find “zero” time in a few seconds (done at LCLS)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1" y="4180344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experimental chamber will need to provide a way to find zero-time.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Separate “experiment”  setup or possibly from the main experiment.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time between finding T0 will determine the long term drift requirements</a:t>
            </a:r>
          </a:p>
        </p:txBody>
      </p:sp>
    </p:spTree>
    <p:extLst>
      <p:ext uri="{BB962C8B-B14F-4D97-AF65-F5344CB8AC3E}">
        <p14:creationId xmlns:p14="http://schemas.microsoft.com/office/powerpoint/2010/main" val="13460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Below 100fs things become more difficult, 10fs is fairly heroic.</a:t>
            </a:r>
          </a:p>
          <a:p>
            <a:r>
              <a:rPr lang="en-US" dirty="0" smtClean="0"/>
              <a:t>Laser locking systems can be complex and expensive – especially on the scale of electron diffraction experiments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Don’t build a more complex system that you need</a:t>
            </a:r>
          </a:p>
          <a:p>
            <a:r>
              <a:rPr lang="en-US" dirty="0" smtClean="0"/>
              <a:t>Most straightforward approach is to lock the laser oscillator to the accelerator RF reference using photodiodes</a:t>
            </a:r>
          </a:p>
          <a:p>
            <a:r>
              <a:rPr lang="en-US" dirty="0" smtClean="0"/>
              <a:t>Can use beam arrival time monitors  and cross-</a:t>
            </a:r>
            <a:r>
              <a:rPr lang="en-US" dirty="0" err="1" smtClean="0"/>
              <a:t>correlators</a:t>
            </a:r>
            <a:r>
              <a:rPr lang="en-US" dirty="0" smtClean="0"/>
              <a:t> to correct experiment data offline.</a:t>
            </a:r>
          </a:p>
          <a:p>
            <a:pPr lvl="1"/>
            <a:r>
              <a:rPr lang="en-US" dirty="0" smtClean="0"/>
              <a:t>Added costs and complexity</a:t>
            </a:r>
          </a:p>
          <a:p>
            <a:r>
              <a:rPr lang="en-US" dirty="0" smtClean="0"/>
              <a:t>Where possible use physics measurements to directly measure timing.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49" y="5638800"/>
            <a:ext cx="2587752" cy="960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367" y="5670649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sub-systems, concentrate on the ones that limit performance, not the most interesting ones: </a:t>
            </a:r>
            <a:r>
              <a:rPr lang="en-US" b="1" dirty="0" smtClean="0"/>
              <a:t>Timing is a tool, not an experiment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638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Femtoseconds - Narrow Band </a:t>
            </a:r>
            <a:r>
              <a:rPr lang="en-US" dirty="0"/>
              <a:t>C</a:t>
            </a:r>
            <a:r>
              <a:rPr lang="en-US" dirty="0" smtClean="0"/>
              <a:t>locks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7086" y="2138019"/>
            <a:ext cx="3976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Conventional  electronic triggers only good to ~1ps.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86" y="1371600"/>
            <a:ext cx="36576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086" y="4375713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repetitive clock to average timing measurements on millisecond timescales to allow X1000 improvement using GHz clocks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86" y="3973609"/>
            <a:ext cx="3657600" cy="2743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RF?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9710" y="1219200"/>
            <a:ext cx="7696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Thermal noise (at room temperature) is -174dBm in a 1Hz bandwidth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n a  1 KHz bandwidth, thermal noise is -144dBm or </a:t>
            </a:r>
            <a:r>
              <a:rPr lang="en-US" sz="2400" b="1" dirty="0" smtClean="0"/>
              <a:t>4 </a:t>
            </a:r>
            <a:r>
              <a:rPr lang="en-US" sz="2400" b="1" dirty="0" err="1" smtClean="0"/>
              <a:t>Attowatts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 1 </a:t>
            </a:r>
            <a:r>
              <a:rPr lang="en-US" sz="2400" dirty="0" err="1" smtClean="0"/>
              <a:t>mW</a:t>
            </a:r>
            <a:r>
              <a:rPr lang="en-US" sz="2400" dirty="0" smtClean="0"/>
              <a:t> , 1KHz bandwidth, 10dB noise figure system would have a signal to noise of 134dBm, corresponding to an amplitude signal to noise of 2x10</a:t>
            </a:r>
            <a:r>
              <a:rPr lang="en-US" sz="2400" baseline="30000" dirty="0" smtClean="0"/>
              <a:t>-7</a:t>
            </a:r>
            <a:r>
              <a:rPr lang="en-US" sz="2400" dirty="0" smtClean="0"/>
              <a:t>.  For a 1GHz system this is a timing noise of </a:t>
            </a:r>
            <a:r>
              <a:rPr lang="en-US" sz="2400" b="1" dirty="0" smtClean="0"/>
              <a:t>30 </a:t>
            </a:r>
            <a:r>
              <a:rPr lang="en-US" sz="2400" b="1" dirty="0" err="1" smtClean="0"/>
              <a:t>attoseconds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Noise is rarely the only limit for measuring timing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Generally there is a trade-off between noise and linearity.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RF hardware is robust  and relatively inexpensive.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Linearity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Amplitude to phase conversion is a major source of timing drift and noise</a:t>
            </a:r>
          </a:p>
          <a:p>
            <a:pPr lvl="1"/>
            <a:r>
              <a:rPr lang="en-US" dirty="0" smtClean="0"/>
              <a:t>Typical phase detection frequencies are ~2GHz (</a:t>
            </a:r>
            <a:r>
              <a:rPr lang="el-GR" dirty="0" smtClean="0"/>
              <a:t>ω</a:t>
            </a:r>
            <a:r>
              <a:rPr lang="en-US" dirty="0" smtClean="0"/>
              <a:t>=10GHz), so 100fs represents only 10</a:t>
            </a:r>
            <a:r>
              <a:rPr lang="en-US" baseline="30000" dirty="0" smtClean="0"/>
              <a:t>-3</a:t>
            </a:r>
            <a:r>
              <a:rPr lang="en-US" dirty="0" smtClean="0"/>
              <a:t> Radian</a:t>
            </a:r>
          </a:p>
          <a:p>
            <a:r>
              <a:rPr lang="en-US" dirty="0" smtClean="0"/>
              <a:t>Very difficult to measure AM-&gt; PM due to the lack of a method to produce amplitude variation without associated phase variation.</a:t>
            </a:r>
          </a:p>
          <a:p>
            <a:r>
              <a:rPr lang="en-US" dirty="0" smtClean="0"/>
              <a:t>AM-&gt;PM is a form of nonlinearity, so it is possible to make an estimate by measuring other nonlinear terms (amplitude nonlinearity). </a:t>
            </a:r>
          </a:p>
          <a:p>
            <a:r>
              <a:rPr lang="en-US" dirty="0" smtClean="0"/>
              <a:t>Linearity typically specified at IP3. (Third Order Intercept point</a:t>
            </a:r>
            <a:r>
              <a:rPr lang="en-US" dirty="0" smtClean="0"/>
              <a:t>): hypothetical power were the 3</a:t>
            </a:r>
            <a:r>
              <a:rPr lang="en-US" baseline="30000" dirty="0" smtClean="0"/>
              <a:t>rd</a:t>
            </a:r>
            <a:r>
              <a:rPr lang="en-US" dirty="0" smtClean="0"/>
              <a:t> order nonlinear terms equal the linear terms. </a:t>
            </a:r>
          </a:p>
          <a:p>
            <a:r>
              <a:rPr lang="en-US" dirty="0" smtClean="0"/>
              <a:t>Nonlinear terms scale (in dB) as 3X input power</a:t>
            </a:r>
            <a:r>
              <a:rPr lang="en-US" dirty="0" smtClean="0"/>
              <a:t>, so nonlinear contribution goes as 2X input.</a:t>
            </a:r>
          </a:p>
          <a:p>
            <a:pPr lvl="1"/>
            <a:r>
              <a:rPr lang="en-US" dirty="0" smtClean="0"/>
              <a:t>20dB below the IP3 point is -40db nonlinearity, or 1% amplitude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Timing – RF Gun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61675"/>
            <a:ext cx="5715798" cy="3200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1" y="3519661"/>
            <a:ext cx="738673" cy="2286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49773" y="4205461"/>
            <a:ext cx="164064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12587" y="4217552"/>
            <a:ext cx="6841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Photo-emission typically off </a:t>
            </a:r>
            <a:r>
              <a:rPr lang="en-US" dirty="0" smtClean="0"/>
              <a:t>crest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Energy spread produces </a:t>
            </a:r>
            <a:r>
              <a:rPr lang="en-US" dirty="0" smtClean="0"/>
              <a:t>compression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LCLS gun, beam time is equally controlled by laser and RF timing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128477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 time set by phase measurement using gun pick-off</a:t>
            </a:r>
          </a:p>
          <a:p>
            <a:endParaRPr lang="en-US" dirty="0"/>
          </a:p>
          <a:p>
            <a:r>
              <a:rPr lang="en-US" dirty="0" smtClean="0"/>
              <a:t>Feedback can be pulse to pulse or continuous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0967" y="5805660"/>
            <a:ext cx="7326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Beam time is not completely determined by laser time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For a gun with no compression, locking isn’t needed!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591782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"/>
            <a:ext cx="5435443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4910" y="49530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Choice depends on relative phase noise and modulation bandwidth of the laser and RF source.</a:t>
            </a:r>
          </a:p>
          <a:p>
            <a:endParaRPr lang="en-US" dirty="0"/>
          </a:p>
          <a:p>
            <a:r>
              <a:rPr lang="en-US" dirty="0" smtClean="0"/>
              <a:t>For </a:t>
            </a:r>
            <a:r>
              <a:rPr lang="en-US" dirty="0" err="1" smtClean="0"/>
              <a:t>Ti:Sapphire</a:t>
            </a:r>
            <a:r>
              <a:rPr lang="en-US" dirty="0" smtClean="0"/>
              <a:t> lasers the phase noise is typically higher than for RF sources and usually the laser is locked to the RF master oscillator.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7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Locking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Most rely on locking the ~100MHz mode-locked laser oscillator to a reference signal</a:t>
            </a:r>
          </a:p>
          <a:p>
            <a:r>
              <a:rPr lang="en-US" dirty="0" smtClean="0"/>
              <a:t>Commercial laser -&gt; RF locking systems available at the ~100s of </a:t>
            </a:r>
            <a:r>
              <a:rPr lang="en-US" dirty="0" err="1" smtClean="0"/>
              <a:t>fs</a:t>
            </a:r>
            <a:r>
              <a:rPr lang="en-US" dirty="0" smtClean="0"/>
              <a:t> noise level</a:t>
            </a:r>
          </a:p>
          <a:p>
            <a:pPr lvl="1"/>
            <a:r>
              <a:rPr lang="en-US" dirty="0" smtClean="0"/>
              <a:t>Can to better with custom systems</a:t>
            </a:r>
          </a:p>
          <a:p>
            <a:r>
              <a:rPr lang="en-US" dirty="0" err="1" smtClean="0"/>
              <a:t>Ti:Sapphire</a:t>
            </a:r>
            <a:r>
              <a:rPr lang="en-US" dirty="0" smtClean="0"/>
              <a:t> lasers are the most commonly used, but fiber lasers have lower timing noise and are gaining popularity.</a:t>
            </a:r>
          </a:p>
          <a:p>
            <a:r>
              <a:rPr lang="en-US" dirty="0" smtClean="0"/>
              <a:t>Significant variation in the unlocked noise of different laser oscillators – directly impacts locked performance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4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Systems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1" y="1295400"/>
            <a:ext cx="8811855" cy="3277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394" y="5130923"/>
            <a:ext cx="8245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 locked laser frequency -&gt; phase determined by optical cavity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Optical cavity length usually controlled with </a:t>
            </a:r>
            <a:r>
              <a:rPr lang="en-US" dirty="0" err="1" smtClean="0"/>
              <a:t>piezo</a:t>
            </a:r>
            <a:r>
              <a:rPr lang="en-US" dirty="0" smtClean="0"/>
              <a:t>-electric mirror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Pulses are stretched before amplification to avoid peak power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Stretching / amplification / compression can add significant jitter.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5555</TotalTime>
  <Words>1689</Words>
  <Application>Microsoft Office PowerPoint</Application>
  <PresentationFormat>On-screen Show (4:3)</PresentationFormat>
  <Paragraphs>181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Laser / RF Timing (Engineering of Femtosecond Timing Systems)</vt:lpstr>
      <vt:lpstr>Femtoseconds</vt:lpstr>
      <vt:lpstr>Measuring Femtoseconds - Narrow Band Clocks</vt:lpstr>
      <vt:lpstr>Why use RF?</vt:lpstr>
      <vt:lpstr>RF Linearity</vt:lpstr>
      <vt:lpstr>Accelerator Timing – RF Gun</vt:lpstr>
      <vt:lpstr>PowerPoint Presentation</vt:lpstr>
      <vt:lpstr>Laser Locking Systems</vt:lpstr>
      <vt:lpstr>Laser Systems</vt:lpstr>
      <vt:lpstr>Phase Detection</vt:lpstr>
      <vt:lpstr>Photodiode Phase Detection Signals</vt:lpstr>
      <vt:lpstr>Photodiode Error Sources</vt:lpstr>
      <vt:lpstr>Mixer LO Leakage Errors</vt:lpstr>
      <vt:lpstr>Heterodyne System</vt:lpstr>
      <vt:lpstr>Multiplying the Laser Rate</vt:lpstr>
      <vt:lpstr>Electro-optical phase detection</vt:lpstr>
      <vt:lpstr>Diode detector vs electro-optical phase detection</vt:lpstr>
      <vt:lpstr>Laser Phase Control</vt:lpstr>
      <vt:lpstr>Laser Amplifier and Transport</vt:lpstr>
      <vt:lpstr>Compressor / Expander</vt:lpstr>
      <vt:lpstr>Timing Corrections</vt:lpstr>
      <vt:lpstr>“Physics” Timing</vt:lpstr>
      <vt:lpstr>Comments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Timing for Accelerators</dc:title>
  <dc:creator>frisch</dc:creator>
  <cp:lastModifiedBy>SLAC</cp:lastModifiedBy>
  <cp:revision>290</cp:revision>
  <dcterms:created xsi:type="dcterms:W3CDTF">2006-08-16T00:00:00Z</dcterms:created>
  <dcterms:modified xsi:type="dcterms:W3CDTF">2013-12-10T16:51:54Z</dcterms:modified>
</cp:coreProperties>
</file>