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21" r:id="rId3"/>
    <p:sldId id="280" r:id="rId4"/>
    <p:sldId id="283" r:id="rId5"/>
    <p:sldId id="284" r:id="rId6"/>
    <p:sldId id="351" r:id="rId7"/>
    <p:sldId id="358" r:id="rId8"/>
    <p:sldId id="396" r:id="rId9"/>
    <p:sldId id="328" r:id="rId10"/>
    <p:sldId id="397" r:id="rId11"/>
    <p:sldId id="394" r:id="rId12"/>
    <p:sldId id="395" r:id="rId13"/>
    <p:sldId id="367" r:id="rId14"/>
    <p:sldId id="384" r:id="rId15"/>
    <p:sldId id="385" r:id="rId16"/>
    <p:sldId id="398" r:id="rId17"/>
    <p:sldId id="399" r:id="rId18"/>
    <p:sldId id="400" r:id="rId19"/>
    <p:sldId id="401"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424" r:id="rId37"/>
    <p:sldId id="425" r:id="rId38"/>
    <p:sldId id="426" r:id="rId39"/>
    <p:sldId id="427" r:id="rId40"/>
    <p:sldId id="428" r:id="rId41"/>
    <p:sldId id="429" r:id="rId42"/>
    <p:sldId id="430" r:id="rId43"/>
    <p:sldId id="431" r:id="rId44"/>
    <p:sldId id="379" r:id="rId45"/>
    <p:sldId id="30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9D5"/>
    <a:srgbClr val="2E2A60"/>
    <a:srgbClr val="292C47"/>
    <a:srgbClr val="29256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6A2D96-5C5D-4DAE-A5A7-C53C232278C0}"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0CE20-C6C8-4644-BE55-D7A448F664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A2D96-5C5D-4DAE-A5A7-C53C232278C0}"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0CE20-C6C8-4644-BE55-D7A448F664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A2D96-5C5D-4DAE-A5A7-C53C232278C0}"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0CE20-C6C8-4644-BE55-D7A448F664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A2D96-5C5D-4DAE-A5A7-C53C232278C0}"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0CE20-C6C8-4644-BE55-D7A448F664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6A2D96-5C5D-4DAE-A5A7-C53C232278C0}"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0CE20-C6C8-4644-BE55-D7A448F664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6A2D96-5C5D-4DAE-A5A7-C53C232278C0}"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0CE20-C6C8-4644-BE55-D7A448F664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6A2D96-5C5D-4DAE-A5A7-C53C232278C0}"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B0CE20-C6C8-4644-BE55-D7A448F664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6A2D96-5C5D-4DAE-A5A7-C53C232278C0}"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B0CE20-C6C8-4644-BE55-D7A448F664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A2D96-5C5D-4DAE-A5A7-C53C232278C0}"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B0CE20-C6C8-4644-BE55-D7A448F664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6A2D96-5C5D-4DAE-A5A7-C53C232278C0}"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0CE20-C6C8-4644-BE55-D7A448F664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6A2D96-5C5D-4DAE-A5A7-C53C232278C0}"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0CE20-C6C8-4644-BE55-D7A448F664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A2D96-5C5D-4DAE-A5A7-C53C232278C0}" type="datetimeFigureOut">
              <a:rPr lang="en-US" smtClean="0"/>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0CE20-C6C8-4644-BE55-D7A448F664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2.png"/><Relationship Id="rId4" Type="http://schemas.openxmlformats.org/officeDocument/2006/relationships/image" Target="../media/image62.jpeg"/><Relationship Id="rId9"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382000" cy="868362"/>
          </a:xfrm>
          <a:prstGeom prst="rect">
            <a:avLst/>
          </a:prstGeom>
        </p:spPr>
        <p:txBody>
          <a:bodyPr/>
          <a:lstStyle/>
          <a:p>
            <a:pPr algn="ctr" eaLnBrk="0" hangingPunct="0">
              <a:defRPr/>
            </a:pPr>
            <a:endParaRPr lang="en-US" sz="4000" kern="0" dirty="0">
              <a:solidFill>
                <a:srgbClr val="FF3300"/>
              </a:solidFill>
              <a:latin typeface="+mj-lt"/>
              <a:ea typeface="+mj-ea"/>
              <a:cs typeface="+mj-cs"/>
            </a:endParaRPr>
          </a:p>
        </p:txBody>
      </p:sp>
      <p:sp>
        <p:nvSpPr>
          <p:cNvPr id="3" name="Rectangle 3"/>
          <p:cNvSpPr txBox="1">
            <a:spLocks noChangeArrowheads="1"/>
          </p:cNvSpPr>
          <p:nvPr/>
        </p:nvSpPr>
        <p:spPr>
          <a:xfrm>
            <a:off x="6096000" y="1828800"/>
            <a:ext cx="2895600" cy="4191000"/>
          </a:xfrm>
          <a:prstGeom prst="rect">
            <a:avLst/>
          </a:prstGeom>
        </p:spPr>
        <p:txBody>
          <a:bodyPr/>
          <a:lstStyle/>
          <a:p>
            <a:pPr marL="342900" indent="-342900" eaLnBrk="0" hangingPunct="0">
              <a:spcBef>
                <a:spcPct val="20000"/>
              </a:spcBef>
              <a:defRPr/>
            </a:pPr>
            <a:r>
              <a:rPr lang="en-US" sz="2800" kern="0" dirty="0">
                <a:solidFill>
                  <a:srgbClr val="008000"/>
                </a:solidFill>
                <a:latin typeface="+mn-lt"/>
              </a:rPr>
              <a:t>	</a:t>
            </a:r>
            <a:endParaRPr lang="en-US" sz="2800" kern="0" dirty="0">
              <a:solidFill>
                <a:schemeClr val="accent2"/>
              </a:solidFill>
              <a:latin typeface="+mn-lt"/>
            </a:endParaRPr>
          </a:p>
        </p:txBody>
      </p:sp>
      <p:sp>
        <p:nvSpPr>
          <p:cNvPr id="17413"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17414"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17415"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9" name="Title 8"/>
          <p:cNvSpPr>
            <a:spLocks noGrp="1"/>
          </p:cNvSpPr>
          <p:nvPr>
            <p:ph type="ctrTitle"/>
          </p:nvPr>
        </p:nvSpPr>
        <p:spPr>
          <a:xfrm>
            <a:off x="0" y="228600"/>
            <a:ext cx="9144000" cy="1470025"/>
          </a:xfrm>
        </p:spPr>
        <p:txBody>
          <a:bodyPr>
            <a:normAutofit fontScale="90000"/>
          </a:bodyPr>
          <a:lstStyle/>
          <a:p>
            <a:r>
              <a:rPr lang="en-US" b="1" dirty="0" smtClean="0"/>
              <a:t>Exact theoretical description of pump-probe experiments in charge-density-wave insulators</a:t>
            </a:r>
            <a:endParaRPr lang="en-US" b="1" dirty="0"/>
          </a:p>
        </p:txBody>
      </p:sp>
      <p:sp>
        <p:nvSpPr>
          <p:cNvPr id="10" name="Subtitle 9"/>
          <p:cNvSpPr>
            <a:spLocks noGrp="1"/>
          </p:cNvSpPr>
          <p:nvPr>
            <p:ph type="subTitle" idx="1"/>
          </p:nvPr>
        </p:nvSpPr>
        <p:spPr>
          <a:xfrm>
            <a:off x="381000" y="1828800"/>
            <a:ext cx="8458200" cy="3581400"/>
          </a:xfrm>
        </p:spPr>
        <p:txBody>
          <a:bodyPr/>
          <a:lstStyle/>
          <a:p>
            <a:r>
              <a:rPr lang="en-US" b="1" dirty="0" smtClean="0">
                <a:solidFill>
                  <a:srgbClr val="FF0000"/>
                </a:solidFill>
              </a:rPr>
              <a:t>J. K. </a:t>
            </a:r>
            <a:r>
              <a:rPr lang="en-US" b="1" dirty="0" err="1" smtClean="0">
                <a:solidFill>
                  <a:srgbClr val="FF0000"/>
                </a:solidFill>
              </a:rPr>
              <a:t>Freericks</a:t>
            </a:r>
            <a:endParaRPr lang="en-US" b="1" dirty="0" smtClean="0">
              <a:solidFill>
                <a:srgbClr val="FF0000"/>
              </a:solidFill>
            </a:endParaRPr>
          </a:p>
          <a:p>
            <a:r>
              <a:rPr lang="en-US" b="1" dirty="0" smtClean="0">
                <a:solidFill>
                  <a:srgbClr val="FF0000"/>
                </a:solidFill>
              </a:rPr>
              <a:t>Georgetown University</a:t>
            </a:r>
          </a:p>
          <a:p>
            <a:r>
              <a:rPr lang="en-US" dirty="0" smtClean="0">
                <a:solidFill>
                  <a:srgbClr val="FF0000"/>
                </a:solidFill>
              </a:rPr>
              <a:t>In collaboration with Tom </a:t>
            </a:r>
            <a:r>
              <a:rPr lang="en-US" dirty="0" err="1" smtClean="0">
                <a:solidFill>
                  <a:srgbClr val="FF0000"/>
                </a:solidFill>
              </a:rPr>
              <a:t>Devereaux</a:t>
            </a:r>
            <a:r>
              <a:rPr lang="en-US" dirty="0" smtClean="0">
                <a:solidFill>
                  <a:srgbClr val="FF0000"/>
                </a:solidFill>
              </a:rPr>
              <a:t>, </a:t>
            </a:r>
            <a:r>
              <a:rPr lang="en-US" dirty="0" err="1" smtClean="0">
                <a:solidFill>
                  <a:srgbClr val="FF0000"/>
                </a:solidFill>
              </a:rPr>
              <a:t>Yizhi</a:t>
            </a:r>
            <a:r>
              <a:rPr lang="en-US" dirty="0" smtClean="0">
                <a:solidFill>
                  <a:srgbClr val="FF0000"/>
                </a:solidFill>
              </a:rPr>
              <a:t> </a:t>
            </a:r>
            <a:r>
              <a:rPr lang="en-US" dirty="0" err="1" smtClean="0">
                <a:solidFill>
                  <a:srgbClr val="FF0000"/>
                </a:solidFill>
              </a:rPr>
              <a:t>Ge</a:t>
            </a:r>
            <a:r>
              <a:rPr lang="en-US" dirty="0" smtClean="0">
                <a:solidFill>
                  <a:srgbClr val="FF0000"/>
                </a:solidFill>
              </a:rPr>
              <a:t>, H. R. Krishnamurthy, Amy Liu, and </a:t>
            </a:r>
            <a:r>
              <a:rPr lang="en-US" dirty="0" err="1" smtClean="0">
                <a:solidFill>
                  <a:srgbClr val="FF0000"/>
                </a:solidFill>
              </a:rPr>
              <a:t>Wen</a:t>
            </a:r>
            <a:r>
              <a:rPr lang="en-US" dirty="0" smtClean="0">
                <a:solidFill>
                  <a:srgbClr val="FF0000"/>
                </a:solidFill>
              </a:rPr>
              <a:t> </a:t>
            </a:r>
            <a:r>
              <a:rPr lang="en-US" dirty="0" err="1" smtClean="0">
                <a:solidFill>
                  <a:srgbClr val="FF0000"/>
                </a:solidFill>
              </a:rPr>
              <a:t>Shen</a:t>
            </a:r>
            <a:endParaRPr lang="en-US" dirty="0" smtClean="0">
              <a:solidFill>
                <a:srgbClr val="FF0000"/>
              </a:solidFill>
            </a:endParaRPr>
          </a:p>
        </p:txBody>
      </p:sp>
      <p:pic>
        <p:nvPicPr>
          <p:cNvPr id="11" name="Picture 8"/>
          <p:cNvPicPr>
            <a:picLocks noChangeAspect="1" noChangeArrowheads="1"/>
          </p:cNvPicPr>
          <p:nvPr/>
        </p:nvPicPr>
        <p:blipFill>
          <a:blip r:embed="rId2" cstate="print"/>
          <a:srcRect/>
          <a:stretch>
            <a:fillRect/>
          </a:stretch>
        </p:blipFill>
        <p:spPr bwMode="auto">
          <a:xfrm>
            <a:off x="1905000" y="4648200"/>
            <a:ext cx="1524000" cy="1524000"/>
          </a:xfrm>
          <a:prstGeom prst="rect">
            <a:avLst/>
          </a:prstGeom>
          <a:noFill/>
          <a:ln w="9525" cap="flat" cmpd="sng" algn="ctr">
            <a:noFill/>
            <a:prstDash val="solid"/>
            <a:miter lim="800000"/>
            <a:headEnd/>
            <a:tailEnd/>
          </a:ln>
        </p:spPr>
      </p:pic>
      <p:pic>
        <p:nvPicPr>
          <p:cNvPr id="12" name="Picture 6"/>
          <p:cNvPicPr>
            <a:picLocks noChangeAspect="1" noChangeArrowheads="1"/>
          </p:cNvPicPr>
          <p:nvPr/>
        </p:nvPicPr>
        <p:blipFill>
          <a:blip r:embed="rId3" cstate="print"/>
          <a:srcRect/>
          <a:stretch>
            <a:fillRect/>
          </a:stretch>
        </p:blipFill>
        <p:spPr bwMode="auto">
          <a:xfrm>
            <a:off x="3657600" y="4572000"/>
            <a:ext cx="1600200" cy="1636241"/>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5486400" y="4800600"/>
            <a:ext cx="1905000"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9" name="TextBox 8"/>
          <p:cNvSpPr txBox="1"/>
          <p:nvPr/>
        </p:nvSpPr>
        <p:spPr>
          <a:xfrm>
            <a:off x="6858000" y="762000"/>
            <a:ext cx="184731" cy="523220"/>
          </a:xfrm>
          <a:prstGeom prst="rect">
            <a:avLst/>
          </a:prstGeom>
          <a:noFill/>
        </p:spPr>
        <p:txBody>
          <a:bodyPr wrap="none" rtlCol="0">
            <a:spAutoFit/>
          </a:bodyPr>
          <a:lstStyle/>
          <a:p>
            <a:endParaRPr lang="en-US" sz="2800" b="1" dirty="0">
              <a:latin typeface="Courier New" pitchFamily="49" charset="0"/>
              <a:cs typeface="Courier New" pitchFamily="49" charset="0"/>
            </a:endParaRPr>
          </a:p>
        </p:txBody>
      </p:sp>
      <p:sp>
        <p:nvSpPr>
          <p:cNvPr id="10" name="TextBox 9"/>
          <p:cNvSpPr txBox="1"/>
          <p:nvPr/>
        </p:nvSpPr>
        <p:spPr>
          <a:xfrm>
            <a:off x="1066800" y="3200400"/>
            <a:ext cx="1066800" cy="369332"/>
          </a:xfrm>
          <a:prstGeom prst="rect">
            <a:avLst/>
          </a:prstGeom>
          <a:noFill/>
        </p:spPr>
        <p:txBody>
          <a:bodyPr wrap="square" rtlCol="0">
            <a:spAutoFit/>
          </a:bodyPr>
          <a:lstStyle/>
          <a:p>
            <a:r>
              <a:rPr lang="en-US" b="1" dirty="0" smtClean="0">
                <a:solidFill>
                  <a:schemeClr val="bg1"/>
                </a:solidFill>
              </a:rPr>
              <a:t>Full gap</a:t>
            </a:r>
            <a:endParaRPr lang="en-US" b="1" dirty="0">
              <a:solidFill>
                <a:schemeClr val="bg1"/>
              </a:solidFill>
            </a:endParaRPr>
          </a:p>
        </p:txBody>
      </p:sp>
      <p:sp>
        <p:nvSpPr>
          <p:cNvPr id="11" name="TextBox 10"/>
          <p:cNvSpPr txBox="1"/>
          <p:nvPr/>
        </p:nvSpPr>
        <p:spPr>
          <a:xfrm>
            <a:off x="2590800" y="3200400"/>
            <a:ext cx="1524000" cy="381000"/>
          </a:xfrm>
          <a:prstGeom prst="rect">
            <a:avLst/>
          </a:prstGeom>
          <a:noFill/>
        </p:spPr>
        <p:txBody>
          <a:bodyPr wrap="square" rtlCol="0">
            <a:spAutoFit/>
          </a:bodyPr>
          <a:lstStyle/>
          <a:p>
            <a:endParaRPr lang="en-US" b="1" dirty="0">
              <a:solidFill>
                <a:srgbClr val="C00000"/>
              </a:solidFill>
            </a:endParaRPr>
          </a:p>
        </p:txBody>
      </p:sp>
      <p:sp>
        <p:nvSpPr>
          <p:cNvPr id="12" name="TextBox 11"/>
          <p:cNvSpPr txBox="1"/>
          <p:nvPr/>
        </p:nvSpPr>
        <p:spPr>
          <a:xfrm>
            <a:off x="4876800" y="3200400"/>
            <a:ext cx="2438400" cy="369332"/>
          </a:xfrm>
          <a:prstGeom prst="rect">
            <a:avLst/>
          </a:prstGeom>
          <a:noFill/>
        </p:spPr>
        <p:txBody>
          <a:bodyPr wrap="square" rtlCol="0">
            <a:spAutoFit/>
          </a:bodyPr>
          <a:lstStyle/>
          <a:p>
            <a:r>
              <a:rPr lang="en-US" b="1" dirty="0" smtClean="0">
                <a:solidFill>
                  <a:schemeClr val="bg1"/>
                </a:solidFill>
              </a:rPr>
              <a:t>Gap reforms</a:t>
            </a:r>
            <a:endParaRPr lang="en-US" b="1" dirty="0">
              <a:solidFill>
                <a:schemeClr val="bg1"/>
              </a:solidFill>
            </a:endParaRPr>
          </a:p>
        </p:txBody>
      </p:sp>
      <p:sp>
        <p:nvSpPr>
          <p:cNvPr id="13" name="TextBox 12"/>
          <p:cNvSpPr txBox="1"/>
          <p:nvPr/>
        </p:nvSpPr>
        <p:spPr>
          <a:xfrm>
            <a:off x="6400800" y="3124200"/>
            <a:ext cx="184731" cy="369332"/>
          </a:xfrm>
          <a:prstGeom prst="rect">
            <a:avLst/>
          </a:prstGeom>
          <a:noFill/>
        </p:spPr>
        <p:txBody>
          <a:bodyPr wrap="none" rtlCol="0">
            <a:spAutoFit/>
          </a:bodyPr>
          <a:lstStyle/>
          <a:p>
            <a:endParaRPr lang="en-US" dirty="0"/>
          </a:p>
        </p:txBody>
      </p:sp>
      <p:sp>
        <p:nvSpPr>
          <p:cNvPr id="14" name="TextBox 13"/>
          <p:cNvSpPr txBox="1"/>
          <p:nvPr/>
        </p:nvSpPr>
        <p:spPr>
          <a:xfrm>
            <a:off x="3810000" y="4267200"/>
            <a:ext cx="184731" cy="461665"/>
          </a:xfrm>
          <a:prstGeom prst="rect">
            <a:avLst/>
          </a:prstGeom>
          <a:noFill/>
        </p:spPr>
        <p:txBody>
          <a:bodyPr wrap="none" rtlCol="0">
            <a:spAutoFit/>
          </a:bodyPr>
          <a:lstStyle/>
          <a:p>
            <a:endParaRPr lang="en-US" sz="2400" b="1" dirty="0"/>
          </a:p>
        </p:txBody>
      </p:sp>
      <p:sp>
        <p:nvSpPr>
          <p:cNvPr id="15"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pic>
        <p:nvPicPr>
          <p:cNvPr id="16" name="Picture 15" descr="EqDOS.png"/>
          <p:cNvPicPr>
            <a:picLocks noChangeAspect="1"/>
          </p:cNvPicPr>
          <p:nvPr/>
        </p:nvPicPr>
        <p:blipFill>
          <a:blip r:embed="rId2" cstate="print"/>
          <a:stretch>
            <a:fillRect/>
          </a:stretch>
        </p:blipFill>
        <p:spPr>
          <a:xfrm>
            <a:off x="762000" y="914400"/>
            <a:ext cx="7696200" cy="4272835"/>
          </a:xfrm>
          <a:prstGeom prst="rect">
            <a:avLst/>
          </a:prstGeom>
        </p:spPr>
      </p:pic>
      <p:sp>
        <p:nvSpPr>
          <p:cNvPr id="17" name="Title 1"/>
          <p:cNvSpPr txBox="1">
            <a:spLocks/>
          </p:cNvSpPr>
          <p:nvPr/>
        </p:nvSpPr>
        <p:spPr>
          <a:xfrm>
            <a:off x="429227"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Equilibrium Features: local DOS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TextBox 17"/>
          <p:cNvSpPr txBox="1"/>
          <p:nvPr/>
        </p:nvSpPr>
        <p:spPr>
          <a:xfrm>
            <a:off x="1905000" y="1524000"/>
            <a:ext cx="685800" cy="830997"/>
          </a:xfrm>
          <a:prstGeom prst="rect">
            <a:avLst/>
          </a:prstGeom>
          <a:noFill/>
        </p:spPr>
        <p:txBody>
          <a:bodyPr wrap="square" rtlCol="0">
            <a:spAutoFit/>
          </a:bodyPr>
          <a:lstStyle/>
          <a:p>
            <a:r>
              <a:rPr lang="en-US" sz="2400" dirty="0" smtClean="0">
                <a:cs typeface="Courier New" pitchFamily="49" charset="0"/>
              </a:rPr>
              <a:t>U=1</a:t>
            </a:r>
          </a:p>
          <a:p>
            <a:endParaRPr lang="en-US" sz="2400" dirty="0">
              <a:latin typeface="+mj-lt"/>
              <a:cs typeface="Courier New" pitchFamily="49" charset="0"/>
            </a:endParaRPr>
          </a:p>
        </p:txBody>
      </p:sp>
      <p:pic>
        <p:nvPicPr>
          <p:cNvPr id="19" name="Picture 2"/>
          <p:cNvPicPr>
            <a:picLocks noChangeAspect="1" noChangeArrowheads="1"/>
          </p:cNvPicPr>
          <p:nvPr/>
        </p:nvPicPr>
        <p:blipFill>
          <a:blip r:embed="rId3" cstate="print"/>
          <a:srcRect/>
          <a:stretch>
            <a:fillRect/>
          </a:stretch>
        </p:blipFill>
        <p:spPr bwMode="auto">
          <a:xfrm>
            <a:off x="1447800" y="4953000"/>
            <a:ext cx="6896100" cy="695325"/>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a:stretch>
            <a:fillRect/>
          </a:stretch>
        </p:blipFill>
        <p:spPr bwMode="auto">
          <a:xfrm>
            <a:off x="1828800" y="5486400"/>
            <a:ext cx="5867400" cy="772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tardedG2.png"/>
          <p:cNvPicPr>
            <a:picLocks noChangeAspect="1"/>
          </p:cNvPicPr>
          <p:nvPr/>
        </p:nvPicPr>
        <p:blipFill>
          <a:blip r:embed="rId2" cstate="print"/>
          <a:stretch>
            <a:fillRect/>
          </a:stretch>
        </p:blipFill>
        <p:spPr>
          <a:xfrm>
            <a:off x="838200" y="1143000"/>
            <a:ext cx="7620000" cy="5715000"/>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9" name="Title 1"/>
          <p:cNvSpPr txBox="1">
            <a:spLocks/>
          </p:cNvSpPr>
          <p:nvPr/>
        </p:nvSpPr>
        <p:spPr>
          <a:xfrm>
            <a:off x="533400" y="152400"/>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FF6600"/>
                </a:solidFill>
                <a:effectLst/>
                <a:uLnTx/>
                <a:uFillTx/>
                <a:latin typeface="+mj-lt"/>
                <a:ea typeface="+mj-ea"/>
                <a:cs typeface="+mj-cs"/>
              </a:rPr>
              <a:t>Long tails of the retarded Green’s function</a:t>
            </a:r>
            <a:endParaRPr kumimoji="0" lang="en-US" sz="4400" b="0" i="0" u="none" strike="noStrike" kern="1200" cap="none" spc="0" normalizeH="0" baseline="0" noProof="0" dirty="0" smtClean="0">
              <a:ln>
                <a:noFill/>
              </a:ln>
              <a:solidFill>
                <a:srgbClr val="FF6600"/>
              </a:solidFill>
              <a:effectLst/>
              <a:uLnTx/>
              <a:uFillTx/>
              <a:latin typeface="+mj-lt"/>
              <a:ea typeface="+mj-ea"/>
              <a:cs typeface="+mj-cs"/>
            </a:endParaRPr>
          </a:p>
        </p:txBody>
      </p:sp>
      <p:sp>
        <p:nvSpPr>
          <p:cNvPr id="11"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12" name="Text Box 6"/>
          <p:cNvSpPr txBox="1">
            <a:spLocks noChangeArrowheads="1"/>
          </p:cNvSpPr>
          <p:nvPr/>
        </p:nvSpPr>
        <p:spPr bwMode="auto">
          <a:xfrm>
            <a:off x="1752600" y="6324600"/>
            <a:ext cx="235962" cy="338554"/>
          </a:xfrm>
          <a:prstGeom prst="rect">
            <a:avLst/>
          </a:prstGeom>
          <a:noFill/>
          <a:ln w="9525">
            <a:noFill/>
            <a:miter lim="800000"/>
            <a:headEnd/>
            <a:tailEnd/>
          </a:ln>
        </p:spPr>
        <p:txBody>
          <a:bodyPr wrap="none">
            <a:spAutoFit/>
          </a:bodyPr>
          <a:lstStyle/>
          <a:p>
            <a:r>
              <a:rPr lang="en-US" sz="1600" dirty="0" smtClean="0">
                <a:latin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7" name="Title 6"/>
          <p:cNvSpPr>
            <a:spLocks noGrp="1"/>
          </p:cNvSpPr>
          <p:nvPr>
            <p:ph type="title"/>
          </p:nvPr>
        </p:nvSpPr>
        <p:spPr>
          <a:xfrm>
            <a:off x="457200" y="2514600"/>
            <a:ext cx="8229600" cy="1143000"/>
          </a:xfrm>
        </p:spPr>
        <p:txBody>
          <a:bodyPr>
            <a:normAutofit/>
          </a:bodyPr>
          <a:lstStyle/>
          <a:p>
            <a:r>
              <a:rPr lang="en-US" dirty="0" smtClean="0">
                <a:solidFill>
                  <a:srgbClr val="FF0000"/>
                </a:solidFill>
              </a:rPr>
              <a:t>Time resolved photoemission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411"/>
            <a:ext cx="9143999" cy="461665"/>
          </a:xfrm>
          <a:prstGeom prst="rect">
            <a:avLst/>
          </a:prstGeom>
          <a:noFill/>
        </p:spPr>
        <p:txBody>
          <a:bodyPr wrap="square" rtlCol="0">
            <a:spAutoFit/>
          </a:bodyPr>
          <a:lstStyle/>
          <a:p>
            <a:pPr algn="ctr"/>
            <a:r>
              <a:rPr lang="en-US" sz="2400" b="1"/>
              <a:t>Time-resolved angle-resolved photoemission spectroscopy (tr-ARPES)</a:t>
            </a:r>
          </a:p>
        </p:txBody>
      </p:sp>
      <p:pic>
        <p:nvPicPr>
          <p:cNvPr id="11" name="Picture 10"/>
          <p:cNvPicPr>
            <a:picLocks noChangeAspect="1"/>
          </p:cNvPicPr>
          <p:nvPr/>
        </p:nvPicPr>
        <p:blipFill>
          <a:blip r:embed="rId2" cstate="print"/>
          <a:stretch>
            <a:fillRect/>
          </a:stretch>
        </p:blipFill>
        <p:spPr>
          <a:xfrm>
            <a:off x="208203" y="5409649"/>
            <a:ext cx="8821286" cy="703762"/>
          </a:xfrm>
          <a:prstGeom prst="rect">
            <a:avLst/>
          </a:prstGeom>
          <a:ln>
            <a:solidFill>
              <a:schemeClr val="tx1"/>
            </a:solidFill>
          </a:ln>
        </p:spPr>
      </p:pic>
      <p:pic>
        <p:nvPicPr>
          <p:cNvPr id="12" name="Picture 11"/>
          <p:cNvPicPr>
            <a:picLocks noChangeAspect="1"/>
          </p:cNvPicPr>
          <p:nvPr/>
        </p:nvPicPr>
        <p:blipFill>
          <a:blip r:embed="rId3" cstate="print"/>
          <a:stretch>
            <a:fillRect/>
          </a:stretch>
        </p:blipFill>
        <p:spPr>
          <a:xfrm>
            <a:off x="1811362" y="605109"/>
            <a:ext cx="5927107" cy="4860470"/>
          </a:xfrm>
          <a:prstGeom prst="rect">
            <a:avLst/>
          </a:prstGeom>
        </p:spPr>
      </p:pic>
      <p:sp>
        <p:nvSpPr>
          <p:cNvPr id="13" name="TextBox 12"/>
          <p:cNvSpPr txBox="1"/>
          <p:nvPr/>
        </p:nvSpPr>
        <p:spPr>
          <a:xfrm>
            <a:off x="7038251" y="4800600"/>
            <a:ext cx="1991238" cy="307777"/>
          </a:xfrm>
          <a:prstGeom prst="rect">
            <a:avLst/>
          </a:prstGeom>
          <a:noFill/>
        </p:spPr>
        <p:txBody>
          <a:bodyPr wrap="none" rtlCol="0">
            <a:spAutoFit/>
          </a:bodyPr>
          <a:lstStyle/>
          <a:p>
            <a:r>
              <a:rPr lang="en-US" sz="1400" i="1"/>
              <a:t>Image source: FHI Berlin </a:t>
            </a:r>
          </a:p>
        </p:txBody>
      </p:sp>
      <p:sp>
        <p:nvSpPr>
          <p:cNvPr id="14" name="Rectangle 13"/>
          <p:cNvSpPr/>
          <p:nvPr/>
        </p:nvSpPr>
        <p:spPr>
          <a:xfrm>
            <a:off x="4851122" y="5420060"/>
            <a:ext cx="3154270" cy="693351"/>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15" name="Rectangle 14"/>
          <p:cNvSpPr/>
          <p:nvPr/>
        </p:nvSpPr>
        <p:spPr>
          <a:xfrm>
            <a:off x="3810108" y="5420060"/>
            <a:ext cx="1041014" cy="69335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8"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9"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16"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Tree>
    <p:extLst>
      <p:ext uri="{BB962C8B-B14F-4D97-AF65-F5344CB8AC3E}">
        <p14:creationId xmlns:p14="http://schemas.microsoft.com/office/powerpoint/2010/main" xmlns="" val="848175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pic>
        <p:nvPicPr>
          <p:cNvPr id="8" name="Content Placeholder 3" descr="coru1f0.75pulse.gif"/>
          <p:cNvPicPr>
            <a:picLocks noChangeAspect="1"/>
          </p:cNvPicPr>
          <p:nvPr/>
        </p:nvPicPr>
        <p:blipFill>
          <a:blip r:embed="rId2" cstate="print"/>
          <a:stretch>
            <a:fillRect/>
          </a:stretch>
        </p:blipFill>
        <p:spPr>
          <a:xfrm>
            <a:off x="0" y="1374787"/>
            <a:ext cx="5060576" cy="3910445"/>
          </a:xfrm>
          <a:prstGeom prst="rect">
            <a:avLst/>
          </a:prstGeom>
        </p:spPr>
      </p:pic>
      <p:sp>
        <p:nvSpPr>
          <p:cNvPr id="9" name="TextBox 8"/>
          <p:cNvSpPr txBox="1"/>
          <p:nvPr/>
        </p:nvSpPr>
        <p:spPr>
          <a:xfrm>
            <a:off x="1676400" y="838200"/>
            <a:ext cx="1580882" cy="523220"/>
          </a:xfrm>
          <a:prstGeom prst="rect">
            <a:avLst/>
          </a:prstGeom>
          <a:noFill/>
        </p:spPr>
        <p:txBody>
          <a:bodyPr wrap="none" rtlCol="0">
            <a:spAutoFit/>
          </a:bodyPr>
          <a:lstStyle/>
          <a:p>
            <a:r>
              <a:rPr lang="en-US" sz="2800" b="1" dirty="0" smtClean="0">
                <a:latin typeface="Courier New" pitchFamily="49" charset="0"/>
                <a:cs typeface="Courier New" pitchFamily="49" charset="0"/>
              </a:rPr>
              <a:t>E</a:t>
            </a:r>
            <a:r>
              <a:rPr lang="en-US" sz="1400" b="1" dirty="0" smtClean="0">
                <a:latin typeface="Courier New" pitchFamily="49" charset="0"/>
                <a:cs typeface="Courier New" pitchFamily="49" charset="0"/>
              </a:rPr>
              <a:t>0</a:t>
            </a:r>
            <a:r>
              <a:rPr lang="en-US" sz="2800" b="1" dirty="0" smtClean="0">
                <a:latin typeface="Courier New" pitchFamily="49" charset="0"/>
                <a:cs typeface="Courier New" pitchFamily="49" charset="0"/>
              </a:rPr>
              <a:t>=0.75</a:t>
            </a:r>
            <a:endParaRPr lang="en-US" sz="2800" b="1" dirty="0">
              <a:latin typeface="Courier New" pitchFamily="49" charset="0"/>
              <a:cs typeface="Courier New" pitchFamily="49" charset="0"/>
            </a:endParaRPr>
          </a:p>
        </p:txBody>
      </p:sp>
      <p:pic>
        <p:nvPicPr>
          <p:cNvPr id="10" name="Content Placeholder 3" descr="u1f5.gif"/>
          <p:cNvPicPr>
            <a:picLocks noChangeAspect="1"/>
          </p:cNvPicPr>
          <p:nvPr/>
        </p:nvPicPr>
        <p:blipFill>
          <a:blip r:embed="rId3" cstate="print"/>
          <a:stretch>
            <a:fillRect/>
          </a:stretch>
        </p:blipFill>
        <p:spPr>
          <a:xfrm>
            <a:off x="4495800" y="1371600"/>
            <a:ext cx="5064700" cy="3913632"/>
          </a:xfrm>
          <a:prstGeom prst="rect">
            <a:avLst/>
          </a:prstGeom>
        </p:spPr>
      </p:pic>
      <p:sp>
        <p:nvSpPr>
          <p:cNvPr id="11" name="TextBox 10"/>
          <p:cNvSpPr txBox="1"/>
          <p:nvPr/>
        </p:nvSpPr>
        <p:spPr>
          <a:xfrm>
            <a:off x="6400800" y="762000"/>
            <a:ext cx="936475" cy="523220"/>
          </a:xfrm>
          <a:prstGeom prst="rect">
            <a:avLst/>
          </a:prstGeom>
          <a:noFill/>
        </p:spPr>
        <p:txBody>
          <a:bodyPr wrap="none" rtlCol="0">
            <a:spAutoFit/>
          </a:bodyPr>
          <a:lstStyle/>
          <a:p>
            <a:r>
              <a:rPr lang="en-US" sz="2800" b="1" dirty="0" smtClean="0">
                <a:latin typeface="Courier New" pitchFamily="49" charset="0"/>
                <a:cs typeface="Courier New" pitchFamily="49" charset="0"/>
              </a:rPr>
              <a:t>E</a:t>
            </a:r>
            <a:r>
              <a:rPr lang="en-US" sz="1400" b="1" dirty="0" smtClean="0">
                <a:latin typeface="Courier New" pitchFamily="49" charset="0"/>
                <a:cs typeface="Courier New" pitchFamily="49" charset="0"/>
              </a:rPr>
              <a:t>0</a:t>
            </a:r>
            <a:r>
              <a:rPr lang="en-US" sz="2800" b="1" dirty="0" smtClean="0">
                <a:latin typeface="Courier New" pitchFamily="49" charset="0"/>
                <a:cs typeface="Courier New" pitchFamily="49" charset="0"/>
              </a:rPr>
              <a:t>=5</a:t>
            </a:r>
            <a:endParaRPr lang="en-US" sz="2800" b="1" dirty="0">
              <a:latin typeface="Courier New" pitchFamily="49" charset="0"/>
              <a:cs typeface="Courier New" pitchFamily="49" charset="0"/>
            </a:endParaRPr>
          </a:p>
        </p:txBody>
      </p:sp>
      <p:sp>
        <p:nvSpPr>
          <p:cNvPr id="12" name="TextBox 11"/>
          <p:cNvSpPr txBox="1"/>
          <p:nvPr/>
        </p:nvSpPr>
        <p:spPr>
          <a:xfrm>
            <a:off x="685800" y="5105400"/>
            <a:ext cx="7696199" cy="830997"/>
          </a:xfrm>
          <a:prstGeom prst="rect">
            <a:avLst/>
          </a:prstGeom>
          <a:noFill/>
        </p:spPr>
        <p:txBody>
          <a:bodyPr wrap="square" rtlCol="0">
            <a:spAutoFit/>
          </a:bodyPr>
          <a:lstStyle/>
          <a:p>
            <a:pPr algn="ctr"/>
            <a:r>
              <a:rPr lang="en-US" sz="2400" dirty="0" smtClean="0"/>
              <a:t>Time resolved photoemission signal for  A(t)=-E</a:t>
            </a:r>
            <a:r>
              <a:rPr lang="en-US" sz="2400" baseline="-25000" dirty="0" smtClean="0"/>
              <a:t>0</a:t>
            </a:r>
            <a:r>
              <a:rPr lang="en-US" sz="2400" dirty="0" smtClean="0"/>
              <a:t>exp(-t</a:t>
            </a:r>
            <a:r>
              <a:rPr lang="en-US" sz="2400" baseline="30000" dirty="0" smtClean="0"/>
              <a:t>2 </a:t>
            </a:r>
            <a:r>
              <a:rPr lang="en-US" sz="2400" dirty="0" smtClean="0"/>
              <a:t>/25)t </a:t>
            </a:r>
          </a:p>
          <a:p>
            <a:pPr algn="ctr"/>
            <a:r>
              <a:rPr lang="en-US" sz="2400" dirty="0" smtClean="0"/>
              <a:t>with probe width =14</a:t>
            </a:r>
            <a:endParaRPr lang="en-US" sz="2400" dirty="0"/>
          </a:p>
        </p:txBody>
      </p:sp>
      <p:sp>
        <p:nvSpPr>
          <p:cNvPr id="13" name="Title 12"/>
          <p:cNvSpPr>
            <a:spLocks noGrp="1"/>
          </p:cNvSpPr>
          <p:nvPr>
            <p:ph type="title"/>
          </p:nvPr>
        </p:nvSpPr>
        <p:spPr>
          <a:xfrm>
            <a:off x="457200" y="152400"/>
            <a:ext cx="8229600" cy="563562"/>
          </a:xfrm>
        </p:spPr>
        <p:txBody>
          <a:bodyPr>
            <a:normAutofit fontScale="90000"/>
          </a:bodyPr>
          <a:lstStyle/>
          <a:p>
            <a:r>
              <a:rPr lang="en-US" dirty="0" smtClean="0"/>
              <a:t>TR-PES for different field amplitudes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7" name="Title 6"/>
          <p:cNvSpPr>
            <a:spLocks noGrp="1"/>
          </p:cNvSpPr>
          <p:nvPr>
            <p:ph type="title"/>
          </p:nvPr>
        </p:nvSpPr>
        <p:spPr>
          <a:xfrm>
            <a:off x="457200" y="0"/>
            <a:ext cx="8229600" cy="1143000"/>
          </a:xfrm>
        </p:spPr>
        <p:txBody>
          <a:bodyPr>
            <a:normAutofit/>
          </a:bodyPr>
          <a:lstStyle/>
          <a:p>
            <a:r>
              <a:rPr lang="en-US" dirty="0" smtClean="0">
                <a:solidFill>
                  <a:srgbClr val="FF0000"/>
                </a:solidFill>
              </a:rPr>
              <a:t>False color plot of TR-PES</a:t>
            </a:r>
            <a:endParaRPr lang="en-US" dirty="0">
              <a:solidFill>
                <a:srgbClr val="FF0000"/>
              </a:solidFill>
            </a:endParaRPr>
          </a:p>
        </p:txBody>
      </p:sp>
      <p:pic>
        <p:nvPicPr>
          <p:cNvPr id="8" name="Picture 7" descr="u1f5pulsew14Cor.png"/>
          <p:cNvPicPr>
            <a:picLocks noChangeAspect="1"/>
          </p:cNvPicPr>
          <p:nvPr/>
        </p:nvPicPr>
        <p:blipFill>
          <a:blip r:embed="rId2" cstate="print"/>
          <a:stretch>
            <a:fillRect/>
          </a:stretch>
        </p:blipFill>
        <p:spPr>
          <a:xfrm>
            <a:off x="0" y="838200"/>
            <a:ext cx="9144000" cy="5378823"/>
          </a:xfrm>
          <a:prstGeom prst="rect">
            <a:avLst/>
          </a:prstGeom>
        </p:spPr>
      </p:pic>
      <p:sp>
        <p:nvSpPr>
          <p:cNvPr id="9" name="TextBox 8"/>
          <p:cNvSpPr txBox="1"/>
          <p:nvPr/>
        </p:nvSpPr>
        <p:spPr>
          <a:xfrm>
            <a:off x="6858000" y="762000"/>
            <a:ext cx="936475" cy="523220"/>
          </a:xfrm>
          <a:prstGeom prst="rect">
            <a:avLst/>
          </a:prstGeom>
          <a:noFill/>
        </p:spPr>
        <p:txBody>
          <a:bodyPr wrap="none" rtlCol="0">
            <a:spAutoFit/>
          </a:bodyPr>
          <a:lstStyle/>
          <a:p>
            <a:r>
              <a:rPr lang="en-US" sz="2800" b="1" dirty="0" smtClean="0">
                <a:latin typeface="Courier New" pitchFamily="49" charset="0"/>
                <a:cs typeface="Courier New" pitchFamily="49" charset="0"/>
              </a:rPr>
              <a:t>E</a:t>
            </a:r>
            <a:r>
              <a:rPr lang="en-US" sz="1400" b="1" dirty="0" smtClean="0">
                <a:latin typeface="Courier New" pitchFamily="49" charset="0"/>
                <a:cs typeface="Courier New" pitchFamily="49" charset="0"/>
              </a:rPr>
              <a:t>0</a:t>
            </a:r>
            <a:r>
              <a:rPr lang="en-US" sz="2800" b="1" dirty="0" smtClean="0">
                <a:latin typeface="Courier New" pitchFamily="49" charset="0"/>
                <a:cs typeface="Courier New" pitchFamily="49" charset="0"/>
              </a:rPr>
              <a:t>=5</a:t>
            </a:r>
            <a:endParaRPr lang="en-US" sz="2800" b="1" dirty="0">
              <a:latin typeface="Courier New" pitchFamily="49" charset="0"/>
              <a:cs typeface="Courier New" pitchFamily="49" charset="0"/>
            </a:endParaRPr>
          </a:p>
        </p:txBody>
      </p:sp>
      <p:sp>
        <p:nvSpPr>
          <p:cNvPr id="10" name="TextBox 9"/>
          <p:cNvSpPr txBox="1"/>
          <p:nvPr/>
        </p:nvSpPr>
        <p:spPr>
          <a:xfrm>
            <a:off x="1066800" y="3200400"/>
            <a:ext cx="1066800" cy="369332"/>
          </a:xfrm>
          <a:prstGeom prst="rect">
            <a:avLst/>
          </a:prstGeom>
          <a:noFill/>
        </p:spPr>
        <p:txBody>
          <a:bodyPr wrap="square" rtlCol="0">
            <a:spAutoFit/>
          </a:bodyPr>
          <a:lstStyle/>
          <a:p>
            <a:r>
              <a:rPr lang="en-US" b="1" dirty="0" smtClean="0">
                <a:solidFill>
                  <a:schemeClr val="bg1"/>
                </a:solidFill>
              </a:rPr>
              <a:t>Full gap</a:t>
            </a:r>
            <a:endParaRPr lang="en-US" b="1" dirty="0">
              <a:solidFill>
                <a:schemeClr val="bg1"/>
              </a:solidFill>
            </a:endParaRPr>
          </a:p>
        </p:txBody>
      </p:sp>
      <p:sp>
        <p:nvSpPr>
          <p:cNvPr id="11" name="TextBox 10"/>
          <p:cNvSpPr txBox="1"/>
          <p:nvPr/>
        </p:nvSpPr>
        <p:spPr>
          <a:xfrm>
            <a:off x="2590800" y="3200400"/>
            <a:ext cx="1524000" cy="381000"/>
          </a:xfrm>
          <a:prstGeom prst="rect">
            <a:avLst/>
          </a:prstGeom>
          <a:noFill/>
        </p:spPr>
        <p:txBody>
          <a:bodyPr wrap="square" rtlCol="0">
            <a:spAutoFit/>
          </a:bodyPr>
          <a:lstStyle/>
          <a:p>
            <a:r>
              <a:rPr lang="en-US" b="1" dirty="0" smtClean="0">
                <a:solidFill>
                  <a:srgbClr val="C00000"/>
                </a:solidFill>
              </a:rPr>
              <a:t>Gap collapse</a:t>
            </a:r>
            <a:endParaRPr lang="en-US" b="1" dirty="0">
              <a:solidFill>
                <a:srgbClr val="C00000"/>
              </a:solidFill>
            </a:endParaRPr>
          </a:p>
        </p:txBody>
      </p:sp>
      <p:sp>
        <p:nvSpPr>
          <p:cNvPr id="12" name="TextBox 11"/>
          <p:cNvSpPr txBox="1"/>
          <p:nvPr/>
        </p:nvSpPr>
        <p:spPr>
          <a:xfrm>
            <a:off x="4876800" y="3200400"/>
            <a:ext cx="2438400" cy="369332"/>
          </a:xfrm>
          <a:prstGeom prst="rect">
            <a:avLst/>
          </a:prstGeom>
          <a:noFill/>
        </p:spPr>
        <p:txBody>
          <a:bodyPr wrap="square" rtlCol="0">
            <a:spAutoFit/>
          </a:bodyPr>
          <a:lstStyle/>
          <a:p>
            <a:r>
              <a:rPr lang="en-US" b="1" dirty="0" smtClean="0">
                <a:solidFill>
                  <a:schemeClr val="bg1"/>
                </a:solidFill>
              </a:rPr>
              <a:t>Gap reforms</a:t>
            </a:r>
            <a:endParaRPr lang="en-US" b="1" dirty="0">
              <a:solidFill>
                <a:schemeClr val="bg1"/>
              </a:solidFill>
            </a:endParaRPr>
          </a:p>
        </p:txBody>
      </p:sp>
      <p:sp>
        <p:nvSpPr>
          <p:cNvPr id="13" name="TextBox 12"/>
          <p:cNvSpPr txBox="1"/>
          <p:nvPr/>
        </p:nvSpPr>
        <p:spPr>
          <a:xfrm>
            <a:off x="6400800" y="3124200"/>
            <a:ext cx="184731" cy="369332"/>
          </a:xfrm>
          <a:prstGeom prst="rect">
            <a:avLst/>
          </a:prstGeom>
          <a:noFill/>
        </p:spPr>
        <p:txBody>
          <a:bodyPr wrap="none" rtlCol="0">
            <a:spAutoFit/>
          </a:bodyPr>
          <a:lstStyle/>
          <a:p>
            <a:endParaRPr lang="en-US" dirty="0"/>
          </a:p>
        </p:txBody>
      </p:sp>
      <p:sp>
        <p:nvSpPr>
          <p:cNvPr id="14" name="TextBox 13"/>
          <p:cNvSpPr txBox="1"/>
          <p:nvPr/>
        </p:nvSpPr>
        <p:spPr>
          <a:xfrm>
            <a:off x="3810000" y="4267200"/>
            <a:ext cx="4242636" cy="461665"/>
          </a:xfrm>
          <a:prstGeom prst="rect">
            <a:avLst/>
          </a:prstGeom>
          <a:noFill/>
        </p:spPr>
        <p:txBody>
          <a:bodyPr wrap="none" rtlCol="0">
            <a:spAutoFit/>
          </a:bodyPr>
          <a:lstStyle/>
          <a:p>
            <a:r>
              <a:rPr lang="en-US" sz="2400" b="1" dirty="0" smtClean="0"/>
              <a:t>All in the presence of </a:t>
            </a:r>
            <a:r>
              <a:rPr lang="en-US" sz="2400" b="1" dirty="0" err="1" smtClean="0"/>
              <a:t>cdw</a:t>
            </a:r>
            <a:r>
              <a:rPr lang="en-US" sz="2400" b="1" dirty="0" smtClean="0"/>
              <a:t> order</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9" name="TextBox 8"/>
          <p:cNvSpPr txBox="1"/>
          <p:nvPr/>
        </p:nvSpPr>
        <p:spPr>
          <a:xfrm>
            <a:off x="6858000" y="762000"/>
            <a:ext cx="184731" cy="523220"/>
          </a:xfrm>
          <a:prstGeom prst="rect">
            <a:avLst/>
          </a:prstGeom>
          <a:noFill/>
        </p:spPr>
        <p:txBody>
          <a:bodyPr wrap="none" rtlCol="0">
            <a:spAutoFit/>
          </a:bodyPr>
          <a:lstStyle/>
          <a:p>
            <a:endParaRPr lang="en-US" sz="2800" b="1" dirty="0">
              <a:latin typeface="Courier New" pitchFamily="49" charset="0"/>
              <a:cs typeface="Courier New" pitchFamily="49" charset="0"/>
            </a:endParaRPr>
          </a:p>
        </p:txBody>
      </p:sp>
      <p:sp>
        <p:nvSpPr>
          <p:cNvPr id="10" name="TextBox 9"/>
          <p:cNvSpPr txBox="1"/>
          <p:nvPr/>
        </p:nvSpPr>
        <p:spPr>
          <a:xfrm>
            <a:off x="1066800" y="3200400"/>
            <a:ext cx="1066800" cy="369332"/>
          </a:xfrm>
          <a:prstGeom prst="rect">
            <a:avLst/>
          </a:prstGeom>
          <a:noFill/>
        </p:spPr>
        <p:txBody>
          <a:bodyPr wrap="square" rtlCol="0">
            <a:spAutoFit/>
          </a:bodyPr>
          <a:lstStyle/>
          <a:p>
            <a:r>
              <a:rPr lang="en-US" b="1" dirty="0" smtClean="0">
                <a:solidFill>
                  <a:schemeClr val="bg1"/>
                </a:solidFill>
              </a:rPr>
              <a:t>Full gap</a:t>
            </a:r>
            <a:endParaRPr lang="en-US" b="1" dirty="0">
              <a:solidFill>
                <a:schemeClr val="bg1"/>
              </a:solidFill>
            </a:endParaRPr>
          </a:p>
        </p:txBody>
      </p:sp>
      <p:sp>
        <p:nvSpPr>
          <p:cNvPr id="11" name="TextBox 10"/>
          <p:cNvSpPr txBox="1"/>
          <p:nvPr/>
        </p:nvSpPr>
        <p:spPr>
          <a:xfrm>
            <a:off x="2590800" y="3200400"/>
            <a:ext cx="1524000" cy="381000"/>
          </a:xfrm>
          <a:prstGeom prst="rect">
            <a:avLst/>
          </a:prstGeom>
          <a:noFill/>
        </p:spPr>
        <p:txBody>
          <a:bodyPr wrap="square" rtlCol="0">
            <a:spAutoFit/>
          </a:bodyPr>
          <a:lstStyle/>
          <a:p>
            <a:endParaRPr lang="en-US" b="1" dirty="0">
              <a:solidFill>
                <a:srgbClr val="C00000"/>
              </a:solidFill>
            </a:endParaRPr>
          </a:p>
        </p:txBody>
      </p:sp>
      <p:sp>
        <p:nvSpPr>
          <p:cNvPr id="12" name="TextBox 11"/>
          <p:cNvSpPr txBox="1"/>
          <p:nvPr/>
        </p:nvSpPr>
        <p:spPr>
          <a:xfrm>
            <a:off x="4876800" y="3200400"/>
            <a:ext cx="2438400" cy="369332"/>
          </a:xfrm>
          <a:prstGeom prst="rect">
            <a:avLst/>
          </a:prstGeom>
          <a:noFill/>
        </p:spPr>
        <p:txBody>
          <a:bodyPr wrap="square" rtlCol="0">
            <a:spAutoFit/>
          </a:bodyPr>
          <a:lstStyle/>
          <a:p>
            <a:r>
              <a:rPr lang="en-US" b="1" dirty="0" smtClean="0">
                <a:solidFill>
                  <a:schemeClr val="bg1"/>
                </a:solidFill>
              </a:rPr>
              <a:t>Gap reforms</a:t>
            </a:r>
            <a:endParaRPr lang="en-US" b="1" dirty="0">
              <a:solidFill>
                <a:schemeClr val="bg1"/>
              </a:solidFill>
            </a:endParaRPr>
          </a:p>
        </p:txBody>
      </p:sp>
      <p:sp>
        <p:nvSpPr>
          <p:cNvPr id="13" name="TextBox 12"/>
          <p:cNvSpPr txBox="1"/>
          <p:nvPr/>
        </p:nvSpPr>
        <p:spPr>
          <a:xfrm>
            <a:off x="6400800" y="3124200"/>
            <a:ext cx="184731" cy="369332"/>
          </a:xfrm>
          <a:prstGeom prst="rect">
            <a:avLst/>
          </a:prstGeom>
          <a:noFill/>
        </p:spPr>
        <p:txBody>
          <a:bodyPr wrap="none" rtlCol="0">
            <a:spAutoFit/>
          </a:bodyPr>
          <a:lstStyle/>
          <a:p>
            <a:endParaRPr lang="en-US" dirty="0"/>
          </a:p>
        </p:txBody>
      </p:sp>
      <p:sp>
        <p:nvSpPr>
          <p:cNvPr id="14" name="TextBox 13"/>
          <p:cNvSpPr txBox="1"/>
          <p:nvPr/>
        </p:nvSpPr>
        <p:spPr>
          <a:xfrm>
            <a:off x="3810000" y="4267200"/>
            <a:ext cx="184731" cy="461665"/>
          </a:xfrm>
          <a:prstGeom prst="rect">
            <a:avLst/>
          </a:prstGeom>
          <a:noFill/>
        </p:spPr>
        <p:txBody>
          <a:bodyPr wrap="none" rtlCol="0">
            <a:spAutoFit/>
          </a:bodyPr>
          <a:lstStyle/>
          <a:p>
            <a:endParaRPr lang="en-US" sz="2400" b="1" dirty="0"/>
          </a:p>
        </p:txBody>
      </p:sp>
      <p:sp>
        <p:nvSpPr>
          <p:cNvPr id="15"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pic>
        <p:nvPicPr>
          <p:cNvPr id="16" name="Picture 15" descr="ordercor_3.png"/>
          <p:cNvPicPr>
            <a:picLocks noChangeAspect="1"/>
          </p:cNvPicPr>
          <p:nvPr/>
        </p:nvPicPr>
        <p:blipFill>
          <a:blip r:embed="rId2" cstate="print"/>
          <a:stretch>
            <a:fillRect/>
          </a:stretch>
        </p:blipFill>
        <p:spPr>
          <a:xfrm>
            <a:off x="1275229" y="852055"/>
            <a:ext cx="6669742" cy="5153890"/>
          </a:xfrm>
          <a:prstGeom prst="rect">
            <a:avLst/>
          </a:prstGeom>
        </p:spPr>
      </p:pic>
      <p:pic>
        <p:nvPicPr>
          <p:cNvPr id="17" name="Picture 16" descr="ordercor_2.png"/>
          <p:cNvPicPr>
            <a:picLocks noChangeAspect="1"/>
          </p:cNvPicPr>
          <p:nvPr/>
        </p:nvPicPr>
        <p:blipFill>
          <a:blip r:embed="rId3" cstate="print"/>
          <a:stretch>
            <a:fillRect/>
          </a:stretch>
        </p:blipFill>
        <p:spPr>
          <a:xfrm>
            <a:off x="1275229" y="852055"/>
            <a:ext cx="6669742" cy="5153890"/>
          </a:xfrm>
          <a:prstGeom prst="rect">
            <a:avLst/>
          </a:prstGeom>
        </p:spPr>
      </p:pic>
      <p:pic>
        <p:nvPicPr>
          <p:cNvPr id="18" name="Picture 17" descr="ordercor_1.png"/>
          <p:cNvPicPr>
            <a:picLocks noChangeAspect="1"/>
          </p:cNvPicPr>
          <p:nvPr/>
        </p:nvPicPr>
        <p:blipFill>
          <a:blip r:embed="rId4" cstate="print"/>
          <a:stretch>
            <a:fillRect/>
          </a:stretch>
        </p:blipFill>
        <p:spPr>
          <a:xfrm>
            <a:off x="1275229" y="852055"/>
            <a:ext cx="6669742" cy="5153890"/>
          </a:xfrm>
          <a:prstGeom prst="rect">
            <a:avLst/>
          </a:prstGeom>
        </p:spPr>
      </p:pic>
      <p:sp>
        <p:nvSpPr>
          <p:cNvPr id="19" name="Title 1"/>
          <p:cNvSpPr txBox="1">
            <a:spLocks/>
          </p:cNvSpPr>
          <p:nvPr/>
        </p:nvSpPr>
        <p:spPr>
          <a:xfrm>
            <a:off x="4953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Transient order parameters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20" name="Straight Connector 19"/>
          <p:cNvCxnSpPr/>
          <p:nvPr/>
        </p:nvCxnSpPr>
        <p:spPr>
          <a:xfrm>
            <a:off x="2019300" y="2496312"/>
            <a:ext cx="5181600" cy="18288"/>
          </a:xfrm>
          <a:prstGeom prst="line">
            <a:avLst/>
          </a:prstGeom>
          <a:ln w="25400">
            <a:solidFill>
              <a:srgbClr val="E709DC"/>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0100" y="5638800"/>
            <a:ext cx="7620000" cy="369332"/>
          </a:xfrm>
          <a:prstGeom prst="rect">
            <a:avLst/>
          </a:prstGeom>
          <a:noFill/>
        </p:spPr>
        <p:txBody>
          <a:bodyPr wrap="square" rtlCol="0">
            <a:spAutoFit/>
          </a:bodyPr>
          <a:lstStyle/>
          <a:p>
            <a:pPr algn="ctr"/>
            <a:r>
              <a:rPr lang="en-US" b="1" dirty="0" smtClean="0">
                <a:latin typeface="+mj-lt"/>
                <a:cs typeface="Courier New" pitchFamily="49" charset="0"/>
              </a:rPr>
              <a:t>CDW electric order and gap are partially decoupled in this ultrafast process. </a:t>
            </a:r>
            <a:endParaRPr lang="en-US" b="1" dirty="0">
              <a:latin typeface="+mj-lt"/>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7" name="Title 6"/>
          <p:cNvSpPr>
            <a:spLocks noGrp="1"/>
          </p:cNvSpPr>
          <p:nvPr>
            <p:ph type="title"/>
          </p:nvPr>
        </p:nvSpPr>
        <p:spPr>
          <a:xfrm>
            <a:off x="457200" y="2590800"/>
            <a:ext cx="8229600" cy="1143000"/>
          </a:xfrm>
        </p:spPr>
        <p:txBody>
          <a:bodyPr>
            <a:normAutofit fontScale="90000"/>
          </a:bodyPr>
          <a:lstStyle/>
          <a:p>
            <a:r>
              <a:rPr lang="en-US" dirty="0" smtClean="0">
                <a:solidFill>
                  <a:srgbClr val="FF0000"/>
                </a:solidFill>
              </a:rPr>
              <a:t>Using charge density wave systems to study the excitation process from a pump</a:t>
            </a:r>
            <a:endParaRPr lang="en-US" dirty="0">
              <a:solidFill>
                <a:srgbClr val="FF0000"/>
              </a:solidFill>
            </a:endParaRPr>
          </a:p>
        </p:txBody>
      </p:sp>
      <p:sp>
        <p:nvSpPr>
          <p:cNvPr id="10" name="TextBox 9"/>
          <p:cNvSpPr txBox="1"/>
          <p:nvPr/>
        </p:nvSpPr>
        <p:spPr>
          <a:xfrm>
            <a:off x="1066800" y="3200400"/>
            <a:ext cx="1066800" cy="369332"/>
          </a:xfrm>
          <a:prstGeom prst="rect">
            <a:avLst/>
          </a:prstGeom>
          <a:noFill/>
        </p:spPr>
        <p:txBody>
          <a:bodyPr wrap="square" rtlCol="0">
            <a:spAutoFit/>
          </a:bodyPr>
          <a:lstStyle/>
          <a:p>
            <a:r>
              <a:rPr lang="en-US" b="1" dirty="0" smtClean="0">
                <a:solidFill>
                  <a:schemeClr val="bg1"/>
                </a:solidFill>
              </a:rPr>
              <a:t>Full gap</a:t>
            </a:r>
            <a:endParaRPr lang="en-US" b="1" dirty="0">
              <a:solidFill>
                <a:schemeClr val="bg1"/>
              </a:solidFill>
            </a:endParaRPr>
          </a:p>
        </p:txBody>
      </p:sp>
      <p:sp>
        <p:nvSpPr>
          <p:cNvPr id="12" name="TextBox 11"/>
          <p:cNvSpPr txBox="1"/>
          <p:nvPr/>
        </p:nvSpPr>
        <p:spPr>
          <a:xfrm>
            <a:off x="4876800" y="3200400"/>
            <a:ext cx="2438400" cy="369332"/>
          </a:xfrm>
          <a:prstGeom prst="rect">
            <a:avLst/>
          </a:prstGeom>
          <a:noFill/>
        </p:spPr>
        <p:txBody>
          <a:bodyPr wrap="square" rtlCol="0">
            <a:spAutoFit/>
          </a:bodyPr>
          <a:lstStyle/>
          <a:p>
            <a:r>
              <a:rPr lang="en-US" b="1" dirty="0" smtClean="0">
                <a:solidFill>
                  <a:schemeClr val="bg1"/>
                </a:solidFill>
              </a:rPr>
              <a:t>Gap reforms</a:t>
            </a:r>
            <a:endParaRPr lang="en-US" b="1" dirty="0">
              <a:solidFill>
                <a:schemeClr val="bg1"/>
              </a:solidFill>
            </a:endParaRPr>
          </a:p>
        </p:txBody>
      </p:sp>
      <p:sp>
        <p:nvSpPr>
          <p:cNvPr id="13" name="TextBox 12"/>
          <p:cNvSpPr txBox="1"/>
          <p:nvPr/>
        </p:nvSpPr>
        <p:spPr>
          <a:xfrm>
            <a:off x="6400800" y="31242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9" name="TextBox 8"/>
          <p:cNvSpPr txBox="1"/>
          <p:nvPr/>
        </p:nvSpPr>
        <p:spPr>
          <a:xfrm>
            <a:off x="6858000" y="762000"/>
            <a:ext cx="184731" cy="523220"/>
          </a:xfrm>
          <a:prstGeom prst="rect">
            <a:avLst/>
          </a:prstGeom>
          <a:noFill/>
        </p:spPr>
        <p:txBody>
          <a:bodyPr wrap="none" rtlCol="0">
            <a:spAutoFit/>
          </a:bodyPr>
          <a:lstStyle/>
          <a:p>
            <a:endParaRPr lang="en-US" sz="2800" b="1" dirty="0">
              <a:latin typeface="Courier New" pitchFamily="49" charset="0"/>
              <a:cs typeface="Courier New" pitchFamily="49" charset="0"/>
            </a:endParaRPr>
          </a:p>
        </p:txBody>
      </p:sp>
      <p:sp>
        <p:nvSpPr>
          <p:cNvPr id="10" name="TextBox 9"/>
          <p:cNvSpPr txBox="1"/>
          <p:nvPr/>
        </p:nvSpPr>
        <p:spPr>
          <a:xfrm>
            <a:off x="1066800" y="3200400"/>
            <a:ext cx="1066800" cy="369332"/>
          </a:xfrm>
          <a:prstGeom prst="rect">
            <a:avLst/>
          </a:prstGeom>
          <a:noFill/>
        </p:spPr>
        <p:txBody>
          <a:bodyPr wrap="square" rtlCol="0">
            <a:spAutoFit/>
          </a:bodyPr>
          <a:lstStyle/>
          <a:p>
            <a:r>
              <a:rPr lang="en-US" b="1" dirty="0" smtClean="0">
                <a:solidFill>
                  <a:schemeClr val="bg1"/>
                </a:solidFill>
              </a:rPr>
              <a:t>Full gap</a:t>
            </a:r>
            <a:endParaRPr lang="en-US" b="1" dirty="0">
              <a:solidFill>
                <a:schemeClr val="bg1"/>
              </a:solidFill>
            </a:endParaRPr>
          </a:p>
        </p:txBody>
      </p:sp>
      <p:sp>
        <p:nvSpPr>
          <p:cNvPr id="11" name="TextBox 10"/>
          <p:cNvSpPr txBox="1"/>
          <p:nvPr/>
        </p:nvSpPr>
        <p:spPr>
          <a:xfrm>
            <a:off x="2590800" y="3200400"/>
            <a:ext cx="1524000" cy="381000"/>
          </a:xfrm>
          <a:prstGeom prst="rect">
            <a:avLst/>
          </a:prstGeom>
          <a:noFill/>
        </p:spPr>
        <p:txBody>
          <a:bodyPr wrap="square" rtlCol="0">
            <a:spAutoFit/>
          </a:bodyPr>
          <a:lstStyle/>
          <a:p>
            <a:endParaRPr lang="en-US" b="1" dirty="0">
              <a:solidFill>
                <a:srgbClr val="C00000"/>
              </a:solidFill>
            </a:endParaRPr>
          </a:p>
        </p:txBody>
      </p:sp>
      <p:sp>
        <p:nvSpPr>
          <p:cNvPr id="12" name="TextBox 11"/>
          <p:cNvSpPr txBox="1"/>
          <p:nvPr/>
        </p:nvSpPr>
        <p:spPr>
          <a:xfrm>
            <a:off x="4876800" y="3200400"/>
            <a:ext cx="2438400" cy="369332"/>
          </a:xfrm>
          <a:prstGeom prst="rect">
            <a:avLst/>
          </a:prstGeom>
          <a:noFill/>
        </p:spPr>
        <p:txBody>
          <a:bodyPr wrap="square" rtlCol="0">
            <a:spAutoFit/>
          </a:bodyPr>
          <a:lstStyle/>
          <a:p>
            <a:r>
              <a:rPr lang="en-US" b="1" dirty="0" smtClean="0">
                <a:solidFill>
                  <a:schemeClr val="bg1"/>
                </a:solidFill>
              </a:rPr>
              <a:t>Gap reforms</a:t>
            </a:r>
            <a:endParaRPr lang="en-US" b="1" dirty="0">
              <a:solidFill>
                <a:schemeClr val="bg1"/>
              </a:solidFill>
            </a:endParaRPr>
          </a:p>
        </p:txBody>
      </p:sp>
      <p:sp>
        <p:nvSpPr>
          <p:cNvPr id="13" name="TextBox 12"/>
          <p:cNvSpPr txBox="1"/>
          <p:nvPr/>
        </p:nvSpPr>
        <p:spPr>
          <a:xfrm>
            <a:off x="6400800" y="3124200"/>
            <a:ext cx="184731" cy="369332"/>
          </a:xfrm>
          <a:prstGeom prst="rect">
            <a:avLst/>
          </a:prstGeom>
          <a:noFill/>
        </p:spPr>
        <p:txBody>
          <a:bodyPr wrap="none" rtlCol="0">
            <a:spAutoFit/>
          </a:bodyPr>
          <a:lstStyle/>
          <a:p>
            <a:endParaRPr lang="en-US" dirty="0"/>
          </a:p>
        </p:txBody>
      </p:sp>
      <p:sp>
        <p:nvSpPr>
          <p:cNvPr id="14" name="TextBox 13"/>
          <p:cNvSpPr txBox="1"/>
          <p:nvPr/>
        </p:nvSpPr>
        <p:spPr>
          <a:xfrm>
            <a:off x="3810000" y="4267200"/>
            <a:ext cx="184731" cy="461665"/>
          </a:xfrm>
          <a:prstGeom prst="rect">
            <a:avLst/>
          </a:prstGeom>
          <a:noFill/>
        </p:spPr>
        <p:txBody>
          <a:bodyPr wrap="none" rtlCol="0">
            <a:spAutoFit/>
          </a:bodyPr>
          <a:lstStyle/>
          <a:p>
            <a:endParaRPr lang="en-US" sz="2400" b="1" dirty="0"/>
          </a:p>
        </p:txBody>
      </p:sp>
      <p:sp>
        <p:nvSpPr>
          <p:cNvPr id="15"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16" name="Title 6"/>
          <p:cNvSpPr txBox="1">
            <a:spLocks/>
          </p:cNvSpPr>
          <p:nvPr/>
        </p:nvSpPr>
        <p:spPr>
          <a:xfrm>
            <a:off x="-9144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Planck-Einstein Quanta</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pic>
        <p:nvPicPr>
          <p:cNvPr id="17" name="Content Placeholder 8" descr="planck.gif"/>
          <p:cNvPicPr>
            <a:picLocks noChangeAspect="1"/>
          </p:cNvPicPr>
          <p:nvPr/>
        </p:nvPicPr>
        <p:blipFill>
          <a:blip r:embed="rId2" cstate="print"/>
          <a:stretch>
            <a:fillRect/>
          </a:stretch>
        </p:blipFill>
        <p:spPr>
          <a:xfrm>
            <a:off x="6096000" y="1828800"/>
            <a:ext cx="1295400" cy="1568873"/>
          </a:xfrm>
          <a:prstGeom prst="rect">
            <a:avLst/>
          </a:prstGeom>
        </p:spPr>
      </p:pic>
      <p:pic>
        <p:nvPicPr>
          <p:cNvPr id="18" name="Picture 17" descr="einstein.gif"/>
          <p:cNvPicPr>
            <a:picLocks noChangeAspect="1"/>
          </p:cNvPicPr>
          <p:nvPr/>
        </p:nvPicPr>
        <p:blipFill>
          <a:blip r:embed="rId3" cstate="print"/>
          <a:stretch>
            <a:fillRect/>
          </a:stretch>
        </p:blipFill>
        <p:spPr>
          <a:xfrm>
            <a:off x="7467600" y="1828800"/>
            <a:ext cx="1295400" cy="1568873"/>
          </a:xfrm>
          <a:prstGeom prst="rect">
            <a:avLst/>
          </a:prstGeom>
        </p:spPr>
      </p:pic>
      <p:sp>
        <p:nvSpPr>
          <p:cNvPr id="19" name="TextBox 18"/>
          <p:cNvSpPr txBox="1"/>
          <p:nvPr/>
        </p:nvSpPr>
        <p:spPr>
          <a:xfrm>
            <a:off x="1066800" y="1447800"/>
            <a:ext cx="4953000" cy="1200329"/>
          </a:xfrm>
          <a:prstGeom prst="rect">
            <a:avLst/>
          </a:prstGeom>
          <a:noFill/>
        </p:spPr>
        <p:txBody>
          <a:bodyPr wrap="square" rtlCol="0">
            <a:spAutoFit/>
          </a:bodyPr>
          <a:lstStyle/>
          <a:p>
            <a:r>
              <a:rPr lang="en-US" sz="2400" dirty="0" smtClean="0"/>
              <a:t>Planck and Einstein introduced the idea of the photon carrying energy given by E=ħ</a:t>
            </a:r>
            <a:r>
              <a:rPr lang="el-GR" sz="2400" dirty="0" smtClean="0"/>
              <a:t>ω</a:t>
            </a:r>
            <a:endParaRPr lang="en-US" sz="2400" dirty="0"/>
          </a:p>
        </p:txBody>
      </p:sp>
      <p:pic>
        <p:nvPicPr>
          <p:cNvPr id="20" name="Picture 19" descr="kubo.jpg"/>
          <p:cNvPicPr>
            <a:picLocks noChangeAspect="1"/>
          </p:cNvPicPr>
          <p:nvPr/>
        </p:nvPicPr>
        <p:blipFill>
          <a:blip r:embed="rId4" cstate="print"/>
          <a:stretch>
            <a:fillRect/>
          </a:stretch>
        </p:blipFill>
        <p:spPr>
          <a:xfrm>
            <a:off x="6096000" y="3886200"/>
            <a:ext cx="1604136" cy="1447800"/>
          </a:xfrm>
          <a:prstGeom prst="rect">
            <a:avLst/>
          </a:prstGeom>
        </p:spPr>
      </p:pic>
      <p:sp>
        <p:nvSpPr>
          <p:cNvPr id="21" name="TextBox 20"/>
          <p:cNvSpPr txBox="1"/>
          <p:nvPr/>
        </p:nvSpPr>
        <p:spPr>
          <a:xfrm>
            <a:off x="990600" y="3124200"/>
            <a:ext cx="4800600" cy="2677656"/>
          </a:xfrm>
          <a:prstGeom prst="rect">
            <a:avLst/>
          </a:prstGeom>
          <a:noFill/>
        </p:spPr>
        <p:txBody>
          <a:bodyPr wrap="square" rtlCol="0">
            <a:spAutoFit/>
          </a:bodyPr>
          <a:lstStyle/>
          <a:p>
            <a:r>
              <a:rPr lang="en-US" sz="2400" dirty="0" smtClean="0"/>
              <a:t>The Kubo-Greenwood linear response formalism confirms this with the strength of the response proportional to the amplitude and the Planck-Einstein relation determining the energy available for excitation</a:t>
            </a:r>
            <a:endParaRPr lang="en-US" sz="2400" dirty="0"/>
          </a:p>
        </p:txBody>
      </p:sp>
      <p:pic>
        <p:nvPicPr>
          <p:cNvPr id="22" name="Picture 4" descr="http://upload.wikimedia.org/wikipedia/commons/thumb/7/7e/Incand-3500-5500-color-temp-comparison.png/220px-Incand-3500-5500-color-temp-comparison.png"/>
          <p:cNvPicPr>
            <a:picLocks noChangeAspect="1" noChangeArrowheads="1"/>
          </p:cNvPicPr>
          <p:nvPr/>
        </p:nvPicPr>
        <p:blipFill>
          <a:blip r:embed="rId5" cstate="print"/>
          <a:srcRect/>
          <a:stretch>
            <a:fillRect/>
          </a:stretch>
        </p:blipFill>
        <p:spPr bwMode="auto">
          <a:xfrm>
            <a:off x="6858000" y="0"/>
            <a:ext cx="2286000" cy="18495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9" name="TextBox 8"/>
          <p:cNvSpPr txBox="1"/>
          <p:nvPr/>
        </p:nvSpPr>
        <p:spPr>
          <a:xfrm>
            <a:off x="6858000" y="762000"/>
            <a:ext cx="184731" cy="523220"/>
          </a:xfrm>
          <a:prstGeom prst="rect">
            <a:avLst/>
          </a:prstGeom>
          <a:noFill/>
        </p:spPr>
        <p:txBody>
          <a:bodyPr wrap="none" rtlCol="0">
            <a:spAutoFit/>
          </a:bodyPr>
          <a:lstStyle/>
          <a:p>
            <a:endParaRPr lang="en-US" sz="2800" b="1" dirty="0">
              <a:latin typeface="Courier New" pitchFamily="49" charset="0"/>
              <a:cs typeface="Courier New" pitchFamily="49" charset="0"/>
            </a:endParaRPr>
          </a:p>
        </p:txBody>
      </p:sp>
      <p:sp>
        <p:nvSpPr>
          <p:cNvPr id="10" name="TextBox 9"/>
          <p:cNvSpPr txBox="1"/>
          <p:nvPr/>
        </p:nvSpPr>
        <p:spPr>
          <a:xfrm>
            <a:off x="1066800" y="3200400"/>
            <a:ext cx="1066800" cy="369332"/>
          </a:xfrm>
          <a:prstGeom prst="rect">
            <a:avLst/>
          </a:prstGeom>
          <a:noFill/>
        </p:spPr>
        <p:txBody>
          <a:bodyPr wrap="square" rtlCol="0">
            <a:spAutoFit/>
          </a:bodyPr>
          <a:lstStyle/>
          <a:p>
            <a:r>
              <a:rPr lang="en-US" b="1" dirty="0" smtClean="0">
                <a:solidFill>
                  <a:schemeClr val="bg1"/>
                </a:solidFill>
              </a:rPr>
              <a:t>Full gap</a:t>
            </a:r>
            <a:endParaRPr lang="en-US" b="1" dirty="0">
              <a:solidFill>
                <a:schemeClr val="bg1"/>
              </a:solidFill>
            </a:endParaRPr>
          </a:p>
        </p:txBody>
      </p:sp>
      <p:sp>
        <p:nvSpPr>
          <p:cNvPr id="11" name="TextBox 10"/>
          <p:cNvSpPr txBox="1"/>
          <p:nvPr/>
        </p:nvSpPr>
        <p:spPr>
          <a:xfrm>
            <a:off x="2590800" y="3200400"/>
            <a:ext cx="1524000" cy="381000"/>
          </a:xfrm>
          <a:prstGeom prst="rect">
            <a:avLst/>
          </a:prstGeom>
          <a:noFill/>
        </p:spPr>
        <p:txBody>
          <a:bodyPr wrap="square" rtlCol="0">
            <a:spAutoFit/>
          </a:bodyPr>
          <a:lstStyle/>
          <a:p>
            <a:endParaRPr lang="en-US" b="1" dirty="0">
              <a:solidFill>
                <a:srgbClr val="C00000"/>
              </a:solidFill>
            </a:endParaRPr>
          </a:p>
        </p:txBody>
      </p:sp>
      <p:sp>
        <p:nvSpPr>
          <p:cNvPr id="12" name="TextBox 11"/>
          <p:cNvSpPr txBox="1"/>
          <p:nvPr/>
        </p:nvSpPr>
        <p:spPr>
          <a:xfrm>
            <a:off x="4876800" y="3200400"/>
            <a:ext cx="2438400" cy="369332"/>
          </a:xfrm>
          <a:prstGeom prst="rect">
            <a:avLst/>
          </a:prstGeom>
          <a:noFill/>
        </p:spPr>
        <p:txBody>
          <a:bodyPr wrap="square" rtlCol="0">
            <a:spAutoFit/>
          </a:bodyPr>
          <a:lstStyle/>
          <a:p>
            <a:r>
              <a:rPr lang="en-US" b="1" dirty="0" smtClean="0">
                <a:solidFill>
                  <a:schemeClr val="bg1"/>
                </a:solidFill>
              </a:rPr>
              <a:t>Gap reforms</a:t>
            </a:r>
            <a:endParaRPr lang="en-US" b="1" dirty="0">
              <a:solidFill>
                <a:schemeClr val="bg1"/>
              </a:solidFill>
            </a:endParaRPr>
          </a:p>
        </p:txBody>
      </p:sp>
      <p:sp>
        <p:nvSpPr>
          <p:cNvPr id="13" name="TextBox 12"/>
          <p:cNvSpPr txBox="1"/>
          <p:nvPr/>
        </p:nvSpPr>
        <p:spPr>
          <a:xfrm>
            <a:off x="6400800" y="3124200"/>
            <a:ext cx="184731" cy="369332"/>
          </a:xfrm>
          <a:prstGeom prst="rect">
            <a:avLst/>
          </a:prstGeom>
          <a:noFill/>
        </p:spPr>
        <p:txBody>
          <a:bodyPr wrap="none" rtlCol="0">
            <a:spAutoFit/>
          </a:bodyPr>
          <a:lstStyle/>
          <a:p>
            <a:endParaRPr lang="en-US" dirty="0"/>
          </a:p>
        </p:txBody>
      </p:sp>
      <p:sp>
        <p:nvSpPr>
          <p:cNvPr id="14" name="TextBox 13"/>
          <p:cNvSpPr txBox="1"/>
          <p:nvPr/>
        </p:nvSpPr>
        <p:spPr>
          <a:xfrm>
            <a:off x="3810000" y="4267200"/>
            <a:ext cx="184731" cy="461665"/>
          </a:xfrm>
          <a:prstGeom prst="rect">
            <a:avLst/>
          </a:prstGeom>
          <a:noFill/>
        </p:spPr>
        <p:txBody>
          <a:bodyPr wrap="none" rtlCol="0">
            <a:spAutoFit/>
          </a:bodyPr>
          <a:lstStyle/>
          <a:p>
            <a:endParaRPr lang="en-US" sz="2400" b="1" dirty="0"/>
          </a:p>
        </p:txBody>
      </p:sp>
      <p:sp>
        <p:nvSpPr>
          <p:cNvPr id="15"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16"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17" name="Title 6"/>
          <p:cNvSpPr txBox="1">
            <a:spLocks/>
          </p:cNvSpPr>
          <p:nvPr/>
        </p:nvSpPr>
        <p:spPr>
          <a:xfrm>
            <a:off x="457200" y="228600"/>
            <a:ext cx="8229600" cy="10668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FF0000"/>
                </a:solidFill>
                <a:effectLst/>
                <a:uLnTx/>
                <a:uFillTx/>
                <a:latin typeface="+mj-lt"/>
                <a:ea typeface="+mj-ea"/>
                <a:cs typeface="+mj-cs"/>
              </a:rPr>
              <a:t>But for large fields the amplitude of the excitation is important</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pic>
        <p:nvPicPr>
          <p:cNvPr id="18" name="Picture 17" descr="landau.jpg"/>
          <p:cNvPicPr>
            <a:picLocks noChangeAspect="1"/>
          </p:cNvPicPr>
          <p:nvPr/>
        </p:nvPicPr>
        <p:blipFill>
          <a:blip r:embed="rId2" cstate="print"/>
          <a:stretch>
            <a:fillRect/>
          </a:stretch>
        </p:blipFill>
        <p:spPr>
          <a:xfrm>
            <a:off x="5029200" y="1676400"/>
            <a:ext cx="1924050" cy="2715326"/>
          </a:xfrm>
          <a:prstGeom prst="rect">
            <a:avLst/>
          </a:prstGeom>
        </p:spPr>
      </p:pic>
      <p:pic>
        <p:nvPicPr>
          <p:cNvPr id="19" name="Picture 18" descr="220px-Clarence_Zener.jpg"/>
          <p:cNvPicPr>
            <a:picLocks noChangeAspect="1"/>
          </p:cNvPicPr>
          <p:nvPr/>
        </p:nvPicPr>
        <p:blipFill>
          <a:blip r:embed="rId3" cstate="print"/>
          <a:stretch>
            <a:fillRect/>
          </a:stretch>
        </p:blipFill>
        <p:spPr>
          <a:xfrm>
            <a:off x="6980903" y="1654098"/>
            <a:ext cx="2163097" cy="2743200"/>
          </a:xfrm>
          <a:prstGeom prst="rect">
            <a:avLst/>
          </a:prstGeom>
        </p:spPr>
      </p:pic>
      <p:sp>
        <p:nvSpPr>
          <p:cNvPr id="20" name="TextBox 19"/>
          <p:cNvSpPr txBox="1"/>
          <p:nvPr/>
        </p:nvSpPr>
        <p:spPr>
          <a:xfrm>
            <a:off x="685800" y="1524000"/>
            <a:ext cx="4191000" cy="3785652"/>
          </a:xfrm>
          <a:prstGeom prst="rect">
            <a:avLst/>
          </a:prstGeom>
          <a:noFill/>
        </p:spPr>
        <p:txBody>
          <a:bodyPr wrap="square" rtlCol="0">
            <a:spAutoFit/>
          </a:bodyPr>
          <a:lstStyle/>
          <a:p>
            <a:r>
              <a:rPr lang="en-US" sz="2400" dirty="0" smtClean="0"/>
              <a:t>Landau and </a:t>
            </a:r>
            <a:r>
              <a:rPr lang="en-US" sz="2400" dirty="0" err="1" smtClean="0"/>
              <a:t>Zener</a:t>
            </a:r>
            <a:r>
              <a:rPr lang="en-US" sz="2400" dirty="0" smtClean="0"/>
              <a:t> showed that tunneling from one band to another depends exponentially on the rate that the gap region is crossed.  Since this rate is proportional to the amplitude of an effective driving field, it is the amplitude, not the frequency of the excitation that governs the excitation.</a:t>
            </a:r>
          </a:p>
        </p:txBody>
      </p:sp>
      <p:sp>
        <p:nvSpPr>
          <p:cNvPr id="21" name="TextBox 20"/>
          <p:cNvSpPr txBox="1"/>
          <p:nvPr/>
        </p:nvSpPr>
        <p:spPr>
          <a:xfrm>
            <a:off x="533400" y="5486400"/>
            <a:ext cx="8229600" cy="830997"/>
          </a:xfrm>
          <a:prstGeom prst="rect">
            <a:avLst/>
          </a:prstGeom>
          <a:noFill/>
        </p:spPr>
        <p:txBody>
          <a:bodyPr wrap="square" rtlCol="0">
            <a:spAutoFit/>
          </a:bodyPr>
          <a:lstStyle/>
          <a:p>
            <a:r>
              <a:rPr lang="en-US" sz="2400" dirty="0" smtClean="0">
                <a:solidFill>
                  <a:srgbClr val="C00000"/>
                </a:solidFill>
              </a:rPr>
              <a:t>As the amplitude increases to a large enough value, the excitation becomes classically allowed.</a:t>
            </a:r>
            <a:endParaRPr lang="en-US"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arpes_shen"/>
          <p:cNvPicPr>
            <a:picLocks noChangeAspect="1" noChangeArrowheads="1"/>
          </p:cNvPicPr>
          <p:nvPr/>
        </p:nvPicPr>
        <p:blipFill>
          <a:blip r:embed="rId2" cstate="print"/>
          <a:srcRect/>
          <a:stretch>
            <a:fillRect/>
          </a:stretch>
        </p:blipFill>
        <p:spPr bwMode="auto">
          <a:xfrm>
            <a:off x="762000" y="1524000"/>
            <a:ext cx="5562600" cy="4283075"/>
          </a:xfrm>
          <a:prstGeom prst="rect">
            <a:avLst/>
          </a:prstGeom>
          <a:noFill/>
          <a:ln w="9525">
            <a:noFill/>
            <a:miter lim="800000"/>
            <a:headEnd/>
            <a:tailEnd/>
          </a:ln>
        </p:spPr>
      </p:pic>
      <p:sp>
        <p:nvSpPr>
          <p:cNvPr id="2" name="Rectangle 2"/>
          <p:cNvSpPr txBox="1">
            <a:spLocks noChangeArrowheads="1"/>
          </p:cNvSpPr>
          <p:nvPr/>
        </p:nvSpPr>
        <p:spPr>
          <a:xfrm>
            <a:off x="457200" y="274638"/>
            <a:ext cx="8382000" cy="868362"/>
          </a:xfrm>
          <a:prstGeom prst="rect">
            <a:avLst/>
          </a:prstGeom>
        </p:spPr>
        <p:txBody>
          <a:bodyPr/>
          <a:lstStyle/>
          <a:p>
            <a:pPr algn="ctr" eaLnBrk="0" hangingPunct="0">
              <a:defRPr/>
            </a:pPr>
            <a:r>
              <a:rPr lang="en-US" sz="4000" kern="0">
                <a:latin typeface="+mj-lt"/>
                <a:ea typeface="+mj-ea"/>
                <a:cs typeface="+mj-cs"/>
              </a:rPr>
              <a:t>Modern angle resolved photoelectron spectroscopy</a:t>
            </a:r>
            <a:endParaRPr lang="en-US" sz="4000" kern="0">
              <a:solidFill>
                <a:srgbClr val="FF3300"/>
              </a:solidFill>
              <a:latin typeface="+mj-lt"/>
              <a:ea typeface="+mj-ea"/>
              <a:cs typeface="+mj-cs"/>
            </a:endParaRPr>
          </a:p>
        </p:txBody>
      </p:sp>
      <p:sp>
        <p:nvSpPr>
          <p:cNvPr id="3" name="Rectangle 3"/>
          <p:cNvSpPr txBox="1">
            <a:spLocks noChangeArrowheads="1"/>
          </p:cNvSpPr>
          <p:nvPr/>
        </p:nvSpPr>
        <p:spPr>
          <a:xfrm>
            <a:off x="6096000" y="1828800"/>
            <a:ext cx="2895600" cy="4191000"/>
          </a:xfrm>
          <a:prstGeom prst="rect">
            <a:avLst/>
          </a:prstGeom>
        </p:spPr>
        <p:txBody>
          <a:bodyPr/>
          <a:lstStyle/>
          <a:p>
            <a:pPr marL="342900" indent="-342900" eaLnBrk="0" hangingPunct="0">
              <a:spcBef>
                <a:spcPct val="20000"/>
              </a:spcBef>
              <a:defRPr/>
            </a:pPr>
            <a:r>
              <a:rPr lang="en-US" sz="2800" kern="0" dirty="0">
                <a:solidFill>
                  <a:srgbClr val="008000"/>
                </a:solidFill>
                <a:latin typeface="+mn-lt"/>
              </a:rPr>
              <a:t>	</a:t>
            </a:r>
            <a:r>
              <a:rPr lang="en-US" sz="2800" b="1" kern="0" dirty="0" smtClean="0">
                <a:solidFill>
                  <a:schemeClr val="accent2"/>
                </a:solidFill>
              </a:rPr>
              <a:t>C</a:t>
            </a:r>
            <a:r>
              <a:rPr lang="en-US" sz="2800" b="1" kern="0" dirty="0" smtClean="0">
                <a:solidFill>
                  <a:schemeClr val="accent2"/>
                </a:solidFill>
                <a:latin typeface="+mn-lt"/>
              </a:rPr>
              <a:t>ontinuous </a:t>
            </a:r>
            <a:r>
              <a:rPr lang="en-US" sz="2800" b="1" kern="0" dirty="0">
                <a:solidFill>
                  <a:schemeClr val="accent2"/>
                </a:solidFill>
                <a:latin typeface="+mn-lt"/>
              </a:rPr>
              <a:t>beam ARPES only measures information about the occupied states in equilibrium.</a:t>
            </a:r>
          </a:p>
        </p:txBody>
      </p:sp>
      <p:sp>
        <p:nvSpPr>
          <p:cNvPr id="17413"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17414"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17415"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7416" name="Text Box 16"/>
          <p:cNvSpPr txBox="1">
            <a:spLocks noChangeArrowheads="1"/>
          </p:cNvSpPr>
          <p:nvPr/>
        </p:nvSpPr>
        <p:spPr bwMode="auto">
          <a:xfrm>
            <a:off x="152400" y="5867400"/>
            <a:ext cx="3203575" cy="336550"/>
          </a:xfrm>
          <a:prstGeom prst="rect">
            <a:avLst/>
          </a:prstGeom>
          <a:noFill/>
          <a:ln w="9525">
            <a:noFill/>
            <a:miter lim="800000"/>
            <a:headEnd/>
            <a:tailEnd/>
          </a:ln>
        </p:spPr>
        <p:txBody>
          <a:bodyPr wrap="none">
            <a:spAutoFit/>
          </a:bodyPr>
          <a:lstStyle/>
          <a:p>
            <a:r>
              <a:rPr lang="en-US" sz="1600" dirty="0"/>
              <a:t>(Images from Z.-X. </a:t>
            </a:r>
            <a:r>
              <a:rPr lang="en-US" sz="1600" dirty="0" err="1"/>
              <a:t>Shen’s</a:t>
            </a:r>
            <a:r>
              <a:rPr lang="en-US" sz="1600" dirty="0"/>
              <a:t> group)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514600"/>
            <a:ext cx="8153400" cy="1143000"/>
          </a:xfrm>
          <a:prstGeom prst="rect">
            <a:avLst/>
          </a:prstGeom>
        </p:spPr>
        <p:txBody>
          <a:bodyPr/>
          <a:lstStyle/>
          <a:p>
            <a:pPr algn="ctr" eaLnBrk="0" hangingPunct="0">
              <a:defRPr/>
            </a:pPr>
            <a:r>
              <a:rPr lang="en-US" sz="4400" kern="0" dirty="0" smtClean="0">
                <a:solidFill>
                  <a:srgbClr val="FF3300"/>
                </a:solidFill>
                <a:latin typeface="+mj-lt"/>
                <a:ea typeface="+mj-ea"/>
                <a:cs typeface="+mj-cs"/>
              </a:rPr>
              <a:t>Pumped drive </a:t>
            </a:r>
            <a:r>
              <a:rPr lang="en-US" sz="4400" kern="0" dirty="0" err="1" smtClean="0">
                <a:solidFill>
                  <a:srgbClr val="FF3300"/>
                </a:solidFill>
                <a:latin typeface="+mj-lt"/>
                <a:ea typeface="+mj-ea"/>
                <a:cs typeface="+mj-cs"/>
              </a:rPr>
              <a:t>drive</a:t>
            </a:r>
            <a:r>
              <a:rPr lang="en-US" sz="4400" kern="0" dirty="0" smtClean="0">
                <a:solidFill>
                  <a:srgbClr val="FF3300"/>
                </a:solidFill>
                <a:latin typeface="+mj-lt"/>
                <a:ea typeface="+mj-ea"/>
                <a:cs typeface="+mj-cs"/>
              </a:rPr>
              <a:t> low frequency</a:t>
            </a: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ump_time1.png"/>
          <p:cNvPicPr>
            <a:picLocks noChangeAspect="1"/>
          </p:cNvPicPr>
          <p:nvPr/>
        </p:nvPicPr>
        <p:blipFill>
          <a:blip r:embed="rId2" cstate="print"/>
          <a:stretch>
            <a:fillRect/>
          </a:stretch>
        </p:blipFill>
        <p:spPr>
          <a:xfrm>
            <a:off x="673587" y="305190"/>
            <a:ext cx="7796826" cy="624761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_time2.png"/>
          <p:cNvPicPr>
            <a:picLocks noChangeAspect="1"/>
          </p:cNvPicPr>
          <p:nvPr/>
        </p:nvPicPr>
        <p:blipFill>
          <a:blip r:embed="rId2" cstate="print"/>
          <a:stretch>
            <a:fillRect/>
          </a:stretch>
        </p:blipFill>
        <p:spPr>
          <a:xfrm>
            <a:off x="673587" y="305190"/>
            <a:ext cx="7796826" cy="624761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_time3.png"/>
          <p:cNvPicPr>
            <a:picLocks noChangeAspect="1"/>
          </p:cNvPicPr>
          <p:nvPr/>
        </p:nvPicPr>
        <p:blipFill>
          <a:blip r:embed="rId2" cstate="print"/>
          <a:stretch>
            <a:fillRect/>
          </a:stretch>
        </p:blipFill>
        <p:spPr>
          <a:xfrm>
            <a:off x="673587" y="305190"/>
            <a:ext cx="7796826" cy="624761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_time4.png"/>
          <p:cNvPicPr>
            <a:picLocks noChangeAspect="1"/>
          </p:cNvPicPr>
          <p:nvPr/>
        </p:nvPicPr>
        <p:blipFill>
          <a:blip r:embed="rId2" cstate="print"/>
          <a:stretch>
            <a:fillRect/>
          </a:stretch>
        </p:blipFill>
        <p:spPr>
          <a:xfrm>
            <a:off x="673587" y="305190"/>
            <a:ext cx="7796826" cy="624761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_time5.png"/>
          <p:cNvPicPr>
            <a:picLocks noChangeAspect="1"/>
          </p:cNvPicPr>
          <p:nvPr/>
        </p:nvPicPr>
        <p:blipFill>
          <a:blip r:embed="rId2" cstate="print"/>
          <a:stretch>
            <a:fillRect/>
          </a:stretch>
        </p:blipFill>
        <p:spPr>
          <a:xfrm>
            <a:off x="673587" y="305190"/>
            <a:ext cx="7796826" cy="624761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_time6.png"/>
          <p:cNvPicPr>
            <a:picLocks noChangeAspect="1"/>
          </p:cNvPicPr>
          <p:nvPr/>
        </p:nvPicPr>
        <p:blipFill>
          <a:blip r:embed="rId2" cstate="print"/>
          <a:stretch>
            <a:fillRect/>
          </a:stretch>
        </p:blipFill>
        <p:spPr>
          <a:xfrm>
            <a:off x="673587" y="305190"/>
            <a:ext cx="7796826" cy="624761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_time6.png"/>
          <p:cNvPicPr>
            <a:picLocks noChangeAspect="1"/>
          </p:cNvPicPr>
          <p:nvPr/>
        </p:nvPicPr>
        <p:blipFill>
          <a:blip r:embed="rId2" cstate="print"/>
          <a:stretch>
            <a:fillRect/>
          </a:stretch>
        </p:blipFill>
        <p:spPr>
          <a:xfrm>
            <a:off x="673587" y="305190"/>
            <a:ext cx="7796826" cy="624761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
        <p:nvSpPr>
          <p:cNvPr id="9" name="TextBox 8"/>
          <p:cNvSpPr txBox="1"/>
          <p:nvPr/>
        </p:nvSpPr>
        <p:spPr>
          <a:xfrm>
            <a:off x="1905000" y="2514600"/>
            <a:ext cx="1905000" cy="1200329"/>
          </a:xfrm>
          <a:prstGeom prst="rect">
            <a:avLst/>
          </a:prstGeom>
          <a:noFill/>
        </p:spPr>
        <p:txBody>
          <a:bodyPr wrap="square" rtlCol="0">
            <a:spAutoFit/>
          </a:bodyPr>
          <a:lstStyle/>
          <a:p>
            <a:r>
              <a:rPr lang="en-US" sz="2400" b="1" dirty="0" smtClean="0"/>
              <a:t>Note </a:t>
            </a:r>
            <a:r>
              <a:rPr lang="en-US" sz="2400" b="1" dirty="0" err="1" smtClean="0"/>
              <a:t>deexcitation</a:t>
            </a:r>
            <a:r>
              <a:rPr lang="en-US" sz="2400" b="1" dirty="0" smtClean="0"/>
              <a:t> regime</a:t>
            </a:r>
            <a:endParaRPr lang="en-US"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514600"/>
            <a:ext cx="8153400" cy="1143000"/>
          </a:xfrm>
          <a:prstGeom prst="rect">
            <a:avLst/>
          </a:prstGeom>
        </p:spPr>
        <p:txBody>
          <a:bodyPr/>
          <a:lstStyle/>
          <a:p>
            <a:pPr algn="ctr" eaLnBrk="0" hangingPunct="0">
              <a:defRPr/>
            </a:pPr>
            <a:r>
              <a:rPr lang="en-US" sz="4400" kern="0" dirty="0" smtClean="0">
                <a:solidFill>
                  <a:srgbClr val="FF3300"/>
                </a:solidFill>
                <a:latin typeface="+mj-lt"/>
                <a:ea typeface="+mj-ea"/>
                <a:cs typeface="+mj-cs"/>
              </a:rPr>
              <a:t>Pumped drive </a:t>
            </a:r>
            <a:r>
              <a:rPr lang="en-US" sz="4400" kern="0" dirty="0" err="1" smtClean="0">
                <a:solidFill>
                  <a:srgbClr val="FF3300"/>
                </a:solidFill>
                <a:latin typeface="+mj-lt"/>
                <a:ea typeface="+mj-ea"/>
                <a:cs typeface="+mj-cs"/>
              </a:rPr>
              <a:t>drive</a:t>
            </a:r>
            <a:r>
              <a:rPr lang="en-US" sz="4400" kern="0" dirty="0" smtClean="0">
                <a:solidFill>
                  <a:srgbClr val="FF3300"/>
                </a:solidFill>
                <a:latin typeface="+mj-lt"/>
                <a:ea typeface="+mj-ea"/>
                <a:cs typeface="+mj-cs"/>
              </a:rPr>
              <a:t> high frequency</a:t>
            </a: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b_time1.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382000" cy="868362"/>
          </a:xfrm>
          <a:prstGeom prst="rect">
            <a:avLst/>
          </a:prstGeom>
        </p:spPr>
        <p:txBody>
          <a:bodyPr/>
          <a:lstStyle/>
          <a:p>
            <a:pPr algn="ctr" eaLnBrk="0" hangingPunct="0">
              <a:defRPr/>
            </a:pPr>
            <a:r>
              <a:rPr lang="en-US" sz="4000" kern="0">
                <a:latin typeface="+mj-lt"/>
                <a:ea typeface="+mj-ea"/>
                <a:cs typeface="+mj-cs"/>
              </a:rPr>
              <a:t>Time-resolved pump/probe photoelectron spectroscopy</a:t>
            </a:r>
            <a:endParaRPr lang="en-US" sz="4000" kern="0">
              <a:solidFill>
                <a:srgbClr val="FF3300"/>
              </a:solidFill>
              <a:latin typeface="+mj-lt"/>
              <a:ea typeface="+mj-ea"/>
              <a:cs typeface="+mj-cs"/>
            </a:endParaRPr>
          </a:p>
        </p:txBody>
      </p:sp>
      <p:sp>
        <p:nvSpPr>
          <p:cNvPr id="3" name="Rectangle 3"/>
          <p:cNvSpPr txBox="1">
            <a:spLocks noChangeArrowheads="1"/>
          </p:cNvSpPr>
          <p:nvPr/>
        </p:nvSpPr>
        <p:spPr>
          <a:xfrm>
            <a:off x="4572000" y="1600200"/>
            <a:ext cx="4419600" cy="4419600"/>
          </a:xfrm>
          <a:prstGeom prst="rect">
            <a:avLst/>
          </a:prstGeom>
        </p:spPr>
        <p:txBody>
          <a:bodyPr/>
          <a:lstStyle/>
          <a:p>
            <a:pPr marL="342900" indent="-342900" eaLnBrk="0" hangingPunct="0">
              <a:lnSpc>
                <a:spcPct val="90000"/>
              </a:lnSpc>
              <a:spcBef>
                <a:spcPct val="20000"/>
              </a:spcBef>
              <a:defRPr/>
            </a:pPr>
            <a:r>
              <a:rPr lang="en-US" sz="3200" kern="0" dirty="0">
                <a:solidFill>
                  <a:srgbClr val="008000"/>
                </a:solidFill>
                <a:latin typeface="+mn-lt"/>
              </a:rPr>
              <a:t>	</a:t>
            </a:r>
            <a:r>
              <a:rPr lang="en-US" sz="3200" b="1" kern="0" dirty="0">
                <a:solidFill>
                  <a:srgbClr val="FF3300"/>
                </a:solidFill>
                <a:latin typeface="+mn-lt"/>
              </a:rPr>
              <a:t>Pump</a:t>
            </a:r>
            <a:r>
              <a:rPr lang="en-US" sz="3200" kern="0" dirty="0">
                <a:solidFill>
                  <a:srgbClr val="FF3300"/>
                </a:solidFill>
                <a:latin typeface="+mn-lt"/>
              </a:rPr>
              <a:t> the system into an excited </a:t>
            </a:r>
            <a:r>
              <a:rPr lang="en-US" sz="3200" kern="0" dirty="0" err="1">
                <a:solidFill>
                  <a:srgbClr val="FF3300"/>
                </a:solidFill>
                <a:latin typeface="+mn-lt"/>
              </a:rPr>
              <a:t>nonequilibrium</a:t>
            </a:r>
            <a:r>
              <a:rPr lang="en-US" sz="3200" kern="0" dirty="0">
                <a:solidFill>
                  <a:srgbClr val="FF3300"/>
                </a:solidFill>
                <a:latin typeface="+mn-lt"/>
              </a:rPr>
              <a:t> state with an intense pulse of light.</a:t>
            </a:r>
          </a:p>
          <a:p>
            <a:pPr marL="342900" indent="-342900" eaLnBrk="0" hangingPunct="0">
              <a:lnSpc>
                <a:spcPct val="90000"/>
              </a:lnSpc>
              <a:spcBef>
                <a:spcPct val="20000"/>
              </a:spcBef>
              <a:defRPr/>
            </a:pPr>
            <a:r>
              <a:rPr lang="en-US" sz="3200" kern="0" dirty="0">
                <a:solidFill>
                  <a:srgbClr val="FF3300"/>
                </a:solidFill>
                <a:latin typeface="+mn-lt"/>
              </a:rPr>
              <a:t>	</a:t>
            </a:r>
            <a:r>
              <a:rPr lang="en-US" sz="3200" b="1" kern="0" dirty="0">
                <a:solidFill>
                  <a:srgbClr val="5739D5"/>
                </a:solidFill>
                <a:latin typeface="+mn-lt"/>
              </a:rPr>
              <a:t>Probe</a:t>
            </a:r>
            <a:r>
              <a:rPr lang="en-US" sz="3200" kern="0" dirty="0">
                <a:solidFill>
                  <a:srgbClr val="5739D5"/>
                </a:solidFill>
                <a:latin typeface="+mn-lt"/>
              </a:rPr>
              <a:t> with a short pulse of light energetic enough to photo-emit electrons.</a:t>
            </a:r>
          </a:p>
        </p:txBody>
      </p:sp>
      <p:sp>
        <p:nvSpPr>
          <p:cNvPr id="18436"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18437"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18438"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8440" name="Text Box 8"/>
          <p:cNvSpPr txBox="1">
            <a:spLocks noChangeArrowheads="1"/>
          </p:cNvSpPr>
          <p:nvPr/>
        </p:nvSpPr>
        <p:spPr bwMode="auto">
          <a:xfrm>
            <a:off x="76200" y="4927600"/>
            <a:ext cx="4402138" cy="946150"/>
          </a:xfrm>
          <a:prstGeom prst="rect">
            <a:avLst/>
          </a:prstGeom>
          <a:noFill/>
          <a:ln w="9525">
            <a:noFill/>
            <a:miter lim="800000"/>
            <a:headEnd/>
            <a:tailEnd/>
          </a:ln>
        </p:spPr>
        <p:txBody>
          <a:bodyPr wrap="none">
            <a:spAutoFit/>
          </a:bodyPr>
          <a:lstStyle/>
          <a:p>
            <a:pPr algn="ctr"/>
            <a:r>
              <a:rPr lang="en-US" sz="2000" b="1"/>
              <a:t>Schematic of a TR-PES experiment</a:t>
            </a:r>
          </a:p>
          <a:p>
            <a:pPr algn="ctr"/>
            <a:endParaRPr lang="en-US" sz="2000" b="1"/>
          </a:p>
          <a:p>
            <a:pPr algn="ctr"/>
            <a:r>
              <a:rPr lang="en-US" sz="1600"/>
              <a:t>(from Z.-X. Shen’s group)</a:t>
            </a:r>
          </a:p>
        </p:txBody>
      </p:sp>
      <p:pic>
        <p:nvPicPr>
          <p:cNvPr id="9" name="Picture 8" descr="research_trARPESanim.gif"/>
          <p:cNvPicPr>
            <a:picLocks noChangeAspect="1"/>
          </p:cNvPicPr>
          <p:nvPr/>
        </p:nvPicPr>
        <p:blipFill>
          <a:blip r:embed="rId2" cstate="print"/>
          <a:stretch>
            <a:fillRect/>
          </a:stretch>
        </p:blipFill>
        <p:spPr>
          <a:xfrm>
            <a:off x="381000" y="1676400"/>
            <a:ext cx="4000500" cy="32004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b_time2.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b_time3.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b_time4.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b_time5.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b_time6.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b_time6.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457200" y="152400"/>
            <a:ext cx="8229600" cy="639762"/>
          </a:xfrm>
        </p:spPr>
        <p:txBody>
          <a:bodyPr>
            <a:normAutofit fontScale="90000"/>
          </a:bodyPr>
          <a:lstStyle/>
          <a:p>
            <a:r>
              <a:rPr lang="en-US" dirty="0" smtClean="0"/>
              <a:t>Occupancy of the upper band </a:t>
            </a:r>
            <a:r>
              <a:rPr lang="en-US" dirty="0" err="1" smtClean="0"/>
              <a:t>vs</a:t>
            </a:r>
            <a:r>
              <a:rPr lang="en-US" dirty="0" smtClean="0"/>
              <a:t> time</a:t>
            </a:r>
            <a:endParaRPr lang="en-US" dirty="0"/>
          </a:p>
        </p:txBody>
      </p:sp>
      <p:sp>
        <p:nvSpPr>
          <p:cNvPr id="9" name="TextBox 8"/>
          <p:cNvSpPr txBox="1"/>
          <p:nvPr/>
        </p:nvSpPr>
        <p:spPr>
          <a:xfrm>
            <a:off x="5562600" y="1828800"/>
            <a:ext cx="2057400" cy="1200329"/>
          </a:xfrm>
          <a:prstGeom prst="rect">
            <a:avLst/>
          </a:prstGeom>
          <a:noFill/>
        </p:spPr>
        <p:txBody>
          <a:bodyPr wrap="square" rtlCol="0">
            <a:spAutoFit/>
          </a:bodyPr>
          <a:lstStyle/>
          <a:p>
            <a:r>
              <a:rPr lang="en-US" sz="2400" b="1" dirty="0" err="1" smtClean="0"/>
              <a:t>Deexcitation</a:t>
            </a:r>
            <a:r>
              <a:rPr lang="en-US" sz="2400" b="1" dirty="0" smtClean="0"/>
              <a:t> much stronger here</a:t>
            </a:r>
            <a:endParaRPr 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514600"/>
            <a:ext cx="8229600" cy="1143000"/>
          </a:xfrm>
        </p:spPr>
        <p:txBody>
          <a:bodyPr>
            <a:normAutofit fontScale="90000"/>
          </a:bodyPr>
          <a:lstStyle/>
          <a:p>
            <a:r>
              <a:rPr lang="en-US" dirty="0" smtClean="0">
                <a:solidFill>
                  <a:srgbClr val="FF6600"/>
                </a:solidFill>
              </a:rPr>
              <a:t>Pumped drive excited state spectroscopy</a:t>
            </a:r>
          </a:p>
        </p:txBody>
      </p:sp>
      <p:sp>
        <p:nvSpPr>
          <p:cNvPr id="33795"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33796"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33797"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ump1.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0" y="152400"/>
            <a:ext cx="9144000" cy="639762"/>
          </a:xfrm>
        </p:spPr>
        <p:txBody>
          <a:bodyPr>
            <a:noAutofit/>
          </a:bodyPr>
          <a:lstStyle/>
          <a:p>
            <a:r>
              <a:rPr lang="en-US" sz="3200" dirty="0" smtClean="0"/>
              <a:t>Spectroscopy of n</a:t>
            </a:r>
            <a:r>
              <a:rPr lang="en-US" sz="3200" baseline="-25000" dirty="0" smtClean="0"/>
              <a:t>+</a:t>
            </a:r>
            <a:r>
              <a:rPr lang="en-US" sz="3200" dirty="0" smtClean="0"/>
              <a:t>(t) for different amplitude fields</a:t>
            </a:r>
            <a:endParaRPr lang="en-US"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2.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0" y="152400"/>
            <a:ext cx="9144000" cy="639762"/>
          </a:xfrm>
        </p:spPr>
        <p:txBody>
          <a:bodyPr>
            <a:noAutofit/>
          </a:bodyPr>
          <a:lstStyle/>
          <a:p>
            <a:r>
              <a:rPr lang="en-US" sz="3200" dirty="0" smtClean="0"/>
              <a:t>Spectroscopy of n</a:t>
            </a:r>
            <a:r>
              <a:rPr lang="en-US" sz="3200" baseline="-25000" dirty="0" smtClean="0"/>
              <a:t>+</a:t>
            </a:r>
            <a:r>
              <a:rPr lang="en-US" sz="3200" dirty="0" smtClean="0"/>
              <a:t>(t) for different amplitude fields</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3.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0" y="152400"/>
            <a:ext cx="9144000" cy="639762"/>
          </a:xfrm>
        </p:spPr>
        <p:txBody>
          <a:bodyPr>
            <a:noAutofit/>
          </a:bodyPr>
          <a:lstStyle/>
          <a:p>
            <a:r>
              <a:rPr lang="en-US" sz="3200" dirty="0" smtClean="0"/>
              <a:t>Spectroscopy of n</a:t>
            </a:r>
            <a:r>
              <a:rPr lang="en-US" sz="3200" baseline="-25000" dirty="0" smtClean="0"/>
              <a:t>+</a:t>
            </a:r>
            <a:r>
              <a:rPr lang="en-US" sz="3200" dirty="0" smtClean="0"/>
              <a:t>(t) for different amplitude fields</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search_Intensity_vs_E_Angle_time.gif"/>
          <p:cNvPicPr>
            <a:picLocks noChangeAspect="1"/>
          </p:cNvPicPr>
          <p:nvPr/>
        </p:nvPicPr>
        <p:blipFill>
          <a:blip r:embed="rId2" cstate="print"/>
          <a:stretch>
            <a:fillRect/>
          </a:stretch>
        </p:blipFill>
        <p:spPr>
          <a:xfrm>
            <a:off x="4953000" y="2819400"/>
            <a:ext cx="4044462" cy="3505200"/>
          </a:xfrm>
          <a:prstGeom prst="rect">
            <a:avLst/>
          </a:prstGeom>
        </p:spPr>
      </p:pic>
      <p:sp>
        <p:nvSpPr>
          <p:cNvPr id="3" name="Rectangle 3"/>
          <p:cNvSpPr txBox="1">
            <a:spLocks noChangeArrowheads="1"/>
          </p:cNvSpPr>
          <p:nvPr/>
        </p:nvSpPr>
        <p:spPr>
          <a:xfrm>
            <a:off x="457200" y="4419600"/>
            <a:ext cx="4343400" cy="1752600"/>
          </a:xfrm>
          <a:prstGeom prst="rect">
            <a:avLst/>
          </a:prstGeom>
        </p:spPr>
        <p:txBody>
          <a:bodyPr/>
          <a:lstStyle/>
          <a:p>
            <a:pPr marL="342900" indent="-342900" eaLnBrk="0" hangingPunct="0">
              <a:spcBef>
                <a:spcPct val="20000"/>
              </a:spcBef>
              <a:defRPr/>
            </a:pPr>
            <a:r>
              <a:rPr lang="en-US" sz="2800" kern="0" dirty="0">
                <a:solidFill>
                  <a:srgbClr val="008000"/>
                </a:solidFill>
                <a:latin typeface="+mn-lt"/>
              </a:rPr>
              <a:t>	</a:t>
            </a:r>
            <a:endParaRPr lang="en-US" sz="2800" kern="0" dirty="0">
              <a:solidFill>
                <a:srgbClr val="9900CC"/>
              </a:solidFill>
              <a:latin typeface="+mn-lt"/>
            </a:endParaRPr>
          </a:p>
        </p:txBody>
      </p:sp>
      <p:sp>
        <p:nvSpPr>
          <p:cNvPr id="20484"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0485"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0486"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20487" name="Text Box 8"/>
          <p:cNvSpPr txBox="1">
            <a:spLocks noChangeArrowheads="1"/>
          </p:cNvSpPr>
          <p:nvPr/>
        </p:nvSpPr>
        <p:spPr bwMode="auto">
          <a:xfrm>
            <a:off x="685800" y="3352800"/>
            <a:ext cx="4114800" cy="707886"/>
          </a:xfrm>
          <a:prstGeom prst="rect">
            <a:avLst/>
          </a:prstGeom>
          <a:noFill/>
          <a:ln w="9525">
            <a:noFill/>
            <a:miter lim="800000"/>
            <a:headEnd/>
            <a:tailEnd/>
          </a:ln>
        </p:spPr>
        <p:txBody>
          <a:bodyPr wrap="square">
            <a:spAutoFit/>
          </a:bodyPr>
          <a:lstStyle/>
          <a:p>
            <a:r>
              <a:rPr lang="en-US" sz="2000" dirty="0"/>
              <a:t>Experimental results by </a:t>
            </a:r>
            <a:r>
              <a:rPr lang="en-US" sz="2000" b="1" dirty="0"/>
              <a:t>Schmitt et al.</a:t>
            </a:r>
            <a:r>
              <a:rPr lang="en-US" sz="2000" dirty="0"/>
              <a:t> Science </a:t>
            </a:r>
            <a:r>
              <a:rPr lang="en-US" sz="2000" b="1" dirty="0" smtClean="0"/>
              <a:t>321</a:t>
            </a:r>
            <a:r>
              <a:rPr lang="en-US" sz="2000" dirty="0" smtClean="0"/>
              <a:t>, 1649 (2008) </a:t>
            </a:r>
            <a:endParaRPr lang="en-US" sz="2000" dirty="0"/>
          </a:p>
        </p:txBody>
      </p:sp>
      <p:pic>
        <p:nvPicPr>
          <p:cNvPr id="20488" name="Picture 51"/>
          <p:cNvPicPr>
            <a:picLocks noChangeAspect="1" noChangeArrowheads="1"/>
          </p:cNvPicPr>
          <p:nvPr/>
        </p:nvPicPr>
        <p:blipFill>
          <a:blip r:embed="rId3" cstate="print"/>
          <a:srcRect/>
          <a:stretch>
            <a:fillRect/>
          </a:stretch>
        </p:blipFill>
        <p:spPr bwMode="auto">
          <a:xfrm>
            <a:off x="0" y="685800"/>
            <a:ext cx="8991600" cy="2547938"/>
          </a:xfrm>
          <a:prstGeom prst="rect">
            <a:avLst/>
          </a:prstGeom>
          <a:noFill/>
          <a:ln w="9525">
            <a:noFill/>
            <a:miter lim="800000"/>
            <a:headEnd/>
            <a:tailEnd/>
          </a:ln>
        </p:spPr>
      </p:pic>
      <p:sp>
        <p:nvSpPr>
          <p:cNvPr id="2" name="Rectangle 2"/>
          <p:cNvSpPr txBox="1">
            <a:spLocks noChangeArrowheads="1"/>
          </p:cNvSpPr>
          <p:nvPr/>
        </p:nvSpPr>
        <p:spPr>
          <a:xfrm>
            <a:off x="381000" y="0"/>
            <a:ext cx="8229600" cy="1143000"/>
          </a:xfrm>
          <a:prstGeom prst="rect">
            <a:avLst/>
          </a:prstGeom>
        </p:spPr>
        <p:txBody>
          <a:bodyPr/>
          <a:lstStyle/>
          <a:p>
            <a:pPr algn="ctr" eaLnBrk="0" hangingPunct="0">
              <a:defRPr/>
            </a:pPr>
            <a:r>
              <a:rPr lang="en-US" sz="4400" kern="0" dirty="0">
                <a:latin typeface="+mj-lt"/>
                <a:ea typeface="+mj-ea"/>
                <a:cs typeface="+mj-cs"/>
              </a:rPr>
              <a:t>TR-PES on TbTe</a:t>
            </a:r>
            <a:r>
              <a:rPr lang="en-US" sz="4400" kern="0" baseline="-25000" dirty="0">
                <a:latin typeface="+mj-lt"/>
                <a:ea typeface="+mj-ea"/>
                <a:cs typeface="+mj-cs"/>
              </a:rPr>
              <a:t>3</a:t>
            </a:r>
          </a:p>
        </p:txBody>
      </p:sp>
      <p:pic>
        <p:nvPicPr>
          <p:cNvPr id="9218" name="Picture 2" descr="http://arpes.stanford.edu/portraits/FelixSchmitt.jpg"/>
          <p:cNvPicPr>
            <a:picLocks noChangeAspect="1" noChangeArrowheads="1"/>
          </p:cNvPicPr>
          <p:nvPr/>
        </p:nvPicPr>
        <p:blipFill>
          <a:blip r:embed="rId4" cstate="print"/>
          <a:srcRect/>
          <a:stretch>
            <a:fillRect/>
          </a:stretch>
        </p:blipFill>
        <p:spPr bwMode="auto">
          <a:xfrm>
            <a:off x="381000" y="4114800"/>
            <a:ext cx="990600" cy="1238250"/>
          </a:xfrm>
          <a:prstGeom prst="rect">
            <a:avLst/>
          </a:prstGeom>
          <a:noFill/>
        </p:spPr>
      </p:pic>
      <p:pic>
        <p:nvPicPr>
          <p:cNvPr id="9220" name="Picture 4" descr="http://arpes.stanford.edu/portraits/zxShen-2011.jpg"/>
          <p:cNvPicPr>
            <a:picLocks noChangeAspect="1" noChangeArrowheads="1"/>
          </p:cNvPicPr>
          <p:nvPr/>
        </p:nvPicPr>
        <p:blipFill>
          <a:blip r:embed="rId5" cstate="print"/>
          <a:srcRect/>
          <a:stretch>
            <a:fillRect/>
          </a:stretch>
        </p:blipFill>
        <p:spPr bwMode="auto">
          <a:xfrm>
            <a:off x="1524000" y="4114800"/>
            <a:ext cx="990600" cy="1259839"/>
          </a:xfrm>
          <a:prstGeom prst="rect">
            <a:avLst/>
          </a:prstGeom>
          <a:noFill/>
        </p:spPr>
      </p:pic>
      <p:pic>
        <p:nvPicPr>
          <p:cNvPr id="67586" name="Picture 2" descr="M.Wolf -2009"/>
          <p:cNvPicPr>
            <a:picLocks noChangeAspect="1" noChangeArrowheads="1"/>
          </p:cNvPicPr>
          <p:nvPr/>
        </p:nvPicPr>
        <p:blipFill>
          <a:blip r:embed="rId6" cstate="print"/>
          <a:srcRect/>
          <a:stretch>
            <a:fillRect/>
          </a:stretch>
        </p:blipFill>
        <p:spPr bwMode="auto">
          <a:xfrm>
            <a:off x="2590800" y="4114800"/>
            <a:ext cx="990600" cy="1279003"/>
          </a:xfrm>
          <a:prstGeom prst="rect">
            <a:avLst/>
          </a:prstGeom>
          <a:noFill/>
        </p:spPr>
      </p:pic>
      <p:sp>
        <p:nvSpPr>
          <p:cNvPr id="67588" name="AutoShape 4" descr="data:image/jpeg;base64,/9j/4AAQSkZJRgABAQAAAQABAAD/2wBDAAkGBwgHBgkIBwgKCgkLDRYPDQwMDRsUFRAWIB0iIiAdHx8kKDQsJCYxJx8fLT0tMTU3Ojo6Iys/RD84QzQ5Ojf/2wBDAQoKCg0MDRoPDxo3JR8lNzc3Nzc3Nzc3Nzc3Nzc3Nzc3Nzc3Nzc3Nzc3Nzc3Nzc3Nzc3Nzc3Nzc3Nzc3Nzc3Nzf/wAARCAEHAL8DASIAAhEBAxEB/8QAHAAAAQUBAQEAAAAAAAAAAAAAAwACBAUGAQcI/8QAOhAAAQMDAwEGBAUCBgIDAAAAAQACAwQRIQUSMUEGEyJRYXEHMoGRFCNCobFS0RUzcpLB4SRDU6Lw/8QAGQEAAwEBAQAAAAAAAAAAAAAAAAECBAMF/8QAIREBAQACAwACAwEBAAAAAAAAAAECEQMhMRIiBBNBUXH/2gAMAwEAAhEDEQA/AL0A9EVgPCQGUVjOq1RZ0eE2srIqKklqZ3bY427iUVousJ8TdUMccOnRutu/Mkz04A/koDHdo9am1fUJKmY2Bwxl8Nb0CqbtA3PN/RDkdm65xk5KQEBL3DoEeJpdcRi9uXdAoge4mw4UqFzdm0ZJ6WulQTx0BufRFijaz/Mb4v8AUhvL2DJDCfPn7IkMQID3ODB5nlIxHBu29wL+ijusMkosppy3wFxPnZRw5oxe58kQUx4/UChtcQboriCb49igOBvmyZVIZNci4x6KfT1LmG4N7iwyq1luh45CO3Dd4+W9kUR7H8PO1sctOKGteQ5g8BPQL0MEOAcDcHII6r5l0+rfTTse1xbbNwvZewvahlZFHQ1Un5tvynE/N6e6nYs322pS6Lq7a6aDCuWT7JpCA4bpJHjC5b1TDJtaiNauhqK1uFSzR4QvF+2teK3X6qRpuxrtjfYYXruu1jdO0mpqXH5Izb36fuvBqmTfI5x5JyikjuKT3AD1OE1zsXQwd0gLuAkcTIWbrYNjwAefVTGxSwxucx23GXWtZBpZGxnc83d0b5Ij5n1Dxk7RwOgUWqkRvHuABd9Bko4m3WjjgLndfNdF2MLY3Bt+SBk/X+yJTU78lhBPmErYcxqNKycX7xpb6JjYiR4iRcq2hpX7g6V3hHpdGNKyV12RH6lTeSRf6rVVHA24DQXepQamFzXlarTqLeAHMwTYXUqfR4y1wkYBbqFH7tVf6WFiDmuN1IhdYOY4Eg5FvNXD9HdG5z+7u1osfsozKO0xHIOWFdJySud47EaFpJDc+YurnSql9PIHMcWlrhx09UOGju7Atj90WjhcJACOTYpXLZzHT3Hsnqw1bTGSOP5rPC/381dgErzX4c1ZgrpKVxO1w4XpzRYYVzuOGc1TLBNIRbZXLeipGwSFyyMW+iaQgbZkNzwnhtkYMF10tsq2thPijWGDSIadp/z5M+wz/ZeQznBXoPxWqTJq8MHSKK/PUleey5SAMps0BNabWXZc29lxrdzgEziTTNDneK5VpC0Gw2F3kL4HuolFCS4bvC1aLT9PLxuscrPyZyO+HHarYtPklkBkPJwArOm08MNnN5GPJW9Lp7nOs1nHU8BXlJpQZYucbnra5Wa8trTMPj4zUOlPBDnDHQKxpNNNrhlgf3Woh0qN2SDbpcqZFpkUTLjaD59VFytNQ0emNY8EtFrfupztOE7dm3FuVbspGAXBuUQR4AaD6kdFGwzVTprGwOja0WFyPVZSs0wxz2A5N2/ZenVFNvYbWtZZjU6bHFi04KvHLSb4zVPGGSBrsFP7uHfcGxByPNR9SkdG9rmg3abKOZnzsFzd7eD5rRHGtRoE5ptdpZGnDpGg+xwvZWNs0Lw7s7UNfqVHuFiJmXB87he7MbdoK743UZuT0wtTS2wUgtwhlqqVyBIITTkI5CGQgKPYuFlwpOzzSLBt4VL28I+I7i7tNUg/p2t/ZY2Xlbf4nM29qKk25DT/APULEyNyUKA2lzsKy02jM77H9PJQqOEE5HK0ukUWx+63hd5rjy8mo7ceG+0rS9Ga7bvaSSblaul06KNoDWjhQ6Nu21sYsFcwA4v0Cw5ZWtcgkNMxuA39lOiisMNTYhcC/ClwtbgnooUJBGPZS4YWvJuLXQISLqVEW3vuGOcpxFcMLGZaQU1u0Ij3x35/ZB7xu6waUqcgjQ0twFValp/e32DnBCubjaBayY9v2TifHmes6ZLEXMlhfzdrwMW9VTxQtjkDXjF16T2gg7ymcQMheb18jWPO62DyOi0cd3055RO0Kn7ztBTRR38UrfpkL6DiZ4BdeAdk5L65TO5cJmbT9V9BtFgF330ycvrhaENwyjJrm3KUrl4AW5Q3BHIymFuOF0lCrDE7u8cKQGX4CII1Uqnh/wAYdP8Aw+rwVAGJov3BXmryQ+9uPRe9/GLSfxGgx1rBd1M/xf6Tj+bLwiZtiU1SjUbwXgmwzwFq9PN2sz0WPpDaQei1GlyB8rGX91l5418XjTU/htZWdK4lwuTZUzKhgeG3H3VpRTRucBvbfyustjRKt4+nUKSx3AUeEB3BClxxC4sp0YsQLhwjsBDThEijDIwTlccRa4ItdPROMF/NOAAPGVHqK5kTTYXKp5tRqqhxENyOBtCchbaEztaM2uuiRj23acLPQRVznbpfEPIlWMLSxp/SfK+E9Jo9U0PjcCMFeU6/Ruir5W2uA669Vvdlz1WL7RQf+eXW5F1047queXiL2ApHVXaKijHG/cfZuV72BYLzD4W6eyPUpqmwwwtZjz5/heoLRbtk5PSXF1JJBhCY7hFTHBOJBbEiiNPDbLqdyNmviBSNqOyOptcD4YS8Z6jK+ZahnjIX1hr0TZ9Fro3i7XU7wf8AaV8tVkdppPRXhV4zpXQ4lwrvT5HNkuOvVU8TfzVo9GpO9cHjNlz5WjiWsdMZ2+C9yjs0SqbZ8b883urGnDaaDvH9Oii109XPTulY5zGDhrTYn3Wabt1Gi3U2k0ktZSkNkNx6rQUlaXgA4Kx/ZmKSumjbO9xe9xDmbXAxgeZOCrivEmmVPdiRr7ZsDfH/AO6I5MLj6WGcya2GQ7ebo7BcXI5We0jUmVLbXyFo4SDCSObLi6K+sEMZ3SZPQLPanrMtFIxkMHikcGsY1t3OJ8grmt3b9zAHm93XNrKq1Kh/xZ7e8iaxzSDubforw+O/snKZa+omnanXT076h8DjFGbOLRlvuOQrikrGVLR09eQVE0/T301N3NyI3G5b5+6soKGNoBY3b7Iz+O/qnHevskCP8tZbtNDZ8cgHFwtjG3wbcqj12BroH7hhuUY3srEn4cybZHs6B2PqCvQ1iexGnvpWsMjSC924jyxhbZacWTm9JJJJU5OJruE9NKcKnJJJJGBWRmWlmjHLmFv3C+YNYp3RVb2EWvdp9CF9SleDdv8ASPwmv17WizS/vGezs/3Tl068ffTzqNtprH6radnYx3F1lHstNlazQTeIBRy3p345pbljpjtPyfypEVLZtr2HBRqNoJypzwxlrjCy+eNHaNTUUcN9rcn1VfrfdQN7uJo713J6hWU1QQ0hlh6qmr22a5xJLj1Rvapjo3s84tqHWOMLc0spMdj5LCaG4NnIK21DY2ylYZ8sAe7cOV2OCIHxNsVKtmy4WEI7LR8bYbYyUVgBsBhR47A5UuMXP0Qm4iNaLZVZqDBvsRglW3DbqtrQXytAGSU5EVfaM0963HDblXSi6fTfh4fELPdk+nopS1YTUYuTL5ZdEkkkqcyTSnLhQVdSSSQZLH9v+zTtXpfxdG29VC2xZ/8AI3y9wtgkg5dXb5X1GlfDUOBaQQeCFc6E7bGvY+2XZLTdS06tqY6Rja7uy5sjbgkjORxmy8YofynuacWKWc3i08ee61dIdov1JypjvzBbkKopJ7kC6t6Y7lkrXjTe481R6vO0ziGPJvlaWo8MRI56LFncNTmMgPNwT1CU9X/ErTHFlYWeq3GmgbA6+VjNJi7ysc88rcUEJ7sEW4yLqi30LJIQ6wGQeUYSi2VxzY43bpCPZBJDi4tHhPCm9FEqPaTjKkxtscKojl7p2ThWMM25txlLYo8r7NUaFveVkI85G/ymySEkgo+nNvXU+L/mBXj64Z+VrkkklrYCSSSQCXF1cKBXUkkkAkkkkBxwBBB4K8B7R6edO1+sp7WayU29jkfsvf15h8U9L7uuh1Bg8MzNjj5OH/X8I/jpx3WTDwTFklycHqtLQSbowfMLI3JY8dQMK30qs3U48wOFlzjdhVzVVIb1VNUNbNJutkKY607C4m1uVCZNCH5kAt6qZJHTdrtJDNFOHxOv6HyWmpq8sDQ5u1x6KnpamAOB5VmKmmlAsTjoAnbDmOSwdM6Q7r/sniQ2AHTqoP8AiETTYMB9LqTHUvnIbDEBfkk8I3E3DKC7muNjn6IlHeN7mg+HkKJLBJHJv7wu8wpMDg1p8yovad2Dtdue654VhossQ1KESva0kkMBPzOtwql7wwLB9o+0bn6yympnkNp+XNP6/wDpdeLHeTjn5XvyS8YofiVq9HtM5jqYxy2Rtj9wtfpHxL0msaBVRS07upHjb+2f2Wu4WMnxrcJKJQalRajH3lFUxzN67HZHuOQpalJLhXU1xwgqckkuE25QbqSqtV7Q6ZpTSayqY139AN3fYLD618VqaEOZp1PuPR8p/wCB/dOS3w9V6PVVUFJC6aplZFG0Zc42AXk/xC+INDWUztOo4RIzcCZn8gj+kLEdo+2eo6w8mpqHFvRowB7BY+pqi9+Suk4/9VOmtiqmTDc04Kl6XL3c+0/KSsPSag+B9hlp6LQ0NeyYBzXeILPy8djVx5yt1G5m02FlBrqNsri9oBdbhR6Sr7yMZyrOBwda+cLLdxqxqtpKZoOW3scq7p6WIC+4g+i42kY47rWKfHGGv87dAnK6/s6SoaeMEbRfzJVrTtbGzAUOkjYDfblWDGi1lNtRllv0x7g426oQ8B9E+QhtzwgAmUkDj+U9OFu6cGmW5PyD915FqrBD2hqm8Wmdb7r2ZkREZuV5H2pjDO09Xb+sH9lo/Hv2cs/At3hCbHM2lD3ZHkF1pwE2QNcCDwvQcafSdoKqknbLSzvikacOYSCvVexvxMjqyyk1wtY84bUjAP8AqH/K8TMAjlIvdt8KWyYRjw2U5YS+o1t9Vse2Rgexwc0i4INwU17gvFOwHb2TSnNotQe6SiccdTF7enovYKerhq4GTU8jZIni7XNNwQuXwsrnZpXa52u0nR2kSziWUf8AriNz9TwF5n2k+JdbV7o6M/hoj/QfEfr/AGWCr62R7iS4qqlnc4cqscJ/Va0sNQ1aedznSSOcSc3KrDM57slCJLuqQBAXQGTSE9fRRXux6o0gNlFk5ITN3dY85U3T5ts1r8jCrxyEZh2SNeOhU5TcVjdVqqDUzC7bIcdCtRRVjXtB3ZWEI3xB3opuk1ksTw0G48liy45e40452V6PBUb4xY56qwpQ3k2J5WSoK9osHXHur2GsYWciw9Vx+OnX57X0crXHghFfMGjnlUUVU4utGHn2CnRRyyC77tH7oRbR3PM12tPhtkorGWsAOFyJgaNoFkeIG/i69PJRaBwD3Vj5LyHtY4P7TVJbxcDHsF61Uyd3A43tiwXjGpT/AIjWKiUZBebfey0fjT7Iz8EFg1BkeGhxK6X4sotS43Dbre5UKV93NIvZCe42KdJlo8+UCUkMKaBaSVwde62Ogdo9U0yPZR1T2MOSw2c2/sVhqd1iFbMqg1oASoiPV+InOVXEnyVhUO5OFANt+eEk0w+aduuP+1x5ACHGbghMFJbyKhPvk+alykhuOSo0mOBhOAwchSLXCjfqCmMFx9EU4nadIHxmN3Iwj0t4qlt+LqupH93NfoTlW87AYmyDoVmzmrr/AF3xu5/xrdNjZLGMAq5p6ZjXcBZnQamzG3N1qaZ12gk3KyWad5pY04DDa2FNY8bbXyoTXnbhSIQTa650qlRknyujghvP3QWGybJLZEgtQe0deKXTaiYm21ht7nAXkUDi6VzitZ2/1S7mUMZwPG//AICyVN8pPmbrd+Pjqbcc72kOdYqNM4Hqnvdj1UaUrU50wuN8FAlfuJF+OU+6AT4iLXyhGxacXOVa0zQW3IVdTgXurBjwkcRqgqE/DlMn5socnF7JQq4cghBh+ZyKDkKO11pnBMjn5J+yBIOiKUJ3CcAX6lMi4UQjxKXGMIog0DQ+Qt8xj3VtTeKDun9VTtJY9rhyCtFLEx1PDUQZaRf/AKWflduNJ0X+g/MDlaujD22Fz9FlKVlnsmj68rT0M/gG4WKyZ+u8XUAwprHhosLKsilJtZSmOOFFNMDzyoep1rKWnklcbbRdFc/a3yCw3bjVfy/w0bvmNinhju6TbqbZbUax1bVyVDzcvcT9E+I7WD2UFou4AKa35RleljNRn3tx7r+ijTG/CLI7JQHlWm0zA6odryX805x6LrLElIhg4ADoEWOTccBRN253p0UyEBoSBtR8yiPuVJqPmKi3SgpjjtCjR+JznH2CkSDcCEEt7toBGPRWRG+eeEN5IanhwdwSuPaPMpgJuXhSo8nAUXdtNwPuUSGd3eWIFj6JUJauNBqQ2T8NKfy5OL9CqgPZbOD6okbgHAtIUZ47mly6ra0dMWOfHbF8K2pYnAgWtZQNCnFbTRzXu8eF9vPzWgZEMEWWDLq6rVCiFuApcbuqjm7c2x6oElV3bC4uACgztWr2U8LrnNl5dq1W6srHPvdoOFbdptZ71xhjffNjZZtp3Gy1cOH9rhyZfweAXdcqQXYQohYXTnu4WqORr3XQpDYJxKDIboDl8roumhOblBO09zkqZFd7rDhRL2Fh1UyCzGpUGVOCVFKl1XGFCLkQVxy48XaAkTcYS5smEQeCU+SOQC0oM45KfE7cEyCeLcrgZi4uiyi+USJl2jCYcje1wAcbOHn1R48HnCiOaN9guDfE67ePLzSsNpND1R+m1TXi5jOHt8x/dek0k8FRE2WF25hbuDh1Xj8MzXtxytP2T1w0cv4Sd35Mh8JP6Xf2Ky83Hubjvx5/ytvWVDBGS1wIIwVh9f1p0cboI3ZNxe6sO0WpMp2vc11i7AAWBqJ31UxOTcrnxcXyu6vkz+M6dDnPc57iST5okeDngC5TWs23twkXlxDRgdVt0ynt3NG5riDzgpGeW3zX9wF12BhCJTApmebCzfsk69gSBlNjHU9E9IGElrSbDHqmwy7s7bfVNqnHDB1T4mbW26pgdtnEG1rKRHdz7DoowdZqlUgxc8lTQVRyVAk8Luqn1GcqDOAWgj7pQVwXIwClfwrtO6zr34XHOuSTyVQAkyD6oTDsfYoxF0GZtjdMh5MtT4h4QhMfvYAjNw0IMF1u++qfIASEyX/NHony/OEAEtLXXabHopEE5JAdh38oZsQgvJLgG/NflHpb0nVtZNVv2vdfaLXQKYAMv1JynwM24580om7AR6lKSTqHu29lM6wFlyLLr2XJhceyVPm5TAkhwhsBJF+E6XKcPCwC1iUA7k2AXXGzUmtAyh1Dg1troALRvnLjw1HOPqhU7bMueSU6++Q+QQBB8oHmVPiIa0KDGd0gtw1SojudboFNCzOl1Dr+EW9wo0mkVG0jaP8AcEkkBHbpNQ13yj/cE46TOP0j7hJJODQR0me/yj/cEx+lTn9I+6SSYMj0uoa4jaLe6kt02fb8o+6SSQgMumTl97D7pP02YkYH3SSQDHUE1jgfdcptMl3bnAc9CkkgLSWljgifHStEhkbZz5Gi7Re+PIqI2hltwPukkkAnUMpJwPulDRStZwL+6SSYdNHKXZA+67+EltcgX90kkA78LJbgfdRpqOV5tYfdJJEop4pJGt4GB5rgpJGRkgZPqkkgHxUsjI72z7qXS07wLkZSSSo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90" name="AutoShape 6" descr="data:image/jpeg;base64,/9j/4AAQSkZJRgABAQAAAQABAAD/2wBDAAkGBwgHBgkIBwgKCgkLDRYPDQwMDRsUFRAWIB0iIiAdHx8kKDQsJCYxJx8fLT0tMTU3Ojo6Iys/RD84QzQ5Ojf/2wBDAQoKCg0MDRoPDxo3JR8lNzc3Nzc3Nzc3Nzc3Nzc3Nzc3Nzc3Nzc3Nzc3Nzc3Nzc3Nzc3Nzc3Nzc3Nzc3Nzc3Nzf/wAARCAEHAL8DASIAAhEBAxEB/8QAHAAAAQUBAQEAAAAAAAAAAAAAAwACBAUGAQcI/8QAOhAAAQMDAwEGBAUCBgIDAAAAAQACAwQRIQUSMUEGEyJRYXEHMoGRFCNCobFS0RUzcpLB4SRDU6Lw/8QAGQEAAwEBAQAAAAAAAAAAAAAAAAECBAMF/8QAIREBAQACAwACAwEBAAAAAAAAAAECEQMhMRIiBBNBUXH/2gAMAwEAAhEDEQA/AL0A9EVgPCQGUVjOq1RZ0eE2srIqKklqZ3bY427iUVousJ8TdUMccOnRutu/Mkz04A/koDHdo9am1fUJKmY2Bwxl8Nb0CqbtA3PN/RDkdm65xk5KQEBL3DoEeJpdcRi9uXdAoge4mw4UqFzdm0ZJ6WulQTx0BufRFijaz/Mb4v8AUhvL2DJDCfPn7IkMQID3ODB5nlIxHBu29wL+ijusMkosppy3wFxPnZRw5oxe58kQUx4/UChtcQboriCb49igOBvmyZVIZNci4x6KfT1LmG4N7iwyq1luh45CO3Dd4+W9kUR7H8PO1sctOKGteQ5g8BPQL0MEOAcDcHII6r5l0+rfTTse1xbbNwvZewvahlZFHQ1Un5tvynE/N6e6nYs322pS6Lq7a6aDCuWT7JpCA4bpJHjC5b1TDJtaiNauhqK1uFSzR4QvF+2teK3X6qRpuxrtjfYYXruu1jdO0mpqXH5Izb36fuvBqmTfI5x5JyikjuKT3AD1OE1zsXQwd0gLuAkcTIWbrYNjwAefVTGxSwxucx23GXWtZBpZGxnc83d0b5Ij5n1Dxk7RwOgUWqkRvHuABd9Bko4m3WjjgLndfNdF2MLY3Bt+SBk/X+yJTU78lhBPmErYcxqNKycX7xpb6JjYiR4iRcq2hpX7g6V3hHpdGNKyV12RH6lTeSRf6rVVHA24DQXepQamFzXlarTqLeAHMwTYXUqfR4y1wkYBbqFH7tVf6WFiDmuN1IhdYOY4Eg5FvNXD9HdG5z+7u1osfsozKO0xHIOWFdJySud47EaFpJDc+YurnSql9PIHMcWlrhx09UOGju7Atj90WjhcJACOTYpXLZzHT3Hsnqw1bTGSOP5rPC/381dgErzX4c1ZgrpKVxO1w4XpzRYYVzuOGc1TLBNIRbZXLeipGwSFyyMW+iaQgbZkNzwnhtkYMF10tsq2thPijWGDSIadp/z5M+wz/ZeQznBXoPxWqTJq8MHSKK/PUleey5SAMps0BNabWXZc29lxrdzgEziTTNDneK5VpC0Gw2F3kL4HuolFCS4bvC1aLT9PLxuscrPyZyO+HHarYtPklkBkPJwArOm08MNnN5GPJW9Lp7nOs1nHU8BXlJpQZYucbnra5Wa8trTMPj4zUOlPBDnDHQKxpNNNrhlgf3Woh0qN2SDbpcqZFpkUTLjaD59VFytNQ0emNY8EtFrfupztOE7dm3FuVbspGAXBuUQR4AaD6kdFGwzVTprGwOja0WFyPVZSs0wxz2A5N2/ZenVFNvYbWtZZjU6bHFi04KvHLSb4zVPGGSBrsFP7uHfcGxByPNR9SkdG9rmg3abKOZnzsFzd7eD5rRHGtRoE5ptdpZGnDpGg+xwvZWNs0Lw7s7UNfqVHuFiJmXB87he7MbdoK743UZuT0wtTS2wUgtwhlqqVyBIITTkI5CGQgKPYuFlwpOzzSLBt4VL28I+I7i7tNUg/p2t/ZY2Xlbf4nM29qKk25DT/APULEyNyUKA2lzsKy02jM77H9PJQqOEE5HK0ukUWx+63hd5rjy8mo7ceG+0rS9Ga7bvaSSblaul06KNoDWjhQ6Nu21sYsFcwA4v0Cw5ZWtcgkNMxuA39lOiisMNTYhcC/ClwtbgnooUJBGPZS4YWvJuLXQISLqVEW3vuGOcpxFcMLGZaQU1u0Ij3x35/ZB7xu6waUqcgjQ0twFValp/e32DnBCubjaBayY9v2TifHmes6ZLEXMlhfzdrwMW9VTxQtjkDXjF16T2gg7ymcQMheb18jWPO62DyOi0cd3055RO0Kn7ztBTRR38UrfpkL6DiZ4BdeAdk5L65TO5cJmbT9V9BtFgF330ycvrhaENwyjJrm3KUrl4AW5Q3BHIymFuOF0lCrDE7u8cKQGX4CII1Uqnh/wAYdP8Aw+rwVAGJov3BXmryQ+9uPRe9/GLSfxGgx1rBd1M/xf6Tj+bLwiZtiU1SjUbwXgmwzwFq9PN2sz0WPpDaQei1GlyB8rGX91l5418XjTU/htZWdK4lwuTZUzKhgeG3H3VpRTRucBvbfyustjRKt4+nUKSx3AUeEB3BClxxC4sp0YsQLhwjsBDThEijDIwTlccRa4ItdPROMF/NOAAPGVHqK5kTTYXKp5tRqqhxENyOBtCchbaEztaM2uuiRj23acLPQRVznbpfEPIlWMLSxp/SfK+E9Jo9U0PjcCMFeU6/Ruir5W2uA669Vvdlz1WL7RQf+eXW5F1047queXiL2ApHVXaKijHG/cfZuV72BYLzD4W6eyPUpqmwwwtZjz5/heoLRbtk5PSXF1JJBhCY7hFTHBOJBbEiiNPDbLqdyNmviBSNqOyOptcD4YS8Z6jK+ZahnjIX1hr0TZ9Fro3i7XU7wf8AaV8tVkdppPRXhV4zpXQ4lwrvT5HNkuOvVU8TfzVo9GpO9cHjNlz5WjiWsdMZ2+C9yjs0SqbZ8b883urGnDaaDvH9Oii109XPTulY5zGDhrTYn3Wabt1Gi3U2k0ktZSkNkNx6rQUlaXgA4Kx/ZmKSumjbO9xe9xDmbXAxgeZOCrivEmmVPdiRr7ZsDfH/AO6I5MLj6WGcya2GQ7ebo7BcXI5We0jUmVLbXyFo4SDCSObLi6K+sEMZ3SZPQLPanrMtFIxkMHikcGsY1t3OJ8grmt3b9zAHm93XNrKq1Kh/xZ7e8iaxzSDubforw+O/snKZa+omnanXT076h8DjFGbOLRlvuOQrikrGVLR09eQVE0/T301N3NyI3G5b5+6soKGNoBY3b7Iz+O/qnHevskCP8tZbtNDZ8cgHFwtjG3wbcqj12BroH7hhuUY3srEn4cybZHs6B2PqCvQ1iexGnvpWsMjSC924jyxhbZacWTm9JJJJU5OJruE9NKcKnJJJJGBWRmWlmjHLmFv3C+YNYp3RVb2EWvdp9CF9SleDdv8ASPwmv17WizS/vGezs/3Tl068ffTzqNtprH6radnYx3F1lHstNlazQTeIBRy3p345pbljpjtPyfypEVLZtr2HBRqNoJypzwxlrjCy+eNHaNTUUcN9rcn1VfrfdQN7uJo713J6hWU1QQ0hlh6qmr22a5xJLj1Rvapjo3s84tqHWOMLc0spMdj5LCaG4NnIK21DY2ylYZ8sAe7cOV2OCIHxNsVKtmy4WEI7LR8bYbYyUVgBsBhR47A5UuMXP0Qm4iNaLZVZqDBvsRglW3DbqtrQXytAGSU5EVfaM0963HDblXSi6fTfh4fELPdk+nopS1YTUYuTL5ZdEkkkqcyTSnLhQVdSSSQZLH9v+zTtXpfxdG29VC2xZ/8AI3y9wtgkg5dXb5X1GlfDUOBaQQeCFc6E7bGvY+2XZLTdS06tqY6Rja7uy5sjbgkjORxmy8YofynuacWKWc3i08ee61dIdov1JypjvzBbkKopJ7kC6t6Y7lkrXjTe481R6vO0ziGPJvlaWo8MRI56LFncNTmMgPNwT1CU9X/ErTHFlYWeq3GmgbA6+VjNJi7ysc88rcUEJ7sEW4yLqi30LJIQ6wGQeUYSi2VxzY43bpCPZBJDi4tHhPCm9FEqPaTjKkxtscKojl7p2ThWMM25txlLYo8r7NUaFveVkI85G/ymySEkgo+nNvXU+L/mBXj64Z+VrkkklrYCSSSQCXF1cKBXUkkkAkkkkBxwBBB4K8B7R6edO1+sp7WayU29jkfsvf15h8U9L7uuh1Bg8MzNjj5OH/X8I/jpx3WTDwTFklycHqtLQSbowfMLI3JY8dQMK30qs3U48wOFlzjdhVzVVIb1VNUNbNJutkKY607C4m1uVCZNCH5kAt6qZJHTdrtJDNFOHxOv6HyWmpq8sDQ5u1x6KnpamAOB5VmKmmlAsTjoAnbDmOSwdM6Q7r/sniQ2AHTqoP8AiETTYMB9LqTHUvnIbDEBfkk8I3E3DKC7muNjn6IlHeN7mg+HkKJLBJHJv7wu8wpMDg1p8yovad2Dtdue654VhossQ1KESva0kkMBPzOtwql7wwLB9o+0bn6yympnkNp+XNP6/wDpdeLHeTjn5XvyS8YofiVq9HtM5jqYxy2Rtj9wtfpHxL0msaBVRS07upHjb+2f2Wu4WMnxrcJKJQalRajH3lFUxzN67HZHuOQpalJLhXU1xwgqckkuE25QbqSqtV7Q6ZpTSayqY139AN3fYLD618VqaEOZp1PuPR8p/wCB/dOS3w9V6PVVUFJC6aplZFG0Zc42AXk/xC+INDWUztOo4RIzcCZn8gj+kLEdo+2eo6w8mpqHFvRowB7BY+pqi9+Suk4/9VOmtiqmTDc04Kl6XL3c+0/KSsPSag+B9hlp6LQ0NeyYBzXeILPy8djVx5yt1G5m02FlBrqNsri9oBdbhR6Sr7yMZyrOBwda+cLLdxqxqtpKZoOW3scq7p6WIC+4g+i42kY47rWKfHGGv87dAnK6/s6SoaeMEbRfzJVrTtbGzAUOkjYDfblWDGi1lNtRllv0x7g426oQ8B9E+QhtzwgAmUkDj+U9OFu6cGmW5PyD915FqrBD2hqm8Wmdb7r2ZkREZuV5H2pjDO09Xb+sH9lo/Hv2cs/At3hCbHM2lD3ZHkF1pwE2QNcCDwvQcafSdoKqknbLSzvikacOYSCvVexvxMjqyyk1wtY84bUjAP8AqH/K8TMAjlIvdt8KWyYRjw2U5YS+o1t9Vse2Rgexwc0i4INwU17gvFOwHb2TSnNotQe6SiccdTF7enovYKerhq4GTU8jZIni7XNNwQuXwsrnZpXa52u0nR2kSziWUf8AriNz9TwF5n2k+JdbV7o6M/hoj/QfEfr/AGWCr62R7iS4qqlnc4cqscJ/Va0sNQ1aedznSSOcSc3KrDM57slCJLuqQBAXQGTSE9fRRXux6o0gNlFk5ITN3dY85U3T5ts1r8jCrxyEZh2SNeOhU5TcVjdVqqDUzC7bIcdCtRRVjXtB3ZWEI3xB3opuk1ksTw0G48liy45e40452V6PBUb4xY56qwpQ3k2J5WSoK9osHXHur2GsYWciw9Vx+OnX57X0crXHghFfMGjnlUUVU4utGHn2CnRRyyC77tH7oRbR3PM12tPhtkorGWsAOFyJgaNoFkeIG/i69PJRaBwD3Vj5LyHtY4P7TVJbxcDHsF61Uyd3A43tiwXjGpT/AIjWKiUZBebfey0fjT7Iz8EFg1BkeGhxK6X4sotS43Dbre5UKV93NIvZCe42KdJlo8+UCUkMKaBaSVwde62Ogdo9U0yPZR1T2MOSw2c2/sVhqd1iFbMqg1oASoiPV+InOVXEnyVhUO5OFANt+eEk0w+aduuP+1x5ACHGbghMFJbyKhPvk+alykhuOSo0mOBhOAwchSLXCjfqCmMFx9EU4nadIHxmN3Iwj0t4qlt+LqupH93NfoTlW87AYmyDoVmzmrr/AF3xu5/xrdNjZLGMAq5p6ZjXcBZnQamzG3N1qaZ12gk3KyWad5pY04DDa2FNY8bbXyoTXnbhSIQTa650qlRknyujghvP3QWGybJLZEgtQe0deKXTaiYm21ht7nAXkUDi6VzitZ2/1S7mUMZwPG//AICyVN8pPmbrd+Pjqbcc72kOdYqNM4Hqnvdj1UaUrU50wuN8FAlfuJF+OU+6AT4iLXyhGxacXOVa0zQW3IVdTgXurBjwkcRqgqE/DlMn5socnF7JQq4cghBh+ZyKDkKO11pnBMjn5J+yBIOiKUJ3CcAX6lMi4UQjxKXGMIog0DQ+Qt8xj3VtTeKDun9VTtJY9rhyCtFLEx1PDUQZaRf/AKWflduNJ0X+g/MDlaujD22Fz9FlKVlnsmj68rT0M/gG4WKyZ+u8XUAwprHhosLKsilJtZSmOOFFNMDzyoep1rKWnklcbbRdFc/a3yCw3bjVfy/w0bvmNinhju6TbqbZbUax1bVyVDzcvcT9E+I7WD2UFou4AKa35RleljNRn3tx7r+ijTG/CLI7JQHlWm0zA6odryX805x6LrLElIhg4ADoEWOTccBRN253p0UyEBoSBtR8yiPuVJqPmKi3SgpjjtCjR+JznH2CkSDcCEEt7toBGPRWRG+eeEN5IanhwdwSuPaPMpgJuXhSo8nAUXdtNwPuUSGd3eWIFj6JUJauNBqQ2T8NKfy5OL9CqgPZbOD6okbgHAtIUZ47mly6ra0dMWOfHbF8K2pYnAgWtZQNCnFbTRzXu8eF9vPzWgZEMEWWDLq6rVCiFuApcbuqjm7c2x6oElV3bC4uACgztWr2U8LrnNl5dq1W6srHPvdoOFbdptZ71xhjffNjZZtp3Gy1cOH9rhyZfweAXdcqQXYQohYXTnu4WqORr3XQpDYJxKDIboDl8roumhOblBO09zkqZFd7rDhRL2Fh1UyCzGpUGVOCVFKl1XGFCLkQVxy48XaAkTcYS5smEQeCU+SOQC0oM45KfE7cEyCeLcrgZi4uiyi+USJl2jCYcje1wAcbOHn1R48HnCiOaN9guDfE67ePLzSsNpND1R+m1TXi5jOHt8x/dek0k8FRE2WF25hbuDh1Xj8MzXtxytP2T1w0cv4Sd35Mh8JP6Xf2Ky83Hubjvx5/ytvWVDBGS1wIIwVh9f1p0cboI3ZNxe6sO0WpMp2vc11i7AAWBqJ31UxOTcrnxcXyu6vkz+M6dDnPc57iST5okeDngC5TWs23twkXlxDRgdVt0ynt3NG5riDzgpGeW3zX9wF12BhCJTApmebCzfsk69gSBlNjHU9E9IGElrSbDHqmwy7s7bfVNqnHDB1T4mbW26pgdtnEG1rKRHdz7DoowdZqlUgxc8lTQVRyVAk8Luqn1GcqDOAWgj7pQVwXIwClfwrtO6zr34XHOuSTyVQAkyD6oTDsfYoxF0GZtjdMh5MtT4h4QhMfvYAjNw0IMF1u++qfIASEyX/NHony/OEAEtLXXabHopEE5JAdh38oZsQgvJLgG/NflHpb0nVtZNVv2vdfaLXQKYAMv1JynwM24580om7AR6lKSTqHu29lM6wFlyLLr2XJhceyVPm5TAkhwhsBJF+E6XKcPCwC1iUA7k2AXXGzUmtAyh1Dg1troALRvnLjw1HOPqhU7bMueSU6++Q+QQBB8oHmVPiIa0KDGd0gtw1SojudboFNCzOl1Dr+EW9wo0mkVG0jaP8AcEkkBHbpNQ13yj/cE46TOP0j7hJJODQR0me/yj/cEx+lTn9I+6SSYMj0uoa4jaLe6kt02fb8o+6SSQgMumTl97D7pP02YkYH3SSQDHUE1jgfdcptMl3bnAc9CkkgLSWljgifHStEhkbZz5Gi7Re+PIqI2hltwPukkkAnUMpJwPulDRStZwL+6SSYdNHKXZA+67+EltcgX90kkA78LJbgfdRpqOV5tYfdJJEop4pJGt4GB5rgpJGRkgZPqkkgHxUsjI72z7qXS07wLkZSSSo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7592" name="Picture 8" descr="https://encrypted-tbn1.gstatic.com/images?q=tbn:ANd9GcQZgl6nyC_QtuTZJyzE5Wk8ecSa2C6fPlu6DJeosOlf6yzEWMgg"/>
          <p:cNvPicPr>
            <a:picLocks noChangeAspect="1" noChangeArrowheads="1"/>
          </p:cNvPicPr>
          <p:nvPr/>
        </p:nvPicPr>
        <p:blipFill>
          <a:blip r:embed="rId7" cstate="print"/>
          <a:srcRect/>
          <a:stretch>
            <a:fillRect/>
          </a:stretch>
        </p:blipFill>
        <p:spPr bwMode="auto">
          <a:xfrm>
            <a:off x="3657600" y="4114800"/>
            <a:ext cx="1049955"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4.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0" y="152400"/>
            <a:ext cx="9144000" cy="639762"/>
          </a:xfrm>
        </p:spPr>
        <p:txBody>
          <a:bodyPr>
            <a:noAutofit/>
          </a:bodyPr>
          <a:lstStyle/>
          <a:p>
            <a:r>
              <a:rPr lang="en-US" sz="3200" dirty="0" smtClean="0"/>
              <a:t>Spectroscopy of n</a:t>
            </a:r>
            <a:r>
              <a:rPr lang="en-US" sz="3200" baseline="-25000" dirty="0" smtClean="0"/>
              <a:t>+</a:t>
            </a:r>
            <a:r>
              <a:rPr lang="en-US" sz="3200" dirty="0" smtClean="0"/>
              <a:t>(t) for different amplitude fields</a:t>
            </a:r>
            <a:endParaRPr lang="en-U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5.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0" y="152400"/>
            <a:ext cx="9144000" cy="639762"/>
          </a:xfrm>
        </p:spPr>
        <p:txBody>
          <a:bodyPr>
            <a:noAutofit/>
          </a:bodyPr>
          <a:lstStyle/>
          <a:p>
            <a:r>
              <a:rPr lang="en-US" sz="3200" dirty="0" smtClean="0"/>
              <a:t>Spectroscopy of n</a:t>
            </a:r>
            <a:r>
              <a:rPr lang="en-US" sz="3200" baseline="-25000" dirty="0" smtClean="0"/>
              <a:t>+</a:t>
            </a:r>
            <a:r>
              <a:rPr lang="en-US" sz="3200" dirty="0" smtClean="0"/>
              <a:t>(t) for different amplitude fields</a:t>
            </a:r>
            <a:endParaRPr 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6.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0" y="152400"/>
            <a:ext cx="9144000" cy="639762"/>
          </a:xfrm>
        </p:spPr>
        <p:txBody>
          <a:bodyPr>
            <a:noAutofit/>
          </a:bodyPr>
          <a:lstStyle/>
          <a:p>
            <a:r>
              <a:rPr lang="en-US" sz="3200" dirty="0" smtClean="0"/>
              <a:t>Spectroscopy of n</a:t>
            </a:r>
            <a:r>
              <a:rPr lang="en-US" sz="3200" baseline="-25000" dirty="0" smtClean="0"/>
              <a:t>+</a:t>
            </a:r>
            <a:r>
              <a:rPr lang="en-US" sz="3200" dirty="0" smtClean="0"/>
              <a:t>(t) for different amplitude fields</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mp6.png"/>
          <p:cNvPicPr>
            <a:picLocks noChangeAspect="1"/>
          </p:cNvPicPr>
          <p:nvPr/>
        </p:nvPicPr>
        <p:blipFill>
          <a:blip r:embed="rId2" cstate="print"/>
          <a:stretch>
            <a:fillRect/>
          </a:stretch>
        </p:blipFill>
        <p:spPr>
          <a:xfrm>
            <a:off x="134470" y="1"/>
            <a:ext cx="8649144" cy="6683429"/>
          </a:xfrm>
          <a:prstGeom prst="rect">
            <a:avLst/>
          </a:prstGeom>
        </p:spPr>
      </p:pic>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395003"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itle 9"/>
          <p:cNvSpPr>
            <a:spLocks noGrp="1"/>
          </p:cNvSpPr>
          <p:nvPr>
            <p:ph type="title"/>
          </p:nvPr>
        </p:nvSpPr>
        <p:spPr>
          <a:xfrm>
            <a:off x="0" y="152400"/>
            <a:ext cx="9144000" cy="639762"/>
          </a:xfrm>
        </p:spPr>
        <p:txBody>
          <a:bodyPr>
            <a:noAutofit/>
          </a:bodyPr>
          <a:lstStyle/>
          <a:p>
            <a:r>
              <a:rPr lang="en-US" sz="3200" dirty="0" smtClean="0"/>
              <a:t>Spectroscopy of n</a:t>
            </a:r>
            <a:r>
              <a:rPr lang="en-US" sz="3200" baseline="-25000" dirty="0" smtClean="0"/>
              <a:t>+</a:t>
            </a:r>
            <a:r>
              <a:rPr lang="en-US" sz="3200" dirty="0" smtClean="0"/>
              <a:t>(t) for different amplitude fields</a:t>
            </a:r>
            <a:endParaRPr lang="en-US" sz="3200" dirty="0"/>
          </a:p>
        </p:txBody>
      </p:sp>
      <p:sp>
        <p:nvSpPr>
          <p:cNvPr id="9" name="TextBox 8"/>
          <p:cNvSpPr txBox="1"/>
          <p:nvPr/>
        </p:nvSpPr>
        <p:spPr>
          <a:xfrm>
            <a:off x="6019800" y="2286000"/>
            <a:ext cx="2057400" cy="1200329"/>
          </a:xfrm>
          <a:prstGeom prst="rect">
            <a:avLst/>
          </a:prstGeom>
          <a:noFill/>
        </p:spPr>
        <p:txBody>
          <a:bodyPr wrap="square" rtlCol="0">
            <a:spAutoFit/>
          </a:bodyPr>
          <a:lstStyle/>
          <a:p>
            <a:r>
              <a:rPr lang="en-US" sz="2400" b="1" dirty="0" smtClean="0"/>
              <a:t>Quantum oscillations survive</a:t>
            </a:r>
            <a:endParaRPr lang="en-US" sz="24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lstStyle/>
          <a:p>
            <a:r>
              <a:rPr lang="en-US" dirty="0" smtClean="0">
                <a:solidFill>
                  <a:srgbClr val="FF6600"/>
                </a:solidFill>
              </a:rPr>
              <a:t>Conclusions</a:t>
            </a:r>
          </a:p>
        </p:txBody>
      </p:sp>
      <p:sp>
        <p:nvSpPr>
          <p:cNvPr id="6" name="Content Placeholder 5"/>
          <p:cNvSpPr>
            <a:spLocks noGrp="1"/>
          </p:cNvSpPr>
          <p:nvPr>
            <p:ph idx="1"/>
          </p:nvPr>
        </p:nvSpPr>
        <p:spPr>
          <a:xfrm>
            <a:off x="76200" y="914400"/>
            <a:ext cx="8915400" cy="5410200"/>
          </a:xfrm>
        </p:spPr>
        <p:txBody>
          <a:bodyPr>
            <a:noAutofit/>
          </a:bodyPr>
          <a:lstStyle/>
          <a:p>
            <a:r>
              <a:rPr lang="en-US" dirty="0" smtClean="0"/>
              <a:t>Showed the simplest example of time-resolved photoemission in a CDW system which shares many of </a:t>
            </a:r>
            <a:r>
              <a:rPr lang="en-US" smtClean="0"/>
              <a:t>the </a:t>
            </a:r>
            <a:r>
              <a:rPr lang="en-US" smtClean="0"/>
              <a:t>behaviors </a:t>
            </a:r>
            <a:r>
              <a:rPr lang="en-US" dirty="0" smtClean="0"/>
              <a:t>seen in experiment, including a decoupling of the electronic gap from the CDW order parameter.</a:t>
            </a:r>
          </a:p>
          <a:p>
            <a:r>
              <a:rPr lang="en-US" dirty="0" smtClean="0"/>
              <a:t>Showed results for a novel experiment in quantum excitation which makes a transition from Planck-Einstein quanta to </a:t>
            </a:r>
            <a:r>
              <a:rPr lang="en-US" dirty="0" err="1" smtClean="0"/>
              <a:t>multiphoton</a:t>
            </a:r>
            <a:r>
              <a:rPr lang="en-US" dirty="0" smtClean="0"/>
              <a:t> processes, to amplitude driven excitation to complex quantum oscillations.</a:t>
            </a:r>
          </a:p>
        </p:txBody>
      </p:sp>
      <p:sp>
        <p:nvSpPr>
          <p:cNvPr id="33795"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33796"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33797"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0" y="1066800"/>
            <a:ext cx="9144000" cy="5059363"/>
          </a:xfrm>
        </p:spPr>
        <p:txBody>
          <a:bodyPr>
            <a:normAutofit/>
          </a:bodyPr>
          <a:lstStyle/>
          <a:p>
            <a:pPr eaLnBrk="1" hangingPunct="1">
              <a:buNone/>
            </a:pPr>
            <a:r>
              <a:rPr lang="en-US" sz="3600" dirty="0" smtClean="0">
                <a:solidFill>
                  <a:srgbClr val="FF0000"/>
                </a:solidFill>
              </a:rPr>
              <a:t>			</a:t>
            </a:r>
            <a:r>
              <a:rPr lang="en-US" sz="3600" b="1" dirty="0" smtClean="0">
                <a:solidFill>
                  <a:srgbClr val="FF0000"/>
                </a:solidFill>
              </a:rPr>
              <a:t>Thanks to</a:t>
            </a:r>
          </a:p>
          <a:p>
            <a:pPr eaLnBrk="1" hangingPunct="1">
              <a:buNone/>
            </a:pPr>
            <a:endParaRPr lang="en-US" sz="3600" dirty="0">
              <a:solidFill>
                <a:srgbClr val="FF0000"/>
              </a:solidFill>
            </a:endParaRPr>
          </a:p>
          <a:p>
            <a:pPr eaLnBrk="1" hangingPunct="1">
              <a:buNone/>
            </a:pPr>
            <a:endParaRPr lang="en-US" sz="3600" dirty="0" smtClean="0">
              <a:solidFill>
                <a:srgbClr val="FF0000"/>
              </a:solidFill>
            </a:endParaRPr>
          </a:p>
          <a:p>
            <a:pPr eaLnBrk="1" hangingPunct="1">
              <a:buNone/>
            </a:pPr>
            <a:endParaRPr lang="en-US" sz="3600" dirty="0" smtClean="0">
              <a:solidFill>
                <a:srgbClr val="FF0000"/>
              </a:solidFill>
            </a:endParaRPr>
          </a:p>
          <a:p>
            <a:pPr eaLnBrk="1" hangingPunct="1">
              <a:buNone/>
            </a:pPr>
            <a:endParaRPr lang="en-US" sz="2400" dirty="0" smtClean="0">
              <a:solidFill>
                <a:srgbClr val="FF0000"/>
              </a:solidFill>
            </a:endParaRPr>
          </a:p>
          <a:p>
            <a:pPr eaLnBrk="1" hangingPunct="1">
              <a:buNone/>
            </a:pPr>
            <a:r>
              <a:rPr lang="en-US" sz="1600" b="1" dirty="0" smtClean="0">
                <a:solidFill>
                  <a:srgbClr val="FF0000"/>
                </a:solidFill>
              </a:rPr>
              <a:t>       Tom </a:t>
            </a:r>
            <a:r>
              <a:rPr lang="en-US" sz="1600" b="1" dirty="0" err="1" smtClean="0">
                <a:solidFill>
                  <a:srgbClr val="FF0000"/>
                </a:solidFill>
              </a:rPr>
              <a:t>Devereaux</a:t>
            </a:r>
            <a:r>
              <a:rPr lang="en-US" sz="1600" b="1" dirty="0" smtClean="0">
                <a:solidFill>
                  <a:srgbClr val="FF0000"/>
                </a:solidFill>
              </a:rPr>
              <a:t>,   </a:t>
            </a:r>
            <a:r>
              <a:rPr lang="en-US" sz="1600" b="1" dirty="0" err="1" smtClean="0">
                <a:solidFill>
                  <a:srgbClr val="FF0000"/>
                </a:solidFill>
              </a:rPr>
              <a:t>Hulikal</a:t>
            </a:r>
            <a:r>
              <a:rPr lang="en-US" sz="1600" b="1" dirty="0" smtClean="0">
                <a:solidFill>
                  <a:srgbClr val="FF0000"/>
                </a:solidFill>
              </a:rPr>
              <a:t> Krishnamurthy,    Amy Liu                </a:t>
            </a:r>
            <a:r>
              <a:rPr lang="en-US" sz="1600" b="1" dirty="0" err="1" smtClean="0">
                <a:solidFill>
                  <a:srgbClr val="FF0000"/>
                </a:solidFill>
              </a:rPr>
              <a:t>Yizhi</a:t>
            </a:r>
            <a:r>
              <a:rPr lang="en-US" sz="1600" b="1" dirty="0" smtClean="0">
                <a:solidFill>
                  <a:srgbClr val="FF0000"/>
                </a:solidFill>
              </a:rPr>
              <a:t> </a:t>
            </a:r>
            <a:r>
              <a:rPr lang="en-US" sz="1600" b="1" dirty="0" err="1" smtClean="0">
                <a:solidFill>
                  <a:srgbClr val="FF0000"/>
                </a:solidFill>
              </a:rPr>
              <a:t>Ge</a:t>
            </a:r>
            <a:r>
              <a:rPr lang="en-US" sz="1600" b="1" dirty="0" smtClean="0">
                <a:solidFill>
                  <a:srgbClr val="FF0000"/>
                </a:solidFill>
              </a:rPr>
              <a:t>                 </a:t>
            </a:r>
            <a:r>
              <a:rPr lang="en-US" sz="1600" b="1" dirty="0" err="1" smtClean="0">
                <a:solidFill>
                  <a:srgbClr val="FF0000"/>
                </a:solidFill>
              </a:rPr>
              <a:t>Wen</a:t>
            </a:r>
            <a:r>
              <a:rPr lang="en-US" sz="1600" b="1" dirty="0" smtClean="0">
                <a:solidFill>
                  <a:srgbClr val="FF0000"/>
                </a:solidFill>
              </a:rPr>
              <a:t> </a:t>
            </a:r>
            <a:r>
              <a:rPr lang="en-US" sz="1600" b="1" dirty="0" err="1" smtClean="0">
                <a:solidFill>
                  <a:srgbClr val="FF0000"/>
                </a:solidFill>
              </a:rPr>
              <a:t>Shen</a:t>
            </a:r>
            <a:endParaRPr lang="en-US" sz="1600" b="1" dirty="0" smtClean="0">
              <a:solidFill>
                <a:srgbClr val="FF0000"/>
              </a:solidFill>
            </a:endParaRPr>
          </a:p>
          <a:p>
            <a:pPr eaLnBrk="1" hangingPunct="1">
              <a:buNone/>
            </a:pPr>
            <a:endParaRPr lang="en-US" sz="1600" dirty="0">
              <a:solidFill>
                <a:srgbClr val="FF0000"/>
              </a:solidFill>
            </a:endParaRPr>
          </a:p>
          <a:p>
            <a:pPr eaLnBrk="1" hangingPunct="1">
              <a:buNone/>
            </a:pPr>
            <a:r>
              <a:rPr lang="en-US" sz="3600" dirty="0" smtClean="0">
                <a:solidFill>
                  <a:srgbClr val="FF0000"/>
                </a:solidFill>
              </a:rPr>
              <a:t>   Funding from</a:t>
            </a:r>
          </a:p>
        </p:txBody>
      </p:sp>
      <p:sp>
        <p:nvSpPr>
          <p:cNvPr id="37890" name="Rectangle 2"/>
          <p:cNvSpPr>
            <a:spLocks noGrp="1" noChangeArrowheads="1"/>
          </p:cNvSpPr>
          <p:nvPr>
            <p:ph type="title"/>
          </p:nvPr>
        </p:nvSpPr>
        <p:spPr>
          <a:xfrm>
            <a:off x="533400" y="152400"/>
            <a:ext cx="8153400" cy="792163"/>
          </a:xfrm>
        </p:spPr>
        <p:txBody>
          <a:bodyPr/>
          <a:lstStyle/>
          <a:p>
            <a:pPr algn="l" eaLnBrk="1" hangingPunct="1"/>
            <a:r>
              <a:rPr lang="en-US" dirty="0" smtClean="0"/>
              <a:t>Acknowledgements</a:t>
            </a:r>
          </a:p>
        </p:txBody>
      </p:sp>
      <p:sp>
        <p:nvSpPr>
          <p:cNvPr id="3789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3789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3789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pic>
        <p:nvPicPr>
          <p:cNvPr id="12" name="Picture 6"/>
          <p:cNvPicPr>
            <a:picLocks noChangeAspect="1" noChangeArrowheads="1"/>
          </p:cNvPicPr>
          <p:nvPr/>
        </p:nvPicPr>
        <p:blipFill>
          <a:blip r:embed="rId2" cstate="print"/>
          <a:srcRect/>
          <a:stretch>
            <a:fillRect/>
          </a:stretch>
        </p:blipFill>
        <p:spPr bwMode="auto">
          <a:xfrm>
            <a:off x="1981200" y="2209800"/>
            <a:ext cx="1371600" cy="1811300"/>
          </a:xfrm>
          <a:prstGeom prst="rect">
            <a:avLst/>
          </a:prstGeom>
          <a:noFill/>
          <a:ln w="9525" cap="flat" cmpd="sng" algn="ctr">
            <a:noFill/>
            <a:prstDash val="solid"/>
            <a:miter lim="800000"/>
            <a:headEnd/>
            <a:tailEnd/>
          </a:ln>
        </p:spPr>
      </p:pic>
      <p:pic>
        <p:nvPicPr>
          <p:cNvPr id="14" name="Picture 8"/>
          <p:cNvPicPr>
            <a:picLocks noChangeAspect="1" noChangeArrowheads="1"/>
          </p:cNvPicPr>
          <p:nvPr/>
        </p:nvPicPr>
        <p:blipFill>
          <a:blip r:embed="rId3" cstate="print"/>
          <a:srcRect/>
          <a:stretch>
            <a:fillRect/>
          </a:stretch>
        </p:blipFill>
        <p:spPr bwMode="auto">
          <a:xfrm>
            <a:off x="3048000" y="4648200"/>
            <a:ext cx="1524000" cy="1524000"/>
          </a:xfrm>
          <a:prstGeom prst="rect">
            <a:avLst/>
          </a:prstGeom>
          <a:noFill/>
          <a:ln w="9525" cap="flat" cmpd="sng" algn="ctr">
            <a:noFill/>
            <a:prstDash val="solid"/>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6629400" y="2286000"/>
            <a:ext cx="1301580" cy="1828800"/>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cstate="print"/>
          <a:srcRect/>
          <a:stretch>
            <a:fillRect/>
          </a:stretch>
        </p:blipFill>
        <p:spPr bwMode="auto">
          <a:xfrm>
            <a:off x="4800600" y="4572000"/>
            <a:ext cx="1600200" cy="1636241"/>
          </a:xfrm>
          <a:prstGeom prst="rect">
            <a:avLst/>
          </a:prstGeom>
          <a:noFill/>
          <a:ln w="9525">
            <a:noFill/>
            <a:miter lim="800000"/>
            <a:headEnd/>
            <a:tailEnd/>
          </a:ln>
        </p:spPr>
      </p:pic>
      <p:pic>
        <p:nvPicPr>
          <p:cNvPr id="47106" name="Picture 2"/>
          <p:cNvPicPr>
            <a:picLocks noChangeAspect="1" noChangeArrowheads="1"/>
          </p:cNvPicPr>
          <p:nvPr/>
        </p:nvPicPr>
        <p:blipFill>
          <a:blip r:embed="rId6" cstate="print"/>
          <a:srcRect/>
          <a:stretch>
            <a:fillRect/>
          </a:stretch>
        </p:blipFill>
        <p:spPr bwMode="auto">
          <a:xfrm>
            <a:off x="381000" y="2209800"/>
            <a:ext cx="1219200" cy="1728592"/>
          </a:xfrm>
          <a:prstGeom prst="rect">
            <a:avLst/>
          </a:prstGeom>
          <a:noFill/>
          <a:ln w="9525">
            <a:noFill/>
            <a:miter lim="800000"/>
            <a:headEnd/>
            <a:tailEnd/>
          </a:ln>
        </p:spPr>
      </p:pic>
      <p:pic>
        <p:nvPicPr>
          <p:cNvPr id="2" name="Picture 2"/>
          <p:cNvPicPr>
            <a:picLocks noChangeAspect="1" noChangeArrowheads="1"/>
          </p:cNvPicPr>
          <p:nvPr/>
        </p:nvPicPr>
        <p:blipFill>
          <a:blip r:embed="rId7" cstate="print"/>
          <a:srcRect/>
          <a:stretch>
            <a:fillRect/>
          </a:stretch>
        </p:blipFill>
        <p:spPr bwMode="auto">
          <a:xfrm>
            <a:off x="6629400" y="4800600"/>
            <a:ext cx="1905000" cy="1276350"/>
          </a:xfrm>
          <a:prstGeom prst="rect">
            <a:avLst/>
          </a:prstGeom>
          <a:noFill/>
          <a:ln w="9525">
            <a:noFill/>
            <a:miter lim="800000"/>
            <a:headEnd/>
            <a:tailEnd/>
          </a:ln>
        </p:spPr>
      </p:pic>
      <p:pic>
        <p:nvPicPr>
          <p:cNvPr id="46082" name="Picture 2"/>
          <p:cNvPicPr>
            <a:picLocks noChangeAspect="1" noChangeArrowheads="1"/>
          </p:cNvPicPr>
          <p:nvPr/>
        </p:nvPicPr>
        <p:blipFill>
          <a:blip r:embed="rId8" cstate="print"/>
          <a:srcRect/>
          <a:stretch>
            <a:fillRect/>
          </a:stretch>
        </p:blipFill>
        <p:spPr bwMode="auto">
          <a:xfrm>
            <a:off x="3555830" y="2209800"/>
            <a:ext cx="1256287" cy="1890712"/>
          </a:xfrm>
          <a:prstGeom prst="rect">
            <a:avLst/>
          </a:prstGeom>
          <a:noFill/>
          <a:ln w="9525">
            <a:noFill/>
            <a:miter lim="800000"/>
            <a:headEnd/>
            <a:tailEnd/>
          </a:ln>
        </p:spPr>
      </p:pic>
      <p:pic>
        <p:nvPicPr>
          <p:cNvPr id="15" name="Picture 14" descr="YizhiGe.png"/>
          <p:cNvPicPr>
            <a:picLocks noChangeAspect="1"/>
          </p:cNvPicPr>
          <p:nvPr/>
        </p:nvPicPr>
        <p:blipFill>
          <a:blip r:embed="rId9" cstate="print"/>
          <a:stretch>
            <a:fillRect/>
          </a:stretch>
        </p:blipFill>
        <p:spPr>
          <a:xfrm>
            <a:off x="5029200" y="2286000"/>
            <a:ext cx="1354360" cy="182879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cientist Photo"/>
          <p:cNvPicPr>
            <a:picLocks noChangeAspect="1" noChangeArrowheads="1"/>
          </p:cNvPicPr>
          <p:nvPr/>
        </p:nvPicPr>
        <p:blipFill>
          <a:blip r:embed="rId2" cstate="print"/>
          <a:srcRect/>
          <a:stretch>
            <a:fillRect/>
          </a:stretch>
        </p:blipFill>
        <p:spPr bwMode="auto">
          <a:xfrm>
            <a:off x="7086600" y="609600"/>
            <a:ext cx="1581150" cy="1905000"/>
          </a:xfrm>
          <a:prstGeom prst="rect">
            <a:avLst/>
          </a:prstGeom>
          <a:noFill/>
        </p:spPr>
      </p:pic>
      <p:pic>
        <p:nvPicPr>
          <p:cNvPr id="3" name="Picture 2" descr="Ta4f_ultrafast_map2.png"/>
          <p:cNvPicPr>
            <a:picLocks noChangeAspect="1"/>
          </p:cNvPicPr>
          <p:nvPr/>
        </p:nvPicPr>
        <p:blipFill>
          <a:blip r:embed="rId3" cstate="print"/>
          <a:stretch>
            <a:fillRect/>
          </a:stretch>
        </p:blipFill>
        <p:spPr>
          <a:xfrm>
            <a:off x="685800" y="533400"/>
            <a:ext cx="5867400" cy="4238246"/>
          </a:xfrm>
          <a:prstGeom prst="rect">
            <a:avLst/>
          </a:prstGeom>
        </p:spPr>
      </p:pic>
      <p:pic>
        <p:nvPicPr>
          <p:cNvPr id="5" name="Picture 4" descr="Ta4f_ultrafast_spectra.eps"/>
          <p:cNvPicPr>
            <a:picLocks noChangeAspect="1"/>
          </p:cNvPicPr>
          <p:nvPr/>
        </p:nvPicPr>
        <p:blipFill>
          <a:blip r:embed="rId4" cstate="print"/>
          <a:stretch>
            <a:fillRect/>
          </a:stretch>
        </p:blipFill>
        <p:spPr>
          <a:xfrm>
            <a:off x="6858000" y="2430954"/>
            <a:ext cx="2286000" cy="3815041"/>
          </a:xfrm>
          <a:prstGeom prst="rect">
            <a:avLst/>
          </a:prstGeom>
        </p:spPr>
      </p:pic>
      <p:sp>
        <p:nvSpPr>
          <p:cNvPr id="6" name="TextBox 5"/>
          <p:cNvSpPr txBox="1"/>
          <p:nvPr/>
        </p:nvSpPr>
        <p:spPr>
          <a:xfrm>
            <a:off x="3107992" y="5334000"/>
            <a:ext cx="3539943" cy="1077218"/>
          </a:xfrm>
          <a:prstGeom prst="rect">
            <a:avLst/>
          </a:prstGeom>
          <a:noFill/>
        </p:spPr>
        <p:txBody>
          <a:bodyPr wrap="none" rtlCol="0">
            <a:spAutoFit/>
          </a:bodyPr>
          <a:lstStyle/>
          <a:p>
            <a:r>
              <a:rPr lang="en-US" sz="1600" dirty="0" smtClean="0">
                <a:latin typeface="Arial"/>
                <a:cs typeface="Arial"/>
              </a:rPr>
              <a:t> </a:t>
            </a:r>
            <a:r>
              <a:rPr lang="en-US" sz="2000" b="1" dirty="0" err="1">
                <a:latin typeface="Arial"/>
                <a:cs typeface="Arial"/>
              </a:rPr>
              <a:t>E</a:t>
            </a:r>
            <a:r>
              <a:rPr lang="en-US" sz="2000" b="1" dirty="0" err="1" smtClean="0">
                <a:latin typeface="Arial"/>
                <a:cs typeface="Arial"/>
              </a:rPr>
              <a:t>xpt</a:t>
            </a:r>
            <a:r>
              <a:rPr lang="en-US" sz="2000" b="1" dirty="0" smtClean="0">
                <a:latin typeface="Arial"/>
                <a:cs typeface="Arial"/>
              </a:rPr>
              <a:t> by </a:t>
            </a:r>
            <a:r>
              <a:rPr lang="en-US" sz="2000" b="1" dirty="0" err="1" smtClean="0">
                <a:latin typeface="Arial"/>
                <a:cs typeface="Arial"/>
              </a:rPr>
              <a:t>Rossnagel’s</a:t>
            </a:r>
            <a:r>
              <a:rPr lang="en-US" sz="2000" b="1" dirty="0" smtClean="0">
                <a:latin typeface="Arial"/>
                <a:cs typeface="Arial"/>
              </a:rPr>
              <a:t> group</a:t>
            </a:r>
          </a:p>
          <a:p>
            <a:r>
              <a:rPr lang="en-US" sz="2000" b="1" dirty="0" smtClean="0">
                <a:latin typeface="Arial"/>
                <a:cs typeface="Arial"/>
              </a:rPr>
              <a:t>PRL </a:t>
            </a:r>
            <a:r>
              <a:rPr lang="en-US" sz="2400" b="1" dirty="0" smtClean="0"/>
              <a:t>105, 187401 (2010).</a:t>
            </a:r>
            <a:endParaRPr lang="en-US" sz="2400" b="1" dirty="0" smtClean="0">
              <a:latin typeface="Arial"/>
              <a:cs typeface="Arial"/>
            </a:endParaRPr>
          </a:p>
          <a:p>
            <a:pPr algn="r"/>
            <a:endParaRPr lang="en-US" sz="2000" b="1" dirty="0">
              <a:latin typeface="Arial"/>
              <a:cs typeface="Arial"/>
            </a:endParaRPr>
          </a:p>
        </p:txBody>
      </p:sp>
      <p:sp>
        <p:nvSpPr>
          <p:cNvPr id="8"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9"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pic>
        <p:nvPicPr>
          <p:cNvPr id="11" name="Picture 10" descr="1T-TaS2.png"/>
          <p:cNvPicPr>
            <a:picLocks noChangeAspect="1"/>
          </p:cNvPicPr>
          <p:nvPr/>
        </p:nvPicPr>
        <p:blipFill>
          <a:blip r:embed="rId5" cstate="print"/>
          <a:stretch>
            <a:fillRect/>
          </a:stretch>
        </p:blipFill>
        <p:spPr>
          <a:xfrm>
            <a:off x="0" y="4419600"/>
            <a:ext cx="2655388" cy="1981200"/>
          </a:xfrm>
          <a:prstGeom prst="rect">
            <a:avLst/>
          </a:prstGeom>
        </p:spPr>
      </p:pic>
      <p:sp>
        <p:nvSpPr>
          <p:cNvPr id="7"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 name="TextBox 1"/>
          <p:cNvSpPr txBox="1"/>
          <p:nvPr/>
        </p:nvSpPr>
        <p:spPr>
          <a:xfrm>
            <a:off x="1004316" y="0"/>
            <a:ext cx="7135415" cy="646331"/>
          </a:xfrm>
          <a:prstGeom prst="rect">
            <a:avLst/>
          </a:prstGeom>
          <a:noFill/>
        </p:spPr>
        <p:txBody>
          <a:bodyPr wrap="none" rtlCol="0">
            <a:spAutoFit/>
          </a:bodyPr>
          <a:lstStyle/>
          <a:p>
            <a:pPr algn="ctr"/>
            <a:r>
              <a:rPr lang="en-US" sz="3600" dirty="0" smtClean="0">
                <a:latin typeface="Arial"/>
                <a:cs typeface="Arial"/>
              </a:rPr>
              <a:t>Ultrafast melting of a CDW (TaS</a:t>
            </a:r>
            <a:r>
              <a:rPr lang="en-US" sz="3600" baseline="-25000" dirty="0" smtClean="0">
                <a:latin typeface="Arial"/>
                <a:cs typeface="Arial"/>
              </a:rPr>
              <a:t>2</a:t>
            </a:r>
            <a:r>
              <a:rPr lang="en-US" sz="3600" dirty="0" smtClean="0">
                <a:latin typeface="Arial"/>
                <a:cs typeface="Arial"/>
              </a:rPr>
              <a:t>)</a:t>
            </a:r>
            <a:endParaRPr lang="en-US" sz="3600" baseline="-25000" dirty="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7" name="Title 3"/>
          <p:cNvSpPr txBox="1">
            <a:spLocks/>
          </p:cNvSpPr>
          <p:nvPr/>
        </p:nvSpPr>
        <p:spPr>
          <a:xfrm>
            <a:off x="722313" y="424692"/>
            <a:ext cx="7772400" cy="91835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Ultrafast theory</a:t>
            </a:r>
            <a:endParaRPr lang="en-US" dirty="0"/>
          </a:p>
        </p:txBody>
      </p:sp>
      <p:pic>
        <p:nvPicPr>
          <p:cNvPr id="8" name="Picture 7"/>
          <p:cNvPicPr>
            <a:picLocks noChangeAspect="1"/>
          </p:cNvPicPr>
          <p:nvPr/>
        </p:nvPicPr>
        <p:blipFill>
          <a:blip r:embed="rId2" cstate="print"/>
          <a:stretch>
            <a:fillRect/>
          </a:stretch>
        </p:blipFill>
        <p:spPr>
          <a:xfrm>
            <a:off x="7308214" y="3733800"/>
            <a:ext cx="1835786" cy="1568763"/>
          </a:xfrm>
          <a:prstGeom prst="rect">
            <a:avLst/>
          </a:prstGeom>
        </p:spPr>
      </p:pic>
      <p:pic>
        <p:nvPicPr>
          <p:cNvPr id="9" name="Picture 8"/>
          <p:cNvPicPr>
            <a:picLocks noChangeAspect="1"/>
          </p:cNvPicPr>
          <p:nvPr/>
        </p:nvPicPr>
        <p:blipFill>
          <a:blip r:embed="rId3" cstate="print"/>
          <a:stretch>
            <a:fillRect/>
          </a:stretch>
        </p:blipFill>
        <p:spPr>
          <a:xfrm>
            <a:off x="4495800" y="3733800"/>
            <a:ext cx="1453098" cy="1859966"/>
          </a:xfrm>
          <a:prstGeom prst="rect">
            <a:avLst/>
          </a:prstGeom>
        </p:spPr>
      </p:pic>
      <p:pic>
        <p:nvPicPr>
          <p:cNvPr id="10" name="Picture 9"/>
          <p:cNvPicPr>
            <a:picLocks noChangeAspect="1"/>
          </p:cNvPicPr>
          <p:nvPr/>
        </p:nvPicPr>
        <p:blipFill>
          <a:blip r:embed="rId4" cstate="print"/>
          <a:stretch>
            <a:fillRect/>
          </a:stretch>
        </p:blipFill>
        <p:spPr>
          <a:xfrm>
            <a:off x="5943600" y="3733800"/>
            <a:ext cx="1344080" cy="1935474"/>
          </a:xfrm>
          <a:prstGeom prst="rect">
            <a:avLst/>
          </a:prstGeom>
        </p:spPr>
      </p:pic>
      <p:pic>
        <p:nvPicPr>
          <p:cNvPr id="11" name="Picture 10"/>
          <p:cNvPicPr>
            <a:picLocks noChangeAspect="1"/>
          </p:cNvPicPr>
          <p:nvPr/>
        </p:nvPicPr>
        <p:blipFill>
          <a:blip r:embed="rId5" cstate="print"/>
          <a:stretch>
            <a:fillRect/>
          </a:stretch>
        </p:blipFill>
        <p:spPr>
          <a:xfrm>
            <a:off x="177800" y="2469928"/>
            <a:ext cx="8788400" cy="1841500"/>
          </a:xfrm>
          <a:prstGeom prst="rect">
            <a:avLst/>
          </a:prstGeom>
        </p:spPr>
      </p:pic>
      <p:sp>
        <p:nvSpPr>
          <p:cNvPr id="12" name="TextBox 11"/>
          <p:cNvSpPr txBox="1"/>
          <p:nvPr/>
        </p:nvSpPr>
        <p:spPr>
          <a:xfrm>
            <a:off x="762000" y="1371600"/>
            <a:ext cx="7672900" cy="1200329"/>
          </a:xfrm>
          <a:prstGeom prst="rect">
            <a:avLst/>
          </a:prstGeom>
          <a:noFill/>
        </p:spPr>
        <p:txBody>
          <a:bodyPr wrap="square" rtlCol="0">
            <a:spAutoFit/>
          </a:bodyPr>
          <a:lstStyle/>
          <a:p>
            <a:r>
              <a:rPr lang="en-US" sz="2400" dirty="0" smtClean="0"/>
              <a:t>Work with quantities on the </a:t>
            </a:r>
            <a:r>
              <a:rPr lang="en-US" sz="2400" dirty="0" err="1" smtClean="0"/>
              <a:t>Keldysh-Kadanoff-Baym</a:t>
            </a:r>
            <a:r>
              <a:rPr lang="en-US" sz="2400" dirty="0" smtClean="0"/>
              <a:t> contour. Exact solutions possible with </a:t>
            </a:r>
            <a:r>
              <a:rPr lang="en-US" sz="2400" dirty="0" err="1" smtClean="0"/>
              <a:t>dmft</a:t>
            </a:r>
            <a:r>
              <a:rPr lang="en-US" sz="2400" dirty="0" smtClean="0"/>
              <a:t> and other methods. Here, the system is </a:t>
            </a:r>
            <a:r>
              <a:rPr lang="en-US" sz="2400" dirty="0" err="1" smtClean="0"/>
              <a:t>noninteracting</a:t>
            </a:r>
            <a:r>
              <a:rPr lang="en-US" sz="2400" dirty="0" smtClean="0"/>
              <a:t>, so solvable.</a:t>
            </a:r>
            <a:endParaRPr lang="en-US" sz="2400" dirty="0"/>
          </a:p>
        </p:txBody>
      </p:sp>
      <p:sp>
        <p:nvSpPr>
          <p:cNvPr id="13" name="TextBox 12"/>
          <p:cNvSpPr txBox="1"/>
          <p:nvPr/>
        </p:nvSpPr>
        <p:spPr>
          <a:xfrm>
            <a:off x="152400" y="4800600"/>
            <a:ext cx="7672900" cy="461665"/>
          </a:xfrm>
          <a:prstGeom prst="rect">
            <a:avLst/>
          </a:prstGeom>
          <a:noFill/>
        </p:spPr>
        <p:txBody>
          <a:bodyPr wrap="square" rtlCol="0">
            <a:spAutoFit/>
          </a:bodyPr>
          <a:lstStyle/>
          <a:p>
            <a:r>
              <a:rPr lang="en-US" sz="2400" dirty="0" smtClean="0"/>
              <a:t>Calculations become expensive!</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7" name="Title 6"/>
          <p:cNvSpPr>
            <a:spLocks noGrp="1"/>
          </p:cNvSpPr>
          <p:nvPr>
            <p:ph type="title"/>
          </p:nvPr>
        </p:nvSpPr>
        <p:spPr>
          <a:xfrm>
            <a:off x="457200" y="1219200"/>
            <a:ext cx="8229600" cy="1143000"/>
          </a:xfrm>
        </p:spPr>
        <p:txBody>
          <a:bodyPr>
            <a:normAutofit/>
          </a:bodyPr>
          <a:lstStyle/>
          <a:p>
            <a:r>
              <a:rPr lang="en-US" dirty="0" smtClean="0">
                <a:solidFill>
                  <a:srgbClr val="FF0000"/>
                </a:solidFill>
              </a:rPr>
              <a:t>Simplest Model of a CDW insulator</a:t>
            </a:r>
            <a:endParaRPr lang="en-US" dirty="0">
              <a:solidFill>
                <a:srgbClr val="FF0000"/>
              </a:solidFill>
            </a:endParaRPr>
          </a:p>
        </p:txBody>
      </p:sp>
      <p:sp>
        <p:nvSpPr>
          <p:cNvPr id="8"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pic>
        <p:nvPicPr>
          <p:cNvPr id="9" name="Picture 6" descr="http://sandbox.yoyogames.com/extras/image/name/san2/971/360971/original/Checkers.jpg"/>
          <p:cNvPicPr>
            <a:picLocks noChangeAspect="1" noChangeArrowheads="1"/>
          </p:cNvPicPr>
          <p:nvPr/>
        </p:nvPicPr>
        <p:blipFill>
          <a:blip r:embed="rId2" cstate="print"/>
          <a:srcRect/>
          <a:stretch>
            <a:fillRect/>
          </a:stretch>
        </p:blipFill>
        <p:spPr bwMode="auto">
          <a:xfrm>
            <a:off x="304800" y="2809875"/>
            <a:ext cx="4038600" cy="3028950"/>
          </a:xfrm>
          <a:prstGeom prst="rect">
            <a:avLst/>
          </a:prstGeom>
          <a:noFill/>
        </p:spPr>
      </p:pic>
      <p:pic>
        <p:nvPicPr>
          <p:cNvPr id="10" name="Picture 8" descr="https://encrypted-tbn0.gstatic.com/images?q=tbn:ANd9GcRUCj9wKisUEbO-gxXmU_kGo1HovLmrQy9XGSuw5vpPdK7jUNsk"/>
          <p:cNvPicPr>
            <a:picLocks noChangeAspect="1" noChangeArrowheads="1"/>
          </p:cNvPicPr>
          <p:nvPr/>
        </p:nvPicPr>
        <p:blipFill>
          <a:blip r:embed="rId3" cstate="print"/>
          <a:srcRect/>
          <a:stretch>
            <a:fillRect/>
          </a:stretch>
        </p:blipFill>
        <p:spPr bwMode="auto">
          <a:xfrm>
            <a:off x="4876800" y="2819400"/>
            <a:ext cx="4076700" cy="30575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10" name="TextBox 9"/>
          <p:cNvSpPr txBox="1"/>
          <p:nvPr/>
        </p:nvSpPr>
        <p:spPr>
          <a:xfrm>
            <a:off x="1066800" y="3200400"/>
            <a:ext cx="1066800" cy="369332"/>
          </a:xfrm>
          <a:prstGeom prst="rect">
            <a:avLst/>
          </a:prstGeom>
          <a:noFill/>
        </p:spPr>
        <p:txBody>
          <a:bodyPr wrap="square" rtlCol="0">
            <a:spAutoFit/>
          </a:bodyPr>
          <a:lstStyle/>
          <a:p>
            <a:r>
              <a:rPr lang="en-US" b="1" dirty="0" smtClean="0">
                <a:solidFill>
                  <a:schemeClr val="bg1"/>
                </a:solidFill>
              </a:rPr>
              <a:t>Full gap</a:t>
            </a:r>
            <a:endParaRPr lang="en-US" b="1" dirty="0">
              <a:solidFill>
                <a:schemeClr val="bg1"/>
              </a:solidFill>
            </a:endParaRPr>
          </a:p>
        </p:txBody>
      </p:sp>
      <p:sp>
        <p:nvSpPr>
          <p:cNvPr id="12" name="TextBox 11"/>
          <p:cNvSpPr txBox="1"/>
          <p:nvPr/>
        </p:nvSpPr>
        <p:spPr>
          <a:xfrm>
            <a:off x="4876800" y="3200400"/>
            <a:ext cx="2438400" cy="369332"/>
          </a:xfrm>
          <a:prstGeom prst="rect">
            <a:avLst/>
          </a:prstGeom>
          <a:noFill/>
        </p:spPr>
        <p:txBody>
          <a:bodyPr wrap="square" rtlCol="0">
            <a:spAutoFit/>
          </a:bodyPr>
          <a:lstStyle/>
          <a:p>
            <a:r>
              <a:rPr lang="en-US" b="1" dirty="0" smtClean="0">
                <a:solidFill>
                  <a:schemeClr val="bg1"/>
                </a:solidFill>
              </a:rPr>
              <a:t>Gap reforms</a:t>
            </a:r>
            <a:endParaRPr lang="en-US" b="1" dirty="0">
              <a:solidFill>
                <a:schemeClr val="bg1"/>
              </a:solidFill>
            </a:endParaRPr>
          </a:p>
        </p:txBody>
      </p:sp>
      <p:sp>
        <p:nvSpPr>
          <p:cNvPr id="13" name="TextBox 12"/>
          <p:cNvSpPr txBox="1"/>
          <p:nvPr/>
        </p:nvSpPr>
        <p:spPr>
          <a:xfrm>
            <a:off x="6400800" y="3124200"/>
            <a:ext cx="184731" cy="369332"/>
          </a:xfrm>
          <a:prstGeom prst="rect">
            <a:avLst/>
          </a:prstGeom>
          <a:noFill/>
        </p:spPr>
        <p:txBody>
          <a:bodyPr wrap="none" rtlCol="0">
            <a:spAutoFit/>
          </a:bodyPr>
          <a:lstStyle/>
          <a:p>
            <a:endParaRPr lang="en-US" dirty="0"/>
          </a:p>
        </p:txBody>
      </p:sp>
      <p:sp>
        <p:nvSpPr>
          <p:cNvPr id="15" name="Rectangle 2"/>
          <p:cNvSpPr txBox="1">
            <a:spLocks noChangeArrowheads="1"/>
          </p:cNvSpPr>
          <p:nvPr/>
        </p:nvSpPr>
        <p:spPr>
          <a:xfrm>
            <a:off x="457200" y="2667000"/>
            <a:ext cx="8153400" cy="1143000"/>
          </a:xfrm>
          <a:prstGeom prst="rect">
            <a:avLst/>
          </a:prstGeom>
        </p:spPr>
        <p:txBody>
          <a:bodyPr/>
          <a:lstStyle/>
          <a:p>
            <a:pPr algn="ctr" eaLnBrk="0" hangingPunct="0">
              <a:defRPr/>
            </a:pPr>
            <a:endParaRPr lang="en-US" sz="4400" dirty="0">
              <a:solidFill>
                <a:srgbClr val="FF0000"/>
              </a:solidFill>
            </a:endParaRPr>
          </a:p>
        </p:txBody>
      </p:sp>
      <p:sp>
        <p:nvSpPr>
          <p:cNvPr id="16" name="Rectangle 2"/>
          <p:cNvSpPr txBox="1">
            <a:spLocks noChangeArrowheads="1"/>
          </p:cNvSpPr>
          <p:nvPr/>
        </p:nvSpPr>
        <p:spPr>
          <a:xfrm>
            <a:off x="457200" y="274638"/>
            <a:ext cx="8229600" cy="1143000"/>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Peierl’s substitution and the Hilbert transform</a:t>
            </a:r>
          </a:p>
        </p:txBody>
      </p:sp>
      <p:sp>
        <p:nvSpPr>
          <p:cNvPr id="17" name="Rectangle 3"/>
          <p:cNvSpPr txBox="1">
            <a:spLocks noChangeArrowheads="1"/>
          </p:cNvSpPr>
          <p:nvPr/>
        </p:nvSpPr>
        <p:spPr>
          <a:xfrm>
            <a:off x="457200" y="1447800"/>
            <a:ext cx="8458200" cy="46783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hlink"/>
                </a:solidFill>
                <a:effectLst/>
                <a:uLnTx/>
                <a:uFillTx/>
                <a:latin typeface="+mn-lt"/>
                <a:ea typeface="+mn-ea"/>
                <a:cs typeface="+mn-cs"/>
              </a:rPr>
              <a:t>	</a:t>
            </a:r>
            <a:r>
              <a:rPr kumimoji="0" lang="en-US" sz="2800" b="1" i="0" u="none" strike="noStrike" kern="1200" cap="none" spc="0" normalizeH="0" baseline="0" noProof="0" dirty="0" smtClean="0">
                <a:ln>
                  <a:noFill/>
                </a:ln>
                <a:solidFill>
                  <a:schemeClr val="accent3">
                    <a:lumMod val="50000"/>
                  </a:schemeClr>
                </a:solidFill>
                <a:effectLst/>
                <a:uLnTx/>
                <a:uFillTx/>
                <a:latin typeface="+mn-lt"/>
                <a:ea typeface="+mn-ea"/>
                <a:cs typeface="+mn-cs"/>
              </a:rPr>
              <a:t>The band structure is a sum of cosines on a </a:t>
            </a:r>
            <a:r>
              <a:rPr kumimoji="0" lang="en-US" sz="2800" b="1" i="0" u="none" strike="noStrike" kern="1200" cap="none" spc="0" normalizeH="0" baseline="0" noProof="0" dirty="0" err="1" smtClean="0">
                <a:ln>
                  <a:noFill/>
                </a:ln>
                <a:solidFill>
                  <a:schemeClr val="accent3">
                    <a:lumMod val="50000"/>
                  </a:schemeClr>
                </a:solidFill>
                <a:effectLst/>
                <a:uLnTx/>
                <a:uFillTx/>
                <a:latin typeface="+mn-lt"/>
                <a:ea typeface="+mn-ea"/>
                <a:cs typeface="+mn-cs"/>
              </a:rPr>
              <a:t>hypercubic</a:t>
            </a:r>
            <a:r>
              <a:rPr kumimoji="0" lang="en-US" sz="2800" b="1" i="0" u="none" strike="noStrike" kern="1200" cap="none" spc="0" normalizeH="0" baseline="0" noProof="0" dirty="0" smtClean="0">
                <a:ln>
                  <a:noFill/>
                </a:ln>
                <a:solidFill>
                  <a:schemeClr val="accent3">
                    <a:lumMod val="50000"/>
                  </a:schemeClr>
                </a:solidFill>
                <a:effectLst/>
                <a:uLnTx/>
                <a:uFillTx/>
                <a:latin typeface="+mn-lt"/>
                <a:ea typeface="+mn-ea"/>
                <a:cs typeface="+mn-cs"/>
              </a:rPr>
              <a:t> lattice:</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hlink"/>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hlink"/>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hlink"/>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rgbClr val="FF6600"/>
                </a:solidFill>
                <a:effectLst/>
                <a:uLnTx/>
                <a:uFillTx/>
                <a:latin typeface="+mn-lt"/>
                <a:ea typeface="+mn-ea"/>
                <a:cs typeface="+mn-cs"/>
              </a:rPr>
              <a:t>	</a:t>
            </a:r>
            <a:r>
              <a:rPr kumimoji="0" lang="en-US" sz="2800" b="1" i="0" u="none" strike="noStrike" kern="1200" cap="none" spc="0" normalizeH="0" baseline="0" noProof="0" dirty="0" smtClean="0">
                <a:ln>
                  <a:noFill/>
                </a:ln>
                <a:solidFill>
                  <a:schemeClr val="accent3">
                    <a:lumMod val="50000"/>
                  </a:schemeClr>
                </a:solidFill>
                <a:effectLst/>
                <a:uLnTx/>
                <a:uFillTx/>
                <a:latin typeface="+mn-lt"/>
                <a:ea typeface="+mn-ea"/>
                <a:cs typeface="+mn-cs"/>
              </a:rPr>
              <a:t>which becomes the sum of two “band energies” when the field lies in the diagonal direction after the </a:t>
            </a:r>
            <a:r>
              <a:rPr kumimoji="0" lang="en-US" sz="2800" b="1" i="0" u="none" strike="noStrike" kern="1200" cap="none" spc="0" normalizeH="0" baseline="0" noProof="0" dirty="0" err="1" smtClean="0">
                <a:ln>
                  <a:noFill/>
                </a:ln>
                <a:solidFill>
                  <a:schemeClr val="accent3">
                    <a:lumMod val="50000"/>
                  </a:schemeClr>
                </a:solidFill>
                <a:effectLst/>
                <a:uLnTx/>
                <a:uFillTx/>
                <a:latin typeface="+mn-lt"/>
                <a:ea typeface="+mn-ea"/>
                <a:cs typeface="+mn-cs"/>
              </a:rPr>
              <a:t>Peierl’s</a:t>
            </a:r>
            <a:r>
              <a:rPr kumimoji="0" lang="en-US" sz="2800" b="1" i="0" u="none" strike="noStrike" kern="1200" cap="none" spc="0" normalizeH="0" baseline="0" noProof="0" dirty="0" smtClean="0">
                <a:ln>
                  <a:noFill/>
                </a:ln>
                <a:solidFill>
                  <a:schemeClr val="accent3">
                    <a:lumMod val="50000"/>
                  </a:schemeClr>
                </a:solidFill>
                <a:effectLst/>
                <a:uLnTx/>
                <a:uFillTx/>
                <a:latin typeface="+mn-lt"/>
                <a:ea typeface="+mn-ea"/>
                <a:cs typeface="+mn-cs"/>
              </a:rPr>
              <a:t> substitution.</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rgbClr val="9900CC"/>
                </a:solidFill>
                <a:effectLst/>
                <a:uLnTx/>
                <a:uFillTx/>
                <a:latin typeface="+mn-lt"/>
                <a:ea typeface="+mn-ea"/>
                <a:cs typeface="+mn-cs"/>
              </a:rPr>
              <a:t>	</a:t>
            </a:r>
            <a:r>
              <a:rPr kumimoji="0" lang="en-US" sz="2800" b="1" i="0" u="none" strike="noStrike" kern="1200" cap="none" spc="0" normalizeH="0" baseline="0" noProof="0" dirty="0" smtClean="0">
                <a:ln>
                  <a:noFill/>
                </a:ln>
                <a:solidFill>
                  <a:srgbClr val="9900CC"/>
                </a:solidFill>
                <a:effectLst/>
                <a:uLnTx/>
                <a:uFillTx/>
                <a:latin typeface="+mn-lt"/>
                <a:ea typeface="+mn-ea"/>
                <a:cs typeface="+mn-cs"/>
              </a:rPr>
              <a:t>These band energies have a joint Gaussian density of states, so a summation over the </a:t>
            </a:r>
            <a:r>
              <a:rPr kumimoji="0" lang="en-US" sz="2800" b="1" i="0" u="none" strike="noStrike" kern="1200" cap="none" spc="0" normalizeH="0" baseline="0" noProof="0" dirty="0" err="1" smtClean="0">
                <a:ln>
                  <a:noFill/>
                </a:ln>
                <a:solidFill>
                  <a:srgbClr val="9900CC"/>
                </a:solidFill>
                <a:effectLst/>
                <a:uLnTx/>
                <a:uFillTx/>
                <a:latin typeface="+mn-lt"/>
                <a:ea typeface="+mn-ea"/>
                <a:cs typeface="+mn-cs"/>
              </a:rPr>
              <a:t>Brillouin</a:t>
            </a:r>
            <a:r>
              <a:rPr kumimoji="0" lang="en-US" sz="2800" b="1" i="0" u="none" strike="noStrike" kern="1200" cap="none" spc="0" normalizeH="0" baseline="0" noProof="0" dirty="0" smtClean="0">
                <a:ln>
                  <a:noFill/>
                </a:ln>
                <a:solidFill>
                  <a:srgbClr val="9900CC"/>
                </a:solidFill>
                <a:effectLst/>
                <a:uLnTx/>
                <a:uFillTx/>
                <a:latin typeface="+mn-lt"/>
                <a:ea typeface="+mn-ea"/>
                <a:cs typeface="+mn-cs"/>
              </a:rPr>
              <a:t> zone can be replaced by a two-dimensional Gaussian-weighted integral</a:t>
            </a:r>
            <a:r>
              <a:rPr kumimoji="0" lang="en-US" sz="2800" b="1" i="0" u="none" strike="noStrike" kern="1200" cap="none" spc="0" normalizeH="0" noProof="0" dirty="0" smtClean="0">
                <a:ln>
                  <a:noFill/>
                </a:ln>
                <a:solidFill>
                  <a:srgbClr val="9900CC"/>
                </a:solidFill>
                <a:effectLst/>
                <a:uLnTx/>
                <a:uFillTx/>
                <a:latin typeface="+mn-lt"/>
                <a:ea typeface="+mn-ea"/>
                <a:cs typeface="+mn-cs"/>
              </a:rPr>
              <a:t> (in infinite dimensions).</a:t>
            </a:r>
            <a:endParaRPr kumimoji="0" lang="en-US" sz="2800" b="1" i="0" u="none" strike="noStrike" kern="1200" cap="none" spc="0" normalizeH="0" baseline="0" noProof="0" dirty="0" smtClean="0">
              <a:ln>
                <a:noFill/>
              </a:ln>
              <a:solidFill>
                <a:srgbClr val="9900CC"/>
              </a:solidFill>
              <a:effectLst/>
              <a:uLnTx/>
              <a:uFillTx/>
              <a:latin typeface="+mn-lt"/>
              <a:ea typeface="+mn-ea"/>
              <a:cs typeface="+mn-cs"/>
            </a:endParaRPr>
          </a:p>
        </p:txBody>
      </p:sp>
      <p:sp>
        <p:nvSpPr>
          <p:cNvPr id="18" name="Rectangle 17"/>
          <p:cNvSpPr>
            <a:spLocks noChangeArrowheads="1"/>
          </p:cNvSpPr>
          <p:nvPr/>
        </p:nvSpPr>
        <p:spPr bwMode="auto">
          <a:xfrm>
            <a:off x="6858000" y="914400"/>
            <a:ext cx="762000" cy="381000"/>
          </a:xfrm>
          <a:prstGeom prst="rect">
            <a:avLst/>
          </a:prstGeom>
          <a:solidFill>
            <a:schemeClr val="bg1"/>
          </a:solidFill>
          <a:ln w="0">
            <a:noFill/>
            <a:miter lim="800000"/>
            <a:headEnd/>
            <a:tailEnd/>
          </a:ln>
        </p:spPr>
        <p:txBody>
          <a:bodyPr wrap="none" anchor="ctr"/>
          <a:lstStyle/>
          <a:p>
            <a:endParaRPr lang="en-US"/>
          </a:p>
        </p:txBody>
      </p:sp>
      <p:sp>
        <p:nvSpPr>
          <p:cNvPr id="19" name="Rectangle 18"/>
          <p:cNvSpPr>
            <a:spLocks noChangeArrowheads="1"/>
          </p:cNvSpPr>
          <p:nvPr/>
        </p:nvSpPr>
        <p:spPr bwMode="auto">
          <a:xfrm>
            <a:off x="7086600" y="914400"/>
            <a:ext cx="762000" cy="381000"/>
          </a:xfrm>
          <a:prstGeom prst="rect">
            <a:avLst/>
          </a:prstGeom>
          <a:solidFill>
            <a:schemeClr val="bg1"/>
          </a:solidFill>
          <a:ln w="0">
            <a:noFill/>
            <a:miter lim="800000"/>
            <a:headEnd/>
            <a:tailEnd/>
          </a:ln>
        </p:spPr>
        <p:txBody>
          <a:bodyPr wrap="none" anchor="ctr"/>
          <a:lstStyle/>
          <a:p>
            <a:endParaRPr lang="en-US"/>
          </a:p>
        </p:txBody>
      </p:sp>
      <p:sp>
        <p:nvSpPr>
          <p:cNvPr id="20" name="Rectangle 19"/>
          <p:cNvSpPr>
            <a:spLocks noChangeArrowheads="1"/>
          </p:cNvSpPr>
          <p:nvPr/>
        </p:nvSpPr>
        <p:spPr bwMode="auto">
          <a:xfrm>
            <a:off x="7620000" y="0"/>
            <a:ext cx="762000" cy="381000"/>
          </a:xfrm>
          <a:prstGeom prst="rect">
            <a:avLst/>
          </a:prstGeom>
          <a:solidFill>
            <a:schemeClr val="bg1"/>
          </a:solidFill>
          <a:ln w="0">
            <a:noFill/>
            <a:miter lim="800000"/>
            <a:headEnd/>
            <a:tailEnd/>
          </a:ln>
        </p:spPr>
        <p:txBody>
          <a:bodyPr wrap="none" anchor="ctr"/>
          <a:lstStyle/>
          <a:p>
            <a:endParaRPr lang="en-US"/>
          </a:p>
        </p:txBody>
      </p:sp>
      <p:graphicFrame>
        <p:nvGraphicFramePr>
          <p:cNvPr id="21" name="Object 20"/>
          <p:cNvGraphicFramePr>
            <a:graphicFrameLocks noChangeAspect="1"/>
          </p:cNvGraphicFramePr>
          <p:nvPr/>
        </p:nvGraphicFramePr>
        <p:xfrm>
          <a:off x="304800" y="2362200"/>
          <a:ext cx="8610600" cy="792163"/>
        </p:xfrm>
        <a:graphic>
          <a:graphicData uri="http://schemas.openxmlformats.org/presentationml/2006/ole">
            <p:oleObj spid="_x0000_s80898" name="Equation" r:id="rId3" imgW="4825800" imgH="444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228600"/>
            <a:ext cx="8153400" cy="1143000"/>
          </a:xfrm>
          <a:prstGeom prst="rect">
            <a:avLst/>
          </a:prstGeom>
        </p:spPr>
        <p:txBody>
          <a:bodyPr/>
          <a:lstStyle/>
          <a:p>
            <a:pPr algn="ctr" eaLnBrk="0" hangingPunct="0">
              <a:defRPr/>
            </a:pPr>
            <a:r>
              <a:rPr lang="en-US" sz="4400" dirty="0" smtClean="0">
                <a:solidFill>
                  <a:srgbClr val="FF0000"/>
                </a:solidFill>
              </a:rPr>
              <a:t>Hamiltonian for the CDW</a:t>
            </a:r>
            <a:endParaRPr lang="en-US" sz="4400" dirty="0">
              <a:solidFill>
                <a:srgbClr val="FF0000"/>
              </a:solidFill>
            </a:endParaRPr>
          </a:p>
        </p:txBody>
      </p:sp>
      <p:sp>
        <p:nvSpPr>
          <p:cNvPr id="22531" name="Text Box 5"/>
          <p:cNvSpPr txBox="1">
            <a:spLocks noChangeArrowheads="1"/>
          </p:cNvSpPr>
          <p:nvPr/>
        </p:nvSpPr>
        <p:spPr bwMode="auto">
          <a:xfrm>
            <a:off x="1752600" y="8863013"/>
            <a:ext cx="184150" cy="369887"/>
          </a:xfrm>
          <a:prstGeom prst="rect">
            <a:avLst/>
          </a:prstGeom>
          <a:noFill/>
          <a:ln w="9525">
            <a:noFill/>
            <a:miter lim="800000"/>
            <a:headEnd/>
            <a:tailEnd/>
          </a:ln>
        </p:spPr>
        <p:txBody>
          <a:bodyPr>
            <a:spAutoFit/>
          </a:bodyPr>
          <a:lstStyle/>
          <a:p>
            <a:endParaRPr lang="en-US"/>
          </a:p>
        </p:txBody>
      </p:sp>
      <p:sp>
        <p:nvSpPr>
          <p:cNvPr id="22532" name="Line 4"/>
          <p:cNvSpPr>
            <a:spLocks noChangeShapeType="1"/>
          </p:cNvSpPr>
          <p:nvPr/>
        </p:nvSpPr>
        <p:spPr bwMode="auto">
          <a:xfrm>
            <a:off x="457200" y="6324600"/>
            <a:ext cx="8153400" cy="0"/>
          </a:xfrm>
          <a:prstGeom prst="line">
            <a:avLst/>
          </a:prstGeom>
          <a:noFill/>
          <a:ln w="57150">
            <a:solidFill>
              <a:schemeClr val="accent2"/>
            </a:solidFill>
            <a:round/>
            <a:headEnd/>
            <a:tailEnd/>
          </a:ln>
        </p:spPr>
        <p:txBody>
          <a:bodyPr wrap="none" anchor="ctr"/>
          <a:lstStyle/>
          <a:p>
            <a:endParaRPr lang="en-US"/>
          </a:p>
        </p:txBody>
      </p:sp>
      <p:sp>
        <p:nvSpPr>
          <p:cNvPr id="22533" name="Text Box 5"/>
          <p:cNvSpPr txBox="1">
            <a:spLocks noChangeArrowheads="1"/>
          </p:cNvSpPr>
          <p:nvPr/>
        </p:nvSpPr>
        <p:spPr bwMode="auto">
          <a:xfrm>
            <a:off x="1752600" y="6227763"/>
            <a:ext cx="184150" cy="366712"/>
          </a:xfrm>
          <a:prstGeom prst="rect">
            <a:avLst/>
          </a:prstGeom>
          <a:noFill/>
          <a:ln w="9525">
            <a:noFill/>
            <a:miter lim="800000"/>
            <a:headEnd/>
            <a:tailEnd/>
          </a:ln>
        </p:spPr>
        <p:txBody>
          <a:bodyPr wrap="none">
            <a:spAutoFit/>
          </a:bodyPr>
          <a:lstStyle/>
          <a:p>
            <a:endParaRPr lang="en-US"/>
          </a:p>
        </p:txBody>
      </p:sp>
      <p:sp>
        <p:nvSpPr>
          <p:cNvPr id="22534" name="Text Box 6"/>
          <p:cNvSpPr txBox="1">
            <a:spLocks noChangeArrowheads="1"/>
          </p:cNvSpPr>
          <p:nvPr/>
        </p:nvSpPr>
        <p:spPr bwMode="auto">
          <a:xfrm>
            <a:off x="1752600" y="6324600"/>
            <a:ext cx="5446299" cy="338554"/>
          </a:xfrm>
          <a:prstGeom prst="rect">
            <a:avLst/>
          </a:prstGeom>
          <a:noFill/>
          <a:ln w="9525">
            <a:noFill/>
            <a:miter lim="800000"/>
            <a:headEnd/>
            <a:tailEnd/>
          </a:ln>
        </p:spPr>
        <p:txBody>
          <a:bodyPr wrap="none">
            <a:spAutoFit/>
          </a:bodyPr>
          <a:lstStyle/>
          <a:p>
            <a:r>
              <a:rPr lang="en-US" sz="1600" dirty="0">
                <a:latin typeface="Times New Roman" pitchFamily="18" charset="0"/>
              </a:rPr>
              <a:t>J. K. </a:t>
            </a:r>
            <a:r>
              <a:rPr lang="en-US" sz="1600" dirty="0" err="1">
                <a:latin typeface="Times New Roman" pitchFamily="18" charset="0"/>
              </a:rPr>
              <a:t>Freericks</a:t>
            </a:r>
            <a:r>
              <a:rPr lang="en-US" sz="1600" dirty="0">
                <a:latin typeface="Times New Roman" pitchFamily="18" charset="0"/>
              </a:rPr>
              <a:t>, Georgetown University, </a:t>
            </a:r>
            <a:r>
              <a:rPr lang="en-US" sz="1600" dirty="0" smtClean="0">
                <a:latin typeface="Times New Roman" pitchFamily="18" charset="0"/>
              </a:rPr>
              <a:t>FEIS 2013 </a:t>
            </a:r>
            <a:r>
              <a:rPr lang="en-US" sz="1600" dirty="0" smtClean="0">
                <a:latin typeface="Times New Roman" pitchFamily="18" charset="0"/>
              </a:rPr>
              <a:t>workshop  </a:t>
            </a:r>
            <a:endParaRPr lang="en-US"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 y="1143000"/>
            <a:ext cx="8403431" cy="1239216"/>
          </a:xfrm>
          <a:prstGeom prst="rect">
            <a:avLst/>
          </a:prstGeom>
          <a:noFill/>
        </p:spPr>
      </p:pic>
      <p:grpSp>
        <p:nvGrpSpPr>
          <p:cNvPr id="60421" name="Group 5"/>
          <p:cNvGrpSpPr>
            <a:grpSpLocks noChangeAspect="1"/>
          </p:cNvGrpSpPr>
          <p:nvPr/>
        </p:nvGrpSpPr>
        <p:grpSpPr bwMode="auto">
          <a:xfrm>
            <a:off x="304800" y="2667000"/>
            <a:ext cx="4241800" cy="3205163"/>
            <a:chOff x="192" y="1680"/>
            <a:chExt cx="2672" cy="2019"/>
          </a:xfrm>
        </p:grpSpPr>
        <p:sp>
          <p:nvSpPr>
            <p:cNvPr id="60420" name="AutoShape 4"/>
            <p:cNvSpPr>
              <a:spLocks noChangeAspect="1" noChangeArrowheads="1" noTextEdit="1"/>
            </p:cNvSpPr>
            <p:nvPr/>
          </p:nvSpPr>
          <p:spPr bwMode="auto">
            <a:xfrm>
              <a:off x="192" y="1680"/>
              <a:ext cx="2672" cy="20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0622" name="Group 206"/>
            <p:cNvGrpSpPr>
              <a:grpSpLocks/>
            </p:cNvGrpSpPr>
            <p:nvPr/>
          </p:nvGrpSpPr>
          <p:grpSpPr bwMode="auto">
            <a:xfrm>
              <a:off x="192" y="1680"/>
              <a:ext cx="2672" cy="2019"/>
              <a:chOff x="192" y="1680"/>
              <a:chExt cx="2672" cy="2019"/>
            </a:xfrm>
          </p:grpSpPr>
          <p:sp>
            <p:nvSpPr>
              <p:cNvPr id="60422" name="Rectangle 6"/>
              <p:cNvSpPr>
                <a:spLocks noChangeArrowheads="1"/>
              </p:cNvSpPr>
              <p:nvPr/>
            </p:nvSpPr>
            <p:spPr bwMode="auto">
              <a:xfrm>
                <a:off x="192" y="1680"/>
                <a:ext cx="2672" cy="201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23" name="Freeform 7"/>
              <p:cNvSpPr>
                <a:spLocks/>
              </p:cNvSpPr>
              <p:nvPr/>
            </p:nvSpPr>
            <p:spPr bwMode="auto">
              <a:xfrm>
                <a:off x="288" y="2401"/>
                <a:ext cx="214" cy="213"/>
              </a:xfrm>
              <a:custGeom>
                <a:avLst/>
                <a:gdLst/>
                <a:ahLst/>
                <a:cxnLst>
                  <a:cxn ang="0">
                    <a:pos x="214" y="106"/>
                  </a:cxn>
                  <a:cxn ang="0">
                    <a:pos x="208" y="140"/>
                  </a:cxn>
                  <a:cxn ang="0">
                    <a:pos x="193" y="170"/>
                  </a:cxn>
                  <a:cxn ang="0">
                    <a:pos x="170" y="193"/>
                  </a:cxn>
                  <a:cxn ang="0">
                    <a:pos x="140" y="208"/>
                  </a:cxn>
                  <a:cxn ang="0">
                    <a:pos x="107" y="213"/>
                  </a:cxn>
                  <a:cxn ang="0">
                    <a:pos x="73" y="208"/>
                  </a:cxn>
                  <a:cxn ang="0">
                    <a:pos x="43" y="193"/>
                  </a:cxn>
                  <a:cxn ang="0">
                    <a:pos x="20" y="170"/>
                  </a:cxn>
                  <a:cxn ang="0">
                    <a:pos x="5" y="140"/>
                  </a:cxn>
                  <a:cxn ang="0">
                    <a:pos x="0" y="106"/>
                  </a:cxn>
                  <a:cxn ang="0">
                    <a:pos x="5" y="73"/>
                  </a:cxn>
                  <a:cxn ang="0">
                    <a:pos x="20" y="45"/>
                  </a:cxn>
                  <a:cxn ang="0">
                    <a:pos x="43" y="20"/>
                  </a:cxn>
                  <a:cxn ang="0">
                    <a:pos x="73" y="5"/>
                  </a:cxn>
                  <a:cxn ang="0">
                    <a:pos x="107" y="0"/>
                  </a:cxn>
                  <a:cxn ang="0">
                    <a:pos x="140" y="5"/>
                  </a:cxn>
                  <a:cxn ang="0">
                    <a:pos x="170" y="20"/>
                  </a:cxn>
                  <a:cxn ang="0">
                    <a:pos x="193" y="45"/>
                  </a:cxn>
                  <a:cxn ang="0">
                    <a:pos x="208" y="73"/>
                  </a:cxn>
                  <a:cxn ang="0">
                    <a:pos x="214" y="106"/>
                  </a:cxn>
                </a:cxnLst>
                <a:rect l="0" t="0" r="r" b="b"/>
                <a:pathLst>
                  <a:path w="214" h="213">
                    <a:moveTo>
                      <a:pt x="214" y="106"/>
                    </a:moveTo>
                    <a:lnTo>
                      <a:pt x="208" y="140"/>
                    </a:lnTo>
                    <a:lnTo>
                      <a:pt x="193" y="170"/>
                    </a:lnTo>
                    <a:lnTo>
                      <a:pt x="170" y="193"/>
                    </a:lnTo>
                    <a:lnTo>
                      <a:pt x="140" y="208"/>
                    </a:lnTo>
                    <a:lnTo>
                      <a:pt x="107" y="213"/>
                    </a:lnTo>
                    <a:lnTo>
                      <a:pt x="73" y="208"/>
                    </a:lnTo>
                    <a:lnTo>
                      <a:pt x="43" y="193"/>
                    </a:lnTo>
                    <a:lnTo>
                      <a:pt x="20" y="170"/>
                    </a:lnTo>
                    <a:lnTo>
                      <a:pt x="5" y="140"/>
                    </a:lnTo>
                    <a:lnTo>
                      <a:pt x="0" y="106"/>
                    </a:lnTo>
                    <a:lnTo>
                      <a:pt x="5" y="73"/>
                    </a:lnTo>
                    <a:lnTo>
                      <a:pt x="20" y="45"/>
                    </a:lnTo>
                    <a:lnTo>
                      <a:pt x="43" y="20"/>
                    </a:lnTo>
                    <a:lnTo>
                      <a:pt x="73" y="5"/>
                    </a:lnTo>
                    <a:lnTo>
                      <a:pt x="107" y="0"/>
                    </a:lnTo>
                    <a:lnTo>
                      <a:pt x="140" y="5"/>
                    </a:lnTo>
                    <a:lnTo>
                      <a:pt x="170" y="20"/>
                    </a:lnTo>
                    <a:lnTo>
                      <a:pt x="193" y="45"/>
                    </a:lnTo>
                    <a:lnTo>
                      <a:pt x="208" y="73"/>
                    </a:lnTo>
                    <a:lnTo>
                      <a:pt x="214" y="106"/>
                    </a:lnTo>
                  </a:path>
                </a:pathLst>
              </a:custGeom>
              <a:solidFill>
                <a:srgbClr val="FF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24" name="Freeform 8"/>
              <p:cNvSpPr>
                <a:spLocks/>
              </p:cNvSpPr>
              <p:nvPr/>
            </p:nvSpPr>
            <p:spPr bwMode="auto">
              <a:xfrm>
                <a:off x="288" y="2941"/>
                <a:ext cx="214" cy="214"/>
              </a:xfrm>
              <a:custGeom>
                <a:avLst/>
                <a:gdLst/>
                <a:ahLst/>
                <a:cxnLst>
                  <a:cxn ang="0">
                    <a:pos x="214" y="107"/>
                  </a:cxn>
                  <a:cxn ang="0">
                    <a:pos x="208" y="141"/>
                  </a:cxn>
                  <a:cxn ang="0">
                    <a:pos x="193" y="171"/>
                  </a:cxn>
                  <a:cxn ang="0">
                    <a:pos x="170" y="193"/>
                  </a:cxn>
                  <a:cxn ang="0">
                    <a:pos x="140" y="208"/>
                  </a:cxn>
                  <a:cxn ang="0">
                    <a:pos x="107" y="214"/>
                  </a:cxn>
                  <a:cxn ang="0">
                    <a:pos x="73" y="208"/>
                  </a:cxn>
                  <a:cxn ang="0">
                    <a:pos x="43" y="193"/>
                  </a:cxn>
                  <a:cxn ang="0">
                    <a:pos x="20" y="171"/>
                  </a:cxn>
                  <a:cxn ang="0">
                    <a:pos x="5" y="141"/>
                  </a:cxn>
                  <a:cxn ang="0">
                    <a:pos x="0" y="107"/>
                  </a:cxn>
                  <a:cxn ang="0">
                    <a:pos x="5" y="73"/>
                  </a:cxn>
                  <a:cxn ang="0">
                    <a:pos x="20" y="45"/>
                  </a:cxn>
                  <a:cxn ang="0">
                    <a:pos x="43" y="21"/>
                  </a:cxn>
                  <a:cxn ang="0">
                    <a:pos x="73" y="6"/>
                  </a:cxn>
                  <a:cxn ang="0">
                    <a:pos x="107" y="0"/>
                  </a:cxn>
                  <a:cxn ang="0">
                    <a:pos x="140" y="6"/>
                  </a:cxn>
                  <a:cxn ang="0">
                    <a:pos x="170" y="21"/>
                  </a:cxn>
                  <a:cxn ang="0">
                    <a:pos x="193" y="45"/>
                  </a:cxn>
                  <a:cxn ang="0">
                    <a:pos x="208" y="73"/>
                  </a:cxn>
                  <a:cxn ang="0">
                    <a:pos x="214" y="107"/>
                  </a:cxn>
                </a:cxnLst>
                <a:rect l="0" t="0" r="r" b="b"/>
                <a:pathLst>
                  <a:path w="214" h="214">
                    <a:moveTo>
                      <a:pt x="214" y="107"/>
                    </a:moveTo>
                    <a:lnTo>
                      <a:pt x="208" y="141"/>
                    </a:lnTo>
                    <a:lnTo>
                      <a:pt x="193" y="171"/>
                    </a:lnTo>
                    <a:lnTo>
                      <a:pt x="170" y="193"/>
                    </a:lnTo>
                    <a:lnTo>
                      <a:pt x="140" y="208"/>
                    </a:lnTo>
                    <a:lnTo>
                      <a:pt x="107" y="214"/>
                    </a:lnTo>
                    <a:lnTo>
                      <a:pt x="73" y="208"/>
                    </a:lnTo>
                    <a:lnTo>
                      <a:pt x="43" y="193"/>
                    </a:lnTo>
                    <a:lnTo>
                      <a:pt x="20" y="171"/>
                    </a:lnTo>
                    <a:lnTo>
                      <a:pt x="5" y="141"/>
                    </a:lnTo>
                    <a:lnTo>
                      <a:pt x="0" y="107"/>
                    </a:lnTo>
                    <a:lnTo>
                      <a:pt x="5" y="73"/>
                    </a:lnTo>
                    <a:lnTo>
                      <a:pt x="20" y="45"/>
                    </a:lnTo>
                    <a:lnTo>
                      <a:pt x="43" y="21"/>
                    </a:lnTo>
                    <a:lnTo>
                      <a:pt x="73" y="6"/>
                    </a:lnTo>
                    <a:lnTo>
                      <a:pt x="107" y="0"/>
                    </a:lnTo>
                    <a:lnTo>
                      <a:pt x="140" y="6"/>
                    </a:lnTo>
                    <a:lnTo>
                      <a:pt x="170" y="21"/>
                    </a:lnTo>
                    <a:lnTo>
                      <a:pt x="193" y="45"/>
                    </a:lnTo>
                    <a:lnTo>
                      <a:pt x="208" y="73"/>
                    </a:lnTo>
                    <a:lnTo>
                      <a:pt x="214" y="107"/>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25" name="Freeform 9"/>
              <p:cNvSpPr>
                <a:spLocks/>
              </p:cNvSpPr>
              <p:nvPr/>
            </p:nvSpPr>
            <p:spPr bwMode="auto">
              <a:xfrm>
                <a:off x="288" y="3481"/>
                <a:ext cx="214" cy="214"/>
              </a:xfrm>
              <a:custGeom>
                <a:avLst/>
                <a:gdLst/>
                <a:ahLst/>
                <a:cxnLst>
                  <a:cxn ang="0">
                    <a:pos x="214" y="107"/>
                  </a:cxn>
                  <a:cxn ang="0">
                    <a:pos x="208" y="141"/>
                  </a:cxn>
                  <a:cxn ang="0">
                    <a:pos x="193" y="171"/>
                  </a:cxn>
                  <a:cxn ang="0">
                    <a:pos x="170" y="194"/>
                  </a:cxn>
                  <a:cxn ang="0">
                    <a:pos x="140" y="209"/>
                  </a:cxn>
                  <a:cxn ang="0">
                    <a:pos x="107" y="214"/>
                  </a:cxn>
                  <a:cxn ang="0">
                    <a:pos x="73" y="209"/>
                  </a:cxn>
                  <a:cxn ang="0">
                    <a:pos x="43" y="194"/>
                  </a:cxn>
                  <a:cxn ang="0">
                    <a:pos x="20" y="171"/>
                  </a:cxn>
                  <a:cxn ang="0">
                    <a:pos x="5" y="141"/>
                  </a:cxn>
                  <a:cxn ang="0">
                    <a:pos x="0" y="107"/>
                  </a:cxn>
                  <a:cxn ang="0">
                    <a:pos x="5" y="74"/>
                  </a:cxn>
                  <a:cxn ang="0">
                    <a:pos x="20" y="45"/>
                  </a:cxn>
                  <a:cxn ang="0">
                    <a:pos x="43" y="21"/>
                  </a:cxn>
                  <a:cxn ang="0">
                    <a:pos x="73" y="6"/>
                  </a:cxn>
                  <a:cxn ang="0">
                    <a:pos x="107" y="0"/>
                  </a:cxn>
                  <a:cxn ang="0">
                    <a:pos x="140" y="6"/>
                  </a:cxn>
                  <a:cxn ang="0">
                    <a:pos x="170" y="21"/>
                  </a:cxn>
                  <a:cxn ang="0">
                    <a:pos x="193" y="45"/>
                  </a:cxn>
                  <a:cxn ang="0">
                    <a:pos x="208" y="74"/>
                  </a:cxn>
                  <a:cxn ang="0">
                    <a:pos x="214" y="107"/>
                  </a:cxn>
                </a:cxnLst>
                <a:rect l="0" t="0" r="r" b="b"/>
                <a:pathLst>
                  <a:path w="214" h="214">
                    <a:moveTo>
                      <a:pt x="214" y="107"/>
                    </a:moveTo>
                    <a:lnTo>
                      <a:pt x="208" y="141"/>
                    </a:lnTo>
                    <a:lnTo>
                      <a:pt x="193" y="171"/>
                    </a:lnTo>
                    <a:lnTo>
                      <a:pt x="170" y="194"/>
                    </a:lnTo>
                    <a:lnTo>
                      <a:pt x="140" y="209"/>
                    </a:lnTo>
                    <a:lnTo>
                      <a:pt x="107" y="214"/>
                    </a:lnTo>
                    <a:lnTo>
                      <a:pt x="73" y="209"/>
                    </a:lnTo>
                    <a:lnTo>
                      <a:pt x="43" y="194"/>
                    </a:lnTo>
                    <a:lnTo>
                      <a:pt x="20" y="171"/>
                    </a:lnTo>
                    <a:lnTo>
                      <a:pt x="5" y="141"/>
                    </a:lnTo>
                    <a:lnTo>
                      <a:pt x="0" y="107"/>
                    </a:lnTo>
                    <a:lnTo>
                      <a:pt x="5" y="74"/>
                    </a:lnTo>
                    <a:lnTo>
                      <a:pt x="20" y="45"/>
                    </a:lnTo>
                    <a:lnTo>
                      <a:pt x="43" y="21"/>
                    </a:lnTo>
                    <a:lnTo>
                      <a:pt x="73" y="6"/>
                    </a:lnTo>
                    <a:lnTo>
                      <a:pt x="107" y="0"/>
                    </a:lnTo>
                    <a:lnTo>
                      <a:pt x="140" y="6"/>
                    </a:lnTo>
                    <a:lnTo>
                      <a:pt x="170" y="21"/>
                    </a:lnTo>
                    <a:lnTo>
                      <a:pt x="193" y="45"/>
                    </a:lnTo>
                    <a:lnTo>
                      <a:pt x="208" y="74"/>
                    </a:lnTo>
                    <a:lnTo>
                      <a:pt x="214" y="107"/>
                    </a:lnTo>
                  </a:path>
                </a:pathLst>
              </a:custGeom>
              <a:solidFill>
                <a:srgbClr val="FF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26" name="Freeform 10"/>
              <p:cNvSpPr>
                <a:spLocks/>
              </p:cNvSpPr>
              <p:nvPr/>
            </p:nvSpPr>
            <p:spPr bwMode="auto">
              <a:xfrm>
                <a:off x="828" y="3481"/>
                <a:ext cx="214" cy="214"/>
              </a:xfrm>
              <a:custGeom>
                <a:avLst/>
                <a:gdLst/>
                <a:ahLst/>
                <a:cxnLst>
                  <a:cxn ang="0">
                    <a:pos x="214" y="107"/>
                  </a:cxn>
                  <a:cxn ang="0">
                    <a:pos x="208" y="141"/>
                  </a:cxn>
                  <a:cxn ang="0">
                    <a:pos x="193" y="171"/>
                  </a:cxn>
                  <a:cxn ang="0">
                    <a:pos x="171" y="194"/>
                  </a:cxn>
                  <a:cxn ang="0">
                    <a:pos x="141" y="209"/>
                  </a:cxn>
                  <a:cxn ang="0">
                    <a:pos x="107" y="214"/>
                  </a:cxn>
                  <a:cxn ang="0">
                    <a:pos x="73" y="209"/>
                  </a:cxn>
                  <a:cxn ang="0">
                    <a:pos x="43" y="194"/>
                  </a:cxn>
                  <a:cxn ang="0">
                    <a:pos x="21" y="171"/>
                  </a:cxn>
                  <a:cxn ang="0">
                    <a:pos x="6" y="141"/>
                  </a:cxn>
                  <a:cxn ang="0">
                    <a:pos x="0" y="107"/>
                  </a:cxn>
                  <a:cxn ang="0">
                    <a:pos x="6" y="74"/>
                  </a:cxn>
                  <a:cxn ang="0">
                    <a:pos x="21" y="45"/>
                  </a:cxn>
                  <a:cxn ang="0">
                    <a:pos x="43" y="21"/>
                  </a:cxn>
                  <a:cxn ang="0">
                    <a:pos x="73" y="6"/>
                  </a:cxn>
                  <a:cxn ang="0">
                    <a:pos x="107" y="0"/>
                  </a:cxn>
                  <a:cxn ang="0">
                    <a:pos x="141" y="6"/>
                  </a:cxn>
                  <a:cxn ang="0">
                    <a:pos x="171" y="21"/>
                  </a:cxn>
                  <a:cxn ang="0">
                    <a:pos x="193" y="45"/>
                  </a:cxn>
                  <a:cxn ang="0">
                    <a:pos x="208" y="74"/>
                  </a:cxn>
                  <a:cxn ang="0">
                    <a:pos x="214" y="107"/>
                  </a:cxn>
                </a:cxnLst>
                <a:rect l="0" t="0" r="r" b="b"/>
                <a:pathLst>
                  <a:path w="214" h="214">
                    <a:moveTo>
                      <a:pt x="214" y="107"/>
                    </a:moveTo>
                    <a:lnTo>
                      <a:pt x="208" y="141"/>
                    </a:lnTo>
                    <a:lnTo>
                      <a:pt x="193" y="171"/>
                    </a:lnTo>
                    <a:lnTo>
                      <a:pt x="171" y="194"/>
                    </a:lnTo>
                    <a:lnTo>
                      <a:pt x="141" y="209"/>
                    </a:lnTo>
                    <a:lnTo>
                      <a:pt x="107" y="214"/>
                    </a:lnTo>
                    <a:lnTo>
                      <a:pt x="73" y="209"/>
                    </a:lnTo>
                    <a:lnTo>
                      <a:pt x="43" y="194"/>
                    </a:lnTo>
                    <a:lnTo>
                      <a:pt x="21" y="171"/>
                    </a:lnTo>
                    <a:lnTo>
                      <a:pt x="6" y="141"/>
                    </a:lnTo>
                    <a:lnTo>
                      <a:pt x="0" y="107"/>
                    </a:lnTo>
                    <a:lnTo>
                      <a:pt x="6" y="74"/>
                    </a:lnTo>
                    <a:lnTo>
                      <a:pt x="21" y="45"/>
                    </a:lnTo>
                    <a:lnTo>
                      <a:pt x="43" y="21"/>
                    </a:lnTo>
                    <a:lnTo>
                      <a:pt x="73" y="6"/>
                    </a:lnTo>
                    <a:lnTo>
                      <a:pt x="107" y="0"/>
                    </a:lnTo>
                    <a:lnTo>
                      <a:pt x="141" y="6"/>
                    </a:lnTo>
                    <a:lnTo>
                      <a:pt x="171" y="21"/>
                    </a:lnTo>
                    <a:lnTo>
                      <a:pt x="193" y="45"/>
                    </a:lnTo>
                    <a:lnTo>
                      <a:pt x="208" y="74"/>
                    </a:lnTo>
                    <a:lnTo>
                      <a:pt x="214" y="107"/>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27" name="Freeform 11"/>
              <p:cNvSpPr>
                <a:spLocks/>
              </p:cNvSpPr>
              <p:nvPr/>
            </p:nvSpPr>
            <p:spPr bwMode="auto">
              <a:xfrm>
                <a:off x="1369" y="3481"/>
                <a:ext cx="213" cy="214"/>
              </a:xfrm>
              <a:custGeom>
                <a:avLst/>
                <a:gdLst/>
                <a:ahLst/>
                <a:cxnLst>
                  <a:cxn ang="0">
                    <a:pos x="213" y="107"/>
                  </a:cxn>
                  <a:cxn ang="0">
                    <a:pos x="208" y="141"/>
                  </a:cxn>
                  <a:cxn ang="0">
                    <a:pos x="193" y="171"/>
                  </a:cxn>
                  <a:cxn ang="0">
                    <a:pos x="170" y="194"/>
                  </a:cxn>
                  <a:cxn ang="0">
                    <a:pos x="140" y="209"/>
                  </a:cxn>
                  <a:cxn ang="0">
                    <a:pos x="106" y="214"/>
                  </a:cxn>
                  <a:cxn ang="0">
                    <a:pos x="73" y="209"/>
                  </a:cxn>
                  <a:cxn ang="0">
                    <a:pos x="43" y="194"/>
                  </a:cxn>
                  <a:cxn ang="0">
                    <a:pos x="20" y="171"/>
                  </a:cxn>
                  <a:cxn ang="0">
                    <a:pos x="5" y="141"/>
                  </a:cxn>
                  <a:cxn ang="0">
                    <a:pos x="0" y="107"/>
                  </a:cxn>
                  <a:cxn ang="0">
                    <a:pos x="5" y="74"/>
                  </a:cxn>
                  <a:cxn ang="0">
                    <a:pos x="20" y="45"/>
                  </a:cxn>
                  <a:cxn ang="0">
                    <a:pos x="43" y="21"/>
                  </a:cxn>
                  <a:cxn ang="0">
                    <a:pos x="73" y="6"/>
                  </a:cxn>
                  <a:cxn ang="0">
                    <a:pos x="106" y="0"/>
                  </a:cxn>
                  <a:cxn ang="0">
                    <a:pos x="140" y="6"/>
                  </a:cxn>
                  <a:cxn ang="0">
                    <a:pos x="170" y="21"/>
                  </a:cxn>
                  <a:cxn ang="0">
                    <a:pos x="193" y="45"/>
                  </a:cxn>
                  <a:cxn ang="0">
                    <a:pos x="208" y="74"/>
                  </a:cxn>
                  <a:cxn ang="0">
                    <a:pos x="213" y="107"/>
                  </a:cxn>
                </a:cxnLst>
                <a:rect l="0" t="0" r="r" b="b"/>
                <a:pathLst>
                  <a:path w="213" h="214">
                    <a:moveTo>
                      <a:pt x="213" y="107"/>
                    </a:moveTo>
                    <a:lnTo>
                      <a:pt x="208" y="141"/>
                    </a:lnTo>
                    <a:lnTo>
                      <a:pt x="193" y="171"/>
                    </a:lnTo>
                    <a:lnTo>
                      <a:pt x="170" y="194"/>
                    </a:lnTo>
                    <a:lnTo>
                      <a:pt x="140" y="209"/>
                    </a:lnTo>
                    <a:lnTo>
                      <a:pt x="106" y="214"/>
                    </a:lnTo>
                    <a:lnTo>
                      <a:pt x="73" y="209"/>
                    </a:lnTo>
                    <a:lnTo>
                      <a:pt x="43" y="194"/>
                    </a:lnTo>
                    <a:lnTo>
                      <a:pt x="20" y="171"/>
                    </a:lnTo>
                    <a:lnTo>
                      <a:pt x="5" y="141"/>
                    </a:lnTo>
                    <a:lnTo>
                      <a:pt x="0" y="107"/>
                    </a:lnTo>
                    <a:lnTo>
                      <a:pt x="5" y="74"/>
                    </a:lnTo>
                    <a:lnTo>
                      <a:pt x="20" y="45"/>
                    </a:lnTo>
                    <a:lnTo>
                      <a:pt x="43" y="21"/>
                    </a:lnTo>
                    <a:lnTo>
                      <a:pt x="73" y="6"/>
                    </a:lnTo>
                    <a:lnTo>
                      <a:pt x="106" y="0"/>
                    </a:lnTo>
                    <a:lnTo>
                      <a:pt x="140" y="6"/>
                    </a:lnTo>
                    <a:lnTo>
                      <a:pt x="170" y="21"/>
                    </a:lnTo>
                    <a:lnTo>
                      <a:pt x="193" y="45"/>
                    </a:lnTo>
                    <a:lnTo>
                      <a:pt x="208" y="74"/>
                    </a:lnTo>
                    <a:lnTo>
                      <a:pt x="213" y="107"/>
                    </a:lnTo>
                  </a:path>
                </a:pathLst>
              </a:custGeom>
              <a:solidFill>
                <a:srgbClr val="FF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28" name="Freeform 12"/>
              <p:cNvSpPr>
                <a:spLocks/>
              </p:cNvSpPr>
              <p:nvPr/>
            </p:nvSpPr>
            <p:spPr bwMode="auto">
              <a:xfrm>
                <a:off x="1909" y="3481"/>
                <a:ext cx="214" cy="214"/>
              </a:xfrm>
              <a:custGeom>
                <a:avLst/>
                <a:gdLst/>
                <a:ahLst/>
                <a:cxnLst>
                  <a:cxn ang="0">
                    <a:pos x="214" y="107"/>
                  </a:cxn>
                  <a:cxn ang="0">
                    <a:pos x="208" y="141"/>
                  </a:cxn>
                  <a:cxn ang="0">
                    <a:pos x="193" y="171"/>
                  </a:cxn>
                  <a:cxn ang="0">
                    <a:pos x="171" y="194"/>
                  </a:cxn>
                  <a:cxn ang="0">
                    <a:pos x="141" y="209"/>
                  </a:cxn>
                  <a:cxn ang="0">
                    <a:pos x="107" y="214"/>
                  </a:cxn>
                  <a:cxn ang="0">
                    <a:pos x="73" y="209"/>
                  </a:cxn>
                  <a:cxn ang="0">
                    <a:pos x="43" y="194"/>
                  </a:cxn>
                  <a:cxn ang="0">
                    <a:pos x="21" y="171"/>
                  </a:cxn>
                  <a:cxn ang="0">
                    <a:pos x="6" y="141"/>
                  </a:cxn>
                  <a:cxn ang="0">
                    <a:pos x="0" y="107"/>
                  </a:cxn>
                  <a:cxn ang="0">
                    <a:pos x="6" y="74"/>
                  </a:cxn>
                  <a:cxn ang="0">
                    <a:pos x="21" y="45"/>
                  </a:cxn>
                  <a:cxn ang="0">
                    <a:pos x="43" y="21"/>
                  </a:cxn>
                  <a:cxn ang="0">
                    <a:pos x="73" y="6"/>
                  </a:cxn>
                  <a:cxn ang="0">
                    <a:pos x="107" y="0"/>
                  </a:cxn>
                  <a:cxn ang="0">
                    <a:pos x="141" y="6"/>
                  </a:cxn>
                  <a:cxn ang="0">
                    <a:pos x="171" y="21"/>
                  </a:cxn>
                  <a:cxn ang="0">
                    <a:pos x="193" y="45"/>
                  </a:cxn>
                  <a:cxn ang="0">
                    <a:pos x="208" y="74"/>
                  </a:cxn>
                  <a:cxn ang="0">
                    <a:pos x="214" y="107"/>
                  </a:cxn>
                </a:cxnLst>
                <a:rect l="0" t="0" r="r" b="b"/>
                <a:pathLst>
                  <a:path w="214" h="214">
                    <a:moveTo>
                      <a:pt x="214" y="107"/>
                    </a:moveTo>
                    <a:lnTo>
                      <a:pt x="208" y="141"/>
                    </a:lnTo>
                    <a:lnTo>
                      <a:pt x="193" y="171"/>
                    </a:lnTo>
                    <a:lnTo>
                      <a:pt x="171" y="194"/>
                    </a:lnTo>
                    <a:lnTo>
                      <a:pt x="141" y="209"/>
                    </a:lnTo>
                    <a:lnTo>
                      <a:pt x="107" y="214"/>
                    </a:lnTo>
                    <a:lnTo>
                      <a:pt x="73" y="209"/>
                    </a:lnTo>
                    <a:lnTo>
                      <a:pt x="43" y="194"/>
                    </a:lnTo>
                    <a:lnTo>
                      <a:pt x="21" y="171"/>
                    </a:lnTo>
                    <a:lnTo>
                      <a:pt x="6" y="141"/>
                    </a:lnTo>
                    <a:lnTo>
                      <a:pt x="0" y="107"/>
                    </a:lnTo>
                    <a:lnTo>
                      <a:pt x="6" y="74"/>
                    </a:lnTo>
                    <a:lnTo>
                      <a:pt x="21" y="45"/>
                    </a:lnTo>
                    <a:lnTo>
                      <a:pt x="43" y="21"/>
                    </a:lnTo>
                    <a:lnTo>
                      <a:pt x="73" y="6"/>
                    </a:lnTo>
                    <a:lnTo>
                      <a:pt x="107" y="0"/>
                    </a:lnTo>
                    <a:lnTo>
                      <a:pt x="141" y="6"/>
                    </a:lnTo>
                    <a:lnTo>
                      <a:pt x="171" y="21"/>
                    </a:lnTo>
                    <a:lnTo>
                      <a:pt x="193" y="45"/>
                    </a:lnTo>
                    <a:lnTo>
                      <a:pt x="208" y="74"/>
                    </a:lnTo>
                    <a:lnTo>
                      <a:pt x="214" y="107"/>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29" name="Freeform 13"/>
              <p:cNvSpPr>
                <a:spLocks/>
              </p:cNvSpPr>
              <p:nvPr/>
            </p:nvSpPr>
            <p:spPr bwMode="auto">
              <a:xfrm>
                <a:off x="2449" y="3481"/>
                <a:ext cx="214" cy="214"/>
              </a:xfrm>
              <a:custGeom>
                <a:avLst/>
                <a:gdLst/>
                <a:ahLst/>
                <a:cxnLst>
                  <a:cxn ang="0">
                    <a:pos x="214" y="107"/>
                  </a:cxn>
                  <a:cxn ang="0">
                    <a:pos x="209" y="141"/>
                  </a:cxn>
                  <a:cxn ang="0">
                    <a:pos x="194" y="171"/>
                  </a:cxn>
                  <a:cxn ang="0">
                    <a:pos x="171" y="194"/>
                  </a:cxn>
                  <a:cxn ang="0">
                    <a:pos x="141" y="209"/>
                  </a:cxn>
                  <a:cxn ang="0">
                    <a:pos x="107" y="214"/>
                  </a:cxn>
                  <a:cxn ang="0">
                    <a:pos x="73" y="209"/>
                  </a:cxn>
                  <a:cxn ang="0">
                    <a:pos x="43" y="194"/>
                  </a:cxn>
                  <a:cxn ang="0">
                    <a:pos x="21" y="171"/>
                  </a:cxn>
                  <a:cxn ang="0">
                    <a:pos x="6" y="141"/>
                  </a:cxn>
                  <a:cxn ang="0">
                    <a:pos x="0" y="107"/>
                  </a:cxn>
                  <a:cxn ang="0">
                    <a:pos x="6" y="74"/>
                  </a:cxn>
                  <a:cxn ang="0">
                    <a:pos x="21" y="45"/>
                  </a:cxn>
                  <a:cxn ang="0">
                    <a:pos x="43" y="21"/>
                  </a:cxn>
                  <a:cxn ang="0">
                    <a:pos x="73" y="6"/>
                  </a:cxn>
                  <a:cxn ang="0">
                    <a:pos x="107" y="0"/>
                  </a:cxn>
                  <a:cxn ang="0">
                    <a:pos x="141" y="6"/>
                  </a:cxn>
                  <a:cxn ang="0">
                    <a:pos x="171" y="21"/>
                  </a:cxn>
                  <a:cxn ang="0">
                    <a:pos x="194" y="45"/>
                  </a:cxn>
                  <a:cxn ang="0">
                    <a:pos x="209" y="74"/>
                  </a:cxn>
                  <a:cxn ang="0">
                    <a:pos x="214" y="107"/>
                  </a:cxn>
                </a:cxnLst>
                <a:rect l="0" t="0" r="r" b="b"/>
                <a:pathLst>
                  <a:path w="214" h="214">
                    <a:moveTo>
                      <a:pt x="214" y="107"/>
                    </a:moveTo>
                    <a:lnTo>
                      <a:pt x="209" y="141"/>
                    </a:lnTo>
                    <a:lnTo>
                      <a:pt x="194" y="171"/>
                    </a:lnTo>
                    <a:lnTo>
                      <a:pt x="171" y="194"/>
                    </a:lnTo>
                    <a:lnTo>
                      <a:pt x="141" y="209"/>
                    </a:lnTo>
                    <a:lnTo>
                      <a:pt x="107" y="214"/>
                    </a:lnTo>
                    <a:lnTo>
                      <a:pt x="73" y="209"/>
                    </a:lnTo>
                    <a:lnTo>
                      <a:pt x="43" y="194"/>
                    </a:lnTo>
                    <a:lnTo>
                      <a:pt x="21" y="171"/>
                    </a:lnTo>
                    <a:lnTo>
                      <a:pt x="6" y="141"/>
                    </a:lnTo>
                    <a:lnTo>
                      <a:pt x="0" y="107"/>
                    </a:lnTo>
                    <a:lnTo>
                      <a:pt x="6" y="74"/>
                    </a:lnTo>
                    <a:lnTo>
                      <a:pt x="21" y="45"/>
                    </a:lnTo>
                    <a:lnTo>
                      <a:pt x="43" y="21"/>
                    </a:lnTo>
                    <a:lnTo>
                      <a:pt x="73" y="6"/>
                    </a:lnTo>
                    <a:lnTo>
                      <a:pt x="107" y="0"/>
                    </a:lnTo>
                    <a:lnTo>
                      <a:pt x="141" y="6"/>
                    </a:lnTo>
                    <a:lnTo>
                      <a:pt x="171" y="21"/>
                    </a:lnTo>
                    <a:lnTo>
                      <a:pt x="194" y="45"/>
                    </a:lnTo>
                    <a:lnTo>
                      <a:pt x="209" y="74"/>
                    </a:lnTo>
                    <a:lnTo>
                      <a:pt x="214" y="107"/>
                    </a:lnTo>
                  </a:path>
                </a:pathLst>
              </a:custGeom>
              <a:solidFill>
                <a:srgbClr val="FF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30" name="Freeform 14"/>
              <p:cNvSpPr>
                <a:spLocks/>
              </p:cNvSpPr>
              <p:nvPr/>
            </p:nvSpPr>
            <p:spPr bwMode="auto">
              <a:xfrm>
                <a:off x="2449" y="2941"/>
                <a:ext cx="214" cy="214"/>
              </a:xfrm>
              <a:custGeom>
                <a:avLst/>
                <a:gdLst/>
                <a:ahLst/>
                <a:cxnLst>
                  <a:cxn ang="0">
                    <a:pos x="214" y="107"/>
                  </a:cxn>
                  <a:cxn ang="0">
                    <a:pos x="209" y="141"/>
                  </a:cxn>
                  <a:cxn ang="0">
                    <a:pos x="194" y="171"/>
                  </a:cxn>
                  <a:cxn ang="0">
                    <a:pos x="171" y="193"/>
                  </a:cxn>
                  <a:cxn ang="0">
                    <a:pos x="141" y="208"/>
                  </a:cxn>
                  <a:cxn ang="0">
                    <a:pos x="107" y="214"/>
                  </a:cxn>
                  <a:cxn ang="0">
                    <a:pos x="73" y="208"/>
                  </a:cxn>
                  <a:cxn ang="0">
                    <a:pos x="43" y="193"/>
                  </a:cxn>
                  <a:cxn ang="0">
                    <a:pos x="21" y="171"/>
                  </a:cxn>
                  <a:cxn ang="0">
                    <a:pos x="6" y="141"/>
                  </a:cxn>
                  <a:cxn ang="0">
                    <a:pos x="0" y="107"/>
                  </a:cxn>
                  <a:cxn ang="0">
                    <a:pos x="6" y="73"/>
                  </a:cxn>
                  <a:cxn ang="0">
                    <a:pos x="21" y="45"/>
                  </a:cxn>
                  <a:cxn ang="0">
                    <a:pos x="43" y="21"/>
                  </a:cxn>
                  <a:cxn ang="0">
                    <a:pos x="73" y="6"/>
                  </a:cxn>
                  <a:cxn ang="0">
                    <a:pos x="107" y="0"/>
                  </a:cxn>
                  <a:cxn ang="0">
                    <a:pos x="141" y="6"/>
                  </a:cxn>
                  <a:cxn ang="0">
                    <a:pos x="171" y="21"/>
                  </a:cxn>
                  <a:cxn ang="0">
                    <a:pos x="194" y="45"/>
                  </a:cxn>
                  <a:cxn ang="0">
                    <a:pos x="209" y="73"/>
                  </a:cxn>
                  <a:cxn ang="0">
                    <a:pos x="214" y="107"/>
                  </a:cxn>
                </a:cxnLst>
                <a:rect l="0" t="0" r="r" b="b"/>
                <a:pathLst>
                  <a:path w="214" h="214">
                    <a:moveTo>
                      <a:pt x="214" y="107"/>
                    </a:moveTo>
                    <a:lnTo>
                      <a:pt x="209" y="141"/>
                    </a:lnTo>
                    <a:lnTo>
                      <a:pt x="194" y="171"/>
                    </a:lnTo>
                    <a:lnTo>
                      <a:pt x="171" y="193"/>
                    </a:lnTo>
                    <a:lnTo>
                      <a:pt x="141" y="208"/>
                    </a:lnTo>
                    <a:lnTo>
                      <a:pt x="107" y="214"/>
                    </a:lnTo>
                    <a:lnTo>
                      <a:pt x="73" y="208"/>
                    </a:lnTo>
                    <a:lnTo>
                      <a:pt x="43" y="193"/>
                    </a:lnTo>
                    <a:lnTo>
                      <a:pt x="21" y="171"/>
                    </a:lnTo>
                    <a:lnTo>
                      <a:pt x="6" y="141"/>
                    </a:lnTo>
                    <a:lnTo>
                      <a:pt x="0" y="107"/>
                    </a:lnTo>
                    <a:lnTo>
                      <a:pt x="6" y="73"/>
                    </a:lnTo>
                    <a:lnTo>
                      <a:pt x="21" y="45"/>
                    </a:lnTo>
                    <a:lnTo>
                      <a:pt x="43" y="21"/>
                    </a:lnTo>
                    <a:lnTo>
                      <a:pt x="73" y="6"/>
                    </a:lnTo>
                    <a:lnTo>
                      <a:pt x="107" y="0"/>
                    </a:lnTo>
                    <a:lnTo>
                      <a:pt x="141" y="6"/>
                    </a:lnTo>
                    <a:lnTo>
                      <a:pt x="171" y="21"/>
                    </a:lnTo>
                    <a:lnTo>
                      <a:pt x="194" y="45"/>
                    </a:lnTo>
                    <a:lnTo>
                      <a:pt x="209" y="73"/>
                    </a:lnTo>
                    <a:lnTo>
                      <a:pt x="214" y="107"/>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31" name="Freeform 15"/>
              <p:cNvSpPr>
                <a:spLocks/>
              </p:cNvSpPr>
              <p:nvPr/>
            </p:nvSpPr>
            <p:spPr bwMode="auto">
              <a:xfrm>
                <a:off x="1909" y="2941"/>
                <a:ext cx="214" cy="214"/>
              </a:xfrm>
              <a:custGeom>
                <a:avLst/>
                <a:gdLst/>
                <a:ahLst/>
                <a:cxnLst>
                  <a:cxn ang="0">
                    <a:pos x="214" y="107"/>
                  </a:cxn>
                  <a:cxn ang="0">
                    <a:pos x="208" y="141"/>
                  </a:cxn>
                  <a:cxn ang="0">
                    <a:pos x="193" y="171"/>
                  </a:cxn>
                  <a:cxn ang="0">
                    <a:pos x="171" y="193"/>
                  </a:cxn>
                  <a:cxn ang="0">
                    <a:pos x="141" y="208"/>
                  </a:cxn>
                  <a:cxn ang="0">
                    <a:pos x="107" y="214"/>
                  </a:cxn>
                  <a:cxn ang="0">
                    <a:pos x="73" y="208"/>
                  </a:cxn>
                  <a:cxn ang="0">
                    <a:pos x="43" y="193"/>
                  </a:cxn>
                  <a:cxn ang="0">
                    <a:pos x="21" y="171"/>
                  </a:cxn>
                  <a:cxn ang="0">
                    <a:pos x="6" y="141"/>
                  </a:cxn>
                  <a:cxn ang="0">
                    <a:pos x="0" y="107"/>
                  </a:cxn>
                  <a:cxn ang="0">
                    <a:pos x="6" y="73"/>
                  </a:cxn>
                  <a:cxn ang="0">
                    <a:pos x="21" y="45"/>
                  </a:cxn>
                  <a:cxn ang="0">
                    <a:pos x="43" y="21"/>
                  </a:cxn>
                  <a:cxn ang="0">
                    <a:pos x="73" y="6"/>
                  </a:cxn>
                  <a:cxn ang="0">
                    <a:pos x="107" y="0"/>
                  </a:cxn>
                  <a:cxn ang="0">
                    <a:pos x="141" y="6"/>
                  </a:cxn>
                  <a:cxn ang="0">
                    <a:pos x="171" y="21"/>
                  </a:cxn>
                  <a:cxn ang="0">
                    <a:pos x="193" y="45"/>
                  </a:cxn>
                  <a:cxn ang="0">
                    <a:pos x="208" y="73"/>
                  </a:cxn>
                  <a:cxn ang="0">
                    <a:pos x="214" y="107"/>
                  </a:cxn>
                </a:cxnLst>
                <a:rect l="0" t="0" r="r" b="b"/>
                <a:pathLst>
                  <a:path w="214" h="214">
                    <a:moveTo>
                      <a:pt x="214" y="107"/>
                    </a:moveTo>
                    <a:lnTo>
                      <a:pt x="208" y="141"/>
                    </a:lnTo>
                    <a:lnTo>
                      <a:pt x="193" y="171"/>
                    </a:lnTo>
                    <a:lnTo>
                      <a:pt x="171" y="193"/>
                    </a:lnTo>
                    <a:lnTo>
                      <a:pt x="141" y="208"/>
                    </a:lnTo>
                    <a:lnTo>
                      <a:pt x="107" y="214"/>
                    </a:lnTo>
                    <a:lnTo>
                      <a:pt x="73" y="208"/>
                    </a:lnTo>
                    <a:lnTo>
                      <a:pt x="43" y="193"/>
                    </a:lnTo>
                    <a:lnTo>
                      <a:pt x="21" y="171"/>
                    </a:lnTo>
                    <a:lnTo>
                      <a:pt x="6" y="141"/>
                    </a:lnTo>
                    <a:lnTo>
                      <a:pt x="0" y="107"/>
                    </a:lnTo>
                    <a:lnTo>
                      <a:pt x="6" y="73"/>
                    </a:lnTo>
                    <a:lnTo>
                      <a:pt x="21" y="45"/>
                    </a:lnTo>
                    <a:lnTo>
                      <a:pt x="43" y="21"/>
                    </a:lnTo>
                    <a:lnTo>
                      <a:pt x="73" y="6"/>
                    </a:lnTo>
                    <a:lnTo>
                      <a:pt x="107" y="0"/>
                    </a:lnTo>
                    <a:lnTo>
                      <a:pt x="141" y="6"/>
                    </a:lnTo>
                    <a:lnTo>
                      <a:pt x="171" y="21"/>
                    </a:lnTo>
                    <a:lnTo>
                      <a:pt x="193" y="45"/>
                    </a:lnTo>
                    <a:lnTo>
                      <a:pt x="208" y="73"/>
                    </a:lnTo>
                    <a:lnTo>
                      <a:pt x="214" y="107"/>
                    </a:lnTo>
                  </a:path>
                </a:pathLst>
              </a:custGeom>
              <a:solidFill>
                <a:srgbClr val="FF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32" name="Freeform 16"/>
              <p:cNvSpPr>
                <a:spLocks/>
              </p:cNvSpPr>
              <p:nvPr/>
            </p:nvSpPr>
            <p:spPr bwMode="auto">
              <a:xfrm>
                <a:off x="1369" y="2941"/>
                <a:ext cx="213" cy="214"/>
              </a:xfrm>
              <a:custGeom>
                <a:avLst/>
                <a:gdLst/>
                <a:ahLst/>
                <a:cxnLst>
                  <a:cxn ang="0">
                    <a:pos x="213" y="107"/>
                  </a:cxn>
                  <a:cxn ang="0">
                    <a:pos x="208" y="141"/>
                  </a:cxn>
                  <a:cxn ang="0">
                    <a:pos x="193" y="171"/>
                  </a:cxn>
                  <a:cxn ang="0">
                    <a:pos x="170" y="193"/>
                  </a:cxn>
                  <a:cxn ang="0">
                    <a:pos x="140" y="208"/>
                  </a:cxn>
                  <a:cxn ang="0">
                    <a:pos x="106" y="214"/>
                  </a:cxn>
                  <a:cxn ang="0">
                    <a:pos x="73" y="208"/>
                  </a:cxn>
                  <a:cxn ang="0">
                    <a:pos x="43" y="193"/>
                  </a:cxn>
                  <a:cxn ang="0">
                    <a:pos x="20" y="171"/>
                  </a:cxn>
                  <a:cxn ang="0">
                    <a:pos x="5" y="141"/>
                  </a:cxn>
                  <a:cxn ang="0">
                    <a:pos x="0" y="107"/>
                  </a:cxn>
                  <a:cxn ang="0">
                    <a:pos x="5" y="73"/>
                  </a:cxn>
                  <a:cxn ang="0">
                    <a:pos x="20" y="45"/>
                  </a:cxn>
                  <a:cxn ang="0">
                    <a:pos x="43" y="21"/>
                  </a:cxn>
                  <a:cxn ang="0">
                    <a:pos x="73" y="6"/>
                  </a:cxn>
                  <a:cxn ang="0">
                    <a:pos x="106" y="0"/>
                  </a:cxn>
                  <a:cxn ang="0">
                    <a:pos x="140" y="6"/>
                  </a:cxn>
                  <a:cxn ang="0">
                    <a:pos x="170" y="21"/>
                  </a:cxn>
                  <a:cxn ang="0">
                    <a:pos x="193" y="45"/>
                  </a:cxn>
                  <a:cxn ang="0">
                    <a:pos x="208" y="73"/>
                  </a:cxn>
                  <a:cxn ang="0">
                    <a:pos x="213" y="107"/>
                  </a:cxn>
                </a:cxnLst>
                <a:rect l="0" t="0" r="r" b="b"/>
                <a:pathLst>
                  <a:path w="213" h="214">
                    <a:moveTo>
                      <a:pt x="213" y="107"/>
                    </a:moveTo>
                    <a:lnTo>
                      <a:pt x="208" y="141"/>
                    </a:lnTo>
                    <a:lnTo>
                      <a:pt x="193" y="171"/>
                    </a:lnTo>
                    <a:lnTo>
                      <a:pt x="170" y="193"/>
                    </a:lnTo>
                    <a:lnTo>
                      <a:pt x="140" y="208"/>
                    </a:lnTo>
                    <a:lnTo>
                      <a:pt x="106" y="214"/>
                    </a:lnTo>
                    <a:lnTo>
                      <a:pt x="73" y="208"/>
                    </a:lnTo>
                    <a:lnTo>
                      <a:pt x="43" y="193"/>
                    </a:lnTo>
                    <a:lnTo>
                      <a:pt x="20" y="171"/>
                    </a:lnTo>
                    <a:lnTo>
                      <a:pt x="5" y="141"/>
                    </a:lnTo>
                    <a:lnTo>
                      <a:pt x="0" y="107"/>
                    </a:lnTo>
                    <a:lnTo>
                      <a:pt x="5" y="73"/>
                    </a:lnTo>
                    <a:lnTo>
                      <a:pt x="20" y="45"/>
                    </a:lnTo>
                    <a:lnTo>
                      <a:pt x="43" y="21"/>
                    </a:lnTo>
                    <a:lnTo>
                      <a:pt x="73" y="6"/>
                    </a:lnTo>
                    <a:lnTo>
                      <a:pt x="106" y="0"/>
                    </a:lnTo>
                    <a:lnTo>
                      <a:pt x="140" y="6"/>
                    </a:lnTo>
                    <a:lnTo>
                      <a:pt x="170" y="21"/>
                    </a:lnTo>
                    <a:lnTo>
                      <a:pt x="193" y="45"/>
                    </a:lnTo>
                    <a:lnTo>
                      <a:pt x="208" y="73"/>
                    </a:lnTo>
                    <a:lnTo>
                      <a:pt x="213" y="107"/>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33" name="Freeform 17"/>
              <p:cNvSpPr>
                <a:spLocks/>
              </p:cNvSpPr>
              <p:nvPr/>
            </p:nvSpPr>
            <p:spPr bwMode="auto">
              <a:xfrm>
                <a:off x="828" y="2941"/>
                <a:ext cx="214" cy="214"/>
              </a:xfrm>
              <a:custGeom>
                <a:avLst/>
                <a:gdLst/>
                <a:ahLst/>
                <a:cxnLst>
                  <a:cxn ang="0">
                    <a:pos x="214" y="107"/>
                  </a:cxn>
                  <a:cxn ang="0">
                    <a:pos x="208" y="141"/>
                  </a:cxn>
                  <a:cxn ang="0">
                    <a:pos x="193" y="171"/>
                  </a:cxn>
                  <a:cxn ang="0">
                    <a:pos x="171" y="193"/>
                  </a:cxn>
                  <a:cxn ang="0">
                    <a:pos x="141" y="208"/>
                  </a:cxn>
                  <a:cxn ang="0">
                    <a:pos x="107" y="214"/>
                  </a:cxn>
                  <a:cxn ang="0">
                    <a:pos x="73" y="208"/>
                  </a:cxn>
                  <a:cxn ang="0">
                    <a:pos x="43" y="193"/>
                  </a:cxn>
                  <a:cxn ang="0">
                    <a:pos x="21" y="171"/>
                  </a:cxn>
                  <a:cxn ang="0">
                    <a:pos x="6" y="141"/>
                  </a:cxn>
                  <a:cxn ang="0">
                    <a:pos x="0" y="107"/>
                  </a:cxn>
                  <a:cxn ang="0">
                    <a:pos x="6" y="73"/>
                  </a:cxn>
                  <a:cxn ang="0">
                    <a:pos x="21" y="45"/>
                  </a:cxn>
                  <a:cxn ang="0">
                    <a:pos x="43" y="21"/>
                  </a:cxn>
                  <a:cxn ang="0">
                    <a:pos x="73" y="6"/>
                  </a:cxn>
                  <a:cxn ang="0">
                    <a:pos x="107" y="0"/>
                  </a:cxn>
                  <a:cxn ang="0">
                    <a:pos x="141" y="6"/>
                  </a:cxn>
                  <a:cxn ang="0">
                    <a:pos x="171" y="21"/>
                  </a:cxn>
                  <a:cxn ang="0">
                    <a:pos x="193" y="45"/>
                  </a:cxn>
                  <a:cxn ang="0">
                    <a:pos x="208" y="73"/>
                  </a:cxn>
                  <a:cxn ang="0">
                    <a:pos x="214" y="107"/>
                  </a:cxn>
                </a:cxnLst>
                <a:rect l="0" t="0" r="r" b="b"/>
                <a:pathLst>
                  <a:path w="214" h="214">
                    <a:moveTo>
                      <a:pt x="214" y="107"/>
                    </a:moveTo>
                    <a:lnTo>
                      <a:pt x="208" y="141"/>
                    </a:lnTo>
                    <a:lnTo>
                      <a:pt x="193" y="171"/>
                    </a:lnTo>
                    <a:lnTo>
                      <a:pt x="171" y="193"/>
                    </a:lnTo>
                    <a:lnTo>
                      <a:pt x="141" y="208"/>
                    </a:lnTo>
                    <a:lnTo>
                      <a:pt x="107" y="214"/>
                    </a:lnTo>
                    <a:lnTo>
                      <a:pt x="73" y="208"/>
                    </a:lnTo>
                    <a:lnTo>
                      <a:pt x="43" y="193"/>
                    </a:lnTo>
                    <a:lnTo>
                      <a:pt x="21" y="171"/>
                    </a:lnTo>
                    <a:lnTo>
                      <a:pt x="6" y="141"/>
                    </a:lnTo>
                    <a:lnTo>
                      <a:pt x="0" y="107"/>
                    </a:lnTo>
                    <a:lnTo>
                      <a:pt x="6" y="73"/>
                    </a:lnTo>
                    <a:lnTo>
                      <a:pt x="21" y="45"/>
                    </a:lnTo>
                    <a:lnTo>
                      <a:pt x="43" y="21"/>
                    </a:lnTo>
                    <a:lnTo>
                      <a:pt x="73" y="6"/>
                    </a:lnTo>
                    <a:lnTo>
                      <a:pt x="107" y="0"/>
                    </a:lnTo>
                    <a:lnTo>
                      <a:pt x="141" y="6"/>
                    </a:lnTo>
                    <a:lnTo>
                      <a:pt x="171" y="21"/>
                    </a:lnTo>
                    <a:lnTo>
                      <a:pt x="193" y="45"/>
                    </a:lnTo>
                    <a:lnTo>
                      <a:pt x="208" y="73"/>
                    </a:lnTo>
                    <a:lnTo>
                      <a:pt x="214" y="107"/>
                    </a:lnTo>
                  </a:path>
                </a:pathLst>
              </a:custGeom>
              <a:solidFill>
                <a:srgbClr val="FF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34" name="Freeform 18"/>
              <p:cNvSpPr>
                <a:spLocks/>
              </p:cNvSpPr>
              <p:nvPr/>
            </p:nvSpPr>
            <p:spPr bwMode="auto">
              <a:xfrm>
                <a:off x="828" y="2401"/>
                <a:ext cx="214" cy="213"/>
              </a:xfrm>
              <a:custGeom>
                <a:avLst/>
                <a:gdLst/>
                <a:ahLst/>
                <a:cxnLst>
                  <a:cxn ang="0">
                    <a:pos x="214" y="106"/>
                  </a:cxn>
                  <a:cxn ang="0">
                    <a:pos x="208" y="140"/>
                  </a:cxn>
                  <a:cxn ang="0">
                    <a:pos x="193" y="170"/>
                  </a:cxn>
                  <a:cxn ang="0">
                    <a:pos x="171" y="193"/>
                  </a:cxn>
                  <a:cxn ang="0">
                    <a:pos x="141" y="208"/>
                  </a:cxn>
                  <a:cxn ang="0">
                    <a:pos x="107" y="213"/>
                  </a:cxn>
                  <a:cxn ang="0">
                    <a:pos x="73" y="208"/>
                  </a:cxn>
                  <a:cxn ang="0">
                    <a:pos x="43" y="193"/>
                  </a:cxn>
                  <a:cxn ang="0">
                    <a:pos x="21" y="170"/>
                  </a:cxn>
                  <a:cxn ang="0">
                    <a:pos x="6" y="140"/>
                  </a:cxn>
                  <a:cxn ang="0">
                    <a:pos x="0" y="106"/>
                  </a:cxn>
                  <a:cxn ang="0">
                    <a:pos x="6" y="73"/>
                  </a:cxn>
                  <a:cxn ang="0">
                    <a:pos x="21" y="45"/>
                  </a:cxn>
                  <a:cxn ang="0">
                    <a:pos x="43" y="20"/>
                  </a:cxn>
                  <a:cxn ang="0">
                    <a:pos x="73" y="5"/>
                  </a:cxn>
                  <a:cxn ang="0">
                    <a:pos x="107" y="0"/>
                  </a:cxn>
                  <a:cxn ang="0">
                    <a:pos x="141" y="5"/>
                  </a:cxn>
                  <a:cxn ang="0">
                    <a:pos x="171" y="20"/>
                  </a:cxn>
                  <a:cxn ang="0">
                    <a:pos x="193" y="45"/>
                  </a:cxn>
                  <a:cxn ang="0">
                    <a:pos x="208" y="73"/>
                  </a:cxn>
                  <a:cxn ang="0">
                    <a:pos x="214" y="106"/>
                  </a:cxn>
                </a:cxnLst>
                <a:rect l="0" t="0" r="r" b="b"/>
                <a:pathLst>
                  <a:path w="214" h="213">
                    <a:moveTo>
                      <a:pt x="214" y="106"/>
                    </a:moveTo>
                    <a:lnTo>
                      <a:pt x="208" y="140"/>
                    </a:lnTo>
                    <a:lnTo>
                      <a:pt x="193" y="170"/>
                    </a:lnTo>
                    <a:lnTo>
                      <a:pt x="171" y="193"/>
                    </a:lnTo>
                    <a:lnTo>
                      <a:pt x="141" y="208"/>
                    </a:lnTo>
                    <a:lnTo>
                      <a:pt x="107" y="213"/>
                    </a:lnTo>
                    <a:lnTo>
                      <a:pt x="73" y="208"/>
                    </a:lnTo>
                    <a:lnTo>
                      <a:pt x="43" y="193"/>
                    </a:lnTo>
                    <a:lnTo>
                      <a:pt x="21" y="170"/>
                    </a:lnTo>
                    <a:lnTo>
                      <a:pt x="6" y="140"/>
                    </a:lnTo>
                    <a:lnTo>
                      <a:pt x="0" y="106"/>
                    </a:lnTo>
                    <a:lnTo>
                      <a:pt x="6" y="73"/>
                    </a:lnTo>
                    <a:lnTo>
                      <a:pt x="21" y="45"/>
                    </a:lnTo>
                    <a:lnTo>
                      <a:pt x="43" y="20"/>
                    </a:lnTo>
                    <a:lnTo>
                      <a:pt x="73" y="5"/>
                    </a:lnTo>
                    <a:lnTo>
                      <a:pt x="107" y="0"/>
                    </a:lnTo>
                    <a:lnTo>
                      <a:pt x="141" y="5"/>
                    </a:lnTo>
                    <a:lnTo>
                      <a:pt x="171" y="20"/>
                    </a:lnTo>
                    <a:lnTo>
                      <a:pt x="193" y="45"/>
                    </a:lnTo>
                    <a:lnTo>
                      <a:pt x="208" y="73"/>
                    </a:lnTo>
                    <a:lnTo>
                      <a:pt x="214" y="106"/>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35" name="Freeform 19"/>
              <p:cNvSpPr>
                <a:spLocks/>
              </p:cNvSpPr>
              <p:nvPr/>
            </p:nvSpPr>
            <p:spPr bwMode="auto">
              <a:xfrm>
                <a:off x="1369" y="2401"/>
                <a:ext cx="213" cy="213"/>
              </a:xfrm>
              <a:custGeom>
                <a:avLst/>
                <a:gdLst/>
                <a:ahLst/>
                <a:cxnLst>
                  <a:cxn ang="0">
                    <a:pos x="213" y="106"/>
                  </a:cxn>
                  <a:cxn ang="0">
                    <a:pos x="208" y="140"/>
                  </a:cxn>
                  <a:cxn ang="0">
                    <a:pos x="193" y="170"/>
                  </a:cxn>
                  <a:cxn ang="0">
                    <a:pos x="170" y="193"/>
                  </a:cxn>
                  <a:cxn ang="0">
                    <a:pos x="140" y="208"/>
                  </a:cxn>
                  <a:cxn ang="0">
                    <a:pos x="106" y="213"/>
                  </a:cxn>
                  <a:cxn ang="0">
                    <a:pos x="73" y="208"/>
                  </a:cxn>
                  <a:cxn ang="0">
                    <a:pos x="43" y="193"/>
                  </a:cxn>
                  <a:cxn ang="0">
                    <a:pos x="20" y="170"/>
                  </a:cxn>
                  <a:cxn ang="0">
                    <a:pos x="5" y="140"/>
                  </a:cxn>
                  <a:cxn ang="0">
                    <a:pos x="0" y="106"/>
                  </a:cxn>
                  <a:cxn ang="0">
                    <a:pos x="5" y="73"/>
                  </a:cxn>
                  <a:cxn ang="0">
                    <a:pos x="20" y="45"/>
                  </a:cxn>
                  <a:cxn ang="0">
                    <a:pos x="43" y="20"/>
                  </a:cxn>
                  <a:cxn ang="0">
                    <a:pos x="73" y="5"/>
                  </a:cxn>
                  <a:cxn ang="0">
                    <a:pos x="106" y="0"/>
                  </a:cxn>
                  <a:cxn ang="0">
                    <a:pos x="140" y="5"/>
                  </a:cxn>
                  <a:cxn ang="0">
                    <a:pos x="170" y="20"/>
                  </a:cxn>
                  <a:cxn ang="0">
                    <a:pos x="193" y="45"/>
                  </a:cxn>
                  <a:cxn ang="0">
                    <a:pos x="208" y="73"/>
                  </a:cxn>
                  <a:cxn ang="0">
                    <a:pos x="213" y="106"/>
                  </a:cxn>
                </a:cxnLst>
                <a:rect l="0" t="0" r="r" b="b"/>
                <a:pathLst>
                  <a:path w="213" h="213">
                    <a:moveTo>
                      <a:pt x="213" y="106"/>
                    </a:moveTo>
                    <a:lnTo>
                      <a:pt x="208" y="140"/>
                    </a:lnTo>
                    <a:lnTo>
                      <a:pt x="193" y="170"/>
                    </a:lnTo>
                    <a:lnTo>
                      <a:pt x="170" y="193"/>
                    </a:lnTo>
                    <a:lnTo>
                      <a:pt x="140" y="208"/>
                    </a:lnTo>
                    <a:lnTo>
                      <a:pt x="106" y="213"/>
                    </a:lnTo>
                    <a:lnTo>
                      <a:pt x="73" y="208"/>
                    </a:lnTo>
                    <a:lnTo>
                      <a:pt x="43" y="193"/>
                    </a:lnTo>
                    <a:lnTo>
                      <a:pt x="20" y="170"/>
                    </a:lnTo>
                    <a:lnTo>
                      <a:pt x="5" y="140"/>
                    </a:lnTo>
                    <a:lnTo>
                      <a:pt x="0" y="106"/>
                    </a:lnTo>
                    <a:lnTo>
                      <a:pt x="5" y="73"/>
                    </a:lnTo>
                    <a:lnTo>
                      <a:pt x="20" y="45"/>
                    </a:lnTo>
                    <a:lnTo>
                      <a:pt x="43" y="20"/>
                    </a:lnTo>
                    <a:lnTo>
                      <a:pt x="73" y="5"/>
                    </a:lnTo>
                    <a:lnTo>
                      <a:pt x="106" y="0"/>
                    </a:lnTo>
                    <a:lnTo>
                      <a:pt x="140" y="5"/>
                    </a:lnTo>
                    <a:lnTo>
                      <a:pt x="170" y="20"/>
                    </a:lnTo>
                    <a:lnTo>
                      <a:pt x="193" y="45"/>
                    </a:lnTo>
                    <a:lnTo>
                      <a:pt x="208" y="73"/>
                    </a:lnTo>
                    <a:lnTo>
                      <a:pt x="213" y="106"/>
                    </a:lnTo>
                  </a:path>
                </a:pathLst>
              </a:custGeom>
              <a:solidFill>
                <a:srgbClr val="FF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36" name="Freeform 20"/>
              <p:cNvSpPr>
                <a:spLocks/>
              </p:cNvSpPr>
              <p:nvPr/>
            </p:nvSpPr>
            <p:spPr bwMode="auto">
              <a:xfrm>
                <a:off x="1909" y="2401"/>
                <a:ext cx="214" cy="213"/>
              </a:xfrm>
              <a:custGeom>
                <a:avLst/>
                <a:gdLst/>
                <a:ahLst/>
                <a:cxnLst>
                  <a:cxn ang="0">
                    <a:pos x="214" y="106"/>
                  </a:cxn>
                  <a:cxn ang="0">
                    <a:pos x="208" y="140"/>
                  </a:cxn>
                  <a:cxn ang="0">
                    <a:pos x="193" y="170"/>
                  </a:cxn>
                  <a:cxn ang="0">
                    <a:pos x="171" y="193"/>
                  </a:cxn>
                  <a:cxn ang="0">
                    <a:pos x="141" y="208"/>
                  </a:cxn>
                  <a:cxn ang="0">
                    <a:pos x="107" y="213"/>
                  </a:cxn>
                  <a:cxn ang="0">
                    <a:pos x="73" y="208"/>
                  </a:cxn>
                  <a:cxn ang="0">
                    <a:pos x="43" y="193"/>
                  </a:cxn>
                  <a:cxn ang="0">
                    <a:pos x="21" y="170"/>
                  </a:cxn>
                  <a:cxn ang="0">
                    <a:pos x="6" y="140"/>
                  </a:cxn>
                  <a:cxn ang="0">
                    <a:pos x="0" y="106"/>
                  </a:cxn>
                  <a:cxn ang="0">
                    <a:pos x="6" y="73"/>
                  </a:cxn>
                  <a:cxn ang="0">
                    <a:pos x="21" y="45"/>
                  </a:cxn>
                  <a:cxn ang="0">
                    <a:pos x="43" y="20"/>
                  </a:cxn>
                  <a:cxn ang="0">
                    <a:pos x="73" y="5"/>
                  </a:cxn>
                  <a:cxn ang="0">
                    <a:pos x="107" y="0"/>
                  </a:cxn>
                  <a:cxn ang="0">
                    <a:pos x="141" y="5"/>
                  </a:cxn>
                  <a:cxn ang="0">
                    <a:pos x="171" y="20"/>
                  </a:cxn>
                  <a:cxn ang="0">
                    <a:pos x="193" y="45"/>
                  </a:cxn>
                  <a:cxn ang="0">
                    <a:pos x="208" y="73"/>
                  </a:cxn>
                  <a:cxn ang="0">
                    <a:pos x="214" y="106"/>
                  </a:cxn>
                </a:cxnLst>
                <a:rect l="0" t="0" r="r" b="b"/>
                <a:pathLst>
                  <a:path w="214" h="213">
                    <a:moveTo>
                      <a:pt x="214" y="106"/>
                    </a:moveTo>
                    <a:lnTo>
                      <a:pt x="208" y="140"/>
                    </a:lnTo>
                    <a:lnTo>
                      <a:pt x="193" y="170"/>
                    </a:lnTo>
                    <a:lnTo>
                      <a:pt x="171" y="193"/>
                    </a:lnTo>
                    <a:lnTo>
                      <a:pt x="141" y="208"/>
                    </a:lnTo>
                    <a:lnTo>
                      <a:pt x="107" y="213"/>
                    </a:lnTo>
                    <a:lnTo>
                      <a:pt x="73" y="208"/>
                    </a:lnTo>
                    <a:lnTo>
                      <a:pt x="43" y="193"/>
                    </a:lnTo>
                    <a:lnTo>
                      <a:pt x="21" y="170"/>
                    </a:lnTo>
                    <a:lnTo>
                      <a:pt x="6" y="140"/>
                    </a:lnTo>
                    <a:lnTo>
                      <a:pt x="0" y="106"/>
                    </a:lnTo>
                    <a:lnTo>
                      <a:pt x="6" y="73"/>
                    </a:lnTo>
                    <a:lnTo>
                      <a:pt x="21" y="45"/>
                    </a:lnTo>
                    <a:lnTo>
                      <a:pt x="43" y="20"/>
                    </a:lnTo>
                    <a:lnTo>
                      <a:pt x="73" y="5"/>
                    </a:lnTo>
                    <a:lnTo>
                      <a:pt x="107" y="0"/>
                    </a:lnTo>
                    <a:lnTo>
                      <a:pt x="141" y="5"/>
                    </a:lnTo>
                    <a:lnTo>
                      <a:pt x="171" y="20"/>
                    </a:lnTo>
                    <a:lnTo>
                      <a:pt x="193" y="45"/>
                    </a:lnTo>
                    <a:lnTo>
                      <a:pt x="208" y="73"/>
                    </a:lnTo>
                    <a:lnTo>
                      <a:pt x="214" y="106"/>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37" name="Freeform 21"/>
              <p:cNvSpPr>
                <a:spLocks/>
              </p:cNvSpPr>
              <p:nvPr/>
            </p:nvSpPr>
            <p:spPr bwMode="auto">
              <a:xfrm>
                <a:off x="2449" y="2401"/>
                <a:ext cx="214" cy="213"/>
              </a:xfrm>
              <a:custGeom>
                <a:avLst/>
                <a:gdLst/>
                <a:ahLst/>
                <a:cxnLst>
                  <a:cxn ang="0">
                    <a:pos x="214" y="106"/>
                  </a:cxn>
                  <a:cxn ang="0">
                    <a:pos x="209" y="140"/>
                  </a:cxn>
                  <a:cxn ang="0">
                    <a:pos x="194" y="170"/>
                  </a:cxn>
                  <a:cxn ang="0">
                    <a:pos x="171" y="193"/>
                  </a:cxn>
                  <a:cxn ang="0">
                    <a:pos x="141" y="208"/>
                  </a:cxn>
                  <a:cxn ang="0">
                    <a:pos x="107" y="213"/>
                  </a:cxn>
                  <a:cxn ang="0">
                    <a:pos x="73" y="208"/>
                  </a:cxn>
                  <a:cxn ang="0">
                    <a:pos x="43" y="193"/>
                  </a:cxn>
                  <a:cxn ang="0">
                    <a:pos x="21" y="170"/>
                  </a:cxn>
                  <a:cxn ang="0">
                    <a:pos x="6" y="140"/>
                  </a:cxn>
                  <a:cxn ang="0">
                    <a:pos x="0" y="106"/>
                  </a:cxn>
                  <a:cxn ang="0">
                    <a:pos x="6" y="73"/>
                  </a:cxn>
                  <a:cxn ang="0">
                    <a:pos x="21" y="45"/>
                  </a:cxn>
                  <a:cxn ang="0">
                    <a:pos x="43" y="20"/>
                  </a:cxn>
                  <a:cxn ang="0">
                    <a:pos x="73" y="5"/>
                  </a:cxn>
                  <a:cxn ang="0">
                    <a:pos x="107" y="0"/>
                  </a:cxn>
                  <a:cxn ang="0">
                    <a:pos x="141" y="5"/>
                  </a:cxn>
                  <a:cxn ang="0">
                    <a:pos x="171" y="20"/>
                  </a:cxn>
                  <a:cxn ang="0">
                    <a:pos x="194" y="45"/>
                  </a:cxn>
                  <a:cxn ang="0">
                    <a:pos x="209" y="73"/>
                  </a:cxn>
                  <a:cxn ang="0">
                    <a:pos x="214" y="106"/>
                  </a:cxn>
                </a:cxnLst>
                <a:rect l="0" t="0" r="r" b="b"/>
                <a:pathLst>
                  <a:path w="214" h="213">
                    <a:moveTo>
                      <a:pt x="214" y="106"/>
                    </a:moveTo>
                    <a:lnTo>
                      <a:pt x="209" y="140"/>
                    </a:lnTo>
                    <a:lnTo>
                      <a:pt x="194" y="170"/>
                    </a:lnTo>
                    <a:lnTo>
                      <a:pt x="171" y="193"/>
                    </a:lnTo>
                    <a:lnTo>
                      <a:pt x="141" y="208"/>
                    </a:lnTo>
                    <a:lnTo>
                      <a:pt x="107" y="213"/>
                    </a:lnTo>
                    <a:lnTo>
                      <a:pt x="73" y="208"/>
                    </a:lnTo>
                    <a:lnTo>
                      <a:pt x="43" y="193"/>
                    </a:lnTo>
                    <a:lnTo>
                      <a:pt x="21" y="170"/>
                    </a:lnTo>
                    <a:lnTo>
                      <a:pt x="6" y="140"/>
                    </a:lnTo>
                    <a:lnTo>
                      <a:pt x="0" y="106"/>
                    </a:lnTo>
                    <a:lnTo>
                      <a:pt x="6" y="73"/>
                    </a:lnTo>
                    <a:lnTo>
                      <a:pt x="21" y="45"/>
                    </a:lnTo>
                    <a:lnTo>
                      <a:pt x="43" y="20"/>
                    </a:lnTo>
                    <a:lnTo>
                      <a:pt x="73" y="5"/>
                    </a:lnTo>
                    <a:lnTo>
                      <a:pt x="107" y="0"/>
                    </a:lnTo>
                    <a:lnTo>
                      <a:pt x="141" y="5"/>
                    </a:lnTo>
                    <a:lnTo>
                      <a:pt x="171" y="20"/>
                    </a:lnTo>
                    <a:lnTo>
                      <a:pt x="194" y="45"/>
                    </a:lnTo>
                    <a:lnTo>
                      <a:pt x="209" y="73"/>
                    </a:lnTo>
                    <a:lnTo>
                      <a:pt x="214" y="106"/>
                    </a:lnTo>
                  </a:path>
                </a:pathLst>
              </a:custGeom>
              <a:solidFill>
                <a:srgbClr val="FF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38" name="Freeform 22"/>
              <p:cNvSpPr>
                <a:spLocks/>
              </p:cNvSpPr>
              <p:nvPr/>
            </p:nvSpPr>
            <p:spPr bwMode="auto">
              <a:xfrm>
                <a:off x="2449" y="1860"/>
                <a:ext cx="214" cy="214"/>
              </a:xfrm>
              <a:custGeom>
                <a:avLst/>
                <a:gdLst/>
                <a:ahLst/>
                <a:cxnLst>
                  <a:cxn ang="0">
                    <a:pos x="214" y="107"/>
                  </a:cxn>
                  <a:cxn ang="0">
                    <a:pos x="209" y="141"/>
                  </a:cxn>
                  <a:cxn ang="0">
                    <a:pos x="194" y="171"/>
                  </a:cxn>
                  <a:cxn ang="0">
                    <a:pos x="171" y="193"/>
                  </a:cxn>
                  <a:cxn ang="0">
                    <a:pos x="141" y="208"/>
                  </a:cxn>
                  <a:cxn ang="0">
                    <a:pos x="107" y="214"/>
                  </a:cxn>
                  <a:cxn ang="0">
                    <a:pos x="73" y="208"/>
                  </a:cxn>
                  <a:cxn ang="0">
                    <a:pos x="43" y="193"/>
                  </a:cxn>
                  <a:cxn ang="0">
                    <a:pos x="21" y="171"/>
                  </a:cxn>
                  <a:cxn ang="0">
                    <a:pos x="6" y="141"/>
                  </a:cxn>
                  <a:cxn ang="0">
                    <a:pos x="0" y="107"/>
                  </a:cxn>
                  <a:cxn ang="0">
                    <a:pos x="6" y="73"/>
                  </a:cxn>
                  <a:cxn ang="0">
                    <a:pos x="21" y="45"/>
                  </a:cxn>
                  <a:cxn ang="0">
                    <a:pos x="43" y="21"/>
                  </a:cxn>
                  <a:cxn ang="0">
                    <a:pos x="73" y="6"/>
                  </a:cxn>
                  <a:cxn ang="0">
                    <a:pos x="107" y="0"/>
                  </a:cxn>
                  <a:cxn ang="0">
                    <a:pos x="141" y="6"/>
                  </a:cxn>
                  <a:cxn ang="0">
                    <a:pos x="171" y="21"/>
                  </a:cxn>
                  <a:cxn ang="0">
                    <a:pos x="194" y="45"/>
                  </a:cxn>
                  <a:cxn ang="0">
                    <a:pos x="209" y="73"/>
                  </a:cxn>
                  <a:cxn ang="0">
                    <a:pos x="214" y="107"/>
                  </a:cxn>
                </a:cxnLst>
                <a:rect l="0" t="0" r="r" b="b"/>
                <a:pathLst>
                  <a:path w="214" h="214">
                    <a:moveTo>
                      <a:pt x="214" y="107"/>
                    </a:moveTo>
                    <a:lnTo>
                      <a:pt x="209" y="141"/>
                    </a:lnTo>
                    <a:lnTo>
                      <a:pt x="194" y="171"/>
                    </a:lnTo>
                    <a:lnTo>
                      <a:pt x="171" y="193"/>
                    </a:lnTo>
                    <a:lnTo>
                      <a:pt x="141" y="208"/>
                    </a:lnTo>
                    <a:lnTo>
                      <a:pt x="107" y="214"/>
                    </a:lnTo>
                    <a:lnTo>
                      <a:pt x="73" y="208"/>
                    </a:lnTo>
                    <a:lnTo>
                      <a:pt x="43" y="193"/>
                    </a:lnTo>
                    <a:lnTo>
                      <a:pt x="21" y="171"/>
                    </a:lnTo>
                    <a:lnTo>
                      <a:pt x="6" y="141"/>
                    </a:lnTo>
                    <a:lnTo>
                      <a:pt x="0" y="107"/>
                    </a:lnTo>
                    <a:lnTo>
                      <a:pt x="6" y="73"/>
                    </a:lnTo>
                    <a:lnTo>
                      <a:pt x="21" y="45"/>
                    </a:lnTo>
                    <a:lnTo>
                      <a:pt x="43" y="21"/>
                    </a:lnTo>
                    <a:lnTo>
                      <a:pt x="73" y="6"/>
                    </a:lnTo>
                    <a:lnTo>
                      <a:pt x="107" y="0"/>
                    </a:lnTo>
                    <a:lnTo>
                      <a:pt x="141" y="6"/>
                    </a:lnTo>
                    <a:lnTo>
                      <a:pt x="171" y="21"/>
                    </a:lnTo>
                    <a:lnTo>
                      <a:pt x="194" y="45"/>
                    </a:lnTo>
                    <a:lnTo>
                      <a:pt x="209" y="73"/>
                    </a:lnTo>
                    <a:lnTo>
                      <a:pt x="214" y="107"/>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39" name="Freeform 23"/>
              <p:cNvSpPr>
                <a:spLocks/>
              </p:cNvSpPr>
              <p:nvPr/>
            </p:nvSpPr>
            <p:spPr bwMode="auto">
              <a:xfrm>
                <a:off x="828" y="1860"/>
                <a:ext cx="214" cy="214"/>
              </a:xfrm>
              <a:custGeom>
                <a:avLst/>
                <a:gdLst/>
                <a:ahLst/>
                <a:cxnLst>
                  <a:cxn ang="0">
                    <a:pos x="214" y="107"/>
                  </a:cxn>
                  <a:cxn ang="0">
                    <a:pos x="208" y="141"/>
                  </a:cxn>
                  <a:cxn ang="0">
                    <a:pos x="193" y="171"/>
                  </a:cxn>
                  <a:cxn ang="0">
                    <a:pos x="171" y="193"/>
                  </a:cxn>
                  <a:cxn ang="0">
                    <a:pos x="141" y="208"/>
                  </a:cxn>
                  <a:cxn ang="0">
                    <a:pos x="107" y="214"/>
                  </a:cxn>
                  <a:cxn ang="0">
                    <a:pos x="73" y="208"/>
                  </a:cxn>
                  <a:cxn ang="0">
                    <a:pos x="43" y="193"/>
                  </a:cxn>
                  <a:cxn ang="0">
                    <a:pos x="21" y="171"/>
                  </a:cxn>
                  <a:cxn ang="0">
                    <a:pos x="6" y="141"/>
                  </a:cxn>
                  <a:cxn ang="0">
                    <a:pos x="0" y="107"/>
                  </a:cxn>
                  <a:cxn ang="0">
                    <a:pos x="6" y="73"/>
                  </a:cxn>
                  <a:cxn ang="0">
                    <a:pos x="21" y="45"/>
                  </a:cxn>
                  <a:cxn ang="0">
                    <a:pos x="43" y="21"/>
                  </a:cxn>
                  <a:cxn ang="0">
                    <a:pos x="73" y="6"/>
                  </a:cxn>
                  <a:cxn ang="0">
                    <a:pos x="107" y="0"/>
                  </a:cxn>
                  <a:cxn ang="0">
                    <a:pos x="141" y="6"/>
                  </a:cxn>
                  <a:cxn ang="0">
                    <a:pos x="171" y="21"/>
                  </a:cxn>
                  <a:cxn ang="0">
                    <a:pos x="193" y="45"/>
                  </a:cxn>
                  <a:cxn ang="0">
                    <a:pos x="208" y="73"/>
                  </a:cxn>
                  <a:cxn ang="0">
                    <a:pos x="214" y="107"/>
                  </a:cxn>
                </a:cxnLst>
                <a:rect l="0" t="0" r="r" b="b"/>
                <a:pathLst>
                  <a:path w="214" h="214">
                    <a:moveTo>
                      <a:pt x="214" y="107"/>
                    </a:moveTo>
                    <a:lnTo>
                      <a:pt x="208" y="141"/>
                    </a:lnTo>
                    <a:lnTo>
                      <a:pt x="193" y="171"/>
                    </a:lnTo>
                    <a:lnTo>
                      <a:pt x="171" y="193"/>
                    </a:lnTo>
                    <a:lnTo>
                      <a:pt x="141" y="208"/>
                    </a:lnTo>
                    <a:lnTo>
                      <a:pt x="107" y="214"/>
                    </a:lnTo>
                    <a:lnTo>
                      <a:pt x="73" y="208"/>
                    </a:lnTo>
                    <a:lnTo>
                      <a:pt x="43" y="193"/>
                    </a:lnTo>
                    <a:lnTo>
                      <a:pt x="21" y="171"/>
                    </a:lnTo>
                    <a:lnTo>
                      <a:pt x="6" y="141"/>
                    </a:lnTo>
                    <a:lnTo>
                      <a:pt x="0" y="107"/>
                    </a:lnTo>
                    <a:lnTo>
                      <a:pt x="6" y="73"/>
                    </a:lnTo>
                    <a:lnTo>
                      <a:pt x="21" y="45"/>
                    </a:lnTo>
                    <a:lnTo>
                      <a:pt x="43" y="21"/>
                    </a:lnTo>
                    <a:lnTo>
                      <a:pt x="73" y="6"/>
                    </a:lnTo>
                    <a:lnTo>
                      <a:pt x="107" y="0"/>
                    </a:lnTo>
                    <a:lnTo>
                      <a:pt x="141" y="6"/>
                    </a:lnTo>
                    <a:lnTo>
                      <a:pt x="171" y="21"/>
                    </a:lnTo>
                    <a:lnTo>
                      <a:pt x="193" y="45"/>
                    </a:lnTo>
                    <a:lnTo>
                      <a:pt x="208" y="73"/>
                    </a:lnTo>
                    <a:lnTo>
                      <a:pt x="214" y="107"/>
                    </a:lnTo>
                  </a:path>
                </a:pathLst>
              </a:custGeom>
              <a:solidFill>
                <a:srgbClr val="FF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40" name="Freeform 24"/>
              <p:cNvSpPr>
                <a:spLocks/>
              </p:cNvSpPr>
              <p:nvPr/>
            </p:nvSpPr>
            <p:spPr bwMode="auto">
              <a:xfrm>
                <a:off x="288" y="1860"/>
                <a:ext cx="214" cy="214"/>
              </a:xfrm>
              <a:custGeom>
                <a:avLst/>
                <a:gdLst/>
                <a:ahLst/>
                <a:cxnLst>
                  <a:cxn ang="0">
                    <a:pos x="214" y="107"/>
                  </a:cxn>
                  <a:cxn ang="0">
                    <a:pos x="208" y="141"/>
                  </a:cxn>
                  <a:cxn ang="0">
                    <a:pos x="193" y="171"/>
                  </a:cxn>
                  <a:cxn ang="0">
                    <a:pos x="170" y="193"/>
                  </a:cxn>
                  <a:cxn ang="0">
                    <a:pos x="140" y="208"/>
                  </a:cxn>
                  <a:cxn ang="0">
                    <a:pos x="107" y="214"/>
                  </a:cxn>
                  <a:cxn ang="0">
                    <a:pos x="73" y="208"/>
                  </a:cxn>
                  <a:cxn ang="0">
                    <a:pos x="43" y="193"/>
                  </a:cxn>
                  <a:cxn ang="0">
                    <a:pos x="20" y="171"/>
                  </a:cxn>
                  <a:cxn ang="0">
                    <a:pos x="5" y="141"/>
                  </a:cxn>
                  <a:cxn ang="0">
                    <a:pos x="0" y="107"/>
                  </a:cxn>
                  <a:cxn ang="0">
                    <a:pos x="5" y="73"/>
                  </a:cxn>
                  <a:cxn ang="0">
                    <a:pos x="20" y="45"/>
                  </a:cxn>
                  <a:cxn ang="0">
                    <a:pos x="43" y="21"/>
                  </a:cxn>
                  <a:cxn ang="0">
                    <a:pos x="73" y="6"/>
                  </a:cxn>
                  <a:cxn ang="0">
                    <a:pos x="107" y="0"/>
                  </a:cxn>
                  <a:cxn ang="0">
                    <a:pos x="140" y="6"/>
                  </a:cxn>
                  <a:cxn ang="0">
                    <a:pos x="170" y="21"/>
                  </a:cxn>
                  <a:cxn ang="0">
                    <a:pos x="193" y="45"/>
                  </a:cxn>
                  <a:cxn ang="0">
                    <a:pos x="208" y="73"/>
                  </a:cxn>
                  <a:cxn ang="0">
                    <a:pos x="214" y="107"/>
                  </a:cxn>
                </a:cxnLst>
                <a:rect l="0" t="0" r="r" b="b"/>
                <a:pathLst>
                  <a:path w="214" h="214">
                    <a:moveTo>
                      <a:pt x="214" y="107"/>
                    </a:moveTo>
                    <a:lnTo>
                      <a:pt x="208" y="141"/>
                    </a:lnTo>
                    <a:lnTo>
                      <a:pt x="193" y="171"/>
                    </a:lnTo>
                    <a:lnTo>
                      <a:pt x="170" y="193"/>
                    </a:lnTo>
                    <a:lnTo>
                      <a:pt x="140" y="208"/>
                    </a:lnTo>
                    <a:lnTo>
                      <a:pt x="107" y="214"/>
                    </a:lnTo>
                    <a:lnTo>
                      <a:pt x="73" y="208"/>
                    </a:lnTo>
                    <a:lnTo>
                      <a:pt x="43" y="193"/>
                    </a:lnTo>
                    <a:lnTo>
                      <a:pt x="20" y="171"/>
                    </a:lnTo>
                    <a:lnTo>
                      <a:pt x="5" y="141"/>
                    </a:lnTo>
                    <a:lnTo>
                      <a:pt x="0" y="107"/>
                    </a:lnTo>
                    <a:lnTo>
                      <a:pt x="5" y="73"/>
                    </a:lnTo>
                    <a:lnTo>
                      <a:pt x="20" y="45"/>
                    </a:lnTo>
                    <a:lnTo>
                      <a:pt x="43" y="21"/>
                    </a:lnTo>
                    <a:lnTo>
                      <a:pt x="73" y="6"/>
                    </a:lnTo>
                    <a:lnTo>
                      <a:pt x="107" y="0"/>
                    </a:lnTo>
                    <a:lnTo>
                      <a:pt x="140" y="6"/>
                    </a:lnTo>
                    <a:lnTo>
                      <a:pt x="170" y="21"/>
                    </a:lnTo>
                    <a:lnTo>
                      <a:pt x="193" y="45"/>
                    </a:lnTo>
                    <a:lnTo>
                      <a:pt x="208" y="73"/>
                    </a:lnTo>
                    <a:lnTo>
                      <a:pt x="214" y="107"/>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41" name="Freeform 25"/>
              <p:cNvSpPr>
                <a:spLocks/>
              </p:cNvSpPr>
              <p:nvPr/>
            </p:nvSpPr>
            <p:spPr bwMode="auto">
              <a:xfrm>
                <a:off x="1369" y="1860"/>
                <a:ext cx="213" cy="214"/>
              </a:xfrm>
              <a:custGeom>
                <a:avLst/>
                <a:gdLst/>
                <a:ahLst/>
                <a:cxnLst>
                  <a:cxn ang="0">
                    <a:pos x="213" y="107"/>
                  </a:cxn>
                  <a:cxn ang="0">
                    <a:pos x="208" y="141"/>
                  </a:cxn>
                  <a:cxn ang="0">
                    <a:pos x="193" y="171"/>
                  </a:cxn>
                  <a:cxn ang="0">
                    <a:pos x="170" y="193"/>
                  </a:cxn>
                  <a:cxn ang="0">
                    <a:pos x="140" y="208"/>
                  </a:cxn>
                  <a:cxn ang="0">
                    <a:pos x="106" y="214"/>
                  </a:cxn>
                  <a:cxn ang="0">
                    <a:pos x="73" y="208"/>
                  </a:cxn>
                  <a:cxn ang="0">
                    <a:pos x="43" y="193"/>
                  </a:cxn>
                  <a:cxn ang="0">
                    <a:pos x="20" y="171"/>
                  </a:cxn>
                  <a:cxn ang="0">
                    <a:pos x="5" y="141"/>
                  </a:cxn>
                  <a:cxn ang="0">
                    <a:pos x="0" y="107"/>
                  </a:cxn>
                  <a:cxn ang="0">
                    <a:pos x="5" y="73"/>
                  </a:cxn>
                  <a:cxn ang="0">
                    <a:pos x="20" y="45"/>
                  </a:cxn>
                  <a:cxn ang="0">
                    <a:pos x="43" y="21"/>
                  </a:cxn>
                  <a:cxn ang="0">
                    <a:pos x="73" y="6"/>
                  </a:cxn>
                  <a:cxn ang="0">
                    <a:pos x="106" y="0"/>
                  </a:cxn>
                  <a:cxn ang="0">
                    <a:pos x="140" y="6"/>
                  </a:cxn>
                  <a:cxn ang="0">
                    <a:pos x="170" y="21"/>
                  </a:cxn>
                  <a:cxn ang="0">
                    <a:pos x="193" y="45"/>
                  </a:cxn>
                  <a:cxn ang="0">
                    <a:pos x="208" y="73"/>
                  </a:cxn>
                  <a:cxn ang="0">
                    <a:pos x="213" y="107"/>
                  </a:cxn>
                </a:cxnLst>
                <a:rect l="0" t="0" r="r" b="b"/>
                <a:pathLst>
                  <a:path w="213" h="214">
                    <a:moveTo>
                      <a:pt x="213" y="107"/>
                    </a:moveTo>
                    <a:lnTo>
                      <a:pt x="208" y="141"/>
                    </a:lnTo>
                    <a:lnTo>
                      <a:pt x="193" y="171"/>
                    </a:lnTo>
                    <a:lnTo>
                      <a:pt x="170" y="193"/>
                    </a:lnTo>
                    <a:lnTo>
                      <a:pt x="140" y="208"/>
                    </a:lnTo>
                    <a:lnTo>
                      <a:pt x="106" y="214"/>
                    </a:lnTo>
                    <a:lnTo>
                      <a:pt x="73" y="208"/>
                    </a:lnTo>
                    <a:lnTo>
                      <a:pt x="43" y="193"/>
                    </a:lnTo>
                    <a:lnTo>
                      <a:pt x="20" y="171"/>
                    </a:lnTo>
                    <a:lnTo>
                      <a:pt x="5" y="141"/>
                    </a:lnTo>
                    <a:lnTo>
                      <a:pt x="0" y="107"/>
                    </a:lnTo>
                    <a:lnTo>
                      <a:pt x="5" y="73"/>
                    </a:lnTo>
                    <a:lnTo>
                      <a:pt x="20" y="45"/>
                    </a:lnTo>
                    <a:lnTo>
                      <a:pt x="43" y="21"/>
                    </a:lnTo>
                    <a:lnTo>
                      <a:pt x="73" y="6"/>
                    </a:lnTo>
                    <a:lnTo>
                      <a:pt x="106" y="0"/>
                    </a:lnTo>
                    <a:lnTo>
                      <a:pt x="140" y="6"/>
                    </a:lnTo>
                    <a:lnTo>
                      <a:pt x="170" y="21"/>
                    </a:lnTo>
                    <a:lnTo>
                      <a:pt x="193" y="45"/>
                    </a:lnTo>
                    <a:lnTo>
                      <a:pt x="208" y="73"/>
                    </a:lnTo>
                    <a:lnTo>
                      <a:pt x="213" y="107"/>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42" name="Freeform 26"/>
              <p:cNvSpPr>
                <a:spLocks/>
              </p:cNvSpPr>
              <p:nvPr/>
            </p:nvSpPr>
            <p:spPr bwMode="auto">
              <a:xfrm>
                <a:off x="1909" y="1860"/>
                <a:ext cx="214" cy="214"/>
              </a:xfrm>
              <a:custGeom>
                <a:avLst/>
                <a:gdLst/>
                <a:ahLst/>
                <a:cxnLst>
                  <a:cxn ang="0">
                    <a:pos x="214" y="107"/>
                  </a:cxn>
                  <a:cxn ang="0">
                    <a:pos x="208" y="141"/>
                  </a:cxn>
                  <a:cxn ang="0">
                    <a:pos x="193" y="171"/>
                  </a:cxn>
                  <a:cxn ang="0">
                    <a:pos x="171" y="193"/>
                  </a:cxn>
                  <a:cxn ang="0">
                    <a:pos x="141" y="208"/>
                  </a:cxn>
                  <a:cxn ang="0">
                    <a:pos x="107" y="214"/>
                  </a:cxn>
                  <a:cxn ang="0">
                    <a:pos x="73" y="208"/>
                  </a:cxn>
                  <a:cxn ang="0">
                    <a:pos x="43" y="193"/>
                  </a:cxn>
                  <a:cxn ang="0">
                    <a:pos x="21" y="171"/>
                  </a:cxn>
                  <a:cxn ang="0">
                    <a:pos x="6" y="141"/>
                  </a:cxn>
                  <a:cxn ang="0">
                    <a:pos x="0" y="107"/>
                  </a:cxn>
                  <a:cxn ang="0">
                    <a:pos x="6" y="73"/>
                  </a:cxn>
                  <a:cxn ang="0">
                    <a:pos x="21" y="45"/>
                  </a:cxn>
                  <a:cxn ang="0">
                    <a:pos x="43" y="21"/>
                  </a:cxn>
                  <a:cxn ang="0">
                    <a:pos x="73" y="6"/>
                  </a:cxn>
                  <a:cxn ang="0">
                    <a:pos x="107" y="0"/>
                  </a:cxn>
                  <a:cxn ang="0">
                    <a:pos x="141" y="6"/>
                  </a:cxn>
                  <a:cxn ang="0">
                    <a:pos x="171" y="21"/>
                  </a:cxn>
                  <a:cxn ang="0">
                    <a:pos x="193" y="45"/>
                  </a:cxn>
                  <a:cxn ang="0">
                    <a:pos x="208" y="73"/>
                  </a:cxn>
                  <a:cxn ang="0">
                    <a:pos x="214" y="107"/>
                  </a:cxn>
                </a:cxnLst>
                <a:rect l="0" t="0" r="r" b="b"/>
                <a:pathLst>
                  <a:path w="214" h="214">
                    <a:moveTo>
                      <a:pt x="214" y="107"/>
                    </a:moveTo>
                    <a:lnTo>
                      <a:pt x="208" y="141"/>
                    </a:lnTo>
                    <a:lnTo>
                      <a:pt x="193" y="171"/>
                    </a:lnTo>
                    <a:lnTo>
                      <a:pt x="171" y="193"/>
                    </a:lnTo>
                    <a:lnTo>
                      <a:pt x="141" y="208"/>
                    </a:lnTo>
                    <a:lnTo>
                      <a:pt x="107" y="214"/>
                    </a:lnTo>
                    <a:lnTo>
                      <a:pt x="73" y="208"/>
                    </a:lnTo>
                    <a:lnTo>
                      <a:pt x="43" y="193"/>
                    </a:lnTo>
                    <a:lnTo>
                      <a:pt x="21" y="171"/>
                    </a:lnTo>
                    <a:lnTo>
                      <a:pt x="6" y="141"/>
                    </a:lnTo>
                    <a:lnTo>
                      <a:pt x="0" y="107"/>
                    </a:lnTo>
                    <a:lnTo>
                      <a:pt x="6" y="73"/>
                    </a:lnTo>
                    <a:lnTo>
                      <a:pt x="21" y="45"/>
                    </a:lnTo>
                    <a:lnTo>
                      <a:pt x="43" y="21"/>
                    </a:lnTo>
                    <a:lnTo>
                      <a:pt x="73" y="6"/>
                    </a:lnTo>
                    <a:lnTo>
                      <a:pt x="107" y="0"/>
                    </a:lnTo>
                    <a:lnTo>
                      <a:pt x="141" y="6"/>
                    </a:lnTo>
                    <a:lnTo>
                      <a:pt x="171" y="21"/>
                    </a:lnTo>
                    <a:lnTo>
                      <a:pt x="193" y="45"/>
                    </a:lnTo>
                    <a:lnTo>
                      <a:pt x="208" y="73"/>
                    </a:lnTo>
                    <a:lnTo>
                      <a:pt x="214" y="107"/>
                    </a:lnTo>
                  </a:path>
                </a:pathLst>
              </a:custGeom>
              <a:solidFill>
                <a:srgbClr val="FF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61" name="Line 45"/>
              <p:cNvSpPr>
                <a:spLocks noChangeShapeType="1"/>
              </p:cNvSpPr>
              <p:nvPr/>
            </p:nvSpPr>
            <p:spPr bwMode="auto">
              <a:xfrm>
                <a:off x="395" y="2089"/>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62" name="Line 46"/>
              <p:cNvSpPr>
                <a:spLocks noChangeShapeType="1"/>
              </p:cNvSpPr>
              <p:nvPr/>
            </p:nvSpPr>
            <p:spPr bwMode="auto">
              <a:xfrm>
                <a:off x="395" y="2136"/>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63" name="Line 47"/>
              <p:cNvSpPr>
                <a:spLocks noChangeShapeType="1"/>
              </p:cNvSpPr>
              <p:nvPr/>
            </p:nvSpPr>
            <p:spPr bwMode="auto">
              <a:xfrm>
                <a:off x="395" y="2183"/>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64" name="Line 48"/>
              <p:cNvSpPr>
                <a:spLocks noChangeShapeType="1"/>
              </p:cNvSpPr>
              <p:nvPr/>
            </p:nvSpPr>
            <p:spPr bwMode="auto">
              <a:xfrm>
                <a:off x="395" y="2232"/>
                <a:ext cx="1" cy="5"/>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65" name="Line 49"/>
              <p:cNvSpPr>
                <a:spLocks noChangeShapeType="1"/>
              </p:cNvSpPr>
              <p:nvPr/>
            </p:nvSpPr>
            <p:spPr bwMode="auto">
              <a:xfrm>
                <a:off x="395" y="2279"/>
                <a:ext cx="1" cy="5"/>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66" name="Line 50"/>
              <p:cNvSpPr>
                <a:spLocks noChangeShapeType="1"/>
              </p:cNvSpPr>
              <p:nvPr/>
            </p:nvSpPr>
            <p:spPr bwMode="auto">
              <a:xfrm>
                <a:off x="395" y="2325"/>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67" name="Line 51"/>
              <p:cNvSpPr>
                <a:spLocks noChangeShapeType="1"/>
              </p:cNvSpPr>
              <p:nvPr/>
            </p:nvSpPr>
            <p:spPr bwMode="auto">
              <a:xfrm>
                <a:off x="395" y="2372"/>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68" name="Line 52"/>
              <p:cNvSpPr>
                <a:spLocks noChangeShapeType="1"/>
              </p:cNvSpPr>
              <p:nvPr/>
            </p:nvSpPr>
            <p:spPr bwMode="auto">
              <a:xfrm>
                <a:off x="395" y="2629"/>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69" name="Line 53"/>
              <p:cNvSpPr>
                <a:spLocks noChangeShapeType="1"/>
              </p:cNvSpPr>
              <p:nvPr/>
            </p:nvSpPr>
            <p:spPr bwMode="auto">
              <a:xfrm>
                <a:off x="395" y="2676"/>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70" name="Line 54"/>
              <p:cNvSpPr>
                <a:spLocks noChangeShapeType="1"/>
              </p:cNvSpPr>
              <p:nvPr/>
            </p:nvSpPr>
            <p:spPr bwMode="auto">
              <a:xfrm>
                <a:off x="395" y="2723"/>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71" name="Line 55"/>
              <p:cNvSpPr>
                <a:spLocks noChangeShapeType="1"/>
              </p:cNvSpPr>
              <p:nvPr/>
            </p:nvSpPr>
            <p:spPr bwMode="auto">
              <a:xfrm>
                <a:off x="395" y="2772"/>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72" name="Line 56"/>
              <p:cNvSpPr>
                <a:spLocks noChangeShapeType="1"/>
              </p:cNvSpPr>
              <p:nvPr/>
            </p:nvSpPr>
            <p:spPr bwMode="auto">
              <a:xfrm>
                <a:off x="395" y="2819"/>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73" name="Line 57"/>
              <p:cNvSpPr>
                <a:spLocks noChangeShapeType="1"/>
              </p:cNvSpPr>
              <p:nvPr/>
            </p:nvSpPr>
            <p:spPr bwMode="auto">
              <a:xfrm>
                <a:off x="395" y="2866"/>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74" name="Line 58"/>
              <p:cNvSpPr>
                <a:spLocks noChangeShapeType="1"/>
              </p:cNvSpPr>
              <p:nvPr/>
            </p:nvSpPr>
            <p:spPr bwMode="auto">
              <a:xfrm>
                <a:off x="395" y="2913"/>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75" name="Line 59"/>
              <p:cNvSpPr>
                <a:spLocks noChangeShapeType="1"/>
              </p:cNvSpPr>
              <p:nvPr/>
            </p:nvSpPr>
            <p:spPr bwMode="auto">
              <a:xfrm>
                <a:off x="395" y="3170"/>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76" name="Line 60"/>
              <p:cNvSpPr>
                <a:spLocks noChangeShapeType="1"/>
              </p:cNvSpPr>
              <p:nvPr/>
            </p:nvSpPr>
            <p:spPr bwMode="auto">
              <a:xfrm>
                <a:off x="395" y="3217"/>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77" name="Line 61"/>
              <p:cNvSpPr>
                <a:spLocks noChangeShapeType="1"/>
              </p:cNvSpPr>
              <p:nvPr/>
            </p:nvSpPr>
            <p:spPr bwMode="auto">
              <a:xfrm>
                <a:off x="395" y="3264"/>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78" name="Line 62"/>
              <p:cNvSpPr>
                <a:spLocks noChangeShapeType="1"/>
              </p:cNvSpPr>
              <p:nvPr/>
            </p:nvSpPr>
            <p:spPr bwMode="auto">
              <a:xfrm>
                <a:off x="395" y="3312"/>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79" name="Line 63"/>
              <p:cNvSpPr>
                <a:spLocks noChangeShapeType="1"/>
              </p:cNvSpPr>
              <p:nvPr/>
            </p:nvSpPr>
            <p:spPr bwMode="auto">
              <a:xfrm>
                <a:off x="395" y="3359"/>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80" name="Line 64"/>
              <p:cNvSpPr>
                <a:spLocks noChangeShapeType="1"/>
              </p:cNvSpPr>
              <p:nvPr/>
            </p:nvSpPr>
            <p:spPr bwMode="auto">
              <a:xfrm>
                <a:off x="395" y="3406"/>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81" name="Line 65"/>
              <p:cNvSpPr>
                <a:spLocks noChangeShapeType="1"/>
              </p:cNvSpPr>
              <p:nvPr/>
            </p:nvSpPr>
            <p:spPr bwMode="auto">
              <a:xfrm>
                <a:off x="395" y="3453"/>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82" name="Line 66"/>
              <p:cNvSpPr>
                <a:spLocks noChangeShapeType="1"/>
              </p:cNvSpPr>
              <p:nvPr/>
            </p:nvSpPr>
            <p:spPr bwMode="auto">
              <a:xfrm>
                <a:off x="517" y="3588"/>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83" name="Line 67"/>
              <p:cNvSpPr>
                <a:spLocks noChangeShapeType="1"/>
              </p:cNvSpPr>
              <p:nvPr/>
            </p:nvSpPr>
            <p:spPr bwMode="auto">
              <a:xfrm>
                <a:off x="564" y="3588"/>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84" name="Line 68"/>
              <p:cNvSpPr>
                <a:spLocks noChangeShapeType="1"/>
              </p:cNvSpPr>
              <p:nvPr/>
            </p:nvSpPr>
            <p:spPr bwMode="auto">
              <a:xfrm>
                <a:off x="610" y="358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85" name="Line 69"/>
              <p:cNvSpPr>
                <a:spLocks noChangeShapeType="1"/>
              </p:cNvSpPr>
              <p:nvPr/>
            </p:nvSpPr>
            <p:spPr bwMode="auto">
              <a:xfrm>
                <a:off x="657" y="358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86" name="Line 70"/>
              <p:cNvSpPr>
                <a:spLocks noChangeShapeType="1"/>
              </p:cNvSpPr>
              <p:nvPr/>
            </p:nvSpPr>
            <p:spPr bwMode="auto">
              <a:xfrm>
                <a:off x="706" y="358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87" name="Line 71"/>
              <p:cNvSpPr>
                <a:spLocks noChangeShapeType="1"/>
              </p:cNvSpPr>
              <p:nvPr/>
            </p:nvSpPr>
            <p:spPr bwMode="auto">
              <a:xfrm>
                <a:off x="753" y="358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88" name="Line 72"/>
              <p:cNvSpPr>
                <a:spLocks noChangeShapeType="1"/>
              </p:cNvSpPr>
              <p:nvPr/>
            </p:nvSpPr>
            <p:spPr bwMode="auto">
              <a:xfrm>
                <a:off x="800" y="3588"/>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89" name="Line 73"/>
              <p:cNvSpPr>
                <a:spLocks noChangeShapeType="1"/>
              </p:cNvSpPr>
              <p:nvPr/>
            </p:nvSpPr>
            <p:spPr bwMode="auto">
              <a:xfrm>
                <a:off x="1091" y="3588"/>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90" name="Line 74"/>
              <p:cNvSpPr>
                <a:spLocks noChangeShapeType="1"/>
              </p:cNvSpPr>
              <p:nvPr/>
            </p:nvSpPr>
            <p:spPr bwMode="auto">
              <a:xfrm>
                <a:off x="1138" y="3588"/>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91" name="Line 75"/>
              <p:cNvSpPr>
                <a:spLocks noChangeShapeType="1"/>
              </p:cNvSpPr>
              <p:nvPr/>
            </p:nvSpPr>
            <p:spPr bwMode="auto">
              <a:xfrm>
                <a:off x="1185" y="3588"/>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92" name="Line 76"/>
              <p:cNvSpPr>
                <a:spLocks noChangeShapeType="1"/>
              </p:cNvSpPr>
              <p:nvPr/>
            </p:nvSpPr>
            <p:spPr bwMode="auto">
              <a:xfrm>
                <a:off x="1232" y="3588"/>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93" name="Line 77"/>
              <p:cNvSpPr>
                <a:spLocks noChangeShapeType="1"/>
              </p:cNvSpPr>
              <p:nvPr/>
            </p:nvSpPr>
            <p:spPr bwMode="auto">
              <a:xfrm>
                <a:off x="1280" y="358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94" name="Line 78"/>
              <p:cNvSpPr>
                <a:spLocks noChangeShapeType="1"/>
              </p:cNvSpPr>
              <p:nvPr/>
            </p:nvSpPr>
            <p:spPr bwMode="auto">
              <a:xfrm>
                <a:off x="1327" y="358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95" name="Line 79"/>
              <p:cNvSpPr>
                <a:spLocks noChangeShapeType="1"/>
              </p:cNvSpPr>
              <p:nvPr/>
            </p:nvSpPr>
            <p:spPr bwMode="auto">
              <a:xfrm>
                <a:off x="1374" y="3588"/>
                <a:ext cx="1"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96" name="Line 80"/>
              <p:cNvSpPr>
                <a:spLocks noChangeShapeType="1"/>
              </p:cNvSpPr>
              <p:nvPr/>
            </p:nvSpPr>
            <p:spPr bwMode="auto">
              <a:xfrm>
                <a:off x="1631" y="358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97" name="Line 81"/>
              <p:cNvSpPr>
                <a:spLocks noChangeShapeType="1"/>
              </p:cNvSpPr>
              <p:nvPr/>
            </p:nvSpPr>
            <p:spPr bwMode="auto">
              <a:xfrm>
                <a:off x="1678" y="358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98" name="Line 82"/>
              <p:cNvSpPr>
                <a:spLocks noChangeShapeType="1"/>
              </p:cNvSpPr>
              <p:nvPr/>
            </p:nvSpPr>
            <p:spPr bwMode="auto">
              <a:xfrm>
                <a:off x="1725" y="358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99" name="Line 83"/>
              <p:cNvSpPr>
                <a:spLocks noChangeShapeType="1"/>
              </p:cNvSpPr>
              <p:nvPr/>
            </p:nvSpPr>
            <p:spPr bwMode="auto">
              <a:xfrm>
                <a:off x="1772" y="3588"/>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00" name="Line 84"/>
              <p:cNvSpPr>
                <a:spLocks noChangeShapeType="1"/>
              </p:cNvSpPr>
              <p:nvPr/>
            </p:nvSpPr>
            <p:spPr bwMode="auto">
              <a:xfrm>
                <a:off x="1821" y="3588"/>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01" name="Line 85"/>
              <p:cNvSpPr>
                <a:spLocks noChangeShapeType="1"/>
              </p:cNvSpPr>
              <p:nvPr/>
            </p:nvSpPr>
            <p:spPr bwMode="auto">
              <a:xfrm>
                <a:off x="1868" y="3588"/>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02" name="Line 86"/>
              <p:cNvSpPr>
                <a:spLocks noChangeShapeType="1"/>
              </p:cNvSpPr>
              <p:nvPr/>
            </p:nvSpPr>
            <p:spPr bwMode="auto">
              <a:xfrm>
                <a:off x="1915" y="3588"/>
                <a:ext cx="1"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03" name="Line 87"/>
              <p:cNvSpPr>
                <a:spLocks noChangeShapeType="1"/>
              </p:cNvSpPr>
              <p:nvPr/>
            </p:nvSpPr>
            <p:spPr bwMode="auto">
              <a:xfrm>
                <a:off x="2172" y="3588"/>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04" name="Line 88"/>
              <p:cNvSpPr>
                <a:spLocks noChangeShapeType="1"/>
              </p:cNvSpPr>
              <p:nvPr/>
            </p:nvSpPr>
            <p:spPr bwMode="auto">
              <a:xfrm>
                <a:off x="2219" y="3588"/>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05" name="Line 89"/>
              <p:cNvSpPr>
                <a:spLocks noChangeShapeType="1"/>
              </p:cNvSpPr>
              <p:nvPr/>
            </p:nvSpPr>
            <p:spPr bwMode="auto">
              <a:xfrm>
                <a:off x="2265" y="358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06" name="Line 90"/>
              <p:cNvSpPr>
                <a:spLocks noChangeShapeType="1"/>
              </p:cNvSpPr>
              <p:nvPr/>
            </p:nvSpPr>
            <p:spPr bwMode="auto">
              <a:xfrm>
                <a:off x="2312" y="358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07" name="Line 91"/>
              <p:cNvSpPr>
                <a:spLocks noChangeShapeType="1"/>
              </p:cNvSpPr>
              <p:nvPr/>
            </p:nvSpPr>
            <p:spPr bwMode="auto">
              <a:xfrm>
                <a:off x="2361" y="358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08" name="Line 92"/>
              <p:cNvSpPr>
                <a:spLocks noChangeShapeType="1"/>
              </p:cNvSpPr>
              <p:nvPr/>
            </p:nvSpPr>
            <p:spPr bwMode="auto">
              <a:xfrm>
                <a:off x="2408" y="358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09" name="Line 93"/>
              <p:cNvSpPr>
                <a:spLocks noChangeShapeType="1"/>
              </p:cNvSpPr>
              <p:nvPr/>
            </p:nvSpPr>
            <p:spPr bwMode="auto">
              <a:xfrm>
                <a:off x="2455" y="3588"/>
                <a:ext cx="1"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10" name="Line 94"/>
              <p:cNvSpPr>
                <a:spLocks noChangeShapeType="1"/>
              </p:cNvSpPr>
              <p:nvPr/>
            </p:nvSpPr>
            <p:spPr bwMode="auto">
              <a:xfrm>
                <a:off x="550" y="304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11" name="Line 95"/>
              <p:cNvSpPr>
                <a:spLocks noChangeShapeType="1"/>
              </p:cNvSpPr>
              <p:nvPr/>
            </p:nvSpPr>
            <p:spPr bwMode="auto">
              <a:xfrm>
                <a:off x="597" y="304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12" name="Line 96"/>
              <p:cNvSpPr>
                <a:spLocks noChangeShapeType="1"/>
              </p:cNvSpPr>
              <p:nvPr/>
            </p:nvSpPr>
            <p:spPr bwMode="auto">
              <a:xfrm>
                <a:off x="644" y="304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13" name="Line 97"/>
              <p:cNvSpPr>
                <a:spLocks noChangeShapeType="1"/>
              </p:cNvSpPr>
              <p:nvPr/>
            </p:nvSpPr>
            <p:spPr bwMode="auto">
              <a:xfrm>
                <a:off x="691" y="304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14" name="Line 98"/>
              <p:cNvSpPr>
                <a:spLocks noChangeShapeType="1"/>
              </p:cNvSpPr>
              <p:nvPr/>
            </p:nvSpPr>
            <p:spPr bwMode="auto">
              <a:xfrm>
                <a:off x="740" y="304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15" name="Line 99"/>
              <p:cNvSpPr>
                <a:spLocks noChangeShapeType="1"/>
              </p:cNvSpPr>
              <p:nvPr/>
            </p:nvSpPr>
            <p:spPr bwMode="auto">
              <a:xfrm>
                <a:off x="787" y="3048"/>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16" name="Line 100"/>
              <p:cNvSpPr>
                <a:spLocks noChangeShapeType="1"/>
              </p:cNvSpPr>
              <p:nvPr/>
            </p:nvSpPr>
            <p:spPr bwMode="auto">
              <a:xfrm>
                <a:off x="1091" y="3048"/>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17" name="Line 101"/>
              <p:cNvSpPr>
                <a:spLocks noChangeShapeType="1"/>
              </p:cNvSpPr>
              <p:nvPr/>
            </p:nvSpPr>
            <p:spPr bwMode="auto">
              <a:xfrm>
                <a:off x="1138" y="3048"/>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18" name="Line 102"/>
              <p:cNvSpPr>
                <a:spLocks noChangeShapeType="1"/>
              </p:cNvSpPr>
              <p:nvPr/>
            </p:nvSpPr>
            <p:spPr bwMode="auto">
              <a:xfrm>
                <a:off x="1185" y="3048"/>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19" name="Line 103"/>
              <p:cNvSpPr>
                <a:spLocks noChangeShapeType="1"/>
              </p:cNvSpPr>
              <p:nvPr/>
            </p:nvSpPr>
            <p:spPr bwMode="auto">
              <a:xfrm>
                <a:off x="1232" y="3048"/>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20" name="Line 104"/>
              <p:cNvSpPr>
                <a:spLocks noChangeShapeType="1"/>
              </p:cNvSpPr>
              <p:nvPr/>
            </p:nvSpPr>
            <p:spPr bwMode="auto">
              <a:xfrm>
                <a:off x="1280" y="304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21" name="Line 105"/>
              <p:cNvSpPr>
                <a:spLocks noChangeShapeType="1"/>
              </p:cNvSpPr>
              <p:nvPr/>
            </p:nvSpPr>
            <p:spPr bwMode="auto">
              <a:xfrm>
                <a:off x="1327" y="304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22" name="Line 106"/>
              <p:cNvSpPr>
                <a:spLocks noChangeShapeType="1"/>
              </p:cNvSpPr>
              <p:nvPr/>
            </p:nvSpPr>
            <p:spPr bwMode="auto">
              <a:xfrm>
                <a:off x="1374" y="3048"/>
                <a:ext cx="1"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23" name="Line 107"/>
              <p:cNvSpPr>
                <a:spLocks noChangeShapeType="1"/>
              </p:cNvSpPr>
              <p:nvPr/>
            </p:nvSpPr>
            <p:spPr bwMode="auto">
              <a:xfrm>
                <a:off x="1597" y="304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24" name="Line 108"/>
              <p:cNvSpPr>
                <a:spLocks noChangeShapeType="1"/>
              </p:cNvSpPr>
              <p:nvPr/>
            </p:nvSpPr>
            <p:spPr bwMode="auto">
              <a:xfrm>
                <a:off x="1644" y="304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25" name="Line 109"/>
              <p:cNvSpPr>
                <a:spLocks noChangeShapeType="1"/>
              </p:cNvSpPr>
              <p:nvPr/>
            </p:nvSpPr>
            <p:spPr bwMode="auto">
              <a:xfrm>
                <a:off x="1691" y="304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26" name="Line 110"/>
              <p:cNvSpPr>
                <a:spLocks noChangeShapeType="1"/>
              </p:cNvSpPr>
              <p:nvPr/>
            </p:nvSpPr>
            <p:spPr bwMode="auto">
              <a:xfrm>
                <a:off x="1738" y="304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27" name="Line 111"/>
              <p:cNvSpPr>
                <a:spLocks noChangeShapeType="1"/>
              </p:cNvSpPr>
              <p:nvPr/>
            </p:nvSpPr>
            <p:spPr bwMode="auto">
              <a:xfrm>
                <a:off x="1787" y="304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28" name="Line 112"/>
              <p:cNvSpPr>
                <a:spLocks noChangeShapeType="1"/>
              </p:cNvSpPr>
              <p:nvPr/>
            </p:nvSpPr>
            <p:spPr bwMode="auto">
              <a:xfrm>
                <a:off x="1834" y="3048"/>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29" name="Line 113"/>
              <p:cNvSpPr>
                <a:spLocks noChangeShapeType="1"/>
              </p:cNvSpPr>
              <p:nvPr/>
            </p:nvSpPr>
            <p:spPr bwMode="auto">
              <a:xfrm>
                <a:off x="1881" y="3048"/>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30" name="Line 114"/>
              <p:cNvSpPr>
                <a:spLocks noChangeShapeType="1"/>
              </p:cNvSpPr>
              <p:nvPr/>
            </p:nvSpPr>
            <p:spPr bwMode="auto">
              <a:xfrm>
                <a:off x="2172" y="3048"/>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31" name="Line 115"/>
              <p:cNvSpPr>
                <a:spLocks noChangeShapeType="1"/>
              </p:cNvSpPr>
              <p:nvPr/>
            </p:nvSpPr>
            <p:spPr bwMode="auto">
              <a:xfrm>
                <a:off x="2219" y="3048"/>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32" name="Line 116"/>
              <p:cNvSpPr>
                <a:spLocks noChangeShapeType="1"/>
              </p:cNvSpPr>
              <p:nvPr/>
            </p:nvSpPr>
            <p:spPr bwMode="auto">
              <a:xfrm>
                <a:off x="2265" y="304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33" name="Line 117"/>
              <p:cNvSpPr>
                <a:spLocks noChangeShapeType="1"/>
              </p:cNvSpPr>
              <p:nvPr/>
            </p:nvSpPr>
            <p:spPr bwMode="auto">
              <a:xfrm>
                <a:off x="2312" y="3048"/>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34" name="Line 118"/>
              <p:cNvSpPr>
                <a:spLocks noChangeShapeType="1"/>
              </p:cNvSpPr>
              <p:nvPr/>
            </p:nvSpPr>
            <p:spPr bwMode="auto">
              <a:xfrm>
                <a:off x="2361" y="304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35" name="Line 119"/>
              <p:cNvSpPr>
                <a:spLocks noChangeShapeType="1"/>
              </p:cNvSpPr>
              <p:nvPr/>
            </p:nvSpPr>
            <p:spPr bwMode="auto">
              <a:xfrm>
                <a:off x="2408" y="3048"/>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36" name="Line 120"/>
              <p:cNvSpPr>
                <a:spLocks noChangeShapeType="1"/>
              </p:cNvSpPr>
              <p:nvPr/>
            </p:nvSpPr>
            <p:spPr bwMode="auto">
              <a:xfrm>
                <a:off x="550" y="250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37" name="Line 121"/>
              <p:cNvSpPr>
                <a:spLocks noChangeShapeType="1"/>
              </p:cNvSpPr>
              <p:nvPr/>
            </p:nvSpPr>
            <p:spPr bwMode="auto">
              <a:xfrm>
                <a:off x="597" y="2507"/>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38" name="Line 122"/>
              <p:cNvSpPr>
                <a:spLocks noChangeShapeType="1"/>
              </p:cNvSpPr>
              <p:nvPr/>
            </p:nvSpPr>
            <p:spPr bwMode="auto">
              <a:xfrm>
                <a:off x="644" y="2507"/>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39" name="Line 123"/>
              <p:cNvSpPr>
                <a:spLocks noChangeShapeType="1"/>
              </p:cNvSpPr>
              <p:nvPr/>
            </p:nvSpPr>
            <p:spPr bwMode="auto">
              <a:xfrm>
                <a:off x="691" y="2507"/>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40" name="Line 124"/>
              <p:cNvSpPr>
                <a:spLocks noChangeShapeType="1"/>
              </p:cNvSpPr>
              <p:nvPr/>
            </p:nvSpPr>
            <p:spPr bwMode="auto">
              <a:xfrm>
                <a:off x="740" y="250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41" name="Line 125"/>
              <p:cNvSpPr>
                <a:spLocks noChangeShapeType="1"/>
              </p:cNvSpPr>
              <p:nvPr/>
            </p:nvSpPr>
            <p:spPr bwMode="auto">
              <a:xfrm>
                <a:off x="787" y="2507"/>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42" name="Line 126"/>
              <p:cNvSpPr>
                <a:spLocks noChangeShapeType="1"/>
              </p:cNvSpPr>
              <p:nvPr/>
            </p:nvSpPr>
            <p:spPr bwMode="auto">
              <a:xfrm>
                <a:off x="1091" y="2507"/>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43" name="Line 127"/>
              <p:cNvSpPr>
                <a:spLocks noChangeShapeType="1"/>
              </p:cNvSpPr>
              <p:nvPr/>
            </p:nvSpPr>
            <p:spPr bwMode="auto">
              <a:xfrm>
                <a:off x="1138" y="250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44" name="Line 128"/>
              <p:cNvSpPr>
                <a:spLocks noChangeShapeType="1"/>
              </p:cNvSpPr>
              <p:nvPr/>
            </p:nvSpPr>
            <p:spPr bwMode="auto">
              <a:xfrm>
                <a:off x="1185" y="250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45" name="Line 129"/>
              <p:cNvSpPr>
                <a:spLocks noChangeShapeType="1"/>
              </p:cNvSpPr>
              <p:nvPr/>
            </p:nvSpPr>
            <p:spPr bwMode="auto">
              <a:xfrm>
                <a:off x="1232" y="250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46" name="Line 130"/>
              <p:cNvSpPr>
                <a:spLocks noChangeShapeType="1"/>
              </p:cNvSpPr>
              <p:nvPr/>
            </p:nvSpPr>
            <p:spPr bwMode="auto">
              <a:xfrm>
                <a:off x="1280" y="250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47" name="Line 131"/>
              <p:cNvSpPr>
                <a:spLocks noChangeShapeType="1"/>
              </p:cNvSpPr>
              <p:nvPr/>
            </p:nvSpPr>
            <p:spPr bwMode="auto">
              <a:xfrm>
                <a:off x="1327" y="250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48" name="Line 132"/>
              <p:cNvSpPr>
                <a:spLocks noChangeShapeType="1"/>
              </p:cNvSpPr>
              <p:nvPr/>
            </p:nvSpPr>
            <p:spPr bwMode="auto">
              <a:xfrm>
                <a:off x="1374" y="2507"/>
                <a:ext cx="1"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49" name="Line 133"/>
              <p:cNvSpPr>
                <a:spLocks noChangeShapeType="1"/>
              </p:cNvSpPr>
              <p:nvPr/>
            </p:nvSpPr>
            <p:spPr bwMode="auto">
              <a:xfrm>
                <a:off x="1597" y="250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50" name="Line 134"/>
              <p:cNvSpPr>
                <a:spLocks noChangeShapeType="1"/>
              </p:cNvSpPr>
              <p:nvPr/>
            </p:nvSpPr>
            <p:spPr bwMode="auto">
              <a:xfrm>
                <a:off x="1644" y="2507"/>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51" name="Line 135"/>
              <p:cNvSpPr>
                <a:spLocks noChangeShapeType="1"/>
              </p:cNvSpPr>
              <p:nvPr/>
            </p:nvSpPr>
            <p:spPr bwMode="auto">
              <a:xfrm>
                <a:off x="1691" y="2507"/>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52" name="Line 136"/>
              <p:cNvSpPr>
                <a:spLocks noChangeShapeType="1"/>
              </p:cNvSpPr>
              <p:nvPr/>
            </p:nvSpPr>
            <p:spPr bwMode="auto">
              <a:xfrm>
                <a:off x="1738" y="2507"/>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53" name="Line 137"/>
              <p:cNvSpPr>
                <a:spLocks noChangeShapeType="1"/>
              </p:cNvSpPr>
              <p:nvPr/>
            </p:nvSpPr>
            <p:spPr bwMode="auto">
              <a:xfrm>
                <a:off x="1787" y="250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54" name="Line 138"/>
              <p:cNvSpPr>
                <a:spLocks noChangeShapeType="1"/>
              </p:cNvSpPr>
              <p:nvPr/>
            </p:nvSpPr>
            <p:spPr bwMode="auto">
              <a:xfrm>
                <a:off x="1834" y="2507"/>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55" name="Line 139"/>
              <p:cNvSpPr>
                <a:spLocks noChangeShapeType="1"/>
              </p:cNvSpPr>
              <p:nvPr/>
            </p:nvSpPr>
            <p:spPr bwMode="auto">
              <a:xfrm>
                <a:off x="1881" y="250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56" name="Line 140"/>
              <p:cNvSpPr>
                <a:spLocks noChangeShapeType="1"/>
              </p:cNvSpPr>
              <p:nvPr/>
            </p:nvSpPr>
            <p:spPr bwMode="auto">
              <a:xfrm>
                <a:off x="2172" y="2507"/>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57" name="Line 141"/>
              <p:cNvSpPr>
                <a:spLocks noChangeShapeType="1"/>
              </p:cNvSpPr>
              <p:nvPr/>
            </p:nvSpPr>
            <p:spPr bwMode="auto">
              <a:xfrm>
                <a:off x="2219" y="250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58" name="Line 142"/>
              <p:cNvSpPr>
                <a:spLocks noChangeShapeType="1"/>
              </p:cNvSpPr>
              <p:nvPr/>
            </p:nvSpPr>
            <p:spPr bwMode="auto">
              <a:xfrm>
                <a:off x="2265" y="2507"/>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59" name="Line 143"/>
              <p:cNvSpPr>
                <a:spLocks noChangeShapeType="1"/>
              </p:cNvSpPr>
              <p:nvPr/>
            </p:nvSpPr>
            <p:spPr bwMode="auto">
              <a:xfrm>
                <a:off x="2312" y="2507"/>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60" name="Line 144"/>
              <p:cNvSpPr>
                <a:spLocks noChangeShapeType="1"/>
              </p:cNvSpPr>
              <p:nvPr/>
            </p:nvSpPr>
            <p:spPr bwMode="auto">
              <a:xfrm>
                <a:off x="2361" y="250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61" name="Line 145"/>
              <p:cNvSpPr>
                <a:spLocks noChangeShapeType="1"/>
              </p:cNvSpPr>
              <p:nvPr/>
            </p:nvSpPr>
            <p:spPr bwMode="auto">
              <a:xfrm>
                <a:off x="2408" y="250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62" name="Line 146"/>
              <p:cNvSpPr>
                <a:spLocks noChangeShapeType="1"/>
              </p:cNvSpPr>
              <p:nvPr/>
            </p:nvSpPr>
            <p:spPr bwMode="auto">
              <a:xfrm>
                <a:off x="517" y="1967"/>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63" name="Line 147"/>
              <p:cNvSpPr>
                <a:spLocks noChangeShapeType="1"/>
              </p:cNvSpPr>
              <p:nvPr/>
            </p:nvSpPr>
            <p:spPr bwMode="auto">
              <a:xfrm>
                <a:off x="564" y="196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64" name="Line 148"/>
              <p:cNvSpPr>
                <a:spLocks noChangeShapeType="1"/>
              </p:cNvSpPr>
              <p:nvPr/>
            </p:nvSpPr>
            <p:spPr bwMode="auto">
              <a:xfrm>
                <a:off x="610" y="1967"/>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65" name="Line 149"/>
              <p:cNvSpPr>
                <a:spLocks noChangeShapeType="1"/>
              </p:cNvSpPr>
              <p:nvPr/>
            </p:nvSpPr>
            <p:spPr bwMode="auto">
              <a:xfrm>
                <a:off x="657" y="1967"/>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66" name="Line 150"/>
              <p:cNvSpPr>
                <a:spLocks noChangeShapeType="1"/>
              </p:cNvSpPr>
              <p:nvPr/>
            </p:nvSpPr>
            <p:spPr bwMode="auto">
              <a:xfrm>
                <a:off x="706" y="196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67" name="Line 151"/>
              <p:cNvSpPr>
                <a:spLocks noChangeShapeType="1"/>
              </p:cNvSpPr>
              <p:nvPr/>
            </p:nvSpPr>
            <p:spPr bwMode="auto">
              <a:xfrm>
                <a:off x="753" y="196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68" name="Line 152"/>
              <p:cNvSpPr>
                <a:spLocks noChangeShapeType="1"/>
              </p:cNvSpPr>
              <p:nvPr/>
            </p:nvSpPr>
            <p:spPr bwMode="auto">
              <a:xfrm>
                <a:off x="800" y="196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69" name="Line 153"/>
              <p:cNvSpPr>
                <a:spLocks noChangeShapeType="1"/>
              </p:cNvSpPr>
              <p:nvPr/>
            </p:nvSpPr>
            <p:spPr bwMode="auto">
              <a:xfrm>
                <a:off x="1091" y="1967"/>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70" name="Line 154"/>
              <p:cNvSpPr>
                <a:spLocks noChangeShapeType="1"/>
              </p:cNvSpPr>
              <p:nvPr/>
            </p:nvSpPr>
            <p:spPr bwMode="auto">
              <a:xfrm>
                <a:off x="1138" y="196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71" name="Line 155"/>
              <p:cNvSpPr>
                <a:spLocks noChangeShapeType="1"/>
              </p:cNvSpPr>
              <p:nvPr/>
            </p:nvSpPr>
            <p:spPr bwMode="auto">
              <a:xfrm>
                <a:off x="1185" y="196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72" name="Line 156"/>
              <p:cNvSpPr>
                <a:spLocks noChangeShapeType="1"/>
              </p:cNvSpPr>
              <p:nvPr/>
            </p:nvSpPr>
            <p:spPr bwMode="auto">
              <a:xfrm>
                <a:off x="1232" y="196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73" name="Line 157"/>
              <p:cNvSpPr>
                <a:spLocks noChangeShapeType="1"/>
              </p:cNvSpPr>
              <p:nvPr/>
            </p:nvSpPr>
            <p:spPr bwMode="auto">
              <a:xfrm>
                <a:off x="1280" y="196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74" name="Line 158"/>
              <p:cNvSpPr>
                <a:spLocks noChangeShapeType="1"/>
              </p:cNvSpPr>
              <p:nvPr/>
            </p:nvSpPr>
            <p:spPr bwMode="auto">
              <a:xfrm>
                <a:off x="1327" y="196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75" name="Line 159"/>
              <p:cNvSpPr>
                <a:spLocks noChangeShapeType="1"/>
              </p:cNvSpPr>
              <p:nvPr/>
            </p:nvSpPr>
            <p:spPr bwMode="auto">
              <a:xfrm>
                <a:off x="1374" y="1967"/>
                <a:ext cx="1"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76" name="Line 160"/>
              <p:cNvSpPr>
                <a:spLocks noChangeShapeType="1"/>
              </p:cNvSpPr>
              <p:nvPr/>
            </p:nvSpPr>
            <p:spPr bwMode="auto">
              <a:xfrm>
                <a:off x="1631" y="196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77" name="Line 161"/>
              <p:cNvSpPr>
                <a:spLocks noChangeShapeType="1"/>
              </p:cNvSpPr>
              <p:nvPr/>
            </p:nvSpPr>
            <p:spPr bwMode="auto">
              <a:xfrm>
                <a:off x="1678" y="1967"/>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78" name="Line 162"/>
              <p:cNvSpPr>
                <a:spLocks noChangeShapeType="1"/>
              </p:cNvSpPr>
              <p:nvPr/>
            </p:nvSpPr>
            <p:spPr bwMode="auto">
              <a:xfrm>
                <a:off x="1725" y="1967"/>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79" name="Line 163"/>
              <p:cNvSpPr>
                <a:spLocks noChangeShapeType="1"/>
              </p:cNvSpPr>
              <p:nvPr/>
            </p:nvSpPr>
            <p:spPr bwMode="auto">
              <a:xfrm>
                <a:off x="1772" y="196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80" name="Line 164"/>
              <p:cNvSpPr>
                <a:spLocks noChangeShapeType="1"/>
              </p:cNvSpPr>
              <p:nvPr/>
            </p:nvSpPr>
            <p:spPr bwMode="auto">
              <a:xfrm>
                <a:off x="1821" y="1967"/>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81" name="Line 165"/>
              <p:cNvSpPr>
                <a:spLocks noChangeShapeType="1"/>
              </p:cNvSpPr>
              <p:nvPr/>
            </p:nvSpPr>
            <p:spPr bwMode="auto">
              <a:xfrm>
                <a:off x="1868" y="1967"/>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82" name="Line 166"/>
              <p:cNvSpPr>
                <a:spLocks noChangeShapeType="1"/>
              </p:cNvSpPr>
              <p:nvPr/>
            </p:nvSpPr>
            <p:spPr bwMode="auto">
              <a:xfrm>
                <a:off x="1915" y="1967"/>
                <a:ext cx="1"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83" name="Line 167"/>
              <p:cNvSpPr>
                <a:spLocks noChangeShapeType="1"/>
              </p:cNvSpPr>
              <p:nvPr/>
            </p:nvSpPr>
            <p:spPr bwMode="auto">
              <a:xfrm>
                <a:off x="2138" y="1967"/>
                <a:ext cx="5"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84" name="Line 168"/>
              <p:cNvSpPr>
                <a:spLocks noChangeShapeType="1"/>
              </p:cNvSpPr>
              <p:nvPr/>
            </p:nvSpPr>
            <p:spPr bwMode="auto">
              <a:xfrm>
                <a:off x="2185" y="196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85" name="Line 169"/>
              <p:cNvSpPr>
                <a:spLocks noChangeShapeType="1"/>
              </p:cNvSpPr>
              <p:nvPr/>
            </p:nvSpPr>
            <p:spPr bwMode="auto">
              <a:xfrm>
                <a:off x="2232" y="196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86" name="Line 170"/>
              <p:cNvSpPr>
                <a:spLocks noChangeShapeType="1"/>
              </p:cNvSpPr>
              <p:nvPr/>
            </p:nvSpPr>
            <p:spPr bwMode="auto">
              <a:xfrm>
                <a:off x="2279" y="1967"/>
                <a:ext cx="7"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87" name="Line 171"/>
              <p:cNvSpPr>
                <a:spLocks noChangeShapeType="1"/>
              </p:cNvSpPr>
              <p:nvPr/>
            </p:nvSpPr>
            <p:spPr bwMode="auto">
              <a:xfrm>
                <a:off x="2327" y="196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88" name="Line 172"/>
              <p:cNvSpPr>
                <a:spLocks noChangeShapeType="1"/>
              </p:cNvSpPr>
              <p:nvPr/>
            </p:nvSpPr>
            <p:spPr bwMode="auto">
              <a:xfrm>
                <a:off x="2374" y="1967"/>
                <a:ext cx="6"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89" name="Line 173"/>
              <p:cNvSpPr>
                <a:spLocks noChangeShapeType="1"/>
              </p:cNvSpPr>
              <p:nvPr/>
            </p:nvSpPr>
            <p:spPr bwMode="auto">
              <a:xfrm>
                <a:off x="2421" y="1967"/>
                <a:ext cx="8"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90" name="Line 174"/>
              <p:cNvSpPr>
                <a:spLocks noChangeShapeType="1"/>
              </p:cNvSpPr>
              <p:nvPr/>
            </p:nvSpPr>
            <p:spPr bwMode="auto">
              <a:xfrm>
                <a:off x="935" y="2089"/>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91" name="Line 175"/>
              <p:cNvSpPr>
                <a:spLocks noChangeShapeType="1"/>
              </p:cNvSpPr>
              <p:nvPr/>
            </p:nvSpPr>
            <p:spPr bwMode="auto">
              <a:xfrm>
                <a:off x="935" y="2136"/>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92" name="Line 176"/>
              <p:cNvSpPr>
                <a:spLocks noChangeShapeType="1"/>
              </p:cNvSpPr>
              <p:nvPr/>
            </p:nvSpPr>
            <p:spPr bwMode="auto">
              <a:xfrm>
                <a:off x="935" y="2183"/>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93" name="Line 177"/>
              <p:cNvSpPr>
                <a:spLocks noChangeShapeType="1"/>
              </p:cNvSpPr>
              <p:nvPr/>
            </p:nvSpPr>
            <p:spPr bwMode="auto">
              <a:xfrm>
                <a:off x="935" y="2232"/>
                <a:ext cx="1" cy="5"/>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94" name="Line 178"/>
              <p:cNvSpPr>
                <a:spLocks noChangeShapeType="1"/>
              </p:cNvSpPr>
              <p:nvPr/>
            </p:nvSpPr>
            <p:spPr bwMode="auto">
              <a:xfrm>
                <a:off x="935" y="2279"/>
                <a:ext cx="1" cy="5"/>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95" name="Line 179"/>
              <p:cNvSpPr>
                <a:spLocks noChangeShapeType="1"/>
              </p:cNvSpPr>
              <p:nvPr/>
            </p:nvSpPr>
            <p:spPr bwMode="auto">
              <a:xfrm>
                <a:off x="935" y="2325"/>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96" name="Line 180"/>
              <p:cNvSpPr>
                <a:spLocks noChangeShapeType="1"/>
              </p:cNvSpPr>
              <p:nvPr/>
            </p:nvSpPr>
            <p:spPr bwMode="auto">
              <a:xfrm>
                <a:off x="935" y="2372"/>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97" name="Line 181"/>
              <p:cNvSpPr>
                <a:spLocks noChangeShapeType="1"/>
              </p:cNvSpPr>
              <p:nvPr/>
            </p:nvSpPr>
            <p:spPr bwMode="auto">
              <a:xfrm>
                <a:off x="1475" y="2089"/>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98" name="Line 182"/>
              <p:cNvSpPr>
                <a:spLocks noChangeShapeType="1"/>
              </p:cNvSpPr>
              <p:nvPr/>
            </p:nvSpPr>
            <p:spPr bwMode="auto">
              <a:xfrm>
                <a:off x="1475" y="2136"/>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99" name="Line 183"/>
              <p:cNvSpPr>
                <a:spLocks noChangeShapeType="1"/>
              </p:cNvSpPr>
              <p:nvPr/>
            </p:nvSpPr>
            <p:spPr bwMode="auto">
              <a:xfrm>
                <a:off x="1475" y="2183"/>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00" name="Line 184"/>
              <p:cNvSpPr>
                <a:spLocks noChangeShapeType="1"/>
              </p:cNvSpPr>
              <p:nvPr/>
            </p:nvSpPr>
            <p:spPr bwMode="auto">
              <a:xfrm>
                <a:off x="1475" y="2232"/>
                <a:ext cx="1" cy="5"/>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01" name="Line 185"/>
              <p:cNvSpPr>
                <a:spLocks noChangeShapeType="1"/>
              </p:cNvSpPr>
              <p:nvPr/>
            </p:nvSpPr>
            <p:spPr bwMode="auto">
              <a:xfrm>
                <a:off x="1475" y="2279"/>
                <a:ext cx="1" cy="5"/>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02" name="Line 186"/>
              <p:cNvSpPr>
                <a:spLocks noChangeShapeType="1"/>
              </p:cNvSpPr>
              <p:nvPr/>
            </p:nvSpPr>
            <p:spPr bwMode="auto">
              <a:xfrm>
                <a:off x="1475" y="2325"/>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03" name="Line 187"/>
              <p:cNvSpPr>
                <a:spLocks noChangeShapeType="1"/>
              </p:cNvSpPr>
              <p:nvPr/>
            </p:nvSpPr>
            <p:spPr bwMode="auto">
              <a:xfrm>
                <a:off x="1475" y="2372"/>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04" name="Line 188"/>
              <p:cNvSpPr>
                <a:spLocks noChangeShapeType="1"/>
              </p:cNvSpPr>
              <p:nvPr/>
            </p:nvSpPr>
            <p:spPr bwMode="auto">
              <a:xfrm>
                <a:off x="2016" y="2089"/>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05" name="Line 189"/>
              <p:cNvSpPr>
                <a:spLocks noChangeShapeType="1"/>
              </p:cNvSpPr>
              <p:nvPr/>
            </p:nvSpPr>
            <p:spPr bwMode="auto">
              <a:xfrm>
                <a:off x="2016" y="2136"/>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06" name="Line 190"/>
              <p:cNvSpPr>
                <a:spLocks noChangeShapeType="1"/>
              </p:cNvSpPr>
              <p:nvPr/>
            </p:nvSpPr>
            <p:spPr bwMode="auto">
              <a:xfrm>
                <a:off x="2016" y="2183"/>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07" name="Line 191"/>
              <p:cNvSpPr>
                <a:spLocks noChangeShapeType="1"/>
              </p:cNvSpPr>
              <p:nvPr/>
            </p:nvSpPr>
            <p:spPr bwMode="auto">
              <a:xfrm>
                <a:off x="2016" y="2232"/>
                <a:ext cx="1" cy="5"/>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08" name="Line 192"/>
              <p:cNvSpPr>
                <a:spLocks noChangeShapeType="1"/>
              </p:cNvSpPr>
              <p:nvPr/>
            </p:nvSpPr>
            <p:spPr bwMode="auto">
              <a:xfrm>
                <a:off x="2016" y="2279"/>
                <a:ext cx="1" cy="5"/>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09" name="Line 193"/>
              <p:cNvSpPr>
                <a:spLocks noChangeShapeType="1"/>
              </p:cNvSpPr>
              <p:nvPr/>
            </p:nvSpPr>
            <p:spPr bwMode="auto">
              <a:xfrm>
                <a:off x="2016" y="2325"/>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10" name="Line 194"/>
              <p:cNvSpPr>
                <a:spLocks noChangeShapeType="1"/>
              </p:cNvSpPr>
              <p:nvPr/>
            </p:nvSpPr>
            <p:spPr bwMode="auto">
              <a:xfrm>
                <a:off x="2016" y="2372"/>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11" name="Line 195"/>
              <p:cNvSpPr>
                <a:spLocks noChangeShapeType="1"/>
              </p:cNvSpPr>
              <p:nvPr/>
            </p:nvSpPr>
            <p:spPr bwMode="auto">
              <a:xfrm>
                <a:off x="2556" y="2123"/>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12" name="Line 196"/>
              <p:cNvSpPr>
                <a:spLocks noChangeShapeType="1"/>
              </p:cNvSpPr>
              <p:nvPr/>
            </p:nvSpPr>
            <p:spPr bwMode="auto">
              <a:xfrm>
                <a:off x="2556" y="2170"/>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13" name="Line 197"/>
              <p:cNvSpPr>
                <a:spLocks noChangeShapeType="1"/>
              </p:cNvSpPr>
              <p:nvPr/>
            </p:nvSpPr>
            <p:spPr bwMode="auto">
              <a:xfrm>
                <a:off x="2556" y="2217"/>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14" name="Line 198"/>
              <p:cNvSpPr>
                <a:spLocks noChangeShapeType="1"/>
              </p:cNvSpPr>
              <p:nvPr/>
            </p:nvSpPr>
            <p:spPr bwMode="auto">
              <a:xfrm>
                <a:off x="2556" y="2265"/>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15" name="Line 199"/>
              <p:cNvSpPr>
                <a:spLocks noChangeShapeType="1"/>
              </p:cNvSpPr>
              <p:nvPr/>
            </p:nvSpPr>
            <p:spPr bwMode="auto">
              <a:xfrm>
                <a:off x="2556" y="2312"/>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16" name="Line 200"/>
              <p:cNvSpPr>
                <a:spLocks noChangeShapeType="1"/>
              </p:cNvSpPr>
              <p:nvPr/>
            </p:nvSpPr>
            <p:spPr bwMode="auto">
              <a:xfrm>
                <a:off x="2556" y="2359"/>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17" name="Line 201"/>
              <p:cNvSpPr>
                <a:spLocks noChangeShapeType="1"/>
              </p:cNvSpPr>
              <p:nvPr/>
            </p:nvSpPr>
            <p:spPr bwMode="auto">
              <a:xfrm>
                <a:off x="2556" y="2406"/>
                <a:ext cx="1" cy="1"/>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18" name="Line 202"/>
              <p:cNvSpPr>
                <a:spLocks noChangeShapeType="1"/>
              </p:cNvSpPr>
              <p:nvPr/>
            </p:nvSpPr>
            <p:spPr bwMode="auto">
              <a:xfrm>
                <a:off x="935" y="2629"/>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19" name="Line 203"/>
              <p:cNvSpPr>
                <a:spLocks noChangeShapeType="1"/>
              </p:cNvSpPr>
              <p:nvPr/>
            </p:nvSpPr>
            <p:spPr bwMode="auto">
              <a:xfrm>
                <a:off x="935" y="2676"/>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20" name="Line 204"/>
              <p:cNvSpPr>
                <a:spLocks noChangeShapeType="1"/>
              </p:cNvSpPr>
              <p:nvPr/>
            </p:nvSpPr>
            <p:spPr bwMode="auto">
              <a:xfrm>
                <a:off x="935" y="2723"/>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21" name="Line 205"/>
              <p:cNvSpPr>
                <a:spLocks noChangeShapeType="1"/>
              </p:cNvSpPr>
              <p:nvPr/>
            </p:nvSpPr>
            <p:spPr bwMode="auto">
              <a:xfrm>
                <a:off x="935" y="2772"/>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623" name="Line 207"/>
            <p:cNvSpPr>
              <a:spLocks noChangeShapeType="1"/>
            </p:cNvSpPr>
            <p:nvPr/>
          </p:nvSpPr>
          <p:spPr bwMode="auto">
            <a:xfrm>
              <a:off x="935" y="2819"/>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24" name="Line 208"/>
            <p:cNvSpPr>
              <a:spLocks noChangeShapeType="1"/>
            </p:cNvSpPr>
            <p:nvPr/>
          </p:nvSpPr>
          <p:spPr bwMode="auto">
            <a:xfrm>
              <a:off x="935" y="2866"/>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25" name="Line 209"/>
            <p:cNvSpPr>
              <a:spLocks noChangeShapeType="1"/>
            </p:cNvSpPr>
            <p:nvPr/>
          </p:nvSpPr>
          <p:spPr bwMode="auto">
            <a:xfrm>
              <a:off x="935" y="2913"/>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26" name="Line 210"/>
            <p:cNvSpPr>
              <a:spLocks noChangeShapeType="1"/>
            </p:cNvSpPr>
            <p:nvPr/>
          </p:nvSpPr>
          <p:spPr bwMode="auto">
            <a:xfrm>
              <a:off x="1475" y="2629"/>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27" name="Line 211"/>
            <p:cNvSpPr>
              <a:spLocks noChangeShapeType="1"/>
            </p:cNvSpPr>
            <p:nvPr/>
          </p:nvSpPr>
          <p:spPr bwMode="auto">
            <a:xfrm>
              <a:off x="1475" y="2676"/>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28" name="Line 212"/>
            <p:cNvSpPr>
              <a:spLocks noChangeShapeType="1"/>
            </p:cNvSpPr>
            <p:nvPr/>
          </p:nvSpPr>
          <p:spPr bwMode="auto">
            <a:xfrm>
              <a:off x="1475" y="2723"/>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29" name="Line 213"/>
            <p:cNvSpPr>
              <a:spLocks noChangeShapeType="1"/>
            </p:cNvSpPr>
            <p:nvPr/>
          </p:nvSpPr>
          <p:spPr bwMode="auto">
            <a:xfrm>
              <a:off x="1475" y="2772"/>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30" name="Line 214"/>
            <p:cNvSpPr>
              <a:spLocks noChangeShapeType="1"/>
            </p:cNvSpPr>
            <p:nvPr/>
          </p:nvSpPr>
          <p:spPr bwMode="auto">
            <a:xfrm>
              <a:off x="1475" y="2819"/>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31" name="Line 215"/>
            <p:cNvSpPr>
              <a:spLocks noChangeShapeType="1"/>
            </p:cNvSpPr>
            <p:nvPr/>
          </p:nvSpPr>
          <p:spPr bwMode="auto">
            <a:xfrm>
              <a:off x="1475" y="2866"/>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32" name="Line 216"/>
            <p:cNvSpPr>
              <a:spLocks noChangeShapeType="1"/>
            </p:cNvSpPr>
            <p:nvPr/>
          </p:nvSpPr>
          <p:spPr bwMode="auto">
            <a:xfrm>
              <a:off x="1475" y="2913"/>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33" name="Line 217"/>
            <p:cNvSpPr>
              <a:spLocks noChangeShapeType="1"/>
            </p:cNvSpPr>
            <p:nvPr/>
          </p:nvSpPr>
          <p:spPr bwMode="auto">
            <a:xfrm>
              <a:off x="2016" y="2629"/>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34" name="Line 218"/>
            <p:cNvSpPr>
              <a:spLocks noChangeShapeType="1"/>
            </p:cNvSpPr>
            <p:nvPr/>
          </p:nvSpPr>
          <p:spPr bwMode="auto">
            <a:xfrm>
              <a:off x="2016" y="2676"/>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35" name="Line 219"/>
            <p:cNvSpPr>
              <a:spLocks noChangeShapeType="1"/>
            </p:cNvSpPr>
            <p:nvPr/>
          </p:nvSpPr>
          <p:spPr bwMode="auto">
            <a:xfrm>
              <a:off x="2016" y="2723"/>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36" name="Line 220"/>
            <p:cNvSpPr>
              <a:spLocks noChangeShapeType="1"/>
            </p:cNvSpPr>
            <p:nvPr/>
          </p:nvSpPr>
          <p:spPr bwMode="auto">
            <a:xfrm>
              <a:off x="2016" y="2772"/>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37" name="Line 221"/>
            <p:cNvSpPr>
              <a:spLocks noChangeShapeType="1"/>
            </p:cNvSpPr>
            <p:nvPr/>
          </p:nvSpPr>
          <p:spPr bwMode="auto">
            <a:xfrm>
              <a:off x="2016" y="2819"/>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38" name="Line 222"/>
            <p:cNvSpPr>
              <a:spLocks noChangeShapeType="1"/>
            </p:cNvSpPr>
            <p:nvPr/>
          </p:nvSpPr>
          <p:spPr bwMode="auto">
            <a:xfrm>
              <a:off x="2016" y="2866"/>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39" name="Line 223"/>
            <p:cNvSpPr>
              <a:spLocks noChangeShapeType="1"/>
            </p:cNvSpPr>
            <p:nvPr/>
          </p:nvSpPr>
          <p:spPr bwMode="auto">
            <a:xfrm>
              <a:off x="2016" y="2913"/>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40" name="Line 224"/>
            <p:cNvSpPr>
              <a:spLocks noChangeShapeType="1"/>
            </p:cNvSpPr>
            <p:nvPr/>
          </p:nvSpPr>
          <p:spPr bwMode="auto">
            <a:xfrm>
              <a:off x="2556" y="2663"/>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41" name="Line 225"/>
            <p:cNvSpPr>
              <a:spLocks noChangeShapeType="1"/>
            </p:cNvSpPr>
            <p:nvPr/>
          </p:nvSpPr>
          <p:spPr bwMode="auto">
            <a:xfrm>
              <a:off x="2556" y="2710"/>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42" name="Line 226"/>
            <p:cNvSpPr>
              <a:spLocks noChangeShapeType="1"/>
            </p:cNvSpPr>
            <p:nvPr/>
          </p:nvSpPr>
          <p:spPr bwMode="auto">
            <a:xfrm>
              <a:off x="2556" y="2757"/>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43" name="Line 227"/>
            <p:cNvSpPr>
              <a:spLocks noChangeShapeType="1"/>
            </p:cNvSpPr>
            <p:nvPr/>
          </p:nvSpPr>
          <p:spPr bwMode="auto">
            <a:xfrm>
              <a:off x="2556" y="2806"/>
              <a:ext cx="1" cy="5"/>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44" name="Line 228"/>
            <p:cNvSpPr>
              <a:spLocks noChangeShapeType="1"/>
            </p:cNvSpPr>
            <p:nvPr/>
          </p:nvSpPr>
          <p:spPr bwMode="auto">
            <a:xfrm>
              <a:off x="2556" y="2853"/>
              <a:ext cx="1" cy="5"/>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45" name="Line 229"/>
            <p:cNvSpPr>
              <a:spLocks noChangeShapeType="1"/>
            </p:cNvSpPr>
            <p:nvPr/>
          </p:nvSpPr>
          <p:spPr bwMode="auto">
            <a:xfrm>
              <a:off x="2556" y="2900"/>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46" name="Line 230"/>
            <p:cNvSpPr>
              <a:spLocks noChangeShapeType="1"/>
            </p:cNvSpPr>
            <p:nvPr/>
          </p:nvSpPr>
          <p:spPr bwMode="auto">
            <a:xfrm>
              <a:off x="935" y="3204"/>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47" name="Line 231"/>
            <p:cNvSpPr>
              <a:spLocks noChangeShapeType="1"/>
            </p:cNvSpPr>
            <p:nvPr/>
          </p:nvSpPr>
          <p:spPr bwMode="auto">
            <a:xfrm>
              <a:off x="935" y="3251"/>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48" name="Line 232"/>
            <p:cNvSpPr>
              <a:spLocks noChangeShapeType="1"/>
            </p:cNvSpPr>
            <p:nvPr/>
          </p:nvSpPr>
          <p:spPr bwMode="auto">
            <a:xfrm>
              <a:off x="935" y="3297"/>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49" name="Line 233"/>
            <p:cNvSpPr>
              <a:spLocks noChangeShapeType="1"/>
            </p:cNvSpPr>
            <p:nvPr/>
          </p:nvSpPr>
          <p:spPr bwMode="auto">
            <a:xfrm>
              <a:off x="935" y="3346"/>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50" name="Line 234"/>
            <p:cNvSpPr>
              <a:spLocks noChangeShapeType="1"/>
            </p:cNvSpPr>
            <p:nvPr/>
          </p:nvSpPr>
          <p:spPr bwMode="auto">
            <a:xfrm>
              <a:off x="935" y="3393"/>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51" name="Line 235"/>
            <p:cNvSpPr>
              <a:spLocks noChangeShapeType="1"/>
            </p:cNvSpPr>
            <p:nvPr/>
          </p:nvSpPr>
          <p:spPr bwMode="auto">
            <a:xfrm>
              <a:off x="935" y="3440"/>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52" name="Line 236"/>
            <p:cNvSpPr>
              <a:spLocks noChangeShapeType="1"/>
            </p:cNvSpPr>
            <p:nvPr/>
          </p:nvSpPr>
          <p:spPr bwMode="auto">
            <a:xfrm>
              <a:off x="1475" y="3204"/>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53" name="Line 237"/>
            <p:cNvSpPr>
              <a:spLocks noChangeShapeType="1"/>
            </p:cNvSpPr>
            <p:nvPr/>
          </p:nvSpPr>
          <p:spPr bwMode="auto">
            <a:xfrm>
              <a:off x="1475" y="3251"/>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54" name="Line 238"/>
            <p:cNvSpPr>
              <a:spLocks noChangeShapeType="1"/>
            </p:cNvSpPr>
            <p:nvPr/>
          </p:nvSpPr>
          <p:spPr bwMode="auto">
            <a:xfrm>
              <a:off x="1475" y="3297"/>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55" name="Line 239"/>
            <p:cNvSpPr>
              <a:spLocks noChangeShapeType="1"/>
            </p:cNvSpPr>
            <p:nvPr/>
          </p:nvSpPr>
          <p:spPr bwMode="auto">
            <a:xfrm>
              <a:off x="1475" y="3346"/>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56" name="Line 240"/>
            <p:cNvSpPr>
              <a:spLocks noChangeShapeType="1"/>
            </p:cNvSpPr>
            <p:nvPr/>
          </p:nvSpPr>
          <p:spPr bwMode="auto">
            <a:xfrm>
              <a:off x="1475" y="3393"/>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57" name="Line 241"/>
            <p:cNvSpPr>
              <a:spLocks noChangeShapeType="1"/>
            </p:cNvSpPr>
            <p:nvPr/>
          </p:nvSpPr>
          <p:spPr bwMode="auto">
            <a:xfrm>
              <a:off x="1475" y="3440"/>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58" name="Line 242"/>
            <p:cNvSpPr>
              <a:spLocks noChangeShapeType="1"/>
            </p:cNvSpPr>
            <p:nvPr/>
          </p:nvSpPr>
          <p:spPr bwMode="auto">
            <a:xfrm>
              <a:off x="2016" y="3204"/>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59" name="Line 243"/>
            <p:cNvSpPr>
              <a:spLocks noChangeShapeType="1"/>
            </p:cNvSpPr>
            <p:nvPr/>
          </p:nvSpPr>
          <p:spPr bwMode="auto">
            <a:xfrm>
              <a:off x="2016" y="3251"/>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60" name="Line 244"/>
            <p:cNvSpPr>
              <a:spLocks noChangeShapeType="1"/>
            </p:cNvSpPr>
            <p:nvPr/>
          </p:nvSpPr>
          <p:spPr bwMode="auto">
            <a:xfrm>
              <a:off x="2016" y="3297"/>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61" name="Line 245"/>
            <p:cNvSpPr>
              <a:spLocks noChangeShapeType="1"/>
            </p:cNvSpPr>
            <p:nvPr/>
          </p:nvSpPr>
          <p:spPr bwMode="auto">
            <a:xfrm>
              <a:off x="2016" y="3346"/>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62" name="Line 246"/>
            <p:cNvSpPr>
              <a:spLocks noChangeShapeType="1"/>
            </p:cNvSpPr>
            <p:nvPr/>
          </p:nvSpPr>
          <p:spPr bwMode="auto">
            <a:xfrm>
              <a:off x="2016" y="3393"/>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63" name="Line 247"/>
            <p:cNvSpPr>
              <a:spLocks noChangeShapeType="1"/>
            </p:cNvSpPr>
            <p:nvPr/>
          </p:nvSpPr>
          <p:spPr bwMode="auto">
            <a:xfrm>
              <a:off x="2016" y="3440"/>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64" name="Line 248"/>
            <p:cNvSpPr>
              <a:spLocks noChangeShapeType="1"/>
            </p:cNvSpPr>
            <p:nvPr/>
          </p:nvSpPr>
          <p:spPr bwMode="auto">
            <a:xfrm>
              <a:off x="2556" y="3170"/>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65" name="Line 249"/>
            <p:cNvSpPr>
              <a:spLocks noChangeShapeType="1"/>
            </p:cNvSpPr>
            <p:nvPr/>
          </p:nvSpPr>
          <p:spPr bwMode="auto">
            <a:xfrm>
              <a:off x="2556" y="3217"/>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66" name="Line 250"/>
            <p:cNvSpPr>
              <a:spLocks noChangeShapeType="1"/>
            </p:cNvSpPr>
            <p:nvPr/>
          </p:nvSpPr>
          <p:spPr bwMode="auto">
            <a:xfrm>
              <a:off x="2556" y="3264"/>
              <a:ext cx="1" cy="7"/>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67" name="Line 251"/>
            <p:cNvSpPr>
              <a:spLocks noChangeShapeType="1"/>
            </p:cNvSpPr>
            <p:nvPr/>
          </p:nvSpPr>
          <p:spPr bwMode="auto">
            <a:xfrm>
              <a:off x="2556" y="3312"/>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68" name="Line 252"/>
            <p:cNvSpPr>
              <a:spLocks noChangeShapeType="1"/>
            </p:cNvSpPr>
            <p:nvPr/>
          </p:nvSpPr>
          <p:spPr bwMode="auto">
            <a:xfrm>
              <a:off x="2556" y="3359"/>
              <a:ext cx="1" cy="6"/>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69" name="Line 253"/>
            <p:cNvSpPr>
              <a:spLocks noChangeShapeType="1"/>
            </p:cNvSpPr>
            <p:nvPr/>
          </p:nvSpPr>
          <p:spPr bwMode="auto">
            <a:xfrm>
              <a:off x="2556" y="3406"/>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70" name="Line 254"/>
            <p:cNvSpPr>
              <a:spLocks noChangeShapeType="1"/>
            </p:cNvSpPr>
            <p:nvPr/>
          </p:nvSpPr>
          <p:spPr bwMode="auto">
            <a:xfrm>
              <a:off x="2556" y="3453"/>
              <a:ext cx="1" cy="8"/>
            </a:xfrm>
            <a:prstGeom prst="line">
              <a:avLst/>
            </a:prstGeom>
            <a:no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81" name="Line 265"/>
            <p:cNvSpPr>
              <a:spLocks noChangeShapeType="1"/>
            </p:cNvSpPr>
            <p:nvPr/>
          </p:nvSpPr>
          <p:spPr bwMode="auto">
            <a:xfrm>
              <a:off x="462" y="2102"/>
              <a:ext cx="1" cy="22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82" name="Freeform 266"/>
            <p:cNvSpPr>
              <a:spLocks/>
            </p:cNvSpPr>
            <p:nvPr/>
          </p:nvSpPr>
          <p:spPr bwMode="auto">
            <a:xfrm>
              <a:off x="436" y="2217"/>
              <a:ext cx="52" cy="108"/>
            </a:xfrm>
            <a:custGeom>
              <a:avLst/>
              <a:gdLst/>
              <a:ahLst/>
              <a:cxnLst>
                <a:cxn ang="0">
                  <a:pos x="0" y="0"/>
                </a:cxn>
                <a:cxn ang="0">
                  <a:pos x="26" y="108"/>
                </a:cxn>
                <a:cxn ang="0">
                  <a:pos x="52" y="0"/>
                </a:cxn>
                <a:cxn ang="0">
                  <a:pos x="0" y="0"/>
                </a:cxn>
              </a:cxnLst>
              <a:rect l="0" t="0" r="r" b="b"/>
              <a:pathLst>
                <a:path w="52" h="108">
                  <a:moveTo>
                    <a:pt x="0" y="0"/>
                  </a:moveTo>
                  <a:lnTo>
                    <a:pt x="26" y="108"/>
                  </a:lnTo>
                  <a:lnTo>
                    <a:pt x="5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83" name="Freeform 267"/>
            <p:cNvSpPr>
              <a:spLocks/>
            </p:cNvSpPr>
            <p:nvPr/>
          </p:nvSpPr>
          <p:spPr bwMode="auto">
            <a:xfrm>
              <a:off x="436" y="2217"/>
              <a:ext cx="52" cy="108"/>
            </a:xfrm>
            <a:custGeom>
              <a:avLst/>
              <a:gdLst/>
              <a:ahLst/>
              <a:cxnLst>
                <a:cxn ang="0">
                  <a:pos x="0" y="0"/>
                </a:cxn>
                <a:cxn ang="0">
                  <a:pos x="26" y="108"/>
                </a:cxn>
                <a:cxn ang="0">
                  <a:pos x="52" y="0"/>
                </a:cxn>
                <a:cxn ang="0">
                  <a:pos x="0" y="0"/>
                </a:cxn>
              </a:cxnLst>
              <a:rect l="0" t="0" r="r" b="b"/>
              <a:pathLst>
                <a:path w="52" h="108">
                  <a:moveTo>
                    <a:pt x="0" y="0"/>
                  </a:moveTo>
                  <a:lnTo>
                    <a:pt x="26" y="108"/>
                  </a:lnTo>
                  <a:lnTo>
                    <a:pt x="52" y="0"/>
                  </a:lnTo>
                  <a:lnTo>
                    <a:pt x="0" y="0"/>
                  </a:lnTo>
                </a:path>
              </a:pathLst>
            </a:cu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84" name="Line 268"/>
            <p:cNvSpPr>
              <a:spLocks noChangeShapeType="1"/>
            </p:cNvSpPr>
            <p:nvPr/>
          </p:nvSpPr>
          <p:spPr bwMode="auto">
            <a:xfrm>
              <a:off x="530" y="2035"/>
              <a:ext cx="255"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85" name="Freeform 269"/>
            <p:cNvSpPr>
              <a:spLocks/>
            </p:cNvSpPr>
            <p:nvPr/>
          </p:nvSpPr>
          <p:spPr bwMode="auto">
            <a:xfrm>
              <a:off x="678" y="2008"/>
              <a:ext cx="107" cy="55"/>
            </a:xfrm>
            <a:custGeom>
              <a:avLst/>
              <a:gdLst/>
              <a:ahLst/>
              <a:cxnLst>
                <a:cxn ang="0">
                  <a:pos x="0" y="55"/>
                </a:cxn>
                <a:cxn ang="0">
                  <a:pos x="107" y="27"/>
                </a:cxn>
                <a:cxn ang="0">
                  <a:pos x="0" y="0"/>
                </a:cxn>
                <a:cxn ang="0">
                  <a:pos x="0" y="55"/>
                </a:cxn>
              </a:cxnLst>
              <a:rect l="0" t="0" r="r" b="b"/>
              <a:pathLst>
                <a:path w="107" h="55">
                  <a:moveTo>
                    <a:pt x="0" y="55"/>
                  </a:moveTo>
                  <a:lnTo>
                    <a:pt x="107" y="27"/>
                  </a:lnTo>
                  <a:lnTo>
                    <a:pt x="0"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86" name="Freeform 270"/>
            <p:cNvSpPr>
              <a:spLocks/>
            </p:cNvSpPr>
            <p:nvPr/>
          </p:nvSpPr>
          <p:spPr bwMode="auto">
            <a:xfrm>
              <a:off x="678" y="2008"/>
              <a:ext cx="107" cy="55"/>
            </a:xfrm>
            <a:custGeom>
              <a:avLst/>
              <a:gdLst/>
              <a:ahLst/>
              <a:cxnLst>
                <a:cxn ang="0">
                  <a:pos x="0" y="55"/>
                </a:cxn>
                <a:cxn ang="0">
                  <a:pos x="107" y="27"/>
                </a:cxn>
                <a:cxn ang="0">
                  <a:pos x="0" y="0"/>
                </a:cxn>
                <a:cxn ang="0">
                  <a:pos x="0" y="55"/>
                </a:cxn>
              </a:cxnLst>
              <a:rect l="0" t="0" r="r" b="b"/>
              <a:pathLst>
                <a:path w="107" h="55">
                  <a:moveTo>
                    <a:pt x="0" y="55"/>
                  </a:moveTo>
                  <a:lnTo>
                    <a:pt x="107" y="27"/>
                  </a:lnTo>
                  <a:lnTo>
                    <a:pt x="0" y="0"/>
                  </a:lnTo>
                  <a:lnTo>
                    <a:pt x="0" y="55"/>
                  </a:lnTo>
                </a:path>
              </a:pathLst>
            </a:cu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87" name="Line 271"/>
            <p:cNvSpPr>
              <a:spLocks noChangeShapeType="1"/>
            </p:cNvSpPr>
            <p:nvPr/>
          </p:nvSpPr>
          <p:spPr bwMode="auto">
            <a:xfrm flipV="1">
              <a:off x="462" y="3232"/>
              <a:ext cx="1" cy="2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88" name="Freeform 272"/>
            <p:cNvSpPr>
              <a:spLocks/>
            </p:cNvSpPr>
            <p:nvPr/>
          </p:nvSpPr>
          <p:spPr bwMode="auto">
            <a:xfrm>
              <a:off x="436" y="3232"/>
              <a:ext cx="52" cy="107"/>
            </a:xfrm>
            <a:custGeom>
              <a:avLst/>
              <a:gdLst/>
              <a:ahLst/>
              <a:cxnLst>
                <a:cxn ang="0">
                  <a:pos x="52" y="107"/>
                </a:cxn>
                <a:cxn ang="0">
                  <a:pos x="26" y="0"/>
                </a:cxn>
                <a:cxn ang="0">
                  <a:pos x="0" y="107"/>
                </a:cxn>
                <a:cxn ang="0">
                  <a:pos x="52" y="107"/>
                </a:cxn>
              </a:cxnLst>
              <a:rect l="0" t="0" r="r" b="b"/>
              <a:pathLst>
                <a:path w="52" h="107">
                  <a:moveTo>
                    <a:pt x="52" y="107"/>
                  </a:moveTo>
                  <a:lnTo>
                    <a:pt x="26" y="0"/>
                  </a:lnTo>
                  <a:lnTo>
                    <a:pt x="0" y="107"/>
                  </a:lnTo>
                  <a:lnTo>
                    <a:pt x="52"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89" name="Freeform 273"/>
            <p:cNvSpPr>
              <a:spLocks/>
            </p:cNvSpPr>
            <p:nvPr/>
          </p:nvSpPr>
          <p:spPr bwMode="auto">
            <a:xfrm>
              <a:off x="436" y="3232"/>
              <a:ext cx="52" cy="107"/>
            </a:xfrm>
            <a:custGeom>
              <a:avLst/>
              <a:gdLst/>
              <a:ahLst/>
              <a:cxnLst>
                <a:cxn ang="0">
                  <a:pos x="52" y="107"/>
                </a:cxn>
                <a:cxn ang="0">
                  <a:pos x="26" y="0"/>
                </a:cxn>
                <a:cxn ang="0">
                  <a:pos x="0" y="107"/>
                </a:cxn>
                <a:cxn ang="0">
                  <a:pos x="52" y="107"/>
                </a:cxn>
              </a:cxnLst>
              <a:rect l="0" t="0" r="r" b="b"/>
              <a:pathLst>
                <a:path w="52" h="107">
                  <a:moveTo>
                    <a:pt x="52" y="107"/>
                  </a:moveTo>
                  <a:lnTo>
                    <a:pt x="26" y="0"/>
                  </a:lnTo>
                  <a:lnTo>
                    <a:pt x="0" y="107"/>
                  </a:lnTo>
                  <a:lnTo>
                    <a:pt x="52" y="107"/>
                  </a:lnTo>
                </a:path>
              </a:pathLst>
            </a:cu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90" name="Freeform 274"/>
            <p:cNvSpPr>
              <a:spLocks/>
            </p:cNvSpPr>
            <p:nvPr/>
          </p:nvSpPr>
          <p:spPr bwMode="auto">
            <a:xfrm>
              <a:off x="194" y="3239"/>
              <a:ext cx="64" cy="147"/>
            </a:xfrm>
            <a:custGeom>
              <a:avLst/>
              <a:gdLst/>
              <a:ahLst/>
              <a:cxnLst>
                <a:cxn ang="0">
                  <a:pos x="64" y="147"/>
                </a:cxn>
                <a:cxn ang="0">
                  <a:pos x="54" y="147"/>
                </a:cxn>
                <a:cxn ang="0">
                  <a:pos x="45" y="147"/>
                </a:cxn>
                <a:cxn ang="0">
                  <a:pos x="36" y="147"/>
                </a:cxn>
                <a:cxn ang="0">
                  <a:pos x="28" y="145"/>
                </a:cxn>
                <a:cxn ang="0">
                  <a:pos x="22" y="141"/>
                </a:cxn>
                <a:cxn ang="0">
                  <a:pos x="19" y="137"/>
                </a:cxn>
                <a:cxn ang="0">
                  <a:pos x="17" y="130"/>
                </a:cxn>
                <a:cxn ang="0">
                  <a:pos x="17" y="122"/>
                </a:cxn>
                <a:cxn ang="0">
                  <a:pos x="17" y="53"/>
                </a:cxn>
                <a:cxn ang="0">
                  <a:pos x="0" y="53"/>
                </a:cxn>
                <a:cxn ang="0">
                  <a:pos x="0" y="32"/>
                </a:cxn>
                <a:cxn ang="0">
                  <a:pos x="17" y="32"/>
                </a:cxn>
                <a:cxn ang="0">
                  <a:pos x="17" y="0"/>
                </a:cxn>
                <a:cxn ang="0">
                  <a:pos x="45" y="0"/>
                </a:cxn>
                <a:cxn ang="0">
                  <a:pos x="45" y="32"/>
                </a:cxn>
                <a:cxn ang="0">
                  <a:pos x="64" y="32"/>
                </a:cxn>
                <a:cxn ang="0">
                  <a:pos x="64" y="53"/>
                </a:cxn>
                <a:cxn ang="0">
                  <a:pos x="45" y="53"/>
                </a:cxn>
                <a:cxn ang="0">
                  <a:pos x="45" y="117"/>
                </a:cxn>
                <a:cxn ang="0">
                  <a:pos x="47" y="118"/>
                </a:cxn>
                <a:cxn ang="0">
                  <a:pos x="47" y="120"/>
                </a:cxn>
                <a:cxn ang="0">
                  <a:pos x="51" y="122"/>
                </a:cxn>
                <a:cxn ang="0">
                  <a:pos x="58" y="122"/>
                </a:cxn>
                <a:cxn ang="0">
                  <a:pos x="64" y="124"/>
                </a:cxn>
                <a:cxn ang="0">
                  <a:pos x="64" y="147"/>
                </a:cxn>
              </a:cxnLst>
              <a:rect l="0" t="0" r="r" b="b"/>
              <a:pathLst>
                <a:path w="64" h="147">
                  <a:moveTo>
                    <a:pt x="64" y="147"/>
                  </a:moveTo>
                  <a:lnTo>
                    <a:pt x="54" y="147"/>
                  </a:lnTo>
                  <a:lnTo>
                    <a:pt x="45" y="147"/>
                  </a:lnTo>
                  <a:lnTo>
                    <a:pt x="36" y="147"/>
                  </a:lnTo>
                  <a:lnTo>
                    <a:pt x="28" y="145"/>
                  </a:lnTo>
                  <a:lnTo>
                    <a:pt x="22" y="141"/>
                  </a:lnTo>
                  <a:lnTo>
                    <a:pt x="19" y="137"/>
                  </a:lnTo>
                  <a:lnTo>
                    <a:pt x="17" y="130"/>
                  </a:lnTo>
                  <a:lnTo>
                    <a:pt x="17" y="122"/>
                  </a:lnTo>
                  <a:lnTo>
                    <a:pt x="17" y="53"/>
                  </a:lnTo>
                  <a:lnTo>
                    <a:pt x="0" y="53"/>
                  </a:lnTo>
                  <a:lnTo>
                    <a:pt x="0" y="32"/>
                  </a:lnTo>
                  <a:lnTo>
                    <a:pt x="17" y="32"/>
                  </a:lnTo>
                  <a:lnTo>
                    <a:pt x="17" y="0"/>
                  </a:lnTo>
                  <a:lnTo>
                    <a:pt x="45" y="0"/>
                  </a:lnTo>
                  <a:lnTo>
                    <a:pt x="45" y="32"/>
                  </a:lnTo>
                  <a:lnTo>
                    <a:pt x="64" y="32"/>
                  </a:lnTo>
                  <a:lnTo>
                    <a:pt x="64" y="53"/>
                  </a:lnTo>
                  <a:lnTo>
                    <a:pt x="45" y="53"/>
                  </a:lnTo>
                  <a:lnTo>
                    <a:pt x="45" y="117"/>
                  </a:lnTo>
                  <a:lnTo>
                    <a:pt x="47" y="118"/>
                  </a:lnTo>
                  <a:lnTo>
                    <a:pt x="47" y="120"/>
                  </a:lnTo>
                  <a:lnTo>
                    <a:pt x="51" y="122"/>
                  </a:lnTo>
                  <a:lnTo>
                    <a:pt x="58" y="122"/>
                  </a:lnTo>
                  <a:lnTo>
                    <a:pt x="64" y="124"/>
                  </a:lnTo>
                  <a:lnTo>
                    <a:pt x="64" y="14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91" name="Freeform 275"/>
            <p:cNvSpPr>
              <a:spLocks/>
            </p:cNvSpPr>
            <p:nvPr/>
          </p:nvSpPr>
          <p:spPr bwMode="auto">
            <a:xfrm>
              <a:off x="194" y="2158"/>
              <a:ext cx="64" cy="147"/>
            </a:xfrm>
            <a:custGeom>
              <a:avLst/>
              <a:gdLst/>
              <a:ahLst/>
              <a:cxnLst>
                <a:cxn ang="0">
                  <a:pos x="64" y="147"/>
                </a:cxn>
                <a:cxn ang="0">
                  <a:pos x="54" y="147"/>
                </a:cxn>
                <a:cxn ang="0">
                  <a:pos x="45" y="147"/>
                </a:cxn>
                <a:cxn ang="0">
                  <a:pos x="36" y="147"/>
                </a:cxn>
                <a:cxn ang="0">
                  <a:pos x="28" y="145"/>
                </a:cxn>
                <a:cxn ang="0">
                  <a:pos x="22" y="141"/>
                </a:cxn>
                <a:cxn ang="0">
                  <a:pos x="19" y="137"/>
                </a:cxn>
                <a:cxn ang="0">
                  <a:pos x="17" y="130"/>
                </a:cxn>
                <a:cxn ang="0">
                  <a:pos x="17" y="122"/>
                </a:cxn>
                <a:cxn ang="0">
                  <a:pos x="17" y="53"/>
                </a:cxn>
                <a:cxn ang="0">
                  <a:pos x="0" y="53"/>
                </a:cxn>
                <a:cxn ang="0">
                  <a:pos x="0" y="32"/>
                </a:cxn>
                <a:cxn ang="0">
                  <a:pos x="17" y="32"/>
                </a:cxn>
                <a:cxn ang="0">
                  <a:pos x="17" y="0"/>
                </a:cxn>
                <a:cxn ang="0">
                  <a:pos x="45" y="0"/>
                </a:cxn>
                <a:cxn ang="0">
                  <a:pos x="45" y="32"/>
                </a:cxn>
                <a:cxn ang="0">
                  <a:pos x="64" y="32"/>
                </a:cxn>
                <a:cxn ang="0">
                  <a:pos x="64" y="53"/>
                </a:cxn>
                <a:cxn ang="0">
                  <a:pos x="45" y="53"/>
                </a:cxn>
                <a:cxn ang="0">
                  <a:pos x="45" y="117"/>
                </a:cxn>
                <a:cxn ang="0">
                  <a:pos x="47" y="119"/>
                </a:cxn>
                <a:cxn ang="0">
                  <a:pos x="47" y="121"/>
                </a:cxn>
                <a:cxn ang="0">
                  <a:pos x="51" y="122"/>
                </a:cxn>
                <a:cxn ang="0">
                  <a:pos x="58" y="122"/>
                </a:cxn>
                <a:cxn ang="0">
                  <a:pos x="64" y="124"/>
                </a:cxn>
                <a:cxn ang="0">
                  <a:pos x="64" y="147"/>
                </a:cxn>
              </a:cxnLst>
              <a:rect l="0" t="0" r="r" b="b"/>
              <a:pathLst>
                <a:path w="64" h="147">
                  <a:moveTo>
                    <a:pt x="64" y="147"/>
                  </a:moveTo>
                  <a:lnTo>
                    <a:pt x="54" y="147"/>
                  </a:lnTo>
                  <a:lnTo>
                    <a:pt x="45" y="147"/>
                  </a:lnTo>
                  <a:lnTo>
                    <a:pt x="36" y="147"/>
                  </a:lnTo>
                  <a:lnTo>
                    <a:pt x="28" y="145"/>
                  </a:lnTo>
                  <a:lnTo>
                    <a:pt x="22" y="141"/>
                  </a:lnTo>
                  <a:lnTo>
                    <a:pt x="19" y="137"/>
                  </a:lnTo>
                  <a:lnTo>
                    <a:pt x="17" y="130"/>
                  </a:lnTo>
                  <a:lnTo>
                    <a:pt x="17" y="122"/>
                  </a:lnTo>
                  <a:lnTo>
                    <a:pt x="17" y="53"/>
                  </a:lnTo>
                  <a:lnTo>
                    <a:pt x="0" y="53"/>
                  </a:lnTo>
                  <a:lnTo>
                    <a:pt x="0" y="32"/>
                  </a:lnTo>
                  <a:lnTo>
                    <a:pt x="17" y="32"/>
                  </a:lnTo>
                  <a:lnTo>
                    <a:pt x="17" y="0"/>
                  </a:lnTo>
                  <a:lnTo>
                    <a:pt x="45" y="0"/>
                  </a:lnTo>
                  <a:lnTo>
                    <a:pt x="45" y="32"/>
                  </a:lnTo>
                  <a:lnTo>
                    <a:pt x="64" y="32"/>
                  </a:lnTo>
                  <a:lnTo>
                    <a:pt x="64" y="53"/>
                  </a:lnTo>
                  <a:lnTo>
                    <a:pt x="45" y="53"/>
                  </a:lnTo>
                  <a:lnTo>
                    <a:pt x="45" y="117"/>
                  </a:lnTo>
                  <a:lnTo>
                    <a:pt x="47" y="119"/>
                  </a:lnTo>
                  <a:lnTo>
                    <a:pt x="47" y="121"/>
                  </a:lnTo>
                  <a:lnTo>
                    <a:pt x="51" y="122"/>
                  </a:lnTo>
                  <a:lnTo>
                    <a:pt x="58" y="122"/>
                  </a:lnTo>
                  <a:lnTo>
                    <a:pt x="64" y="124"/>
                  </a:lnTo>
                  <a:lnTo>
                    <a:pt x="64" y="14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92" name="Freeform 276"/>
            <p:cNvSpPr>
              <a:spLocks/>
            </p:cNvSpPr>
            <p:nvPr/>
          </p:nvSpPr>
          <p:spPr bwMode="auto">
            <a:xfrm>
              <a:off x="633" y="1686"/>
              <a:ext cx="64" cy="146"/>
            </a:xfrm>
            <a:custGeom>
              <a:avLst/>
              <a:gdLst/>
              <a:ahLst/>
              <a:cxnLst>
                <a:cxn ang="0">
                  <a:pos x="64" y="146"/>
                </a:cxn>
                <a:cxn ang="0">
                  <a:pos x="54" y="146"/>
                </a:cxn>
                <a:cxn ang="0">
                  <a:pos x="45" y="146"/>
                </a:cxn>
                <a:cxn ang="0">
                  <a:pos x="36" y="146"/>
                </a:cxn>
                <a:cxn ang="0">
                  <a:pos x="28" y="144"/>
                </a:cxn>
                <a:cxn ang="0">
                  <a:pos x="22" y="140"/>
                </a:cxn>
                <a:cxn ang="0">
                  <a:pos x="19" y="137"/>
                </a:cxn>
                <a:cxn ang="0">
                  <a:pos x="17" y="129"/>
                </a:cxn>
                <a:cxn ang="0">
                  <a:pos x="17" y="122"/>
                </a:cxn>
                <a:cxn ang="0">
                  <a:pos x="17" y="52"/>
                </a:cxn>
                <a:cxn ang="0">
                  <a:pos x="0" y="52"/>
                </a:cxn>
                <a:cxn ang="0">
                  <a:pos x="0" y="32"/>
                </a:cxn>
                <a:cxn ang="0">
                  <a:pos x="17" y="32"/>
                </a:cxn>
                <a:cxn ang="0">
                  <a:pos x="17" y="0"/>
                </a:cxn>
                <a:cxn ang="0">
                  <a:pos x="45" y="0"/>
                </a:cxn>
                <a:cxn ang="0">
                  <a:pos x="45" y="32"/>
                </a:cxn>
                <a:cxn ang="0">
                  <a:pos x="64" y="32"/>
                </a:cxn>
                <a:cxn ang="0">
                  <a:pos x="64" y="52"/>
                </a:cxn>
                <a:cxn ang="0">
                  <a:pos x="45" y="52"/>
                </a:cxn>
                <a:cxn ang="0">
                  <a:pos x="45" y="116"/>
                </a:cxn>
                <a:cxn ang="0">
                  <a:pos x="47" y="118"/>
                </a:cxn>
                <a:cxn ang="0">
                  <a:pos x="47" y="120"/>
                </a:cxn>
                <a:cxn ang="0">
                  <a:pos x="51" y="122"/>
                </a:cxn>
                <a:cxn ang="0">
                  <a:pos x="58" y="122"/>
                </a:cxn>
                <a:cxn ang="0">
                  <a:pos x="64" y="123"/>
                </a:cxn>
                <a:cxn ang="0">
                  <a:pos x="64" y="146"/>
                </a:cxn>
              </a:cxnLst>
              <a:rect l="0" t="0" r="r" b="b"/>
              <a:pathLst>
                <a:path w="64" h="146">
                  <a:moveTo>
                    <a:pt x="64" y="146"/>
                  </a:moveTo>
                  <a:lnTo>
                    <a:pt x="54" y="146"/>
                  </a:lnTo>
                  <a:lnTo>
                    <a:pt x="45" y="146"/>
                  </a:lnTo>
                  <a:lnTo>
                    <a:pt x="36" y="146"/>
                  </a:lnTo>
                  <a:lnTo>
                    <a:pt x="28" y="144"/>
                  </a:lnTo>
                  <a:lnTo>
                    <a:pt x="22" y="140"/>
                  </a:lnTo>
                  <a:lnTo>
                    <a:pt x="19" y="137"/>
                  </a:lnTo>
                  <a:lnTo>
                    <a:pt x="17" y="129"/>
                  </a:lnTo>
                  <a:lnTo>
                    <a:pt x="17" y="122"/>
                  </a:lnTo>
                  <a:lnTo>
                    <a:pt x="17" y="52"/>
                  </a:lnTo>
                  <a:lnTo>
                    <a:pt x="0" y="52"/>
                  </a:lnTo>
                  <a:lnTo>
                    <a:pt x="0" y="32"/>
                  </a:lnTo>
                  <a:lnTo>
                    <a:pt x="17" y="32"/>
                  </a:lnTo>
                  <a:lnTo>
                    <a:pt x="17" y="0"/>
                  </a:lnTo>
                  <a:lnTo>
                    <a:pt x="45" y="0"/>
                  </a:lnTo>
                  <a:lnTo>
                    <a:pt x="45" y="32"/>
                  </a:lnTo>
                  <a:lnTo>
                    <a:pt x="64" y="32"/>
                  </a:lnTo>
                  <a:lnTo>
                    <a:pt x="64" y="52"/>
                  </a:lnTo>
                  <a:lnTo>
                    <a:pt x="45" y="52"/>
                  </a:lnTo>
                  <a:lnTo>
                    <a:pt x="45" y="116"/>
                  </a:lnTo>
                  <a:lnTo>
                    <a:pt x="47" y="118"/>
                  </a:lnTo>
                  <a:lnTo>
                    <a:pt x="47" y="120"/>
                  </a:lnTo>
                  <a:lnTo>
                    <a:pt x="51" y="122"/>
                  </a:lnTo>
                  <a:lnTo>
                    <a:pt x="58" y="122"/>
                  </a:lnTo>
                  <a:lnTo>
                    <a:pt x="64" y="123"/>
                  </a:lnTo>
                  <a:lnTo>
                    <a:pt x="64" y="14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93" name="Freeform 277"/>
            <p:cNvSpPr>
              <a:spLocks/>
            </p:cNvSpPr>
            <p:nvPr/>
          </p:nvSpPr>
          <p:spPr bwMode="auto">
            <a:xfrm>
              <a:off x="1714" y="2260"/>
              <a:ext cx="64" cy="146"/>
            </a:xfrm>
            <a:custGeom>
              <a:avLst/>
              <a:gdLst/>
              <a:ahLst/>
              <a:cxnLst>
                <a:cxn ang="0">
                  <a:pos x="64" y="146"/>
                </a:cxn>
                <a:cxn ang="0">
                  <a:pos x="54" y="146"/>
                </a:cxn>
                <a:cxn ang="0">
                  <a:pos x="45" y="146"/>
                </a:cxn>
                <a:cxn ang="0">
                  <a:pos x="35" y="146"/>
                </a:cxn>
                <a:cxn ang="0">
                  <a:pos x="28" y="144"/>
                </a:cxn>
                <a:cxn ang="0">
                  <a:pos x="22" y="141"/>
                </a:cxn>
                <a:cxn ang="0">
                  <a:pos x="19" y="137"/>
                </a:cxn>
                <a:cxn ang="0">
                  <a:pos x="17" y="129"/>
                </a:cxn>
                <a:cxn ang="0">
                  <a:pos x="17" y="122"/>
                </a:cxn>
                <a:cxn ang="0">
                  <a:pos x="17" y="52"/>
                </a:cxn>
                <a:cxn ang="0">
                  <a:pos x="0" y="52"/>
                </a:cxn>
                <a:cxn ang="0">
                  <a:pos x="0" y="32"/>
                </a:cxn>
                <a:cxn ang="0">
                  <a:pos x="17" y="32"/>
                </a:cxn>
                <a:cxn ang="0">
                  <a:pos x="17" y="0"/>
                </a:cxn>
                <a:cxn ang="0">
                  <a:pos x="45" y="0"/>
                </a:cxn>
                <a:cxn ang="0">
                  <a:pos x="45" y="32"/>
                </a:cxn>
                <a:cxn ang="0">
                  <a:pos x="64" y="32"/>
                </a:cxn>
                <a:cxn ang="0">
                  <a:pos x="64" y="52"/>
                </a:cxn>
                <a:cxn ang="0">
                  <a:pos x="45" y="52"/>
                </a:cxn>
                <a:cxn ang="0">
                  <a:pos x="45" y="116"/>
                </a:cxn>
                <a:cxn ang="0">
                  <a:pos x="47" y="118"/>
                </a:cxn>
                <a:cxn ang="0">
                  <a:pos x="47" y="120"/>
                </a:cxn>
                <a:cxn ang="0">
                  <a:pos x="50" y="122"/>
                </a:cxn>
                <a:cxn ang="0">
                  <a:pos x="58" y="122"/>
                </a:cxn>
                <a:cxn ang="0">
                  <a:pos x="64" y="124"/>
                </a:cxn>
                <a:cxn ang="0">
                  <a:pos x="64" y="146"/>
                </a:cxn>
              </a:cxnLst>
              <a:rect l="0" t="0" r="r" b="b"/>
              <a:pathLst>
                <a:path w="64" h="146">
                  <a:moveTo>
                    <a:pt x="64" y="146"/>
                  </a:moveTo>
                  <a:lnTo>
                    <a:pt x="54" y="146"/>
                  </a:lnTo>
                  <a:lnTo>
                    <a:pt x="45" y="146"/>
                  </a:lnTo>
                  <a:lnTo>
                    <a:pt x="35" y="146"/>
                  </a:lnTo>
                  <a:lnTo>
                    <a:pt x="28" y="144"/>
                  </a:lnTo>
                  <a:lnTo>
                    <a:pt x="22" y="141"/>
                  </a:lnTo>
                  <a:lnTo>
                    <a:pt x="19" y="137"/>
                  </a:lnTo>
                  <a:lnTo>
                    <a:pt x="17" y="129"/>
                  </a:lnTo>
                  <a:lnTo>
                    <a:pt x="17" y="122"/>
                  </a:lnTo>
                  <a:lnTo>
                    <a:pt x="17" y="52"/>
                  </a:lnTo>
                  <a:lnTo>
                    <a:pt x="0" y="52"/>
                  </a:lnTo>
                  <a:lnTo>
                    <a:pt x="0" y="32"/>
                  </a:lnTo>
                  <a:lnTo>
                    <a:pt x="17" y="32"/>
                  </a:lnTo>
                  <a:lnTo>
                    <a:pt x="17" y="0"/>
                  </a:lnTo>
                  <a:lnTo>
                    <a:pt x="45" y="0"/>
                  </a:lnTo>
                  <a:lnTo>
                    <a:pt x="45" y="32"/>
                  </a:lnTo>
                  <a:lnTo>
                    <a:pt x="64" y="32"/>
                  </a:lnTo>
                  <a:lnTo>
                    <a:pt x="64" y="52"/>
                  </a:lnTo>
                  <a:lnTo>
                    <a:pt x="45" y="52"/>
                  </a:lnTo>
                  <a:lnTo>
                    <a:pt x="45" y="116"/>
                  </a:lnTo>
                  <a:lnTo>
                    <a:pt x="47" y="118"/>
                  </a:lnTo>
                  <a:lnTo>
                    <a:pt x="47" y="120"/>
                  </a:lnTo>
                  <a:lnTo>
                    <a:pt x="50" y="122"/>
                  </a:lnTo>
                  <a:lnTo>
                    <a:pt x="58" y="122"/>
                  </a:lnTo>
                  <a:lnTo>
                    <a:pt x="64" y="124"/>
                  </a:lnTo>
                  <a:lnTo>
                    <a:pt x="64" y="14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94" name="Freeform 278"/>
            <p:cNvSpPr>
              <a:spLocks/>
            </p:cNvSpPr>
            <p:nvPr/>
          </p:nvSpPr>
          <p:spPr bwMode="auto">
            <a:xfrm>
              <a:off x="2112" y="1728"/>
              <a:ext cx="128" cy="161"/>
            </a:xfrm>
            <a:custGeom>
              <a:avLst/>
              <a:gdLst/>
              <a:ahLst/>
              <a:cxnLst>
                <a:cxn ang="0">
                  <a:pos x="128" y="97"/>
                </a:cxn>
                <a:cxn ang="0">
                  <a:pos x="126" y="118"/>
                </a:cxn>
                <a:cxn ang="0">
                  <a:pos x="120" y="133"/>
                </a:cxn>
                <a:cxn ang="0">
                  <a:pos x="113" y="146"/>
                </a:cxn>
                <a:cxn ang="0">
                  <a:pos x="100" y="154"/>
                </a:cxn>
                <a:cxn ang="0">
                  <a:pos x="85" y="159"/>
                </a:cxn>
                <a:cxn ang="0">
                  <a:pos x="64" y="161"/>
                </a:cxn>
                <a:cxn ang="0">
                  <a:pos x="45" y="159"/>
                </a:cxn>
                <a:cxn ang="0">
                  <a:pos x="29" y="154"/>
                </a:cxn>
                <a:cxn ang="0">
                  <a:pos x="17" y="144"/>
                </a:cxn>
                <a:cxn ang="0">
                  <a:pos x="8" y="133"/>
                </a:cxn>
                <a:cxn ang="0">
                  <a:pos x="2" y="116"/>
                </a:cxn>
                <a:cxn ang="0">
                  <a:pos x="0" y="97"/>
                </a:cxn>
                <a:cxn ang="0">
                  <a:pos x="0" y="0"/>
                </a:cxn>
                <a:cxn ang="0">
                  <a:pos x="17" y="0"/>
                </a:cxn>
                <a:cxn ang="0">
                  <a:pos x="32" y="0"/>
                </a:cxn>
                <a:cxn ang="0">
                  <a:pos x="32" y="99"/>
                </a:cxn>
                <a:cxn ang="0">
                  <a:pos x="34" y="111"/>
                </a:cxn>
                <a:cxn ang="0">
                  <a:pos x="36" y="118"/>
                </a:cxn>
                <a:cxn ang="0">
                  <a:pos x="40" y="126"/>
                </a:cxn>
                <a:cxn ang="0">
                  <a:pos x="47" y="129"/>
                </a:cxn>
                <a:cxn ang="0">
                  <a:pos x="55" y="133"/>
                </a:cxn>
                <a:cxn ang="0">
                  <a:pos x="64" y="133"/>
                </a:cxn>
                <a:cxn ang="0">
                  <a:pos x="72" y="133"/>
                </a:cxn>
                <a:cxn ang="0">
                  <a:pos x="79" y="131"/>
                </a:cxn>
                <a:cxn ang="0">
                  <a:pos x="85" y="129"/>
                </a:cxn>
                <a:cxn ang="0">
                  <a:pos x="89" y="126"/>
                </a:cxn>
                <a:cxn ang="0">
                  <a:pos x="92" y="122"/>
                </a:cxn>
                <a:cxn ang="0">
                  <a:pos x="94" y="116"/>
                </a:cxn>
                <a:cxn ang="0">
                  <a:pos x="96" y="109"/>
                </a:cxn>
                <a:cxn ang="0">
                  <a:pos x="96" y="99"/>
                </a:cxn>
                <a:cxn ang="0">
                  <a:pos x="96" y="0"/>
                </a:cxn>
                <a:cxn ang="0">
                  <a:pos x="111" y="0"/>
                </a:cxn>
                <a:cxn ang="0">
                  <a:pos x="128" y="0"/>
                </a:cxn>
                <a:cxn ang="0">
                  <a:pos x="128" y="97"/>
                </a:cxn>
              </a:cxnLst>
              <a:rect l="0" t="0" r="r" b="b"/>
              <a:pathLst>
                <a:path w="128" h="161">
                  <a:moveTo>
                    <a:pt x="128" y="97"/>
                  </a:moveTo>
                  <a:lnTo>
                    <a:pt x="126" y="118"/>
                  </a:lnTo>
                  <a:lnTo>
                    <a:pt x="120" y="133"/>
                  </a:lnTo>
                  <a:lnTo>
                    <a:pt x="113" y="146"/>
                  </a:lnTo>
                  <a:lnTo>
                    <a:pt x="100" y="154"/>
                  </a:lnTo>
                  <a:lnTo>
                    <a:pt x="85" y="159"/>
                  </a:lnTo>
                  <a:lnTo>
                    <a:pt x="64" y="161"/>
                  </a:lnTo>
                  <a:lnTo>
                    <a:pt x="45" y="159"/>
                  </a:lnTo>
                  <a:lnTo>
                    <a:pt x="29" y="154"/>
                  </a:lnTo>
                  <a:lnTo>
                    <a:pt x="17" y="144"/>
                  </a:lnTo>
                  <a:lnTo>
                    <a:pt x="8" y="133"/>
                  </a:lnTo>
                  <a:lnTo>
                    <a:pt x="2" y="116"/>
                  </a:lnTo>
                  <a:lnTo>
                    <a:pt x="0" y="97"/>
                  </a:lnTo>
                  <a:lnTo>
                    <a:pt x="0" y="0"/>
                  </a:lnTo>
                  <a:lnTo>
                    <a:pt x="17" y="0"/>
                  </a:lnTo>
                  <a:lnTo>
                    <a:pt x="32" y="0"/>
                  </a:lnTo>
                  <a:lnTo>
                    <a:pt x="32" y="99"/>
                  </a:lnTo>
                  <a:lnTo>
                    <a:pt x="34" y="111"/>
                  </a:lnTo>
                  <a:lnTo>
                    <a:pt x="36" y="118"/>
                  </a:lnTo>
                  <a:lnTo>
                    <a:pt x="40" y="126"/>
                  </a:lnTo>
                  <a:lnTo>
                    <a:pt x="47" y="129"/>
                  </a:lnTo>
                  <a:lnTo>
                    <a:pt x="55" y="133"/>
                  </a:lnTo>
                  <a:lnTo>
                    <a:pt x="64" y="133"/>
                  </a:lnTo>
                  <a:lnTo>
                    <a:pt x="72" y="133"/>
                  </a:lnTo>
                  <a:lnTo>
                    <a:pt x="79" y="131"/>
                  </a:lnTo>
                  <a:lnTo>
                    <a:pt x="85" y="129"/>
                  </a:lnTo>
                  <a:lnTo>
                    <a:pt x="89" y="126"/>
                  </a:lnTo>
                  <a:lnTo>
                    <a:pt x="92" y="122"/>
                  </a:lnTo>
                  <a:lnTo>
                    <a:pt x="94" y="116"/>
                  </a:lnTo>
                  <a:lnTo>
                    <a:pt x="96" y="109"/>
                  </a:lnTo>
                  <a:lnTo>
                    <a:pt x="96" y="99"/>
                  </a:lnTo>
                  <a:lnTo>
                    <a:pt x="96" y="0"/>
                  </a:lnTo>
                  <a:lnTo>
                    <a:pt x="111" y="0"/>
                  </a:lnTo>
                  <a:lnTo>
                    <a:pt x="128" y="0"/>
                  </a:lnTo>
                  <a:lnTo>
                    <a:pt x="128" y="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95" name="Freeform 279"/>
            <p:cNvSpPr>
              <a:spLocks/>
            </p:cNvSpPr>
            <p:nvPr/>
          </p:nvSpPr>
          <p:spPr bwMode="auto">
            <a:xfrm>
              <a:off x="1008" y="2784"/>
              <a:ext cx="128" cy="161"/>
            </a:xfrm>
            <a:custGeom>
              <a:avLst/>
              <a:gdLst/>
              <a:ahLst/>
              <a:cxnLst>
                <a:cxn ang="0">
                  <a:pos x="128" y="97"/>
                </a:cxn>
                <a:cxn ang="0">
                  <a:pos x="126" y="118"/>
                </a:cxn>
                <a:cxn ang="0">
                  <a:pos x="120" y="133"/>
                </a:cxn>
                <a:cxn ang="0">
                  <a:pos x="113" y="146"/>
                </a:cxn>
                <a:cxn ang="0">
                  <a:pos x="99" y="154"/>
                </a:cxn>
                <a:cxn ang="0">
                  <a:pos x="84" y="159"/>
                </a:cxn>
                <a:cxn ang="0">
                  <a:pos x="64" y="161"/>
                </a:cxn>
                <a:cxn ang="0">
                  <a:pos x="45" y="159"/>
                </a:cxn>
                <a:cxn ang="0">
                  <a:pos x="28" y="154"/>
                </a:cxn>
                <a:cxn ang="0">
                  <a:pos x="17" y="144"/>
                </a:cxn>
                <a:cxn ang="0">
                  <a:pos x="8" y="133"/>
                </a:cxn>
                <a:cxn ang="0">
                  <a:pos x="2" y="116"/>
                </a:cxn>
                <a:cxn ang="0">
                  <a:pos x="0" y="97"/>
                </a:cxn>
                <a:cxn ang="0">
                  <a:pos x="0" y="0"/>
                </a:cxn>
                <a:cxn ang="0">
                  <a:pos x="17" y="0"/>
                </a:cxn>
                <a:cxn ang="0">
                  <a:pos x="32" y="0"/>
                </a:cxn>
                <a:cxn ang="0">
                  <a:pos x="32" y="99"/>
                </a:cxn>
                <a:cxn ang="0">
                  <a:pos x="34" y="111"/>
                </a:cxn>
                <a:cxn ang="0">
                  <a:pos x="36" y="118"/>
                </a:cxn>
                <a:cxn ang="0">
                  <a:pos x="39" y="126"/>
                </a:cxn>
                <a:cxn ang="0">
                  <a:pos x="47" y="129"/>
                </a:cxn>
                <a:cxn ang="0">
                  <a:pos x="54" y="133"/>
                </a:cxn>
                <a:cxn ang="0">
                  <a:pos x="64" y="133"/>
                </a:cxn>
                <a:cxn ang="0">
                  <a:pos x="71" y="133"/>
                </a:cxn>
                <a:cxn ang="0">
                  <a:pos x="79" y="131"/>
                </a:cxn>
                <a:cxn ang="0">
                  <a:pos x="84" y="129"/>
                </a:cxn>
                <a:cxn ang="0">
                  <a:pos x="88" y="126"/>
                </a:cxn>
                <a:cxn ang="0">
                  <a:pos x="92" y="122"/>
                </a:cxn>
                <a:cxn ang="0">
                  <a:pos x="94" y="116"/>
                </a:cxn>
                <a:cxn ang="0">
                  <a:pos x="96" y="109"/>
                </a:cxn>
                <a:cxn ang="0">
                  <a:pos x="96" y="99"/>
                </a:cxn>
                <a:cxn ang="0">
                  <a:pos x="96" y="0"/>
                </a:cxn>
                <a:cxn ang="0">
                  <a:pos x="111" y="0"/>
                </a:cxn>
                <a:cxn ang="0">
                  <a:pos x="128" y="0"/>
                </a:cxn>
                <a:cxn ang="0">
                  <a:pos x="128" y="97"/>
                </a:cxn>
              </a:cxnLst>
              <a:rect l="0" t="0" r="r" b="b"/>
              <a:pathLst>
                <a:path w="128" h="161">
                  <a:moveTo>
                    <a:pt x="128" y="97"/>
                  </a:moveTo>
                  <a:lnTo>
                    <a:pt x="126" y="118"/>
                  </a:lnTo>
                  <a:lnTo>
                    <a:pt x="120" y="133"/>
                  </a:lnTo>
                  <a:lnTo>
                    <a:pt x="113" y="146"/>
                  </a:lnTo>
                  <a:lnTo>
                    <a:pt x="99" y="154"/>
                  </a:lnTo>
                  <a:lnTo>
                    <a:pt x="84" y="159"/>
                  </a:lnTo>
                  <a:lnTo>
                    <a:pt x="64" y="161"/>
                  </a:lnTo>
                  <a:lnTo>
                    <a:pt x="45" y="159"/>
                  </a:lnTo>
                  <a:lnTo>
                    <a:pt x="28" y="154"/>
                  </a:lnTo>
                  <a:lnTo>
                    <a:pt x="17" y="144"/>
                  </a:lnTo>
                  <a:lnTo>
                    <a:pt x="8" y="133"/>
                  </a:lnTo>
                  <a:lnTo>
                    <a:pt x="2" y="116"/>
                  </a:lnTo>
                  <a:lnTo>
                    <a:pt x="0" y="97"/>
                  </a:lnTo>
                  <a:lnTo>
                    <a:pt x="0" y="0"/>
                  </a:lnTo>
                  <a:lnTo>
                    <a:pt x="17" y="0"/>
                  </a:lnTo>
                  <a:lnTo>
                    <a:pt x="32" y="0"/>
                  </a:lnTo>
                  <a:lnTo>
                    <a:pt x="32" y="99"/>
                  </a:lnTo>
                  <a:lnTo>
                    <a:pt x="34" y="111"/>
                  </a:lnTo>
                  <a:lnTo>
                    <a:pt x="36" y="118"/>
                  </a:lnTo>
                  <a:lnTo>
                    <a:pt x="39" y="126"/>
                  </a:lnTo>
                  <a:lnTo>
                    <a:pt x="47" y="129"/>
                  </a:lnTo>
                  <a:lnTo>
                    <a:pt x="54" y="133"/>
                  </a:lnTo>
                  <a:lnTo>
                    <a:pt x="64" y="133"/>
                  </a:lnTo>
                  <a:lnTo>
                    <a:pt x="71" y="133"/>
                  </a:lnTo>
                  <a:lnTo>
                    <a:pt x="79" y="131"/>
                  </a:lnTo>
                  <a:lnTo>
                    <a:pt x="84" y="129"/>
                  </a:lnTo>
                  <a:lnTo>
                    <a:pt x="88" y="126"/>
                  </a:lnTo>
                  <a:lnTo>
                    <a:pt x="92" y="122"/>
                  </a:lnTo>
                  <a:lnTo>
                    <a:pt x="94" y="116"/>
                  </a:lnTo>
                  <a:lnTo>
                    <a:pt x="96" y="109"/>
                  </a:lnTo>
                  <a:lnTo>
                    <a:pt x="96" y="99"/>
                  </a:lnTo>
                  <a:lnTo>
                    <a:pt x="96" y="0"/>
                  </a:lnTo>
                  <a:lnTo>
                    <a:pt x="111" y="0"/>
                  </a:lnTo>
                  <a:lnTo>
                    <a:pt x="128" y="0"/>
                  </a:lnTo>
                  <a:lnTo>
                    <a:pt x="128" y="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86" name="TextBox 285"/>
          <p:cNvSpPr txBox="1"/>
          <p:nvPr/>
        </p:nvSpPr>
        <p:spPr>
          <a:xfrm>
            <a:off x="5029200" y="2819400"/>
            <a:ext cx="3657600" cy="3785652"/>
          </a:xfrm>
          <a:prstGeom prst="rect">
            <a:avLst/>
          </a:prstGeom>
          <a:noFill/>
        </p:spPr>
        <p:txBody>
          <a:bodyPr wrap="square" rtlCol="0">
            <a:spAutoFit/>
          </a:bodyPr>
          <a:lstStyle/>
          <a:p>
            <a:r>
              <a:rPr lang="en-US" sz="2400" b="1" dirty="0" smtClean="0"/>
              <a:t>k</a:t>
            </a:r>
            <a:r>
              <a:rPr lang="en-US" sz="2400" dirty="0" smtClean="0"/>
              <a:t> is coupled to </a:t>
            </a:r>
            <a:r>
              <a:rPr lang="en-US" sz="2400" b="1" dirty="0" err="1" smtClean="0"/>
              <a:t>k</a:t>
            </a:r>
            <a:r>
              <a:rPr lang="en-US" sz="2400" dirty="0" err="1" smtClean="0"/>
              <a:t>+</a:t>
            </a:r>
            <a:r>
              <a:rPr lang="en-US" sz="2400" b="1" dirty="0" err="1" smtClean="0"/>
              <a:t>Q</a:t>
            </a:r>
            <a:endParaRPr lang="en-US" sz="2400" b="1" dirty="0" smtClean="0"/>
          </a:p>
          <a:p>
            <a:endParaRPr lang="en-US" sz="2400" b="1" dirty="0" smtClean="0"/>
          </a:p>
          <a:p>
            <a:r>
              <a:rPr lang="en-US" sz="2400" dirty="0" smtClean="0"/>
              <a:t>Get two bands</a:t>
            </a:r>
          </a:p>
          <a:p>
            <a:endParaRPr lang="en-US" sz="2400" dirty="0" smtClean="0"/>
          </a:p>
          <a:p>
            <a:endParaRPr lang="en-US" sz="2400" dirty="0" smtClean="0"/>
          </a:p>
          <a:p>
            <a:endParaRPr lang="en-US" sz="2400" dirty="0" smtClean="0"/>
          </a:p>
          <a:p>
            <a:r>
              <a:rPr lang="en-US" sz="2400" dirty="0" smtClean="0"/>
              <a:t>Note: instantaneous </a:t>
            </a:r>
            <a:r>
              <a:rPr lang="en-US" sz="2400" dirty="0" err="1" smtClean="0"/>
              <a:t>bandstructure</a:t>
            </a:r>
            <a:r>
              <a:rPr lang="en-US" sz="2400" dirty="0" smtClean="0"/>
              <a:t> is independent of time!</a:t>
            </a:r>
          </a:p>
          <a:p>
            <a:endParaRPr lang="en-US" sz="2400" dirty="0"/>
          </a:p>
        </p:txBody>
      </p:sp>
      <p:graphicFrame>
        <p:nvGraphicFramePr>
          <p:cNvPr id="287" name="Object 286"/>
          <p:cNvGraphicFramePr>
            <a:graphicFrameLocks noChangeAspect="1"/>
          </p:cNvGraphicFramePr>
          <p:nvPr/>
        </p:nvGraphicFramePr>
        <p:xfrm>
          <a:off x="4648200" y="4038600"/>
          <a:ext cx="4125912" cy="990600"/>
        </p:xfrm>
        <a:graphic>
          <a:graphicData uri="http://schemas.openxmlformats.org/presentationml/2006/ole">
            <p:oleObj spid="_x0000_s60696" name="Equation" r:id="rId4" imgW="1904760" imgH="45720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2351</TotalTime>
  <Words>1220</Words>
  <Application>Microsoft Office PowerPoint</Application>
  <PresentationFormat>On-screen Show (4:3)</PresentationFormat>
  <Paragraphs>162</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Equation</vt:lpstr>
      <vt:lpstr>Exact theoretical description of pump-probe experiments in charge-density-wave insulators</vt:lpstr>
      <vt:lpstr>Slide 2</vt:lpstr>
      <vt:lpstr>Slide 3</vt:lpstr>
      <vt:lpstr>Slide 4</vt:lpstr>
      <vt:lpstr>Slide 5</vt:lpstr>
      <vt:lpstr>Slide 6</vt:lpstr>
      <vt:lpstr>Simplest Model of a CDW insulator</vt:lpstr>
      <vt:lpstr>Slide 8</vt:lpstr>
      <vt:lpstr>Slide 9</vt:lpstr>
      <vt:lpstr>Slide 10</vt:lpstr>
      <vt:lpstr>Slide 11</vt:lpstr>
      <vt:lpstr>Time resolved photoemission</vt:lpstr>
      <vt:lpstr>Slide 13</vt:lpstr>
      <vt:lpstr>TR-PES for different field amplitudes</vt:lpstr>
      <vt:lpstr>False color plot of TR-PES</vt:lpstr>
      <vt:lpstr>Slide 16</vt:lpstr>
      <vt:lpstr>Using charge density wave systems to study the excitation process from a pump</vt:lpstr>
      <vt:lpstr>Slide 18</vt:lpstr>
      <vt:lpstr>Slide 19</vt:lpstr>
      <vt:lpstr>Slide 20</vt:lpstr>
      <vt:lpstr>Occupancy of the upper band vs time</vt:lpstr>
      <vt:lpstr>Occupancy of the upper band vs time</vt:lpstr>
      <vt:lpstr>Occupancy of the upper band vs time</vt:lpstr>
      <vt:lpstr>Occupancy of the upper band vs time</vt:lpstr>
      <vt:lpstr>Occupancy of the upper band vs time</vt:lpstr>
      <vt:lpstr>Occupancy of the upper band vs time</vt:lpstr>
      <vt:lpstr>Occupancy of the upper band vs time</vt:lpstr>
      <vt:lpstr>Slide 28</vt:lpstr>
      <vt:lpstr>Occupancy of the upper band vs time</vt:lpstr>
      <vt:lpstr>Occupancy of the upper band vs time</vt:lpstr>
      <vt:lpstr>Occupancy of the upper band vs time</vt:lpstr>
      <vt:lpstr>Occupancy of the upper band vs time</vt:lpstr>
      <vt:lpstr>Occupancy of the upper band vs time</vt:lpstr>
      <vt:lpstr>Occupancy of the upper band vs time</vt:lpstr>
      <vt:lpstr>Occupancy of the upper band vs time</vt:lpstr>
      <vt:lpstr>Pumped drive excited state spectroscopy</vt:lpstr>
      <vt:lpstr>Spectroscopy of n+(t) for different amplitude fields</vt:lpstr>
      <vt:lpstr>Spectroscopy of n+(t) for different amplitude fields</vt:lpstr>
      <vt:lpstr>Spectroscopy of n+(t) for different amplitude fields</vt:lpstr>
      <vt:lpstr>Spectroscopy of n+(t) for different amplitude fields</vt:lpstr>
      <vt:lpstr>Spectroscopy of n+(t) for different amplitude fields</vt:lpstr>
      <vt:lpstr>Spectroscopy of n+(t) for different amplitude fields</vt:lpstr>
      <vt:lpstr>Spectroscopy of n+(t) for different amplitude fields</vt:lpstr>
      <vt:lpstr>Conclusions</vt:lpstr>
      <vt:lpstr>Acknowledgements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jkf</dc:creator>
  <cp:lastModifiedBy>jkf</cp:lastModifiedBy>
  <cp:revision>65</cp:revision>
  <dcterms:created xsi:type="dcterms:W3CDTF">2010-09-11T21:07:28Z</dcterms:created>
  <dcterms:modified xsi:type="dcterms:W3CDTF">2013-12-10T05:00:42Z</dcterms:modified>
</cp:coreProperties>
</file>