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Default Extension="pdf" ContentType="application/pdf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315" r:id="rId3"/>
    <p:sldId id="304" r:id="rId4"/>
    <p:sldId id="306" r:id="rId5"/>
    <p:sldId id="282" r:id="rId6"/>
    <p:sldId id="283" r:id="rId7"/>
    <p:sldId id="284" r:id="rId8"/>
    <p:sldId id="285" r:id="rId9"/>
    <p:sldId id="309" r:id="rId10"/>
    <p:sldId id="314" r:id="rId11"/>
    <p:sldId id="308" r:id="rId12"/>
    <p:sldId id="307" r:id="rId13"/>
    <p:sldId id="310" r:id="rId14"/>
    <p:sldId id="280" r:id="rId15"/>
    <p:sldId id="295" r:id="rId16"/>
    <p:sldId id="292" r:id="rId17"/>
    <p:sldId id="311" r:id="rId18"/>
    <p:sldId id="305" r:id="rId19"/>
    <p:sldId id="318" r:id="rId20"/>
    <p:sldId id="294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89118" autoAdjust="0"/>
  </p:normalViewPr>
  <p:slideViewPr>
    <p:cSldViewPr snapToObjects="1">
      <p:cViewPr>
        <p:scale>
          <a:sx n="100" d="100"/>
          <a:sy n="100" d="100"/>
        </p:scale>
        <p:origin x="-1128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2566B67-8C76-6345-8157-F9063068FA21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4BADB0C-D4DD-ED4B-819B-B4CD4091B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 pitchFamily="-109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z="1000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393323B-0A60-0C42-9F7D-3E918C5D7130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ADB0C-D4DD-ED4B-819B-B4CD4091B1D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GB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C1CE26-02C9-6641-8850-8D642D9D9417}" type="slidenum">
              <a:rPr lang="en-US">
                <a:latin typeface="Calibri" pitchFamily="-109" charset="0"/>
                <a:ea typeface="Arial" pitchFamily="-109" charset="0"/>
                <a:cs typeface="Arial" pitchFamily="-109" charset="0"/>
              </a:rPr>
              <a:pPr/>
              <a:t>5</a:t>
            </a:fld>
            <a:endParaRPr lang="en-US">
              <a:latin typeface="Calibri" pitchFamily="-109" charset="0"/>
              <a:ea typeface="Arial" pitchFamily="-109" charset="0"/>
              <a:cs typeface="Arial" pitchFamily="-109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GB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1D08740-3532-234C-A384-63A7103E7E92}" type="slidenum">
              <a:rPr lang="en-US">
                <a:latin typeface="Calibri" pitchFamily="-109" charset="0"/>
                <a:ea typeface="Arial" pitchFamily="-109" charset="0"/>
                <a:cs typeface="Arial" pitchFamily="-109" charset="0"/>
              </a:rPr>
              <a:pPr/>
              <a:t>6</a:t>
            </a:fld>
            <a:endParaRPr lang="en-US">
              <a:latin typeface="Calibri" pitchFamily="-109" charset="0"/>
              <a:ea typeface="Arial" pitchFamily="-109" charset="0"/>
              <a:cs typeface="Arial" pitchFamily="-109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GB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6CFB1BC-9E5A-9344-8349-A70769A93A5C}" type="slidenum">
              <a:rPr lang="en-US">
                <a:latin typeface="Calibri" pitchFamily="-109" charset="0"/>
                <a:ea typeface="Arial" pitchFamily="-109" charset="0"/>
                <a:cs typeface="Arial" pitchFamily="-109" charset="0"/>
              </a:rPr>
              <a:pPr/>
              <a:t>8</a:t>
            </a:fld>
            <a:endParaRPr lang="en-US">
              <a:latin typeface="Calibri" pitchFamily="-109" charset="0"/>
              <a:ea typeface="Arial" pitchFamily="-109" charset="0"/>
              <a:cs typeface="Arial" pitchFamily="-109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BA9FB98-5C38-2448-8946-C9AC6A31D816}" type="slidenum">
              <a:rPr lang="en-US" smtClean="0">
                <a:latin typeface="Calibri" pitchFamily="-109" charset="0"/>
                <a:ea typeface="Arial" pitchFamily="-109" charset="0"/>
                <a:cs typeface="Arial" pitchFamily="-109" charset="0"/>
              </a:rPr>
              <a:pPr/>
              <a:t>9</a:t>
            </a:fld>
            <a:endParaRPr lang="en-US" smtClean="0">
              <a:latin typeface="Calibri" pitchFamily="-109" charset="0"/>
              <a:ea typeface="Arial" pitchFamily="-109" charset="0"/>
              <a:cs typeface="Arial" pitchFamily="-109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ADB0C-D4DD-ED4B-819B-B4CD4091B1D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ADB0C-D4DD-ED4B-819B-B4CD4091B1D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A0519-867A-B64A-8619-CA00D2848AAE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819DB-863C-4445-B9DE-3A9744FF68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BA6B9-335A-8748-9E49-C1F94F1AFE9F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0EEF1-0C5B-474C-8560-7B7469D95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78EF1-7B6F-9F42-9C30-90A16E312231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6CFAB-D686-2A4A-9CD5-E21E47BBC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53083-895F-3348-9A2E-9A4984A80E19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73BEB-BC2D-3246-A7DA-F383C3709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E32F9-7427-2743-AB27-8D886A1535A0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321F0-3F8F-3948-AC7C-3D2CD7B4A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99A93-ACB8-4C43-8B30-F1F04DF7AD25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CD016-8FBC-E54E-9271-D72AAC8A5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7CDE2-B733-D043-ADB5-021B9E4897BC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A9991-4EBD-7045-AEB9-D032BE757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6E045-E164-BB4A-96CE-9C0D41502D2B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09D35-B179-1149-BA44-2C66981B9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DBCB8-1D37-654E-B295-03D2A068C831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5D22D-EF9E-E444-9218-4B4065736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39B8C-409B-AA4B-8171-3FB809356903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7634E-A113-6044-914F-C8D21D0F1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56F56-1DA7-0C4D-B302-AD0FE600FE22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69516-4B42-E94D-961F-F5FF0D2BD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9" charset="0"/>
              </a:defRPr>
            </a:lvl1pPr>
          </a:lstStyle>
          <a:p>
            <a:pPr>
              <a:defRPr/>
            </a:pPr>
            <a:fld id="{B166576F-204C-E841-B67E-7847C2911D81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9" charset="0"/>
              </a:defRPr>
            </a:lvl1pPr>
          </a:lstStyle>
          <a:p>
            <a:pPr>
              <a:defRPr/>
            </a:pPr>
            <a:fld id="{6C6116CB-0D46-A34D-81A2-2FE15F82A6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2"/>
          <p:cNvPicPr>
            <a:picLocks noChangeAspect="1" noChangeArrowheads="1"/>
          </p:cNvPicPr>
          <p:nvPr userDrawn="1"/>
        </p:nvPicPr>
        <p:blipFill>
          <a:blip r:embed="rId13"/>
          <a:srcRect l="2020" t="90053" r="90530" b="2524"/>
          <a:stretch>
            <a:fillRect/>
          </a:stretch>
        </p:blipFill>
        <p:spPr bwMode="auto">
          <a:xfrm>
            <a:off x="8296197" y="22225"/>
            <a:ext cx="797004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2895600" y="6537325"/>
            <a:ext cx="30416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</a:rPr>
              <a:t>D. Filippetto, ALS user meeting, 10/7-9/13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b="1" i="1" kern="1200">
          <a:solidFill>
            <a:schemeClr val="tx2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9" charset="0"/>
        <a:buChar char="•"/>
        <a:defRPr sz="3200" kern="1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09" charset="0"/>
        <a:buChar char="–"/>
        <a:defRPr sz="28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9" charset="0"/>
        <a:buChar char="•"/>
        <a:defRPr sz="24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9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9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6" Type="http://schemas.openxmlformats.org/officeDocument/2006/relationships/image" Target="../media/image39.png"/><Relationship Id="rId7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jpeg"/><Relationship Id="rId7" Type="http://schemas.openxmlformats.org/officeDocument/2006/relationships/image" Target="../media/image46.emf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df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df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d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df"/><Relationship Id="rId5" Type="http://schemas.openxmlformats.org/officeDocument/2006/relationships/image" Target="../media/image73.png"/><Relationship Id="rId6" Type="http://schemas.openxmlformats.org/officeDocument/2006/relationships/image" Target="../media/image74.pdf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d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df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df"/><Relationship Id="rId5" Type="http://schemas.openxmlformats.org/officeDocument/2006/relationships/image" Target="../media/image11.png"/><Relationship Id="rId6" Type="http://schemas.openxmlformats.org/officeDocument/2006/relationships/image" Target="../media/image12.pdf"/><Relationship Id="rId7" Type="http://schemas.openxmlformats.org/officeDocument/2006/relationships/image" Target="../media/image13.png"/><Relationship Id="rId8" Type="http://schemas.openxmlformats.org/officeDocument/2006/relationships/image" Target="../media/image14.pdf"/><Relationship Id="rId9" Type="http://schemas.openxmlformats.org/officeDocument/2006/relationships/image" Target="../media/image15.png"/><Relationship Id="rId10" Type="http://schemas.openxmlformats.org/officeDocument/2006/relationships/image" Target="../media/image16.pdf"/><Relationship Id="rId11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ubtitle 2"/>
          <p:cNvSpPr>
            <a:spLocks noGrp="1"/>
          </p:cNvSpPr>
          <p:nvPr>
            <p:ph type="subTitle" idx="1"/>
          </p:nvPr>
        </p:nvSpPr>
        <p:spPr>
          <a:xfrm>
            <a:off x="6629400" y="4648200"/>
            <a:ext cx="2286000" cy="1219200"/>
          </a:xfrm>
        </p:spPr>
        <p:txBody>
          <a:bodyPr/>
          <a:lstStyle/>
          <a:p>
            <a:pPr algn="r" eaLnBrk="1" hangingPunct="1"/>
            <a:r>
              <a:rPr lang="en-US" smtClean="0">
                <a:solidFill>
                  <a:srgbClr val="898989"/>
                </a:solidFill>
                <a:ea typeface="ＭＳ Ｐゴシック" pitchFamily="-109" charset="-128"/>
                <a:cs typeface="ＭＳ Ｐゴシック" pitchFamily="-109" charset="-128"/>
              </a:rPr>
              <a:t>D. Filippetto</a:t>
            </a:r>
          </a:p>
          <a:p>
            <a:pPr algn="r" eaLnBrk="1" hangingPunct="1"/>
            <a:r>
              <a:rPr lang="en-US" smtClean="0">
                <a:solidFill>
                  <a:srgbClr val="898989"/>
                </a:solidFill>
                <a:ea typeface="ＭＳ Ｐゴシック" pitchFamily="-109" charset="-128"/>
                <a:cs typeface="ＭＳ Ｐゴシック" pitchFamily="-109" charset="-128"/>
              </a:rPr>
              <a:t>LBNL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838200" y="228282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20000"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pitchFamily="-109" charset="-128"/>
                <a:cs typeface="ＭＳ Ｐゴシック" pitchFamily="-109" charset="-128"/>
              </a:rPr>
              <a:t>The APEX photo-gun:</a:t>
            </a:r>
            <a:br>
              <a:rPr kumimoji="0" lang="en-US" sz="4000" b="1" i="1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pitchFamily="-109" charset="-128"/>
                <a:cs typeface="ＭＳ Ｐゴシック" pitchFamily="-109" charset="-128"/>
              </a:rPr>
            </a:br>
            <a:r>
              <a:rPr kumimoji="0" lang="en-US" sz="4000" b="1" i="1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pitchFamily="-109" charset="-128"/>
                <a:cs typeface="ＭＳ Ｐゴシック" pitchFamily="-109" charset="-128"/>
              </a:rPr>
              <a:t>an high brightness MHz repetition rate source </a:t>
            </a:r>
            <a:endParaRPr kumimoji="0" lang="en-US" sz="4000" b="1" i="1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3500" y="6400800"/>
            <a:ext cx="33401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FEIS, Key West, Florida,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686800" y="5499241"/>
            <a:ext cx="446088" cy="300037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80B3C59-4E1B-1042-9184-5967D9DF2FE9}" type="slidenum">
              <a:rPr lang="en-US" sz="900" b="1">
                <a:solidFill>
                  <a:schemeClr val="bg1"/>
                </a:solidFill>
                <a:latin typeface="Arial" pitchFamily="-109" charset="0"/>
              </a:rPr>
              <a:pPr/>
              <a:t>10</a:t>
            </a:fld>
            <a:endParaRPr lang="en-US" sz="900" b="1">
              <a:solidFill>
                <a:schemeClr val="bg1"/>
              </a:solidFill>
              <a:latin typeface="Arial" pitchFamily="-109" charset="0"/>
            </a:endParaRP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6480175" y="2592388"/>
            <a:ext cx="2587625" cy="1524000"/>
            <a:chOff x="6131502" y="3627851"/>
            <a:chExt cx="2586471" cy="1523876"/>
          </a:xfrm>
        </p:grpSpPr>
        <p:pic>
          <p:nvPicPr>
            <p:cNvPr id="27666" name="Picture 2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31502" y="3627851"/>
              <a:ext cx="2586471" cy="1523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28"/>
            <p:cNvSpPr txBox="1">
              <a:spLocks noChangeArrowheads="1"/>
            </p:cNvSpPr>
            <p:nvPr/>
          </p:nvSpPr>
          <p:spPr bwMode="auto">
            <a:xfrm>
              <a:off x="7621500" y="3756428"/>
              <a:ext cx="1085366" cy="400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0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itchFamily="34" charset="0"/>
                </a:rPr>
                <a:t>LBNL</a:t>
              </a:r>
            </a:p>
            <a:p>
              <a:pPr algn="ctr" eaLnBrk="1" hangingPunct="1">
                <a:defRPr/>
              </a:pPr>
              <a:r>
                <a:rPr lang="en-US" sz="10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itchFamily="34" charset="0"/>
                </a:rPr>
                <a:t>measurements</a:t>
              </a:r>
            </a:p>
          </p:txBody>
        </p:sp>
      </p:grp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2819400" y="2438400"/>
            <a:ext cx="3886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tabLst>
                <a:tab pos="742950" algn="l"/>
                <a:tab pos="1485900" algn="l"/>
              </a:tabLst>
            </a:pPr>
            <a:r>
              <a:rPr lang="en-US" sz="1400" b="1" dirty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PEA</a:t>
            </a:r>
            <a:r>
              <a:rPr lang="en-US" sz="1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 CsK</a:t>
            </a:r>
            <a:r>
              <a:rPr lang="en-US" sz="1400" b="1" baseline="-25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2</a:t>
            </a:r>
            <a:r>
              <a:rPr lang="en-US" sz="1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Sb</a:t>
            </a:r>
            <a:r>
              <a:rPr lang="en-US" sz="1400" b="1" dirty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, </a:t>
            </a:r>
            <a:r>
              <a:rPr lang="en-US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(H. </a:t>
            </a:r>
            <a:r>
              <a:rPr lang="en-US" sz="14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Padmore’s</a:t>
            </a:r>
            <a:r>
              <a:rPr lang="en-US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 group LBNL)</a:t>
            </a:r>
            <a:endParaRPr lang="en-US" sz="1400" b="1" dirty="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-109" charset="0"/>
            </a:endParaRPr>
          </a:p>
          <a:p>
            <a:pPr>
              <a:tabLst>
                <a:tab pos="742950" algn="l"/>
                <a:tab pos="1485900" algn="l"/>
              </a:tabLst>
            </a:pPr>
            <a:r>
              <a:rPr lang="en-US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- </a:t>
            </a:r>
            <a:r>
              <a:rPr lang="en-US" sz="1400" b="1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reactive; requires ~ 10</a:t>
            </a:r>
            <a:r>
              <a:rPr lang="en-US" sz="1400" b="1" baseline="30000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-10</a:t>
            </a:r>
            <a:r>
              <a:rPr lang="en-US" sz="1400" b="1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 </a:t>
            </a:r>
            <a:r>
              <a:rPr lang="en-US" sz="1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Torr</a:t>
            </a:r>
            <a:r>
              <a:rPr lang="en-US" sz="1400" b="1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 pressure</a:t>
            </a:r>
            <a:endParaRPr lang="en-US" sz="1400" b="1" dirty="0" smtClean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-109" charset="0"/>
            </a:endParaRPr>
          </a:p>
          <a:p>
            <a:pPr>
              <a:buFontTx/>
              <a:buChar char="-"/>
              <a:tabLst>
                <a:tab pos="742950" algn="l"/>
                <a:tab pos="1485900" algn="l"/>
              </a:tabLst>
            </a:pPr>
            <a:r>
              <a:rPr lang="en-US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high </a:t>
            </a:r>
            <a:r>
              <a:rPr lang="en-US" sz="1400" b="1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QE &gt;  1%</a:t>
            </a:r>
            <a:endParaRPr lang="en-US" sz="1400" b="1" dirty="0" smtClean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-109" charset="0"/>
            </a:endParaRPr>
          </a:p>
          <a:p>
            <a:pPr>
              <a:buFontTx/>
              <a:buChar char="-"/>
              <a:tabLst>
                <a:tab pos="742950" algn="l"/>
                <a:tab pos="1485900" algn="l"/>
              </a:tabLst>
            </a:pPr>
            <a:r>
              <a:rPr lang="en-US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emits in the</a:t>
            </a:r>
            <a:r>
              <a:rPr lang="en-US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 green light</a:t>
            </a:r>
          </a:p>
          <a:p>
            <a:pPr>
              <a:tabLst>
                <a:tab pos="742950" algn="l"/>
                <a:tab pos="1485900" algn="l"/>
              </a:tabLst>
            </a:pPr>
            <a:r>
              <a:rPr lang="en-US" sz="1400" b="1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- for </a:t>
            </a:r>
            <a:r>
              <a:rPr lang="en-US" sz="1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nC</a:t>
            </a:r>
            <a:r>
              <a:rPr lang="en-US" sz="1400" b="1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, 1 MHz </a:t>
            </a:r>
            <a:r>
              <a:rPr lang="en-US" sz="1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reprate</a:t>
            </a:r>
            <a:r>
              <a:rPr lang="en-US" sz="1400" b="1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,  ~ 1 W of IR required </a:t>
            </a:r>
          </a:p>
        </p:txBody>
      </p:sp>
      <p:sp>
        <p:nvSpPr>
          <p:cNvPr id="11" name="Text Box 37"/>
          <p:cNvSpPr txBox="1">
            <a:spLocks noChangeArrowheads="1"/>
          </p:cNvSpPr>
          <p:nvPr/>
        </p:nvSpPr>
        <p:spPr bwMode="auto">
          <a:xfrm>
            <a:off x="2819400" y="887849"/>
            <a:ext cx="4419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tabLst>
                <a:tab pos="742950" algn="l"/>
                <a:tab pos="1485900" algn="l"/>
              </a:tabLst>
            </a:pPr>
            <a:r>
              <a:rPr lang="en-US" sz="1400" b="1" dirty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PEA</a:t>
            </a:r>
            <a:r>
              <a:rPr lang="en-US" sz="1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 Cesium </a:t>
            </a:r>
            <a:r>
              <a:rPr lang="en-US" sz="1400" b="1" dirty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Telluride Cs</a:t>
            </a:r>
            <a:r>
              <a:rPr lang="en-US" sz="1400" b="1" baseline="-25000" dirty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2</a:t>
            </a:r>
            <a:r>
              <a:rPr lang="en-US" sz="1400" b="1" dirty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Te</a:t>
            </a:r>
            <a:r>
              <a:rPr lang="en-US" sz="1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 </a:t>
            </a:r>
            <a:endParaRPr lang="en-US" sz="1200" b="1" dirty="0" smtClean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-109" charset="0"/>
            </a:endParaRPr>
          </a:p>
          <a:p>
            <a:pPr>
              <a:buFontTx/>
              <a:buChar char="-"/>
              <a:tabLst>
                <a:tab pos="742950" algn="l"/>
                <a:tab pos="1485900" algn="l"/>
              </a:tabLst>
            </a:pPr>
            <a:r>
              <a:rPr lang="en-US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- </a:t>
            </a:r>
            <a:r>
              <a:rPr lang="en-US" sz="1400" b="1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high QE &gt; 1%</a:t>
            </a:r>
            <a:endParaRPr lang="en-US" sz="1400" b="1" dirty="0" smtClean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-109" charset="0"/>
            </a:endParaRPr>
          </a:p>
          <a:p>
            <a:pPr>
              <a:buFontTx/>
              <a:buChar char="-"/>
              <a:tabLst>
                <a:tab pos="742950" algn="l"/>
                <a:tab pos="1485900" algn="l"/>
              </a:tabLst>
            </a:pPr>
            <a:r>
              <a:rPr lang="en-US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photo</a:t>
            </a:r>
            <a:r>
              <a:rPr lang="en-US" sz="1400" b="1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-emits in the UV</a:t>
            </a:r>
            <a:r>
              <a:rPr lang="en-US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 </a:t>
            </a:r>
            <a:endParaRPr lang="en-US" sz="1400" b="1" dirty="0" smtClean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buFontTx/>
              <a:buChar char="-"/>
              <a:tabLst>
                <a:tab pos="742950" algn="l"/>
                <a:tab pos="1485900" algn="l"/>
              </a:tabLst>
            </a:pPr>
            <a:r>
              <a:rPr lang="en-US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robust</a:t>
            </a:r>
          </a:p>
          <a:p>
            <a:pPr>
              <a:tabLst>
                <a:tab pos="742950" algn="l"/>
                <a:tab pos="1485900" algn="l"/>
              </a:tabLst>
            </a:pPr>
            <a:r>
              <a:rPr lang="en-US" sz="1400" b="1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- for 1 MHz </a:t>
            </a:r>
            <a:r>
              <a:rPr lang="en-US" sz="1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reprate</a:t>
            </a:r>
            <a:r>
              <a:rPr lang="en-US" sz="1400" b="1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, 1 </a:t>
            </a:r>
            <a:r>
              <a:rPr lang="en-US" sz="1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nC</a:t>
            </a:r>
            <a:r>
              <a:rPr lang="en-US" sz="1400" b="1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, ~ 10 W  1060nm required</a:t>
            </a:r>
          </a:p>
        </p:txBody>
      </p:sp>
      <p:pic>
        <p:nvPicPr>
          <p:cNvPr id="19" name="Picture 5" descr="O:\TESLA\photo database\plug 417\417_1\prima della spedizione\foto digitali\DSCN9978_r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7300" y="838200"/>
            <a:ext cx="14287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0" y="-112713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Photocathodes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2767542" y="4191000"/>
            <a:ext cx="4395258" cy="116955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tabLst>
                <a:tab pos="742950" algn="l"/>
                <a:tab pos="1485900" algn="l"/>
              </a:tabLst>
            </a:pPr>
            <a:r>
              <a:rPr lang="en-US" sz="1400" b="1" dirty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</a:t>
            </a:r>
            <a:r>
              <a:rPr lang="en-US" sz="1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EA Semiconductors: </a:t>
            </a:r>
            <a:r>
              <a:rPr lang="en-US" sz="14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GaAs</a:t>
            </a:r>
            <a:r>
              <a:rPr lang="en-US" sz="14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/GaAsP</a:t>
            </a:r>
            <a:endParaRPr lang="en-US" sz="1400" b="1" dirty="0" smtClean="0">
              <a:solidFill>
                <a:srgbClr val="8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tabLst>
                <a:tab pos="742950" algn="l"/>
                <a:tab pos="1485900" algn="l"/>
              </a:tabLst>
            </a:pPr>
            <a:r>
              <a:rPr lang="en-US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- Requires ultrahigh vacuum 10</a:t>
            </a:r>
            <a:r>
              <a:rPr lang="en-US" sz="1400" b="1" baseline="30000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-</a:t>
            </a:r>
            <a:r>
              <a:rPr lang="en-US" sz="1400" b="1" baseline="30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11</a:t>
            </a:r>
            <a:r>
              <a:rPr lang="en-US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 </a:t>
            </a:r>
            <a:r>
              <a:rPr lang="en-US" sz="1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Torr</a:t>
            </a:r>
            <a:r>
              <a:rPr lang="en-US" sz="1400" b="1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 pressure</a:t>
            </a:r>
            <a:endParaRPr lang="en-US" sz="1400" b="1" dirty="0" smtClean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-109" charset="0"/>
            </a:endParaRPr>
          </a:p>
          <a:p>
            <a:pPr>
              <a:buFontTx/>
              <a:buChar char="-"/>
              <a:tabLst>
                <a:tab pos="742950" algn="l"/>
                <a:tab pos="1485900" algn="l"/>
              </a:tabLst>
            </a:pPr>
            <a:r>
              <a:rPr lang="en-US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 2-3 times lower thermal </a:t>
            </a:r>
            <a:r>
              <a:rPr lang="en-US" sz="14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emittance</a:t>
            </a:r>
            <a:r>
              <a:rPr lang="en-US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 due to electron </a:t>
            </a:r>
            <a:r>
              <a:rPr lang="en-US" sz="14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relaxationin</a:t>
            </a:r>
            <a:r>
              <a:rPr lang="en-US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 the </a:t>
            </a:r>
            <a:r>
              <a:rPr lang="en-US" sz="1400" b="1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</a:t>
            </a:r>
            <a:r>
              <a:rPr lang="en-US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onduction band</a:t>
            </a:r>
          </a:p>
          <a:p>
            <a:pPr>
              <a:buFont typeface="Lucida Grande"/>
              <a:buChar char="-"/>
              <a:tabLst>
                <a:tab pos="742950" algn="l"/>
                <a:tab pos="1485900" algn="l"/>
              </a:tabLst>
            </a:pPr>
            <a:r>
              <a:rPr lang="en-US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</a:rPr>
              <a:t> Longer </a:t>
            </a:r>
            <a:r>
              <a:rPr lang="en-US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response time (tens of </a:t>
            </a:r>
            <a:r>
              <a:rPr lang="en-US" sz="14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ps</a:t>
            </a:r>
            <a:r>
              <a:rPr lang="en-US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)</a:t>
            </a:r>
            <a:endParaRPr lang="en-US" sz="1400" b="1" dirty="0" smtClean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-109" charset="0"/>
            </a:endParaRPr>
          </a:p>
        </p:txBody>
      </p:sp>
      <p:pic>
        <p:nvPicPr>
          <p:cNvPr id="27" name="Picture 26" descr="Screen Shot 2013-12-09 at 2.57.43 PM.png"/>
          <p:cNvPicPr>
            <a:picLocks noChangeAspect="1"/>
          </p:cNvPicPr>
          <p:nvPr/>
        </p:nvPicPr>
        <p:blipFill>
          <a:blip r:embed="rId4"/>
          <a:srcRect l="46667"/>
          <a:stretch>
            <a:fillRect/>
          </a:stretch>
        </p:blipFill>
        <p:spPr>
          <a:xfrm>
            <a:off x="7162800" y="4256695"/>
            <a:ext cx="1828800" cy="130590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3332" y="6019800"/>
            <a:ext cx="8872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742950" algn="l"/>
                <a:tab pos="1485900" algn="l"/>
              </a:tabLst>
            </a:pPr>
            <a:r>
              <a:rPr lang="en-US" b="1" i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Easy cathode replacement + 6D diagnostic= test bench for cathode </a:t>
            </a:r>
            <a:r>
              <a:rPr lang="en-US" b="1" i="1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Brigthness</a:t>
            </a:r>
            <a:endParaRPr lang="en-US" b="1" i="1" dirty="0" smtClean="0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tabLst>
                <a:tab pos="742950" algn="l"/>
                <a:tab pos="1485900" algn="l"/>
              </a:tabLst>
            </a:pPr>
            <a:r>
              <a:rPr lang="en-US" b="1" i="1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Nanopatterned</a:t>
            </a:r>
            <a:r>
              <a:rPr lang="en-US" b="1" i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cathodes developed at LBNL, </a:t>
            </a:r>
            <a:r>
              <a:rPr lang="en-US" b="1" i="1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nanotips</a:t>
            </a:r>
            <a:r>
              <a:rPr lang="en-US" b="1" i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…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6200" y="589256"/>
            <a:ext cx="2514600" cy="3144544"/>
            <a:chOff x="152400" y="824346"/>
            <a:chExt cx="2057400" cy="2909454"/>
          </a:xfrm>
        </p:grpSpPr>
        <p:pic>
          <p:nvPicPr>
            <p:cNvPr id="31" name="Picture 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2400" y="2247900"/>
              <a:ext cx="1981200" cy="14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41" descr="Untitled2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2400" y="824346"/>
              <a:ext cx="2057400" cy="1309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1" y="3814762"/>
            <a:ext cx="2421466" cy="2087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  <p:bldP spid="10" grpId="0"/>
      <p:bldP spid="11" grpId="0"/>
      <p:bldP spid="25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Cathode physics: Cs</a:t>
            </a:r>
            <a:r>
              <a:rPr lang="en-US" baseline="-25000" dirty="0" smtClean="0"/>
              <a:t>2</a:t>
            </a:r>
            <a:r>
              <a:rPr lang="en-US" dirty="0" smtClean="0"/>
              <a:t>Te</a:t>
            </a:r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4495800" y="762000"/>
            <a:ext cx="4648200" cy="4648200"/>
            <a:chOff x="4495800" y="762000"/>
            <a:chExt cx="4648200" cy="46482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495800" y="2147887"/>
              <a:ext cx="4648200" cy="1509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95800" y="762000"/>
              <a:ext cx="4648200" cy="1509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24600" y="3644977"/>
              <a:ext cx="2819400" cy="1765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4" name="Group 63"/>
          <p:cNvGrpSpPr/>
          <p:nvPr/>
        </p:nvGrpSpPr>
        <p:grpSpPr>
          <a:xfrm>
            <a:off x="152400" y="4202668"/>
            <a:ext cx="5334000" cy="2731532"/>
            <a:chOff x="152400" y="4202668"/>
            <a:chExt cx="5334000" cy="2731532"/>
          </a:xfrm>
        </p:grpSpPr>
        <p:pic>
          <p:nvPicPr>
            <p:cNvPr id="30" name="Picture 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429" t="9883" r="16353" b="12732"/>
            <a:stretch>
              <a:fillRect/>
            </a:stretch>
          </p:blipFill>
          <p:spPr bwMode="auto">
            <a:xfrm>
              <a:off x="3355975" y="4510088"/>
              <a:ext cx="2130425" cy="2424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12" descr="O:\TESLA\photo database\plug 417\417_1\prima della spedizione\foto digitali\DSCN9978_red_zoom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2400" y="5186363"/>
              <a:ext cx="1208296" cy="1214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43000" y="4883705"/>
              <a:ext cx="2445798" cy="1833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1941935" y="4364037"/>
              <a:ext cx="919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C0504D"/>
                  </a:solidFill>
                </a:rPr>
                <a:t>Before</a:t>
              </a:r>
              <a:endParaRPr lang="en-US" i="1" dirty="0">
                <a:solidFill>
                  <a:srgbClr val="C0504D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792513" y="4202668"/>
              <a:ext cx="1280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accent2"/>
                  </a:solidFill>
                </a:rPr>
                <a:t>After 50 C</a:t>
              </a:r>
              <a:endParaRPr lang="en-US" i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4" name="Slide Number Placeholder 6"/>
          <p:cNvSpPr txBox="1">
            <a:spLocks/>
          </p:cNvSpPr>
          <p:nvPr/>
        </p:nvSpPr>
        <p:spPr bwMode="auto">
          <a:xfrm>
            <a:off x="8686800" y="4638676"/>
            <a:ext cx="446088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DEF29CBA-1990-BE4E-84B9-C04166EFE040}" type="slidenum">
              <a:rPr lang="en-US" sz="900" b="1">
                <a:solidFill>
                  <a:schemeClr val="bg1"/>
                </a:solidFill>
              </a:rPr>
              <a:pPr/>
              <a:t>11</a:t>
            </a:fld>
            <a:endParaRPr lang="en-US" sz="900" b="1">
              <a:solidFill>
                <a:schemeClr val="bg1"/>
              </a:solidFill>
            </a:endParaRPr>
          </a:p>
        </p:txBody>
      </p:sp>
      <p:sp>
        <p:nvSpPr>
          <p:cNvPr id="38" name="TextBox 8"/>
          <p:cNvSpPr txBox="1">
            <a:spLocks noChangeArrowheads="1"/>
          </p:cNvSpPr>
          <p:nvPr/>
        </p:nvSpPr>
        <p:spPr bwMode="auto">
          <a:xfrm>
            <a:off x="7634288" y="1738313"/>
            <a:ext cx="15859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chemeClr val="bg1"/>
                </a:solidFill>
              </a:rPr>
              <a:t>Laser at the cahode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86871" y="833438"/>
            <a:ext cx="3875529" cy="3281362"/>
            <a:chOff x="86871" y="833438"/>
            <a:chExt cx="3875529" cy="3281362"/>
          </a:xfrm>
        </p:grpSpPr>
        <p:pic>
          <p:nvPicPr>
            <p:cNvPr id="36" name="Picture 9" descr="Xfit.pdf"/>
            <p:cNvPicPr>
              <a:picLocks noChangeAspect="1"/>
            </p:cNvPicPr>
            <p:nvPr/>
          </p:nvPicPr>
          <p:blipFill>
            <a:blip r:embed="rId8"/>
            <a:srcRect t="19334" b="17545"/>
            <a:stretch>
              <a:fillRect/>
            </a:stretch>
          </p:blipFill>
          <p:spPr bwMode="auto">
            <a:xfrm>
              <a:off x="1447800" y="2119313"/>
              <a:ext cx="2442798" cy="1995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7" descr="laserspot.pdf"/>
            <p:cNvPicPr>
              <a:picLocks noChangeAspect="1"/>
            </p:cNvPicPr>
            <p:nvPr/>
          </p:nvPicPr>
          <p:blipFill>
            <a:blip r:embed="rId9"/>
            <a:srcRect l="19768" t="23518" r="15154" b="26067"/>
            <a:stretch>
              <a:fillRect/>
            </a:stretch>
          </p:blipFill>
          <p:spPr bwMode="auto">
            <a:xfrm>
              <a:off x="86871" y="2819400"/>
              <a:ext cx="1118278" cy="112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Box 9"/>
            <p:cNvSpPr txBox="1">
              <a:spLocks noChangeArrowheads="1"/>
            </p:cNvSpPr>
            <p:nvPr/>
          </p:nvSpPr>
          <p:spPr bwMode="auto">
            <a:xfrm>
              <a:off x="1400175" y="833438"/>
              <a:ext cx="2562225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400" b="1" dirty="0">
                  <a:solidFill>
                    <a:srgbClr val="FF0000"/>
                  </a:solidFill>
                </a:rPr>
                <a:t>0.6 </a:t>
              </a:r>
              <a:r>
                <a:rPr lang="en-GB" sz="2400" b="1" dirty="0" err="1">
                  <a:solidFill>
                    <a:srgbClr val="FF0000"/>
                  </a:solidFill>
                </a:rPr>
                <a:t>μm</a:t>
              </a:r>
              <a:r>
                <a:rPr lang="en-GB" sz="2400" b="1" dirty="0">
                  <a:solidFill>
                    <a:srgbClr val="FF0000"/>
                  </a:solidFill>
                </a:rPr>
                <a:t>/mm RMS 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514600" y="2362200"/>
              <a:ext cx="864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900 </a:t>
              </a:r>
              <a:r>
                <a:rPr lang="en-US" dirty="0" err="1" smtClean="0"/>
                <a:t>fC</a:t>
              </a:r>
              <a:endParaRPr lang="en-US" dirty="0"/>
            </a:p>
          </p:txBody>
        </p:sp>
        <p:grpSp>
          <p:nvGrpSpPr>
            <p:cNvPr id="41" name="Group 69"/>
            <p:cNvGrpSpPr>
              <a:grpSpLocks/>
            </p:cNvGrpSpPr>
            <p:nvPr/>
          </p:nvGrpSpPr>
          <p:grpSpPr bwMode="auto">
            <a:xfrm>
              <a:off x="152400" y="1092289"/>
              <a:ext cx="3429000" cy="1526978"/>
              <a:chOff x="201705" y="4035312"/>
              <a:chExt cx="4510542" cy="2042175"/>
            </a:xfrm>
          </p:grpSpPr>
          <p:grpSp>
            <p:nvGrpSpPr>
              <p:cNvPr id="42" name="Group 42"/>
              <p:cNvGrpSpPr>
                <a:grpSpLocks/>
              </p:cNvGrpSpPr>
              <p:nvPr/>
            </p:nvGrpSpPr>
            <p:grpSpPr bwMode="auto">
              <a:xfrm>
                <a:off x="201705" y="4303059"/>
                <a:ext cx="726141" cy="1398494"/>
                <a:chOff x="2353235" y="4047565"/>
                <a:chExt cx="726141" cy="1398494"/>
              </a:xfrm>
            </p:grpSpPr>
            <p:sp>
              <p:nvSpPr>
                <p:cNvPr id="55" name="Rounded Rectangle 41"/>
                <p:cNvSpPr>
                  <a:spLocks noChangeArrowheads="1"/>
                </p:cNvSpPr>
                <p:nvPr/>
              </p:nvSpPr>
              <p:spPr bwMode="auto">
                <a:xfrm>
                  <a:off x="2353235" y="4047565"/>
                  <a:ext cx="726141" cy="139849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Trapezoid 55"/>
                <p:cNvSpPr/>
                <p:nvPr/>
              </p:nvSpPr>
              <p:spPr bwMode="auto">
                <a:xfrm rot="5400000">
                  <a:off x="2338940" y="4505032"/>
                  <a:ext cx="525971" cy="484376"/>
                </a:xfrm>
                <a:prstGeom prst="trapezoid">
                  <a:avLst/>
                </a:prstGeom>
                <a:solidFill>
                  <a:srgbClr val="FF99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43" name="Rectangle 42"/>
              <p:cNvSpPr/>
              <p:nvPr/>
            </p:nvSpPr>
            <p:spPr bwMode="auto">
              <a:xfrm>
                <a:off x="1050174" y="4854216"/>
                <a:ext cx="562395" cy="31027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5" name="Parallelogram 46"/>
              <p:cNvSpPr>
                <a:spLocks noChangeArrowheads="1"/>
              </p:cNvSpPr>
              <p:nvPr/>
            </p:nvSpPr>
            <p:spPr bwMode="auto">
              <a:xfrm rot="9763127">
                <a:off x="2434472" y="4598892"/>
                <a:ext cx="753036" cy="699248"/>
              </a:xfrm>
              <a:prstGeom prst="parallelogram">
                <a:avLst>
                  <a:gd name="adj" fmla="val 2499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TextBox 47"/>
              <p:cNvSpPr txBox="1">
                <a:spLocks noChangeArrowheads="1"/>
              </p:cNvSpPr>
              <p:nvPr/>
            </p:nvSpPr>
            <p:spPr bwMode="auto">
              <a:xfrm>
                <a:off x="712696" y="4035312"/>
                <a:ext cx="1305794" cy="4116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 dirty="0">
                    <a:latin typeface="Arial" pitchFamily="-109" charset="0"/>
                  </a:rPr>
                  <a:t>Cathode</a:t>
                </a:r>
              </a:p>
            </p:txBody>
          </p:sp>
          <p:sp>
            <p:nvSpPr>
              <p:cNvPr id="47" name="TextBox 48"/>
              <p:cNvSpPr txBox="1">
                <a:spLocks noChangeArrowheads="1"/>
              </p:cNvSpPr>
              <p:nvPr/>
            </p:nvSpPr>
            <p:spPr bwMode="auto">
              <a:xfrm>
                <a:off x="628740" y="5665867"/>
                <a:ext cx="1441112" cy="4116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 dirty="0">
                    <a:latin typeface="Arial" pitchFamily="-109" charset="0"/>
                  </a:rPr>
                  <a:t>Solenoid</a:t>
                </a:r>
                <a:r>
                  <a:rPr lang="en-US" sz="1400" b="1" dirty="0" smtClean="0">
                    <a:latin typeface="Arial" pitchFamily="-109" charset="0"/>
                  </a:rPr>
                  <a:t> </a:t>
                </a:r>
                <a:endParaRPr lang="en-US" sz="1400" b="1" dirty="0">
                  <a:latin typeface="Arial" pitchFamily="-109" charset="0"/>
                </a:endParaRPr>
              </a:p>
            </p:txBody>
          </p:sp>
          <p:sp>
            <p:nvSpPr>
              <p:cNvPr id="49" name="TextBox 51"/>
              <p:cNvSpPr txBox="1">
                <a:spLocks noChangeArrowheads="1"/>
              </p:cNvSpPr>
              <p:nvPr/>
            </p:nvSpPr>
            <p:spPr bwMode="auto">
              <a:xfrm>
                <a:off x="3357839" y="4612681"/>
                <a:ext cx="1354408" cy="6997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 dirty="0">
                    <a:latin typeface="Arial" pitchFamily="-109" charset="0"/>
                  </a:rPr>
                  <a:t>YAG Screen 1</a:t>
                </a:r>
              </a:p>
            </p:txBody>
          </p:sp>
          <p:cxnSp>
            <p:nvCxnSpPr>
              <p:cNvPr id="50" name="Straight Arrow Connector 53"/>
              <p:cNvCxnSpPr>
                <a:cxnSpLocks noChangeShapeType="1"/>
                <a:stCxn id="46" idx="2"/>
              </p:cNvCxnSpPr>
              <p:nvPr/>
            </p:nvCxnSpPr>
            <p:spPr bwMode="auto">
              <a:xfrm rot="5400000">
                <a:off x="747416" y="4425663"/>
                <a:ext cx="596909" cy="63944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51" name="Straight Arrow Connector 54"/>
              <p:cNvCxnSpPr>
                <a:cxnSpLocks noChangeShapeType="1"/>
                <a:stCxn id="47" idx="0"/>
              </p:cNvCxnSpPr>
              <p:nvPr/>
            </p:nvCxnSpPr>
            <p:spPr bwMode="auto">
              <a:xfrm rot="16200000" flipV="1">
                <a:off x="1167439" y="5484007"/>
                <a:ext cx="233079" cy="13063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54" name="Straight Connector 67"/>
              <p:cNvCxnSpPr>
                <a:cxnSpLocks noChangeShapeType="1"/>
                <a:stCxn id="56" idx="0"/>
                <a:endCxn id="45" idx="2"/>
              </p:cNvCxnSpPr>
              <p:nvPr/>
            </p:nvCxnSpPr>
            <p:spPr bwMode="auto">
              <a:xfrm>
                <a:off x="692583" y="5002713"/>
                <a:ext cx="1840971" cy="335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Jitter studies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1447800"/>
            <a:ext cx="79303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CW operations allow for continuous sampling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Wider bandwidth, faster feedbacks possible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System noise can in principle be corrected up to ½ the repetition rate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Energy, pointing and time jitters can be greatly reduced by feedback loops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667000"/>
            <a:ext cx="553461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Important jitters to characterize and control include:</a:t>
            </a:r>
          </a:p>
          <a:p>
            <a:pPr>
              <a:buFont typeface="Arial"/>
              <a:buChar char="•"/>
            </a:pPr>
            <a:r>
              <a:rPr lang="en-US" dirty="0" smtClean="0"/>
              <a:t> Laser-</a:t>
            </a:r>
            <a:r>
              <a:rPr lang="en-US" dirty="0" err="1" smtClean="0"/>
              <a:t>rf</a:t>
            </a:r>
            <a:r>
              <a:rPr lang="en-US" dirty="0" smtClean="0"/>
              <a:t> time jitter</a:t>
            </a:r>
          </a:p>
          <a:p>
            <a:pPr>
              <a:buFont typeface="Arial"/>
              <a:buChar char="•"/>
            </a:pPr>
            <a:r>
              <a:rPr lang="en-US" dirty="0" smtClean="0"/>
              <a:t> Laser energy fluctuations</a:t>
            </a:r>
          </a:p>
          <a:p>
            <a:pPr>
              <a:buFont typeface="Arial"/>
              <a:buChar char="•"/>
            </a:pPr>
            <a:r>
              <a:rPr lang="en-US" dirty="0" smtClean="0"/>
              <a:t> Laser pointing stability at the cathode</a:t>
            </a:r>
          </a:p>
          <a:p>
            <a:pPr>
              <a:buFont typeface="Arial"/>
              <a:buChar char="•"/>
            </a:pPr>
            <a:r>
              <a:rPr lang="en-US" dirty="0" smtClean="0"/>
              <a:t> Field amplitude fluctuations in the gun (&amp; </a:t>
            </a:r>
            <a:r>
              <a:rPr lang="en-US" dirty="0" err="1" smtClean="0"/>
              <a:t>buncher</a:t>
            </a:r>
            <a:r>
              <a:rPr lang="en-US" dirty="0" smtClean="0"/>
              <a:t>)</a:t>
            </a:r>
          </a:p>
          <a:p>
            <a:pPr>
              <a:buFont typeface="Arial"/>
              <a:buChar char="•"/>
            </a:pPr>
            <a:r>
              <a:rPr lang="en-US" dirty="0" smtClean="0"/>
              <a:t> Field phase jitters in the gun (&amp; </a:t>
            </a:r>
            <a:r>
              <a:rPr lang="en-US" dirty="0" err="1" smtClean="0"/>
              <a:t>buncher</a:t>
            </a:r>
            <a:r>
              <a:rPr lang="en-US" dirty="0" smtClean="0"/>
              <a:t>) </a:t>
            </a:r>
          </a:p>
          <a:p>
            <a:endParaRPr lang="en-US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8862" y="1066800"/>
            <a:ext cx="6103938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0" y="3276600"/>
            <a:ext cx="9144000" cy="3581400"/>
            <a:chOff x="0" y="3276600"/>
            <a:chExt cx="9144000" cy="3581400"/>
          </a:xfrm>
        </p:grpSpPr>
        <p:pic>
          <p:nvPicPr>
            <p:cNvPr id="11" name="Picture 10" descr="APEX IR laser energy jitter measurement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rcRect l="6993" t="8951" r="13946" b="10489"/>
                <a:stretch>
                  <a:fillRect/>
                </a:stretch>
              </p:blipFill>
            </mc:Choice>
            <mc:Fallback>
              <p:blipFill>
                <a:blip r:embed="rId4"/>
                <a:srcRect l="6993" t="8951" r="13946" b="10489"/>
                <a:stretch>
                  <a:fillRect/>
                </a:stretch>
              </p:blipFill>
            </mc:Fallback>
          </mc:AlternateContent>
          <p:spPr>
            <a:xfrm>
              <a:off x="4953000" y="3840480"/>
              <a:ext cx="4191000" cy="3017520"/>
            </a:xfrm>
            <a:prstGeom prst="rect">
              <a:avLst/>
            </a:prstGeom>
          </p:spPr>
        </p:pic>
        <p:pic>
          <p:nvPicPr>
            <p:cNvPr id="4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4570326"/>
              <a:ext cx="3200400" cy="2287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1" descr="APEX IR laser energy jitter measurement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6019800" y="3276600"/>
              <a:ext cx="2940387" cy="207767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331369" y="6096000"/>
              <a:ext cx="36288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Power spectrum of laser energy noise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55503" y="5943600"/>
              <a:ext cx="228309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Cavity field fluctuations</a:t>
              </a:r>
            </a:p>
            <a:p>
              <a:r>
                <a:rPr lang="en-US" sz="1600" dirty="0" smtClean="0"/>
                <a:t>In open loop</a:t>
              </a:r>
              <a:endParaRPr lang="en-US" sz="16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2400" y="609600"/>
            <a:ext cx="6997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Source jitters can dominate the measurement resolution. Ex. Time: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9" charset="-128"/>
                <a:cs typeface="ＭＳ Ｐゴシック" pitchFamily="-109" charset="-128"/>
              </a:rPr>
              <a:t>APEX Synchronization Plan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656272"/>
            <a:ext cx="4107750" cy="14773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Goals:</a:t>
            </a:r>
          </a:p>
          <a:p>
            <a:r>
              <a:rPr lang="en-US" dirty="0" smtClean="0"/>
              <a:t>Laser-to-</a:t>
            </a:r>
            <a:r>
              <a:rPr lang="en-US" dirty="0" err="1" smtClean="0"/>
              <a:t>rf</a:t>
            </a:r>
            <a:r>
              <a:rPr lang="en-US" dirty="0" smtClean="0"/>
              <a:t> time jitter &lt; 100 </a:t>
            </a:r>
            <a:r>
              <a:rPr lang="en-US" dirty="0" err="1" smtClean="0"/>
              <a:t>fs</a:t>
            </a:r>
            <a:endParaRPr lang="en-US" dirty="0" smtClean="0"/>
          </a:p>
          <a:p>
            <a:r>
              <a:rPr lang="en-US" dirty="0" err="1" smtClean="0"/>
              <a:t>Rf</a:t>
            </a:r>
            <a:r>
              <a:rPr lang="en-US" dirty="0" smtClean="0"/>
              <a:t> amplitude fluctuations &lt; 10</a:t>
            </a:r>
            <a:r>
              <a:rPr lang="en-US" baseline="30000" dirty="0" smtClean="0"/>
              <a:t>-4</a:t>
            </a:r>
            <a:endParaRPr lang="en-US" dirty="0" smtClean="0"/>
          </a:p>
          <a:p>
            <a:r>
              <a:rPr lang="en-US" dirty="0" smtClean="0"/>
              <a:t>Beam pointing at the cathode &lt; 10 </a:t>
            </a:r>
            <a:r>
              <a:rPr lang="en-US" dirty="0" err="1" smtClean="0"/>
              <a:t>μm</a:t>
            </a:r>
            <a:endParaRPr lang="en-US" dirty="0" smtClean="0"/>
          </a:p>
          <a:p>
            <a:r>
              <a:rPr lang="en-US" dirty="0" smtClean="0"/>
              <a:t>Charge fluctuations &lt; 0.5%</a:t>
            </a:r>
          </a:p>
        </p:txBody>
      </p:sp>
      <p:pic>
        <p:nvPicPr>
          <p:cNvPr id="13" name="Picture 12" descr="Jan28_10_LLRFControllerChassisWithCavityLaserRF_MonDiagra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7697" t="6262" r="10211" b="4920"/>
              <a:stretch>
                <a:fillRect/>
              </a:stretch>
            </p:blipFill>
          </mc:Choice>
          <mc:Fallback>
            <p:blipFill>
              <a:blip r:embed="rId3"/>
              <a:srcRect l="7697" t="6262" r="10211" b="4920"/>
              <a:stretch>
                <a:fillRect/>
              </a:stretch>
            </p:blipFill>
          </mc:Fallback>
        </mc:AlternateContent>
        <p:spPr>
          <a:xfrm>
            <a:off x="1425452" y="2162968"/>
            <a:ext cx="6194548" cy="469503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4" name="Group 13"/>
          <p:cNvGrpSpPr/>
          <p:nvPr/>
        </p:nvGrpSpPr>
        <p:grpSpPr>
          <a:xfrm>
            <a:off x="6076950" y="720181"/>
            <a:ext cx="2990850" cy="2327819"/>
            <a:chOff x="6076950" y="720181"/>
            <a:chExt cx="2990850" cy="2327819"/>
          </a:xfrm>
        </p:grpSpPr>
        <p:pic>
          <p:nvPicPr>
            <p:cNvPr id="9" name="Picture 8" descr="Screen Shot 2013-12-07 at 8.05.29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8300" y="720181"/>
              <a:ext cx="2349500" cy="202301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503768" y="2771001"/>
              <a:ext cx="14878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F. </a:t>
              </a:r>
              <a:r>
                <a:rPr lang="en-US" sz="1200" dirty="0" err="1" smtClean="0"/>
                <a:t>Loehl</a:t>
              </a:r>
              <a:r>
                <a:rPr lang="en-US" sz="1200" dirty="0" smtClean="0"/>
                <a:t>, IPAC2011</a:t>
              </a:r>
              <a:endParaRPr lang="en-US" sz="12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6076950" y="2591094"/>
              <a:ext cx="641350" cy="45690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795" name="Content Placeholder 5" descr="TOTAL_Synch_layoutAPEX.pdf"/>
          <p:cNvPicPr>
            <a:picLocks noGrp="1" noChangeAspect="1"/>
          </p:cNvPicPr>
          <p:nvPr>
            <p:ph idx="1"/>
          </p:nvPr>
        </p:nvPicPr>
        <p:blipFill>
          <a:blip r:embed="rId5"/>
          <a:srcRect t="-1640" b="-1640"/>
          <a:stretch>
            <a:fillRect/>
          </a:stretch>
        </p:blipFill>
        <p:spPr>
          <a:xfrm>
            <a:off x="990600" y="2591094"/>
            <a:ext cx="7620000" cy="4190706"/>
          </a:xfrm>
        </p:spPr>
      </p:pic>
      <p:grpSp>
        <p:nvGrpSpPr>
          <p:cNvPr id="15" name="Group 14"/>
          <p:cNvGrpSpPr/>
          <p:nvPr/>
        </p:nvGrpSpPr>
        <p:grpSpPr>
          <a:xfrm>
            <a:off x="5535613" y="4468812"/>
            <a:ext cx="1563687" cy="1514475"/>
            <a:chOff x="5535613" y="4468812"/>
            <a:chExt cx="1563687" cy="1514475"/>
          </a:xfrm>
        </p:grpSpPr>
        <p:sp>
          <p:nvSpPr>
            <p:cNvPr id="33796" name="TextBox 6"/>
            <p:cNvSpPr txBox="1">
              <a:spLocks noChangeArrowheads="1"/>
            </p:cNvSpPr>
            <p:nvPr/>
          </p:nvSpPr>
          <p:spPr bwMode="auto">
            <a:xfrm>
              <a:off x="5535613" y="4468812"/>
              <a:ext cx="9540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1" dirty="0">
                  <a:solidFill>
                    <a:srgbClr val="0000FF"/>
                  </a:solidFill>
                </a:rPr>
                <a:t>Energy</a:t>
              </a:r>
            </a:p>
          </p:txBody>
        </p:sp>
        <p:sp>
          <p:nvSpPr>
            <p:cNvPr id="33797" name="TextBox 7"/>
            <p:cNvSpPr txBox="1">
              <a:spLocks noChangeArrowheads="1"/>
            </p:cNvSpPr>
            <p:nvPr/>
          </p:nvSpPr>
          <p:spPr bwMode="auto">
            <a:xfrm>
              <a:off x="5661025" y="5041900"/>
              <a:ext cx="66357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time</a:t>
              </a:r>
              <a:endParaRPr lang="en-US" sz="1600" i="1" dirty="0">
                <a:solidFill>
                  <a:srgbClr val="0000FF"/>
                </a:solidFill>
              </a:endParaRPr>
            </a:p>
          </p:txBody>
        </p:sp>
        <p:sp>
          <p:nvSpPr>
            <p:cNvPr id="33798" name="TextBox 8"/>
            <p:cNvSpPr txBox="1">
              <a:spLocks noChangeArrowheads="1"/>
            </p:cNvSpPr>
            <p:nvPr/>
          </p:nvSpPr>
          <p:spPr bwMode="auto">
            <a:xfrm>
              <a:off x="6076950" y="5613400"/>
              <a:ext cx="10223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position</a:t>
              </a:r>
              <a:endParaRPr lang="en-US" sz="1600" i="1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62000"/>
          </a:xfrm>
        </p:spPr>
        <p:txBody>
          <a:bodyPr/>
          <a:lstStyle/>
          <a:p>
            <a:r>
              <a:rPr lang="en-US" smtClean="0">
                <a:ea typeface="ＭＳ Ｐゴシック" pitchFamily="-109" charset="-128"/>
                <a:cs typeface="ＭＳ Ｐゴシック" pitchFamily="-109" charset="-128"/>
              </a:rPr>
              <a:t>UED @ APEX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0" y="808037"/>
            <a:ext cx="8991600" cy="4525963"/>
          </a:xfrm>
        </p:spPr>
        <p:txBody>
          <a:bodyPr/>
          <a:lstStyle/>
          <a:p>
            <a:pPr lvl="2">
              <a:buNone/>
            </a:pPr>
            <a:endParaRPr lang="en-US" sz="2000" dirty="0" smtClean="0">
              <a:ea typeface="ＭＳ Ｐゴシック" pitchFamily="-109" charset="-128"/>
            </a:endParaRPr>
          </a:p>
          <a:p>
            <a:r>
              <a:rPr lang="en-US" dirty="0" smtClean="0">
                <a:solidFill>
                  <a:srgbClr val="1F497D"/>
                </a:solidFill>
              </a:rPr>
              <a:t>Up to 186 MHz repetition rate.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Relativistic beams (up to 1 </a:t>
            </a:r>
            <a:r>
              <a:rPr lang="en-US" dirty="0" err="1" smtClean="0">
                <a:solidFill>
                  <a:srgbClr val="1F497D"/>
                </a:solidFill>
              </a:rPr>
              <a:t>MeV</a:t>
            </a:r>
            <a:r>
              <a:rPr lang="en-US" dirty="0" smtClean="0">
                <a:solidFill>
                  <a:srgbClr val="1F497D"/>
                </a:solidFill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1F497D"/>
                </a:solidFill>
                <a:cs typeface="ＭＳ Ｐゴシック" pitchFamily="-84" charset="-128"/>
              </a:rPr>
              <a:t>Potentially very low noise system, avoid time stamping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1F497D"/>
                </a:solidFill>
              </a:rPr>
              <a:t>High dynamic range diagnostic for probe </a:t>
            </a:r>
            <a:r>
              <a:rPr lang="en-US" dirty="0" err="1" smtClean="0">
                <a:solidFill>
                  <a:srgbClr val="1F497D"/>
                </a:solidFill>
              </a:rPr>
              <a:t>charact</a:t>
            </a:r>
            <a:r>
              <a:rPr lang="en-US" dirty="0" smtClean="0">
                <a:solidFill>
                  <a:srgbClr val="1F497D"/>
                </a:solidFill>
              </a:rPr>
              <a:t>.</a:t>
            </a:r>
            <a:endParaRPr lang="en-US" dirty="0" smtClean="0">
              <a:solidFill>
                <a:srgbClr val="1F497D"/>
              </a:solidFill>
              <a:cs typeface="ＭＳ Ｐゴシック" pitchFamily="-84" charset="-128"/>
            </a:endParaRP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1F497D"/>
                </a:solidFill>
                <a:cs typeface="ＭＳ Ｐゴシック" pitchFamily="-84" charset="-128"/>
              </a:rPr>
              <a:t>Very high average flux:</a:t>
            </a:r>
          </a:p>
          <a:p>
            <a:pPr lvl="3">
              <a:spcAft>
                <a:spcPts val="1200"/>
              </a:spcAft>
            </a:pPr>
            <a:r>
              <a:rPr lang="en-US" sz="2400" dirty="0" smtClean="0">
                <a:solidFill>
                  <a:srgbClr val="1F497D"/>
                </a:solidFill>
                <a:cs typeface="ＭＳ Ｐゴシック" pitchFamily="-84" charset="-128"/>
              </a:rPr>
              <a:t>10</a:t>
            </a:r>
            <a:r>
              <a:rPr lang="en-US" sz="2400" baseline="30000" dirty="0" smtClean="0">
                <a:solidFill>
                  <a:srgbClr val="1F497D"/>
                </a:solidFill>
                <a:cs typeface="ＭＳ Ｐゴシック" pitchFamily="-84" charset="-128"/>
              </a:rPr>
              <a:t>12</a:t>
            </a:r>
            <a:r>
              <a:rPr lang="en-US" sz="2400" dirty="0" smtClean="0">
                <a:solidFill>
                  <a:srgbClr val="1F497D"/>
                </a:solidFill>
                <a:cs typeface="ＭＳ Ｐゴシック" pitchFamily="-84" charset="-128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cs typeface="ＭＳ Ｐゴシック" pitchFamily="-84" charset="-128"/>
              </a:rPr>
              <a:t>e-/s</a:t>
            </a:r>
            <a:r>
              <a:rPr lang="en-US" sz="2400" dirty="0" smtClean="0">
                <a:solidFill>
                  <a:srgbClr val="1F497D"/>
                </a:solidFill>
                <a:cs typeface="ＭＳ Ｐゴシック" pitchFamily="-84" charset="-128"/>
              </a:rPr>
              <a:t> with 100 </a:t>
            </a:r>
            <a:r>
              <a:rPr lang="en-US" sz="2400" dirty="0" err="1" smtClean="0">
                <a:solidFill>
                  <a:srgbClr val="1F497D"/>
                </a:solidFill>
                <a:cs typeface="ＭＳ Ｐゴシック" pitchFamily="-84" charset="-128"/>
              </a:rPr>
              <a:t>fs</a:t>
            </a:r>
            <a:r>
              <a:rPr lang="en-US" sz="2400" dirty="0" smtClean="0">
                <a:solidFill>
                  <a:srgbClr val="1F497D"/>
                </a:solidFill>
                <a:cs typeface="ＭＳ Ｐゴシック" pitchFamily="-84" charset="-128"/>
              </a:rPr>
              <a:t> resolution and 20 nm </a:t>
            </a:r>
            <a:r>
              <a:rPr lang="en-US" sz="2400" dirty="0" err="1" smtClean="0">
                <a:solidFill>
                  <a:srgbClr val="1F497D"/>
                </a:solidFill>
                <a:cs typeface="ＭＳ Ｐゴシック" pitchFamily="-84" charset="-128"/>
              </a:rPr>
              <a:t>emittance</a:t>
            </a:r>
            <a:endParaRPr lang="en-US" sz="2400" dirty="0" smtClean="0">
              <a:solidFill>
                <a:srgbClr val="1F497D"/>
              </a:solidFill>
              <a:cs typeface="ＭＳ Ｐゴシック" pitchFamily="-84" charset="-128"/>
            </a:endParaRPr>
          </a:p>
          <a:p>
            <a:pPr lvl="3">
              <a:spcAft>
                <a:spcPts val="1200"/>
              </a:spcAft>
            </a:pPr>
            <a:r>
              <a:rPr lang="en-US" sz="2400" dirty="0" smtClean="0">
                <a:solidFill>
                  <a:srgbClr val="1F497D"/>
                </a:solidFill>
                <a:cs typeface="ＭＳ Ｐゴシック" pitchFamily="-84" charset="-128"/>
              </a:rPr>
              <a:t>10</a:t>
            </a:r>
            <a:r>
              <a:rPr lang="en-US" sz="2400" baseline="30000" dirty="0" smtClean="0">
                <a:solidFill>
                  <a:srgbClr val="1F497D"/>
                </a:solidFill>
                <a:cs typeface="ＭＳ Ｐゴシック" pitchFamily="-84" charset="-128"/>
              </a:rPr>
              <a:t>15</a:t>
            </a:r>
            <a:r>
              <a:rPr lang="en-US" sz="2400" dirty="0" smtClean="0">
                <a:solidFill>
                  <a:srgbClr val="1F497D"/>
                </a:solidFill>
                <a:cs typeface="ＭＳ Ｐゴシック" pitchFamily="-84" charset="-128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cs typeface="ＭＳ Ｐゴシック" pitchFamily="-84" charset="-128"/>
              </a:rPr>
              <a:t>e-/s</a:t>
            </a:r>
            <a:r>
              <a:rPr lang="en-US" sz="2400" dirty="0" smtClean="0">
                <a:solidFill>
                  <a:srgbClr val="1F497D"/>
                </a:solidFill>
                <a:cs typeface="ＭＳ Ｐゴシック" pitchFamily="-84" charset="-128"/>
              </a:rPr>
              <a:t> with </a:t>
            </a:r>
            <a:r>
              <a:rPr lang="en-US" sz="2400" dirty="0" err="1" smtClean="0">
                <a:solidFill>
                  <a:srgbClr val="1F497D"/>
                </a:solidFill>
                <a:cs typeface="ＭＳ Ｐゴシック" pitchFamily="-84" charset="-128"/>
              </a:rPr>
              <a:t>ps</a:t>
            </a:r>
            <a:r>
              <a:rPr lang="en-US" sz="2400" dirty="0" smtClean="0">
                <a:solidFill>
                  <a:srgbClr val="1F497D"/>
                </a:solidFill>
                <a:cs typeface="ＭＳ Ｐゴシック" pitchFamily="-84" charset="-128"/>
              </a:rPr>
              <a:t> resolution and 100 nm </a:t>
            </a:r>
            <a:r>
              <a:rPr lang="en-US" sz="2400" dirty="0" err="1" smtClean="0">
                <a:solidFill>
                  <a:srgbClr val="1F497D"/>
                </a:solidFill>
                <a:cs typeface="ＭＳ Ｐゴシック" pitchFamily="-84" charset="-128"/>
              </a:rPr>
              <a:t>emittance</a:t>
            </a:r>
            <a:endParaRPr lang="en-US" sz="2400" dirty="0" smtClean="0">
              <a:solidFill>
                <a:srgbClr val="1F497D"/>
              </a:solidFill>
              <a:cs typeface="ＭＳ Ｐゴシック" pitchFamily="-84" charset="-128"/>
            </a:endParaRPr>
          </a:p>
          <a:p>
            <a:pPr lvl="3">
              <a:spcAft>
                <a:spcPts val="1200"/>
              </a:spcAft>
            </a:pPr>
            <a:r>
              <a:rPr lang="en-US" sz="2400" dirty="0" smtClean="0">
                <a:solidFill>
                  <a:srgbClr val="1F497D"/>
                </a:solidFill>
                <a:cs typeface="ＭＳ Ｐゴシック" pitchFamily="-84" charset="-128"/>
              </a:rPr>
              <a:t>Shorter pulses, lower </a:t>
            </a:r>
            <a:r>
              <a:rPr lang="en-US" sz="2400" dirty="0" err="1" smtClean="0">
                <a:solidFill>
                  <a:srgbClr val="1F497D"/>
                </a:solidFill>
                <a:cs typeface="ＭＳ Ｐゴシック" pitchFamily="-84" charset="-128"/>
              </a:rPr>
              <a:t>emittance</a:t>
            </a:r>
            <a:r>
              <a:rPr lang="en-US" sz="2400" dirty="0" smtClean="0">
                <a:solidFill>
                  <a:srgbClr val="1F497D"/>
                </a:solidFill>
                <a:cs typeface="ＭＳ Ｐゴシック" pitchFamily="-84" charset="-128"/>
              </a:rPr>
              <a:t> possible by collimation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9" descr="UFED131007_3.tif"/>
          <p:cNvPicPr>
            <a:picLocks noChangeAspect="1"/>
          </p:cNvPicPr>
          <p:nvPr/>
        </p:nvPicPr>
        <p:blipFill>
          <a:blip r:embed="rId2"/>
          <a:srcRect t="20325" r="16667"/>
          <a:stretch>
            <a:fillRect/>
          </a:stretch>
        </p:blipFill>
        <p:spPr bwMode="auto">
          <a:xfrm>
            <a:off x="73025" y="1660525"/>
            <a:ext cx="8994775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7239000" cy="455613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i="1" dirty="0">
                <a:solidFill>
                  <a:schemeClr val="tx2"/>
                </a:solidFill>
                <a:latin typeface="+mj-lt"/>
              </a:rPr>
              <a:t>UED </a:t>
            </a:r>
            <a:r>
              <a:rPr lang="en-US" sz="3600" b="1" i="1" dirty="0" err="1">
                <a:solidFill>
                  <a:schemeClr val="tx2"/>
                </a:solidFill>
                <a:latin typeface="+mj-lt"/>
              </a:rPr>
              <a:t>beamline</a:t>
            </a:r>
            <a:r>
              <a:rPr lang="en-US" sz="3600" b="1" i="1" dirty="0">
                <a:solidFill>
                  <a:schemeClr val="tx2"/>
                </a:solidFill>
                <a:latin typeface="+mj-lt"/>
              </a:rPr>
              <a:t> design:</a:t>
            </a:r>
          </a:p>
        </p:txBody>
      </p:sp>
      <p:grpSp>
        <p:nvGrpSpPr>
          <p:cNvPr id="6" name="Group 145"/>
          <p:cNvGrpSpPr>
            <a:grpSpLocks/>
          </p:cNvGrpSpPr>
          <p:nvPr/>
        </p:nvGrpSpPr>
        <p:grpSpPr bwMode="auto">
          <a:xfrm>
            <a:off x="3886200" y="838199"/>
            <a:ext cx="4708430" cy="3044825"/>
            <a:chOff x="3886200" y="837738"/>
            <a:chExt cx="4707795" cy="3045966"/>
          </a:xfrm>
        </p:grpSpPr>
        <p:sp>
          <p:nvSpPr>
            <p:cNvPr id="49192" name="TextBox 72"/>
            <p:cNvSpPr txBox="1">
              <a:spLocks noChangeArrowheads="1"/>
            </p:cNvSpPr>
            <p:nvPr/>
          </p:nvSpPr>
          <p:spPr bwMode="auto">
            <a:xfrm>
              <a:off x="3886200" y="1033046"/>
              <a:ext cx="208780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i="1" dirty="0">
                  <a:solidFill>
                    <a:srgbClr val="1F497D"/>
                  </a:solidFill>
                </a:rPr>
                <a:t>Energy</a:t>
              </a:r>
              <a:r>
                <a:rPr lang="en-US" sz="1600" i="1" dirty="0" smtClean="0">
                  <a:solidFill>
                    <a:srgbClr val="1F497D"/>
                  </a:solidFill>
                </a:rPr>
                <a:t> filtering</a:t>
              </a:r>
              <a:endParaRPr lang="en-US" sz="1600" i="1" dirty="0">
                <a:solidFill>
                  <a:srgbClr val="1F497D"/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>
            <a:xfrm rot="1933171">
              <a:off x="4513178" y="3103950"/>
              <a:ext cx="2806320" cy="77975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75" name="Straight Arrow Connector 74"/>
            <p:cNvCxnSpPr>
              <a:stCxn id="74" idx="0"/>
            </p:cNvCxnSpPr>
            <p:nvPr/>
          </p:nvCxnSpPr>
          <p:spPr>
            <a:xfrm rot="5400000" flipH="1" flipV="1">
              <a:off x="5749992" y="1678919"/>
              <a:ext cx="1859659" cy="1111100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195" name="TextBox 76"/>
            <p:cNvSpPr txBox="1">
              <a:spLocks noChangeArrowheads="1"/>
            </p:cNvSpPr>
            <p:nvPr/>
          </p:nvSpPr>
          <p:spPr bwMode="auto">
            <a:xfrm>
              <a:off x="6479125" y="837738"/>
              <a:ext cx="2114870" cy="5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1" dirty="0" smtClean="0">
                  <a:solidFill>
                    <a:srgbClr val="1F497D"/>
                  </a:solidFill>
                </a:rPr>
                <a:t>Further compression</a:t>
              </a:r>
            </a:p>
            <a:p>
              <a:r>
                <a:rPr lang="en-US" sz="1600" i="1" dirty="0" smtClean="0">
                  <a:solidFill>
                    <a:srgbClr val="1F497D"/>
                  </a:solidFill>
                </a:rPr>
                <a:t>R</a:t>
              </a:r>
              <a:r>
                <a:rPr lang="en-US" sz="1600" i="1" baseline="-25000" dirty="0" smtClean="0">
                  <a:solidFill>
                    <a:srgbClr val="1F497D"/>
                  </a:solidFill>
                </a:rPr>
                <a:t>56</a:t>
              </a:r>
              <a:r>
                <a:rPr lang="en-US" sz="1600" i="1" dirty="0" smtClean="0">
                  <a:solidFill>
                    <a:srgbClr val="1F497D"/>
                  </a:solidFill>
                </a:rPr>
                <a:t>≠0</a:t>
              </a:r>
              <a:endParaRPr lang="en-US" sz="1600" i="1" dirty="0">
                <a:solidFill>
                  <a:srgbClr val="1F497D"/>
                </a:solidFill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rot="16200000" flipV="1">
              <a:off x="4501734" y="1881257"/>
              <a:ext cx="1303825" cy="5476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124"/>
          <p:cNvGrpSpPr>
            <a:grpSpLocks/>
          </p:cNvGrpSpPr>
          <p:nvPr/>
        </p:nvGrpSpPr>
        <p:grpSpPr bwMode="auto">
          <a:xfrm>
            <a:off x="2743200" y="5334000"/>
            <a:ext cx="1143000" cy="990600"/>
            <a:chOff x="2892546" y="5029200"/>
            <a:chExt cx="1143001" cy="990600"/>
          </a:xfrm>
        </p:grpSpPr>
        <p:sp>
          <p:nvSpPr>
            <p:cNvPr id="124" name="Rectangle 123"/>
            <p:cNvSpPr/>
            <p:nvPr/>
          </p:nvSpPr>
          <p:spPr>
            <a:xfrm>
              <a:off x="2892546" y="5053013"/>
              <a:ext cx="1143001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>
              <a:off x="2971921" y="5568950"/>
              <a:ext cx="974726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rot="5400000" flipH="1" flipV="1">
              <a:off x="2975096" y="5583238"/>
              <a:ext cx="871537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189" name="TextBox 30"/>
            <p:cNvSpPr txBox="1">
              <a:spLocks noChangeArrowheads="1"/>
            </p:cNvSpPr>
            <p:nvPr/>
          </p:nvSpPr>
          <p:spPr bwMode="auto">
            <a:xfrm>
              <a:off x="3781304" y="5586942"/>
              <a:ext cx="24167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600"/>
                <a:t>t</a:t>
              </a:r>
            </a:p>
          </p:txBody>
        </p:sp>
        <p:sp>
          <p:nvSpPr>
            <p:cNvPr id="49190" name="TextBox 31"/>
            <p:cNvSpPr txBox="1">
              <a:spLocks noChangeArrowheads="1"/>
            </p:cNvSpPr>
            <p:nvPr/>
          </p:nvSpPr>
          <p:spPr bwMode="auto">
            <a:xfrm>
              <a:off x="3104424" y="5029200"/>
              <a:ext cx="32152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600"/>
                <a:t>E</a:t>
              </a:r>
            </a:p>
          </p:txBody>
        </p:sp>
        <p:sp>
          <p:nvSpPr>
            <p:cNvPr id="85" name="Oval 84"/>
            <p:cNvSpPr/>
            <p:nvPr/>
          </p:nvSpPr>
          <p:spPr>
            <a:xfrm rot="19125683">
              <a:off x="2967159" y="5522913"/>
              <a:ext cx="887413" cy="1285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8" name="Group 125"/>
          <p:cNvGrpSpPr>
            <a:grpSpLocks/>
          </p:cNvGrpSpPr>
          <p:nvPr/>
        </p:nvGrpSpPr>
        <p:grpSpPr bwMode="auto">
          <a:xfrm>
            <a:off x="4051300" y="4614863"/>
            <a:ext cx="1130300" cy="1023937"/>
            <a:chOff x="2892547" y="5006714"/>
            <a:chExt cx="1130430" cy="1024354"/>
          </a:xfrm>
        </p:grpSpPr>
        <p:sp>
          <p:nvSpPr>
            <p:cNvPr id="127" name="Rectangle 126"/>
            <p:cNvSpPr/>
            <p:nvPr/>
          </p:nvSpPr>
          <p:spPr>
            <a:xfrm>
              <a:off x="2892547" y="5040065"/>
              <a:ext cx="1054221" cy="821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2971931" y="5568918"/>
              <a:ext cx="974837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 rot="5400000" flipH="1" flipV="1">
              <a:off x="2974979" y="5583211"/>
              <a:ext cx="871893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183" name="TextBox 30"/>
            <p:cNvSpPr txBox="1">
              <a:spLocks noChangeArrowheads="1"/>
            </p:cNvSpPr>
            <p:nvPr/>
          </p:nvSpPr>
          <p:spPr bwMode="auto">
            <a:xfrm>
              <a:off x="3781304" y="5586942"/>
              <a:ext cx="24167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600"/>
                <a:t>t</a:t>
              </a:r>
            </a:p>
          </p:txBody>
        </p:sp>
        <p:sp>
          <p:nvSpPr>
            <p:cNvPr id="49184" name="TextBox 31"/>
            <p:cNvSpPr txBox="1">
              <a:spLocks noChangeArrowheads="1"/>
            </p:cNvSpPr>
            <p:nvPr/>
          </p:nvSpPr>
          <p:spPr bwMode="auto">
            <a:xfrm>
              <a:off x="3411267" y="5006714"/>
              <a:ext cx="32152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600"/>
                <a:t>E</a:t>
              </a:r>
            </a:p>
          </p:txBody>
        </p:sp>
        <p:sp>
          <p:nvSpPr>
            <p:cNvPr id="132" name="Oval 131"/>
            <p:cNvSpPr/>
            <p:nvPr/>
          </p:nvSpPr>
          <p:spPr>
            <a:xfrm rot="14112205">
              <a:off x="2967039" y="5522880"/>
              <a:ext cx="887773" cy="12860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9" name="Group 140"/>
          <p:cNvGrpSpPr>
            <a:grpSpLocks/>
          </p:cNvGrpSpPr>
          <p:nvPr/>
        </p:nvGrpSpPr>
        <p:grpSpPr bwMode="auto">
          <a:xfrm>
            <a:off x="5527675" y="4005263"/>
            <a:ext cx="1101725" cy="1176337"/>
            <a:chOff x="5375311" y="3471446"/>
            <a:chExt cx="1101689" cy="1176754"/>
          </a:xfrm>
        </p:grpSpPr>
        <p:grpSp>
          <p:nvGrpSpPr>
            <p:cNvPr id="49172" name="Group 135"/>
            <p:cNvGrpSpPr>
              <a:grpSpLocks/>
            </p:cNvGrpSpPr>
            <p:nvPr/>
          </p:nvGrpSpPr>
          <p:grpSpPr bwMode="auto">
            <a:xfrm>
              <a:off x="5375311" y="3471446"/>
              <a:ext cx="1101689" cy="1176754"/>
              <a:chOff x="5862473" y="3852446"/>
              <a:chExt cx="1101689" cy="1176754"/>
            </a:xfrm>
          </p:grpSpPr>
          <p:cxnSp>
            <p:nvCxnSpPr>
              <p:cNvPr id="110" name="Straight Arrow Connector 109"/>
              <p:cNvCxnSpPr/>
              <p:nvPr/>
            </p:nvCxnSpPr>
            <p:spPr>
              <a:xfrm>
                <a:off x="5867236" y="4578190"/>
                <a:ext cx="974693" cy="15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 rot="5400000" flipH="1" flipV="1">
                <a:off x="5871829" y="4592484"/>
                <a:ext cx="871846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177" name="TextBox 30"/>
              <p:cNvSpPr txBox="1">
                <a:spLocks noChangeArrowheads="1"/>
              </p:cNvSpPr>
              <p:nvPr/>
            </p:nvSpPr>
            <p:spPr bwMode="auto">
              <a:xfrm>
                <a:off x="6676904" y="4596342"/>
                <a:ext cx="28725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600"/>
                  <a:t>x</a:t>
                </a:r>
              </a:p>
            </p:txBody>
          </p:sp>
          <p:sp>
            <p:nvSpPr>
              <p:cNvPr id="49178" name="TextBox 31"/>
              <p:cNvSpPr txBox="1">
                <a:spLocks noChangeArrowheads="1"/>
              </p:cNvSpPr>
              <p:nvPr/>
            </p:nvSpPr>
            <p:spPr bwMode="auto">
              <a:xfrm>
                <a:off x="6109240" y="3852446"/>
                <a:ext cx="32152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600"/>
                  <a:t>E</a:t>
                </a:r>
              </a:p>
            </p:txBody>
          </p:sp>
          <p:sp>
            <p:nvSpPr>
              <p:cNvPr id="114" name="Oval 113"/>
              <p:cNvSpPr/>
              <p:nvPr/>
            </p:nvSpPr>
            <p:spPr>
              <a:xfrm rot="19125683">
                <a:off x="5862473" y="4532137"/>
                <a:ext cx="887384" cy="128633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139" name="Rectangle 138"/>
            <p:cNvSpPr/>
            <p:nvPr/>
          </p:nvSpPr>
          <p:spPr>
            <a:xfrm>
              <a:off x="5927743" y="3776354"/>
              <a:ext cx="215893" cy="778151"/>
            </a:xfrm>
            <a:prstGeom prst="rect">
              <a:avLst/>
            </a:prstGeom>
            <a:solidFill>
              <a:schemeClr val="tx1">
                <a:alpha val="4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5497545" y="3771589"/>
              <a:ext cx="215893" cy="776563"/>
            </a:xfrm>
            <a:prstGeom prst="rect">
              <a:avLst/>
            </a:prstGeom>
            <a:solidFill>
              <a:schemeClr val="tx1">
                <a:alpha val="4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1" name="Group 144"/>
          <p:cNvGrpSpPr>
            <a:grpSpLocks/>
          </p:cNvGrpSpPr>
          <p:nvPr/>
        </p:nvGrpSpPr>
        <p:grpSpPr bwMode="auto">
          <a:xfrm>
            <a:off x="7635875" y="4146550"/>
            <a:ext cx="1050925" cy="1035050"/>
            <a:chOff x="7472527" y="3776246"/>
            <a:chExt cx="1051177" cy="1035622"/>
          </a:xfrm>
        </p:grpSpPr>
        <p:grpSp>
          <p:nvGrpSpPr>
            <p:cNvPr id="49164" name="Group 141"/>
            <p:cNvGrpSpPr>
              <a:grpSpLocks/>
            </p:cNvGrpSpPr>
            <p:nvPr/>
          </p:nvGrpSpPr>
          <p:grpSpPr bwMode="auto">
            <a:xfrm>
              <a:off x="7472527" y="3776246"/>
              <a:ext cx="1051177" cy="1035622"/>
              <a:chOff x="7543800" y="3675704"/>
              <a:chExt cx="1051177" cy="1035622"/>
            </a:xfrm>
          </p:grpSpPr>
          <p:cxnSp>
            <p:nvCxnSpPr>
              <p:cNvPr id="115" name="Straight Arrow Connector 114"/>
              <p:cNvCxnSpPr/>
              <p:nvPr/>
            </p:nvCxnSpPr>
            <p:spPr>
              <a:xfrm>
                <a:off x="7543800" y="4249109"/>
                <a:ext cx="974959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 rot="5400000" flipH="1" flipV="1">
                <a:off x="7546839" y="4263404"/>
                <a:ext cx="87202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169" name="TextBox 30"/>
              <p:cNvSpPr txBox="1">
                <a:spLocks noChangeArrowheads="1"/>
              </p:cNvSpPr>
              <p:nvPr/>
            </p:nvSpPr>
            <p:spPr bwMode="auto">
              <a:xfrm>
                <a:off x="8353304" y="4267200"/>
                <a:ext cx="241673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600"/>
                  <a:t>t</a:t>
                </a:r>
              </a:p>
            </p:txBody>
          </p:sp>
          <p:sp>
            <p:nvSpPr>
              <p:cNvPr id="49170" name="TextBox 31"/>
              <p:cNvSpPr txBox="1">
                <a:spLocks noChangeArrowheads="1"/>
              </p:cNvSpPr>
              <p:nvPr/>
            </p:nvSpPr>
            <p:spPr bwMode="auto">
              <a:xfrm>
                <a:off x="7674551" y="3675704"/>
                <a:ext cx="32152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600"/>
                  <a:t>E</a:t>
                </a:r>
              </a:p>
            </p:txBody>
          </p:sp>
          <p:sp>
            <p:nvSpPr>
              <p:cNvPr id="119" name="Oval 118"/>
              <p:cNvSpPr/>
              <p:nvPr/>
            </p:nvSpPr>
            <p:spPr>
              <a:xfrm rot="18779108">
                <a:off x="7538898" y="4203065"/>
                <a:ext cx="887902" cy="1286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143" name="Rectangle 142"/>
            <p:cNvSpPr/>
            <p:nvPr/>
          </p:nvSpPr>
          <p:spPr>
            <a:xfrm rot="5400000">
              <a:off x="7791662" y="4202053"/>
              <a:ext cx="190605" cy="778062"/>
            </a:xfrm>
            <a:prstGeom prst="rect">
              <a:avLst/>
            </a:prstGeom>
            <a:solidFill>
              <a:schemeClr val="tx1">
                <a:alpha val="4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 rot="5400000">
              <a:off x="7809128" y="3757307"/>
              <a:ext cx="192194" cy="776474"/>
            </a:xfrm>
            <a:prstGeom prst="rect">
              <a:avLst/>
            </a:prstGeom>
            <a:solidFill>
              <a:schemeClr val="tx1">
                <a:alpha val="4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-15875" y="762000"/>
            <a:ext cx="3597275" cy="2743200"/>
            <a:chOff x="-15875" y="762000"/>
            <a:chExt cx="3597275" cy="2743200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1607124" y="2590800"/>
              <a:ext cx="1132901" cy="91440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42"/>
            <p:cNvGrpSpPr>
              <a:grpSpLocks/>
            </p:cNvGrpSpPr>
            <p:nvPr/>
          </p:nvGrpSpPr>
          <p:grpSpPr bwMode="auto">
            <a:xfrm>
              <a:off x="1657683" y="865188"/>
              <a:ext cx="1923717" cy="1497012"/>
              <a:chOff x="392815" y="1155001"/>
              <a:chExt cx="3926883" cy="2738415"/>
            </a:xfrm>
          </p:grpSpPr>
          <p:sp>
            <p:nvSpPr>
              <p:cNvPr id="49197" name="TextBox 49"/>
              <p:cNvSpPr txBox="1">
                <a:spLocks noChangeArrowheads="1"/>
              </p:cNvSpPr>
              <p:nvPr/>
            </p:nvSpPr>
            <p:spPr bwMode="auto">
              <a:xfrm>
                <a:off x="1273305" y="3330383"/>
                <a:ext cx="2955657" cy="563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/>
                  <a:t>Chirp</a:t>
                </a:r>
              </a:p>
            </p:txBody>
          </p:sp>
          <p:grpSp>
            <p:nvGrpSpPr>
              <p:cNvPr id="49198" name="Group 19"/>
              <p:cNvGrpSpPr>
                <a:grpSpLocks/>
              </p:cNvGrpSpPr>
              <p:nvPr/>
            </p:nvGrpSpPr>
            <p:grpSpPr bwMode="auto">
              <a:xfrm>
                <a:off x="392815" y="1155001"/>
                <a:ext cx="3926883" cy="2337020"/>
                <a:chOff x="620950" y="1349825"/>
                <a:chExt cx="3926883" cy="2337020"/>
              </a:xfrm>
            </p:grpSpPr>
            <p:grpSp>
              <p:nvGrpSpPr>
                <p:cNvPr id="49199" name="Group 6"/>
                <p:cNvGrpSpPr>
                  <a:grpSpLocks/>
                </p:cNvGrpSpPr>
                <p:nvPr/>
              </p:nvGrpSpPr>
              <p:grpSpPr bwMode="auto">
                <a:xfrm>
                  <a:off x="620950" y="1349825"/>
                  <a:ext cx="3926883" cy="2286000"/>
                  <a:chOff x="228600" y="2292916"/>
                  <a:chExt cx="3926883" cy="2286000"/>
                </a:xfrm>
              </p:grpSpPr>
              <p:pic>
                <p:nvPicPr>
                  <p:cNvPr id="49201" name="Picture 54"/>
                  <p:cNvPicPr>
                    <a:picLocks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28600" y="2750116"/>
                    <a:ext cx="3657600" cy="18288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cxnSp>
                <p:nvCxnSpPr>
                  <p:cNvPr id="56" name="Straight Arrow Connector 55"/>
                  <p:cNvCxnSpPr/>
                  <p:nvPr/>
                </p:nvCxnSpPr>
                <p:spPr>
                  <a:xfrm flipV="1">
                    <a:off x="308935" y="2292916"/>
                    <a:ext cx="0" cy="2111164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Arrow Connector 56"/>
                  <p:cNvCxnSpPr/>
                  <p:nvPr/>
                </p:nvCxnSpPr>
                <p:spPr>
                  <a:xfrm>
                    <a:off x="308935" y="3669384"/>
                    <a:ext cx="3846548" cy="8711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966" y="2329764"/>
                    <a:ext cx="191334" cy="184666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19355" r="-6452" b="-10000"/>
                    </a:stretch>
                  </a:blipFill>
                </p:spPr>
                <p:txBody>
                  <a:bodyPr/>
                  <a:lstStyle/>
                  <a:p>
                    <a:pPr>
                      <a:defRPr/>
                    </a:pPr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95306" y="3745864"/>
                    <a:ext cx="953787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9554" t="-13115" r="-8917" b="-9836"/>
                    </a:stretch>
                  </a:blipFill>
                </p:spPr>
                <p:txBody>
                  <a:bodyPr/>
                  <a:lstStyle/>
                  <a:p>
                    <a:pPr>
                      <a:defRPr/>
                    </a:pPr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  <p:cxnSp>
                <p:nvCxnSpPr>
                  <p:cNvPr id="60" name="Straight Connector 59"/>
                  <p:cNvCxnSpPr/>
                  <p:nvPr/>
                </p:nvCxnSpPr>
                <p:spPr>
                  <a:xfrm>
                    <a:off x="1349155" y="2917262"/>
                    <a:ext cx="0" cy="746314"/>
                  </a:xfrm>
                  <a:prstGeom prst="line">
                    <a:avLst/>
                  </a:prstGeom>
                  <a:ln w="952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TextBox 6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5860" y="2569737"/>
                    <a:ext cx="687689" cy="307777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11504" t="-12000" r="-10619" b="-4000"/>
                    </a:stretch>
                  </a:blipFill>
                </p:spPr>
                <p:txBody>
                  <a:bodyPr/>
                  <a:lstStyle/>
                  <a:p>
                    <a:pPr>
                      <a:defRPr/>
                    </a:pPr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  <p:cxnSp>
                <p:nvCxnSpPr>
                  <p:cNvPr id="62" name="Straight Arrow Connector 61"/>
                  <p:cNvCxnSpPr/>
                  <p:nvPr/>
                </p:nvCxnSpPr>
                <p:spPr>
                  <a:xfrm>
                    <a:off x="1093152" y="2902743"/>
                    <a:ext cx="256003" cy="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/>
                  <p:cNvCxnSpPr/>
                  <p:nvPr/>
                </p:nvCxnSpPr>
                <p:spPr>
                  <a:xfrm>
                    <a:off x="1122316" y="2902743"/>
                    <a:ext cx="0" cy="746312"/>
                  </a:xfrm>
                  <a:prstGeom prst="line">
                    <a:avLst/>
                  </a:prstGeom>
                  <a:ln w="952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4" name="TextBox 6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8200" y="3949029"/>
                    <a:ext cx="584775" cy="153888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5263" r="-1053" b="-24000"/>
                    </a:stretch>
                  </a:blipFill>
                </p:spPr>
                <p:txBody>
                  <a:bodyPr/>
                  <a:lstStyle/>
                  <a:p>
                    <a:pPr>
                      <a:defRPr/>
                    </a:pPr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1229255" y="2899839"/>
                    <a:ext cx="0" cy="728890"/>
                  </a:xfrm>
                  <a:prstGeom prst="line">
                    <a:avLst/>
                  </a:prstGeom>
                  <a:ln w="9525"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6" name="TextBox 6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5505" y="2513666"/>
                    <a:ext cx="356187" cy="153888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8621" r="-8621" b="-23077"/>
                    </a:stretch>
                  </a:blipFill>
                </p:spPr>
                <p:txBody>
                  <a:bodyPr/>
                  <a:lstStyle/>
                  <a:p>
                    <a:pPr>
                      <a:defRPr/>
                    </a:pPr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  <p:cxnSp>
                <p:nvCxnSpPr>
                  <p:cNvPr id="67" name="Straight Arrow Connector 66"/>
                  <p:cNvCxnSpPr/>
                  <p:nvPr/>
                </p:nvCxnSpPr>
                <p:spPr>
                  <a:xfrm flipV="1">
                    <a:off x="1015378" y="3686807"/>
                    <a:ext cx="220358" cy="290394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>
                    <a:stCxn id="55" idx="0"/>
                    <a:endCxn id="55" idx="2"/>
                  </p:cNvCxnSpPr>
                  <p:nvPr/>
                </p:nvCxnSpPr>
                <p:spPr>
                  <a:xfrm>
                    <a:off x="2055598" y="2748834"/>
                    <a:ext cx="0" cy="1829482"/>
                  </a:xfrm>
                  <a:prstGeom prst="line">
                    <a:avLst/>
                  </a:prstGeom>
                  <a:ln w="9525"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4" name="Straight Arrow Connector 53"/>
                <p:cNvCxnSpPr/>
                <p:nvPr/>
              </p:nvCxnSpPr>
              <p:spPr>
                <a:xfrm flipV="1">
                  <a:off x="1067468" y="3173500"/>
                  <a:ext cx="340260" cy="513997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69" name="Picture 68" descr="Buncher.jp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CBCDD7"/>
                </a:clrFrom>
                <a:clrTo>
                  <a:srgbClr val="CBCDD7">
                    <a:alpha val="0"/>
                  </a:srgbClr>
                </a:clrTo>
              </a:clrChange>
            </a:blip>
            <a:srcRect l="28993" t="18350" r="28003" b="14983"/>
            <a:stretch>
              <a:fillRect/>
            </a:stretch>
          </p:blipFill>
          <p:spPr>
            <a:xfrm>
              <a:off x="0" y="762000"/>
              <a:ext cx="1418189" cy="906908"/>
            </a:xfrm>
            <a:prstGeom prst="rect">
              <a:avLst/>
            </a:prstGeom>
          </p:spPr>
        </p:pic>
        <p:pic>
          <p:nvPicPr>
            <p:cNvPr id="73" name="Picture 72" descr="Buncher efield on axis.bmp"/>
            <p:cNvPicPr>
              <a:picLocks noChangeAspect="1"/>
            </p:cNvPicPr>
            <p:nvPr/>
          </p:nvPicPr>
          <p:blipFill>
            <a:blip r:embed="rId10"/>
            <a:srcRect l="5833"/>
            <a:stretch>
              <a:fillRect/>
            </a:stretch>
          </p:blipFill>
          <p:spPr>
            <a:xfrm>
              <a:off x="-15875" y="1775789"/>
              <a:ext cx="1434064" cy="13881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1"/>
          <p:cNvGrpSpPr>
            <a:grpSpLocks/>
          </p:cNvGrpSpPr>
          <p:nvPr/>
        </p:nvGrpSpPr>
        <p:grpSpPr bwMode="auto">
          <a:xfrm>
            <a:off x="3587750" y="3886200"/>
            <a:ext cx="222250" cy="552450"/>
            <a:chOff x="1905000" y="4191000"/>
            <a:chExt cx="221670" cy="552912"/>
          </a:xfrm>
        </p:grpSpPr>
        <p:sp>
          <p:nvSpPr>
            <p:cNvPr id="20" name="Right Triangle 19"/>
            <p:cNvSpPr/>
            <p:nvPr/>
          </p:nvSpPr>
          <p:spPr>
            <a:xfrm flipH="1">
              <a:off x="1905000" y="4191000"/>
              <a:ext cx="218503" cy="552912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Right Triangle 20"/>
            <p:cNvSpPr/>
            <p:nvPr/>
          </p:nvSpPr>
          <p:spPr>
            <a:xfrm>
              <a:off x="1916084" y="4191000"/>
              <a:ext cx="210586" cy="552912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017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191000" cy="762000"/>
          </a:xfrm>
        </p:spPr>
        <p:txBody>
          <a:bodyPr/>
          <a:lstStyle/>
          <a:p>
            <a:r>
              <a:rPr lang="en-US" smtClean="0">
                <a:ea typeface="ＭＳ Ｐゴシック" pitchFamily="-109" charset="-128"/>
                <a:cs typeface="ＭＳ Ｐゴシック" pitchFamily="-109" charset="-128"/>
              </a:rPr>
              <a:t>UED e- optics design</a:t>
            </a:r>
          </a:p>
        </p:txBody>
      </p:sp>
      <p:grpSp>
        <p:nvGrpSpPr>
          <p:cNvPr id="50180" name="Group 15"/>
          <p:cNvGrpSpPr>
            <a:grpSpLocks/>
          </p:cNvGrpSpPr>
          <p:nvPr/>
        </p:nvGrpSpPr>
        <p:grpSpPr bwMode="auto">
          <a:xfrm>
            <a:off x="266700" y="3048000"/>
            <a:ext cx="7048500" cy="3810000"/>
            <a:chOff x="-357910" y="1729510"/>
            <a:chExt cx="7048500" cy="3810000"/>
          </a:xfrm>
        </p:grpSpPr>
        <p:pic>
          <p:nvPicPr>
            <p:cNvPr id="50187" name="Picture 3" descr="apex_bypass_xz_floor_v2.pdf"/>
            <p:cNvPicPr>
              <a:picLocks noChangeAspect="1"/>
            </p:cNvPicPr>
            <p:nvPr/>
          </p:nvPicPr>
          <p:blipFill>
            <a:blip r:embed="rId2"/>
            <a:srcRect l="23009" t="39520" r="25224" b="38860"/>
            <a:stretch>
              <a:fillRect/>
            </a:stretch>
          </p:blipFill>
          <p:spPr bwMode="auto">
            <a:xfrm>
              <a:off x="-357910" y="1729510"/>
              <a:ext cx="704850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>
            <a:xfrm>
              <a:off x="2613890" y="2110510"/>
              <a:ext cx="1219200" cy="685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2847252" y="3390036"/>
              <a:ext cx="1579563" cy="3921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428278" y="4377460"/>
              <a:ext cx="1219200" cy="685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81" name="Rectangle 16"/>
          <p:cNvSpPr>
            <a:spLocks noChangeArrowheads="1"/>
          </p:cNvSpPr>
          <p:nvPr/>
        </p:nvSpPr>
        <p:spPr bwMode="auto">
          <a:xfrm>
            <a:off x="6477000" y="3124200"/>
            <a:ext cx="2667000" cy="2462213"/>
          </a:xfrm>
          <a:prstGeom prst="rect">
            <a:avLst/>
          </a:prstGeom>
          <a:noFill/>
          <a:ln w="63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1F497D"/>
                </a:solidFill>
              </a:rPr>
              <a:t>Optimization with </a:t>
            </a:r>
            <a:r>
              <a:rPr lang="en-US" sz="1400" dirty="0" smtClean="0">
                <a:solidFill>
                  <a:srgbClr val="1F497D"/>
                </a:solidFill>
              </a:rPr>
              <a:t>COSY:</a:t>
            </a:r>
            <a:endParaRPr lang="en-US" sz="1400" dirty="0">
              <a:solidFill>
                <a:srgbClr val="1F497D"/>
              </a:solidFill>
            </a:endParaRPr>
          </a:p>
          <a:p>
            <a:endParaRPr lang="en-US" sz="1400" dirty="0">
              <a:solidFill>
                <a:srgbClr val="1F497D"/>
              </a:solidFill>
            </a:endParaRPr>
          </a:p>
          <a:p>
            <a:r>
              <a:rPr lang="en-US" sz="1400" dirty="0" err="1">
                <a:solidFill>
                  <a:srgbClr val="1F497D"/>
                </a:solidFill>
              </a:rPr>
              <a:t>lbend</a:t>
            </a:r>
            <a:r>
              <a:rPr lang="en-US" sz="1400" dirty="0">
                <a:solidFill>
                  <a:srgbClr val="1F497D"/>
                </a:solidFill>
              </a:rPr>
              <a:t> :=  </a:t>
            </a:r>
            <a:r>
              <a:rPr lang="en-US" sz="1400" dirty="0" smtClean="0">
                <a:solidFill>
                  <a:srgbClr val="1F497D"/>
                </a:solidFill>
              </a:rPr>
              <a:t>0.209 </a:t>
            </a:r>
            <a:r>
              <a:rPr lang="en-US" sz="1400" dirty="0" err="1">
                <a:solidFill>
                  <a:srgbClr val="1F497D"/>
                </a:solidFill>
              </a:rPr>
              <a:t>m</a:t>
            </a:r>
            <a:r>
              <a:rPr lang="en-US" sz="1400" dirty="0">
                <a:solidFill>
                  <a:srgbClr val="1F497D"/>
                </a:solidFill>
              </a:rPr>
              <a:t> </a:t>
            </a:r>
          </a:p>
          <a:p>
            <a:r>
              <a:rPr lang="en-US" sz="1400" dirty="0" err="1">
                <a:solidFill>
                  <a:srgbClr val="1F497D"/>
                </a:solidFill>
              </a:rPr>
              <a:t>bfield</a:t>
            </a:r>
            <a:r>
              <a:rPr lang="en-US" sz="1400" dirty="0">
                <a:solidFill>
                  <a:srgbClr val="1F497D"/>
                </a:solidFill>
              </a:rPr>
              <a:t> := -</a:t>
            </a:r>
            <a:r>
              <a:rPr lang="en-US" sz="1400" dirty="0" smtClean="0">
                <a:solidFill>
                  <a:srgbClr val="1F497D"/>
                </a:solidFill>
              </a:rPr>
              <a:t>0.192 E</a:t>
            </a:r>
            <a:r>
              <a:rPr lang="en-US" sz="1400" dirty="0">
                <a:solidFill>
                  <a:srgbClr val="1F497D"/>
                </a:solidFill>
              </a:rPr>
              <a:t>-01 T </a:t>
            </a:r>
          </a:p>
          <a:p>
            <a:r>
              <a:rPr lang="en-US" sz="1400" dirty="0">
                <a:solidFill>
                  <a:srgbClr val="1F497D"/>
                </a:solidFill>
              </a:rPr>
              <a:t>length2 :=  </a:t>
            </a:r>
            <a:r>
              <a:rPr lang="en-US" sz="1400" dirty="0" smtClean="0">
                <a:solidFill>
                  <a:srgbClr val="1F497D"/>
                </a:solidFill>
              </a:rPr>
              <a:t>0.448 </a:t>
            </a:r>
            <a:r>
              <a:rPr lang="en-US" sz="1400" dirty="0" err="1">
                <a:solidFill>
                  <a:srgbClr val="1F497D"/>
                </a:solidFill>
              </a:rPr>
              <a:t>m</a:t>
            </a:r>
            <a:r>
              <a:rPr lang="en-US" sz="1400" dirty="0">
                <a:solidFill>
                  <a:srgbClr val="1F497D"/>
                </a:solidFill>
              </a:rPr>
              <a:t> </a:t>
            </a:r>
          </a:p>
          <a:p>
            <a:r>
              <a:rPr lang="en-US" sz="1400" dirty="0">
                <a:solidFill>
                  <a:srgbClr val="1F497D"/>
                </a:solidFill>
              </a:rPr>
              <a:t>width :=   </a:t>
            </a:r>
            <a:r>
              <a:rPr lang="en-US" sz="1400" dirty="0" smtClean="0">
                <a:solidFill>
                  <a:srgbClr val="1F497D"/>
                </a:solidFill>
              </a:rPr>
              <a:t>1.0141 </a:t>
            </a:r>
            <a:r>
              <a:rPr lang="en-US" sz="1400" dirty="0" err="1">
                <a:solidFill>
                  <a:srgbClr val="1F497D"/>
                </a:solidFill>
              </a:rPr>
              <a:t>m</a:t>
            </a:r>
            <a:r>
              <a:rPr lang="en-US" sz="1400" dirty="0">
                <a:solidFill>
                  <a:srgbClr val="1F497D"/>
                </a:solidFill>
              </a:rPr>
              <a:t> </a:t>
            </a:r>
          </a:p>
          <a:p>
            <a:r>
              <a:rPr lang="en-US" sz="1400" dirty="0" err="1">
                <a:solidFill>
                  <a:srgbClr val="1F497D"/>
                </a:solidFill>
              </a:rPr>
              <a:t>total_length</a:t>
            </a:r>
            <a:r>
              <a:rPr lang="en-US" sz="1400" dirty="0">
                <a:solidFill>
                  <a:srgbClr val="1F497D"/>
                </a:solidFill>
              </a:rPr>
              <a:t> :=   </a:t>
            </a:r>
            <a:r>
              <a:rPr lang="en-US" sz="1400" dirty="0" smtClean="0">
                <a:solidFill>
                  <a:srgbClr val="1F497D"/>
                </a:solidFill>
              </a:rPr>
              <a:t>1.366 </a:t>
            </a:r>
            <a:r>
              <a:rPr lang="en-US" sz="1400" dirty="0" err="1">
                <a:solidFill>
                  <a:srgbClr val="1F497D"/>
                </a:solidFill>
              </a:rPr>
              <a:t>m</a:t>
            </a:r>
            <a:r>
              <a:rPr lang="en-US" sz="1400" dirty="0">
                <a:solidFill>
                  <a:srgbClr val="1F497D"/>
                </a:solidFill>
              </a:rPr>
              <a:t> </a:t>
            </a:r>
          </a:p>
          <a:p>
            <a:r>
              <a:rPr lang="en-US" sz="1400" dirty="0">
                <a:solidFill>
                  <a:srgbClr val="1F497D"/>
                </a:solidFill>
              </a:rPr>
              <a:t>kq1 :=   </a:t>
            </a:r>
            <a:r>
              <a:rPr lang="en-US" sz="1400" dirty="0" smtClean="0">
                <a:solidFill>
                  <a:srgbClr val="1F497D"/>
                </a:solidFill>
              </a:rPr>
              <a:t>167.448 </a:t>
            </a:r>
            <a:r>
              <a:rPr lang="en-US" sz="1400" dirty="0">
                <a:solidFill>
                  <a:srgbClr val="1F497D"/>
                </a:solidFill>
              </a:rPr>
              <a:t>1/m^2  </a:t>
            </a:r>
          </a:p>
          <a:p>
            <a:r>
              <a:rPr lang="en-US" sz="1400" dirty="0">
                <a:solidFill>
                  <a:srgbClr val="1F497D"/>
                </a:solidFill>
              </a:rPr>
              <a:t>kq2 :=  -</a:t>
            </a:r>
            <a:r>
              <a:rPr lang="en-US" sz="1400" dirty="0" smtClean="0">
                <a:solidFill>
                  <a:srgbClr val="1F497D"/>
                </a:solidFill>
              </a:rPr>
              <a:t>210.204 </a:t>
            </a:r>
            <a:r>
              <a:rPr lang="en-US" sz="1400" dirty="0">
                <a:solidFill>
                  <a:srgbClr val="1F497D"/>
                </a:solidFill>
              </a:rPr>
              <a:t>1/m^2 </a:t>
            </a:r>
          </a:p>
          <a:p>
            <a:r>
              <a:rPr lang="en-US" sz="1400" dirty="0">
                <a:solidFill>
                  <a:srgbClr val="1F497D"/>
                </a:solidFill>
              </a:rPr>
              <a:t>kq3 :=   </a:t>
            </a:r>
            <a:r>
              <a:rPr lang="en-US" sz="1400" dirty="0" smtClean="0">
                <a:solidFill>
                  <a:srgbClr val="1F497D"/>
                </a:solidFill>
              </a:rPr>
              <a:t>11.944 </a:t>
            </a:r>
            <a:r>
              <a:rPr lang="en-US" sz="1400" dirty="0">
                <a:solidFill>
                  <a:srgbClr val="1F497D"/>
                </a:solidFill>
              </a:rPr>
              <a:t>1/m^2 </a:t>
            </a:r>
          </a:p>
          <a:p>
            <a:r>
              <a:rPr lang="en-US" sz="1400" dirty="0">
                <a:solidFill>
                  <a:srgbClr val="1F497D"/>
                </a:solidFill>
              </a:rPr>
              <a:t>kq4 :=   </a:t>
            </a:r>
            <a:r>
              <a:rPr lang="en-US" sz="1400" dirty="0" smtClean="0">
                <a:solidFill>
                  <a:srgbClr val="1F497D"/>
                </a:solidFill>
              </a:rPr>
              <a:t>149.947 </a:t>
            </a:r>
            <a:r>
              <a:rPr lang="en-US" sz="1400" dirty="0">
                <a:solidFill>
                  <a:srgbClr val="1F497D"/>
                </a:solidFill>
              </a:rPr>
              <a:t>1/m^2</a:t>
            </a:r>
          </a:p>
        </p:txBody>
      </p:sp>
      <p:sp>
        <p:nvSpPr>
          <p:cNvPr id="50182" name="TextBox 17"/>
          <p:cNvSpPr txBox="1">
            <a:spLocks noChangeArrowheads="1"/>
          </p:cNvSpPr>
          <p:nvPr/>
        </p:nvSpPr>
        <p:spPr bwMode="auto">
          <a:xfrm>
            <a:off x="-76200" y="685800"/>
            <a:ext cx="9366250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1F497D"/>
                </a:solidFill>
              </a:rPr>
              <a:t>Constrains:</a:t>
            </a:r>
          </a:p>
          <a:p>
            <a:pPr>
              <a:buFont typeface="Arial" pitchFamily="-109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sz="1600" dirty="0">
                <a:solidFill>
                  <a:srgbClr val="1F497D"/>
                </a:solidFill>
              </a:rPr>
              <a:t>Avoid interference with acc. cavity </a:t>
            </a:r>
            <a:r>
              <a:rPr lang="en-US" sz="1600" dirty="0" err="1">
                <a:solidFill>
                  <a:srgbClr val="1F497D"/>
                </a:solidFill>
              </a:rPr>
              <a:t>rf</a:t>
            </a:r>
            <a:r>
              <a:rPr lang="en-US" sz="1600" dirty="0">
                <a:solidFill>
                  <a:srgbClr val="1F497D"/>
                </a:solidFill>
              </a:rPr>
              <a:t> waveguides (60 deg angle)</a:t>
            </a:r>
          </a:p>
          <a:p>
            <a:pPr>
              <a:buFont typeface="Arial" pitchFamily="-109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 Fit in 1m width (65’’ overall)</a:t>
            </a:r>
          </a:p>
          <a:p>
            <a:pPr>
              <a:buFont typeface="Arial" pitchFamily="-109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 Achromatic optics (R</a:t>
            </a:r>
            <a:r>
              <a:rPr lang="en-US" sz="1600" baseline="-25000" dirty="0">
                <a:solidFill>
                  <a:srgbClr val="1F497D"/>
                </a:solidFill>
              </a:rPr>
              <a:t>16,</a:t>
            </a:r>
            <a:r>
              <a:rPr lang="en-US" sz="1600" dirty="0">
                <a:solidFill>
                  <a:srgbClr val="1F497D"/>
                </a:solidFill>
              </a:rPr>
              <a:t>R</a:t>
            </a:r>
            <a:r>
              <a:rPr lang="en-US" sz="1600" baseline="-25000" dirty="0">
                <a:solidFill>
                  <a:srgbClr val="1F497D"/>
                </a:solidFill>
              </a:rPr>
              <a:t>26, </a:t>
            </a:r>
            <a:r>
              <a:rPr lang="en-US" sz="1600" dirty="0">
                <a:solidFill>
                  <a:srgbClr val="1F497D"/>
                </a:solidFill>
              </a:rPr>
              <a:t>=0)</a:t>
            </a:r>
          </a:p>
          <a:p>
            <a:pPr>
              <a:buFont typeface="Arial" pitchFamily="-109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 Large R</a:t>
            </a:r>
            <a:r>
              <a:rPr lang="en-US" sz="1600" baseline="-25000" dirty="0">
                <a:solidFill>
                  <a:srgbClr val="1F497D"/>
                </a:solidFill>
              </a:rPr>
              <a:t>16</a:t>
            </a:r>
            <a:r>
              <a:rPr lang="en-US" sz="1600" dirty="0">
                <a:solidFill>
                  <a:srgbClr val="1F497D"/>
                </a:solidFill>
              </a:rPr>
              <a:t> at the energy collimator for time shaping,</a:t>
            </a:r>
          </a:p>
          <a:p>
            <a:pPr>
              <a:buFont typeface="Arial" pitchFamily="-109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 Non zero R</a:t>
            </a:r>
            <a:r>
              <a:rPr lang="en-US" sz="1600" baseline="-25000" dirty="0">
                <a:solidFill>
                  <a:srgbClr val="1F497D"/>
                </a:solidFill>
              </a:rPr>
              <a:t>56 </a:t>
            </a:r>
            <a:r>
              <a:rPr lang="en-US" sz="1600" dirty="0">
                <a:solidFill>
                  <a:srgbClr val="1F497D"/>
                </a:solidFill>
              </a:rPr>
              <a:t>to be used for beam compression in conjunction with the </a:t>
            </a:r>
            <a:r>
              <a:rPr lang="en-US" sz="1600" dirty="0" err="1">
                <a:solidFill>
                  <a:srgbClr val="1F497D"/>
                </a:solidFill>
              </a:rPr>
              <a:t>buncher</a:t>
            </a:r>
            <a:r>
              <a:rPr lang="en-US" sz="1600" dirty="0">
                <a:solidFill>
                  <a:srgbClr val="1F497D"/>
                </a:solidFill>
              </a:rPr>
              <a:t> cavity</a:t>
            </a:r>
          </a:p>
          <a:p>
            <a:pPr>
              <a:buFont typeface="Arial" pitchFamily="-109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 Sol 1 makes an image at the aperture plane</a:t>
            </a:r>
          </a:p>
          <a:p>
            <a:pPr>
              <a:buFont typeface="Arial" pitchFamily="-109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 Beam size kept small along the </a:t>
            </a:r>
            <a:r>
              <a:rPr lang="en-US" sz="1600" dirty="0" err="1">
                <a:solidFill>
                  <a:srgbClr val="1F497D"/>
                </a:solidFill>
              </a:rPr>
              <a:t>beamline</a:t>
            </a:r>
            <a:r>
              <a:rPr lang="en-US" sz="1600" dirty="0">
                <a:solidFill>
                  <a:srgbClr val="1F497D"/>
                </a:solidFill>
              </a:rPr>
              <a:t> (avoid non </a:t>
            </a:r>
            <a:r>
              <a:rPr lang="en-US" sz="1600" dirty="0" err="1">
                <a:solidFill>
                  <a:srgbClr val="1F497D"/>
                </a:solidFill>
              </a:rPr>
              <a:t>linearities</a:t>
            </a:r>
            <a:r>
              <a:rPr lang="en-US" sz="1600" dirty="0">
                <a:solidFill>
                  <a:srgbClr val="1F497D"/>
                </a:solidFill>
              </a:rPr>
              <a:t>), and round at the exit before last sol</a:t>
            </a:r>
          </a:p>
        </p:txBody>
      </p:sp>
      <p:sp>
        <p:nvSpPr>
          <p:cNvPr id="50183" name="TextBox 22"/>
          <p:cNvSpPr txBox="1">
            <a:spLocks noChangeArrowheads="1"/>
          </p:cNvSpPr>
          <p:nvPr/>
        </p:nvSpPr>
        <p:spPr bwMode="auto">
          <a:xfrm>
            <a:off x="7924800" y="6248400"/>
            <a:ext cx="984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W. Wan</a:t>
            </a:r>
          </a:p>
        </p:txBody>
      </p:sp>
      <p:sp>
        <p:nvSpPr>
          <p:cNvPr id="50184" name="TextBox 23"/>
          <p:cNvSpPr txBox="1">
            <a:spLocks noChangeArrowheads="1"/>
          </p:cNvSpPr>
          <p:nvPr/>
        </p:nvSpPr>
        <p:spPr bwMode="auto">
          <a:xfrm>
            <a:off x="1524000" y="4572000"/>
            <a:ext cx="12017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R</a:t>
            </a:r>
            <a:r>
              <a:rPr lang="en-US" sz="1400" baseline="-25000"/>
              <a:t>16</a:t>
            </a:r>
            <a:r>
              <a:rPr lang="en-US" sz="1400"/>
              <a:t>=0.149 m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2286000" y="4114800"/>
            <a:ext cx="1314450" cy="3238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Bunche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CBCDD7"/>
              </a:clrFrom>
              <a:clrTo>
                <a:srgbClr val="CBCDD7">
                  <a:alpha val="0"/>
                </a:srgbClr>
              </a:clrTo>
            </a:clrChange>
          </a:blip>
          <a:srcRect l="28993" t="18350" r="28003" b="14983"/>
          <a:stretch>
            <a:fillRect/>
          </a:stretch>
        </p:blipFill>
        <p:spPr>
          <a:xfrm>
            <a:off x="29612" y="3131692"/>
            <a:ext cx="1060713" cy="678308"/>
          </a:xfrm>
          <a:prstGeom prst="rect">
            <a:avLst/>
          </a:prstGeom>
        </p:spPr>
      </p:pic>
      <p:grpSp>
        <p:nvGrpSpPr>
          <p:cNvPr id="18" name="Group 62"/>
          <p:cNvGrpSpPr>
            <a:grpSpLocks/>
          </p:cNvGrpSpPr>
          <p:nvPr/>
        </p:nvGrpSpPr>
        <p:grpSpPr bwMode="auto">
          <a:xfrm>
            <a:off x="6242050" y="46037"/>
            <a:ext cx="2825750" cy="1757363"/>
            <a:chOff x="6132324" y="1054672"/>
            <a:chExt cx="2825696" cy="1757544"/>
          </a:xfrm>
        </p:grpSpPr>
        <p:pic>
          <p:nvPicPr>
            <p:cNvPr id="19" name="Picture 4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32324" y="1054672"/>
              <a:ext cx="2825696" cy="1757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2" name="Straight Arrow Connector 55"/>
            <p:cNvCxnSpPr>
              <a:cxnSpLocks noChangeShapeType="1"/>
            </p:cNvCxnSpPr>
            <p:nvPr/>
          </p:nvCxnSpPr>
          <p:spPr bwMode="auto">
            <a:xfrm>
              <a:off x="6248209" y="1275213"/>
              <a:ext cx="2268110" cy="123551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23" name="TextBox 56"/>
            <p:cNvSpPr txBox="1">
              <a:spLocks noChangeArrowheads="1"/>
            </p:cNvSpPr>
            <p:nvPr/>
          </p:nvSpPr>
          <p:spPr bwMode="auto">
            <a:xfrm rot="1566794">
              <a:off x="7199104" y="1719904"/>
              <a:ext cx="474654" cy="2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kern="0" smtClean="0">
                  <a:solidFill>
                    <a:srgbClr val="000000"/>
                  </a:solidFill>
                  <a:ea typeface="+mn-ea"/>
                  <a:cs typeface="Arial" pitchFamily="34" charset="0"/>
                </a:rPr>
                <a:t>15 m</a:t>
              </a:r>
            </a:p>
          </p:txBody>
        </p:sp>
        <p:cxnSp>
          <p:nvCxnSpPr>
            <p:cNvPr id="24" name="Straight Arrow Connector 58"/>
            <p:cNvCxnSpPr>
              <a:cxnSpLocks noChangeShapeType="1"/>
            </p:cNvCxnSpPr>
            <p:nvPr/>
          </p:nvCxnSpPr>
          <p:spPr bwMode="auto">
            <a:xfrm flipH="1">
              <a:off x="6501539" y="1263112"/>
              <a:ext cx="271220" cy="46494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25" name="TextBox 61"/>
            <p:cNvSpPr txBox="1">
              <a:spLocks noChangeArrowheads="1"/>
            </p:cNvSpPr>
            <p:nvPr/>
          </p:nvSpPr>
          <p:spPr bwMode="auto">
            <a:xfrm>
              <a:off x="6738737" y="1151520"/>
              <a:ext cx="404805" cy="2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kern="0" smtClean="0">
                  <a:solidFill>
                    <a:srgbClr val="000000"/>
                  </a:solidFill>
                  <a:ea typeface="+mn-ea"/>
                  <a:cs typeface="Arial" pitchFamily="34" charset="0"/>
                </a:rPr>
                <a:t>3 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</a:t>
            </a:r>
            <a:r>
              <a:rPr lang="en-US" dirty="0" err="1" smtClean="0"/>
              <a:t>beamline</a:t>
            </a:r>
            <a:r>
              <a:rPr lang="en-US" dirty="0" smtClean="0"/>
              <a:t> optimizations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533400"/>
            <a:ext cx="6831217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Use the Astra code with the Genetic optimizer (NSGA-II)</a:t>
            </a:r>
          </a:p>
          <a:p>
            <a:endParaRPr lang="en-US" dirty="0" smtClean="0">
              <a:solidFill>
                <a:srgbClr val="1F497D"/>
              </a:solidFill>
            </a:endParaRPr>
          </a:p>
          <a:p>
            <a:r>
              <a:rPr lang="en-US" dirty="0" smtClean="0">
                <a:solidFill>
                  <a:srgbClr val="1F497D"/>
                </a:solidFill>
              </a:rPr>
              <a:t> </a:t>
            </a:r>
            <a:r>
              <a:rPr lang="en-US" b="1" dirty="0" smtClean="0">
                <a:solidFill>
                  <a:srgbClr val="1F497D"/>
                </a:solidFill>
              </a:rPr>
              <a:t>Free parameters: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 </a:t>
            </a:r>
            <a:r>
              <a:rPr lang="en-US" dirty="0" err="1" smtClean="0">
                <a:solidFill>
                  <a:srgbClr val="1F497D"/>
                </a:solidFill>
              </a:rPr>
              <a:t>rf</a:t>
            </a:r>
            <a:r>
              <a:rPr lang="en-US" dirty="0" smtClean="0">
                <a:solidFill>
                  <a:srgbClr val="1F497D"/>
                </a:solidFill>
              </a:rPr>
              <a:t> </a:t>
            </a:r>
            <a:r>
              <a:rPr lang="en-US" dirty="0" err="1" smtClean="0">
                <a:solidFill>
                  <a:srgbClr val="1F497D"/>
                </a:solidFill>
              </a:rPr>
              <a:t>buncher</a:t>
            </a:r>
            <a:r>
              <a:rPr lang="en-US" dirty="0" smtClean="0">
                <a:solidFill>
                  <a:srgbClr val="1F497D"/>
                </a:solidFill>
              </a:rPr>
              <a:t> amplitude and phase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 Gun phase,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 Solenoids’ fields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 transverse and longitudinal laser beam size 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rgbClr val="1F497D"/>
              </a:solidFill>
            </a:endParaRPr>
          </a:p>
          <a:p>
            <a:r>
              <a:rPr lang="en-US" dirty="0" smtClean="0">
                <a:solidFill>
                  <a:srgbClr val="1F497D"/>
                </a:solidFill>
              </a:rPr>
              <a:t>Example: optimize for </a:t>
            </a:r>
            <a:r>
              <a:rPr lang="en-US" dirty="0" err="1" smtClean="0">
                <a:solidFill>
                  <a:srgbClr val="1F497D"/>
                </a:solidFill>
              </a:rPr>
              <a:t>emittance</a:t>
            </a:r>
            <a:r>
              <a:rPr lang="en-US" dirty="0" smtClean="0">
                <a:solidFill>
                  <a:srgbClr val="1F497D"/>
                </a:solidFill>
              </a:rPr>
              <a:t> and bunch length at the sample, 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Constraint: beam Size smaller than 50μm 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6" name="Picture 5" descr="Graph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400" y="3499723"/>
            <a:ext cx="4840129" cy="335827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 flipH="1">
            <a:off x="2387600" y="6070600"/>
            <a:ext cx="228600" cy="152400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616200" y="5181600"/>
            <a:ext cx="1879600" cy="889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unchlength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029992" y="3138517"/>
            <a:ext cx="3199608" cy="2043083"/>
          </a:xfrm>
          <a:prstGeom prst="rect">
            <a:avLst/>
          </a:prstGeom>
        </p:spPr>
      </p:pic>
      <p:pic>
        <p:nvPicPr>
          <p:cNvPr id="11" name="Picture 10" descr="xrm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801391" y="4800600"/>
            <a:ext cx="3428209" cy="20582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96200" y="3395723"/>
            <a:ext cx="1185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σ</a:t>
            </a:r>
            <a:r>
              <a:rPr lang="en-US" baseline="-25000" dirty="0" err="1" smtClean="0"/>
              <a:t>t</a:t>
            </a:r>
            <a:r>
              <a:rPr lang="en-US" dirty="0" smtClean="0"/>
              <a:t>=100 </a:t>
            </a:r>
            <a:r>
              <a:rPr lang="en-US" dirty="0" err="1" smtClean="0"/>
              <a:t>fs</a:t>
            </a:r>
            <a:endParaRPr lang="en-US" dirty="0" smtClean="0"/>
          </a:p>
          <a:p>
            <a:r>
              <a:rPr lang="en-US" dirty="0" err="1" smtClean="0"/>
              <a:t>σ</a:t>
            </a:r>
            <a:r>
              <a:rPr lang="en-US" baseline="-25000" dirty="0" err="1" smtClean="0"/>
              <a:t>x</a:t>
            </a:r>
            <a:r>
              <a:rPr lang="en-US" dirty="0" smtClean="0"/>
              <a:t>=50 </a:t>
            </a:r>
            <a:r>
              <a:rPr lang="en-US" dirty="0" err="1" smtClean="0"/>
              <a:t>μm</a:t>
            </a:r>
            <a:endParaRPr lang="en-US" dirty="0" smtClean="0"/>
          </a:p>
          <a:p>
            <a:r>
              <a:rPr lang="en-US" dirty="0" err="1" smtClean="0"/>
              <a:t>ε</a:t>
            </a:r>
            <a:r>
              <a:rPr lang="en-US" dirty="0" smtClean="0"/>
              <a:t>=  15 nm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55637"/>
            <a:ext cx="8534400" cy="4525963"/>
          </a:xfrm>
        </p:spPr>
        <p:txBody>
          <a:bodyPr/>
          <a:lstStyle/>
          <a:p>
            <a:pPr marL="342900" lvl="2" indent="-342900"/>
            <a:r>
              <a:rPr lang="en-US" sz="2000" b="1" i="1" dirty="0" smtClean="0">
                <a:solidFill>
                  <a:srgbClr val="1F497D"/>
                </a:solidFill>
                <a:cs typeface="ＭＳ Ｐゴシック" pitchFamily="-84" charset="-128"/>
              </a:rPr>
              <a:t>Focus on ultrafast, reversible processes</a:t>
            </a:r>
            <a:r>
              <a:rPr lang="en-US" sz="2000" dirty="0" smtClean="0">
                <a:solidFill>
                  <a:srgbClr val="1F497D"/>
                </a:solidFill>
                <a:cs typeface="ＭＳ Ｐゴシック" pitchFamily="-84" charset="-128"/>
              </a:rPr>
              <a:t> (though single shot possible):</a:t>
            </a:r>
          </a:p>
          <a:p>
            <a:pPr lvl="2"/>
            <a:r>
              <a:rPr lang="en-US" sz="2000" dirty="0" smtClean="0">
                <a:solidFill>
                  <a:srgbClr val="1F497D"/>
                </a:solidFill>
              </a:rPr>
              <a:t>Faster integrated measurements</a:t>
            </a:r>
          </a:p>
          <a:p>
            <a:pPr lvl="2"/>
            <a:r>
              <a:rPr lang="en-US" sz="2000" dirty="0" smtClean="0">
                <a:solidFill>
                  <a:srgbClr val="1F497D"/>
                </a:solidFill>
              </a:rPr>
              <a:t>Higher SNR in shorter time, weakly scattering targets</a:t>
            </a:r>
          </a:p>
          <a:p>
            <a:pPr lvl="2">
              <a:buNone/>
            </a:pPr>
            <a:endParaRPr lang="en-US" sz="2000" dirty="0" smtClean="0">
              <a:solidFill>
                <a:srgbClr val="1F497D"/>
              </a:solidFill>
            </a:endParaRPr>
          </a:p>
          <a:p>
            <a:pPr marL="342900" lvl="2" indent="-342900"/>
            <a:r>
              <a:rPr lang="en-US" sz="2000" b="1" i="1" dirty="0" smtClean="0">
                <a:solidFill>
                  <a:srgbClr val="1F497D"/>
                </a:solidFill>
                <a:cs typeface="ＭＳ Ｐゴシック" pitchFamily="-84" charset="-128"/>
              </a:rPr>
              <a:t>Gas phase/hydrated samples </a:t>
            </a:r>
            <a:endParaRPr lang="en-US" sz="2000" b="1" i="1" dirty="0" smtClean="0">
              <a:solidFill>
                <a:srgbClr val="1F497D"/>
              </a:solidFill>
            </a:endParaRPr>
          </a:p>
          <a:p>
            <a:pPr lvl="2"/>
            <a:r>
              <a:rPr lang="en-US" sz="2000" dirty="0" smtClean="0">
                <a:solidFill>
                  <a:srgbClr val="1F497D"/>
                </a:solidFill>
              </a:rPr>
              <a:t>3D imaging of aligned molecules</a:t>
            </a:r>
          </a:p>
          <a:p>
            <a:pPr lvl="2"/>
            <a:endParaRPr lang="en-US" sz="2000" dirty="0" smtClean="0">
              <a:solidFill>
                <a:srgbClr val="1F497D"/>
              </a:solidFill>
            </a:endParaRPr>
          </a:p>
          <a:p>
            <a:pPr lvl="2">
              <a:buNone/>
            </a:pPr>
            <a:endParaRPr lang="en-US" sz="2000" dirty="0" smtClean="0">
              <a:solidFill>
                <a:srgbClr val="1F497D"/>
              </a:solidFill>
            </a:endParaRPr>
          </a:p>
          <a:p>
            <a:pPr lvl="2">
              <a:buNone/>
            </a:pPr>
            <a:endParaRPr lang="en-US" sz="2000" dirty="0" smtClean="0">
              <a:solidFill>
                <a:srgbClr val="1F497D"/>
              </a:solidFill>
            </a:endParaRPr>
          </a:p>
          <a:p>
            <a:pPr lvl="2"/>
            <a:r>
              <a:rPr lang="en-US" sz="2000" dirty="0" smtClean="0">
                <a:solidFill>
                  <a:srgbClr val="1F497D"/>
                </a:solidFill>
              </a:rPr>
              <a:t>Rep. rate matches with droplet injectors </a:t>
            </a:r>
          </a:p>
          <a:p>
            <a:pPr lvl="2">
              <a:buNone/>
            </a:pPr>
            <a:r>
              <a:rPr lang="en-US" sz="2000" dirty="0" smtClean="0">
                <a:solidFill>
                  <a:srgbClr val="1F497D"/>
                </a:solidFill>
              </a:rPr>
              <a:t>     sample waist minimized (biology)</a:t>
            </a:r>
          </a:p>
          <a:p>
            <a:pPr lvl="2"/>
            <a:endParaRPr lang="en-US" sz="2000" dirty="0" smtClean="0">
              <a:solidFill>
                <a:srgbClr val="1F497D"/>
              </a:solidFill>
            </a:endParaRPr>
          </a:p>
          <a:p>
            <a:pPr lvl="2"/>
            <a:endParaRPr lang="en-US" sz="2000" dirty="0" smtClean="0">
              <a:solidFill>
                <a:srgbClr val="1F497D"/>
              </a:solidFill>
            </a:endParaRPr>
          </a:p>
          <a:p>
            <a:r>
              <a:rPr lang="en-US" sz="2000" b="1" i="1" dirty="0" smtClean="0">
                <a:solidFill>
                  <a:srgbClr val="1F497D"/>
                </a:solidFill>
              </a:rPr>
              <a:t>May enable new science, as “tickle and probe”</a:t>
            </a:r>
          </a:p>
          <a:p>
            <a:pPr lvl="2"/>
            <a:r>
              <a:rPr lang="en-US" sz="2000" dirty="0" smtClean="0">
                <a:solidFill>
                  <a:srgbClr val="1F497D"/>
                </a:solidFill>
              </a:rPr>
              <a:t>Weakly pumped systems. Non need to wait for relaxation time. Fully exploit the repetition rate. Lasers could be </a:t>
            </a:r>
            <a:r>
              <a:rPr lang="en-US" sz="2000" dirty="0" err="1" smtClean="0">
                <a:solidFill>
                  <a:srgbClr val="1F497D"/>
                </a:solidFill>
              </a:rPr>
              <a:t>microfocused</a:t>
            </a:r>
            <a:r>
              <a:rPr lang="en-US" sz="2000" dirty="0" smtClean="0">
                <a:solidFill>
                  <a:srgbClr val="1F497D"/>
                </a:solidFill>
              </a:rPr>
              <a:t> on sample via fibers.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drivers</a:t>
            </a:r>
            <a:endParaRPr lang="en-US" dirty="0"/>
          </a:p>
        </p:txBody>
      </p:sp>
      <p:pic>
        <p:nvPicPr>
          <p:cNvPr id="4" name="Picture 3" descr="Screen Shot 2013-11-12 at 9.52.45 AM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6934200" y="3886200"/>
            <a:ext cx="1219200" cy="1466910"/>
          </a:xfrm>
          <a:prstGeom prst="rect">
            <a:avLst/>
          </a:prstGeom>
        </p:spPr>
      </p:pic>
      <p:pic>
        <p:nvPicPr>
          <p:cNvPr id="5" name="Picture 4" descr="moleculeAlignPicture.pdf"/>
          <p:cNvPicPr/>
          <p:nvPr/>
        </p:nvPicPr>
        <mc:AlternateContent>
          <mc:Choice xmlns:ma="http://schemas.microsoft.com/office/mac/drawingml/2008/main" Requires="ma">
            <p:blipFill>
              <a:blip r:embed="rId4"/>
              <a:srcRect l="59091"/>
              <a:stretch>
                <a:fillRect/>
              </a:stretch>
            </p:blipFill>
          </mc:Choice>
          <mc:Fallback>
            <p:blipFill>
              <a:blip r:embed="rId5"/>
              <a:srcRect l="59091"/>
              <a:stretch>
                <a:fillRect/>
              </a:stretch>
            </p:blipFill>
          </mc:Fallback>
        </mc:AlternateContent>
        <p:spPr>
          <a:xfrm>
            <a:off x="7772400" y="1879600"/>
            <a:ext cx="1371600" cy="2006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00600" y="51624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2">
              <a:buNone/>
            </a:pPr>
            <a:r>
              <a:rPr lang="en-US" sz="1000" dirty="0" smtClean="0"/>
              <a:t>D.P. </a:t>
            </a:r>
            <a:r>
              <a:rPr lang="en-US" sz="1000" dirty="0" err="1" smtClean="0"/>
              <a:t>DePonte</a:t>
            </a:r>
            <a:r>
              <a:rPr lang="en-US" sz="1000" dirty="0" smtClean="0"/>
              <a:t> et al., </a:t>
            </a:r>
          </a:p>
          <a:p>
            <a:pPr lvl="2">
              <a:buNone/>
            </a:pPr>
            <a:r>
              <a:rPr lang="en-US" sz="1000" dirty="0" smtClean="0"/>
              <a:t>J. Phys. D: Appl. Phys. </a:t>
            </a:r>
            <a:r>
              <a:rPr lang="en-US" sz="1000" b="1" dirty="0" smtClean="0"/>
              <a:t>41</a:t>
            </a:r>
            <a:r>
              <a:rPr lang="en-US" sz="1000" dirty="0" smtClean="0"/>
              <a:t>, 195505 (2008) </a:t>
            </a:r>
            <a:endParaRPr lang="en-US" sz="1000" dirty="0" smtClean="0">
              <a:solidFill>
                <a:srgbClr val="1F497D"/>
              </a:solidFill>
            </a:endParaRPr>
          </a:p>
        </p:txBody>
      </p:sp>
      <p:pic>
        <p:nvPicPr>
          <p:cNvPr id="9" name="Picture 8" descr="Screen Shot 2013-12-10 at 8.32.54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8597" y="1905000"/>
            <a:ext cx="2211403" cy="16192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26290" y="3429000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C.J. Hensley et al</a:t>
            </a:r>
          </a:p>
          <a:p>
            <a:r>
              <a:rPr lang="en-US" sz="1000" dirty="0" smtClean="0"/>
              <a:t>Phys</a:t>
            </a:r>
            <a:r>
              <a:rPr lang="en-US" sz="1000" dirty="0"/>
              <a:t>. Rev. </a:t>
            </a:r>
            <a:r>
              <a:rPr lang="en-US" sz="1000" dirty="0" err="1"/>
              <a:t>Lett</a:t>
            </a:r>
            <a:r>
              <a:rPr lang="en-US" sz="1000" dirty="0"/>
              <a:t>. </a:t>
            </a:r>
            <a:r>
              <a:rPr lang="en-US" sz="1000" b="1" dirty="0"/>
              <a:t>109</a:t>
            </a:r>
            <a:r>
              <a:rPr lang="en-US" sz="1000" dirty="0"/>
              <a:t>, 133202 (2012)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 Lasers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143000"/>
            <a:ext cx="838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100 W/1MHz/11ps </a:t>
            </a:r>
            <a:r>
              <a:rPr lang="en-US" dirty="0" err="1" smtClean="0">
                <a:solidFill>
                  <a:srgbClr val="1F497D"/>
                </a:solidFill>
              </a:rPr>
              <a:t>Cryo-Yb:Yag</a:t>
            </a:r>
            <a:r>
              <a:rPr lang="en-US" dirty="0" smtClean="0">
                <a:solidFill>
                  <a:srgbClr val="1F497D"/>
                </a:solidFill>
              </a:rPr>
              <a:t> laser system is already in house as result of a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  STTR with </a:t>
            </a:r>
            <a:r>
              <a:rPr lang="en-US" dirty="0" err="1" smtClean="0">
                <a:solidFill>
                  <a:srgbClr val="1F497D"/>
                </a:solidFill>
              </a:rPr>
              <a:t>Qpeak</a:t>
            </a:r>
            <a:r>
              <a:rPr lang="en-US" dirty="0" smtClean="0">
                <a:solidFill>
                  <a:srgbClr val="1F497D"/>
                </a:solidFill>
              </a:rPr>
              <a:t>.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 Provides high quality transverse quality (M^2=1.2)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Can be used as pump laser for less demanding experiments (molecule alignment), or as pump for OPCPA systems, amplifying </a:t>
            </a:r>
            <a:r>
              <a:rPr lang="en-US" dirty="0" err="1" smtClean="0">
                <a:solidFill>
                  <a:srgbClr val="1F497D"/>
                </a:solidFill>
              </a:rPr>
              <a:t>ultrashort</a:t>
            </a:r>
            <a:r>
              <a:rPr lang="en-US" dirty="0" smtClean="0">
                <a:solidFill>
                  <a:srgbClr val="1F497D"/>
                </a:solidFill>
              </a:rPr>
              <a:t> </a:t>
            </a:r>
            <a:r>
              <a:rPr lang="en-US" dirty="0" err="1" smtClean="0">
                <a:solidFill>
                  <a:srgbClr val="1F497D"/>
                </a:solidFill>
              </a:rPr>
              <a:t>ti-saf</a:t>
            </a:r>
            <a:r>
              <a:rPr lang="en-US" dirty="0" smtClean="0">
                <a:solidFill>
                  <a:srgbClr val="1F497D"/>
                </a:solidFill>
              </a:rPr>
              <a:t> pulses 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6" name="Picture 5" descr="Screen Shot 2013-12-10 at 7.20.3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252" y="2719527"/>
            <a:ext cx="4321249" cy="208107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81400" y="4806950"/>
            <a:ext cx="5514901" cy="1746250"/>
            <a:chOff x="3552899" y="4806950"/>
            <a:chExt cx="5514901" cy="1746250"/>
          </a:xfrm>
        </p:grpSpPr>
        <p:pic>
          <p:nvPicPr>
            <p:cNvPr id="4" name="Picture 3" descr="Screen Shot 2013-12-10 at 7.13.44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2899" y="4806950"/>
              <a:ext cx="5514901" cy="17462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858000" y="5791200"/>
              <a:ext cx="7620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Screen Shot 2013-12-10 at 7.23.0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819400"/>
            <a:ext cx="3581400" cy="3280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686800" y="6557963"/>
            <a:ext cx="446088" cy="300037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E941A34-6703-D345-9863-7483DB885927}" type="slidenum">
              <a:rPr lang="en-US" sz="900" b="1">
                <a:solidFill>
                  <a:schemeClr val="bg1"/>
                </a:solidFill>
                <a:latin typeface="Arial" pitchFamily="-109" charset="0"/>
              </a:rPr>
              <a:pPr/>
              <a:t>2</a:t>
            </a:fld>
            <a:endParaRPr lang="en-US" sz="900" b="1">
              <a:solidFill>
                <a:schemeClr val="bg1"/>
              </a:solidFill>
              <a:latin typeface="Arial" pitchFamily="-109" charset="0"/>
            </a:endParaRPr>
          </a:p>
        </p:txBody>
      </p:sp>
      <p:pic>
        <p:nvPicPr>
          <p:cNvPr id="6148" name="Picture 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3" y="2109788"/>
            <a:ext cx="89439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492125" y="4340225"/>
            <a:ext cx="1695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pitchFamily="34" charset="0"/>
              </a:rPr>
              <a:t>High-brightness, 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pitchFamily="34" charset="0"/>
              </a:rPr>
              <a:t>1 MHz rep-rate electron gun</a:t>
            </a:r>
          </a:p>
        </p:txBody>
      </p:sp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2141538" y="3757613"/>
            <a:ext cx="32194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6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pitchFamily="34" charset="0"/>
              </a:rPr>
              <a:t>Laser systems,</a:t>
            </a:r>
          </a:p>
          <a:p>
            <a:pPr algn="ctr" eaLnBrk="0" hangingPunct="0">
              <a:defRPr/>
            </a:pPr>
            <a:r>
              <a:rPr lang="en-US" sz="16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pitchFamily="34" charset="0"/>
              </a:rPr>
              <a:t>timing &amp; synchronization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2151063" y="657225"/>
            <a:ext cx="1468437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pitchFamily="34" charset="0"/>
              </a:rPr>
              <a:t>Beam manipulation and conditioning</a:t>
            </a:r>
          </a:p>
        </p:txBody>
      </p:sp>
      <p:sp>
        <p:nvSpPr>
          <p:cNvPr id="19" name="Line 32"/>
          <p:cNvSpPr>
            <a:spLocks noChangeShapeType="1"/>
          </p:cNvSpPr>
          <p:nvPr/>
        </p:nvSpPr>
        <p:spPr bwMode="auto">
          <a:xfrm flipH="1">
            <a:off x="1876425" y="1819275"/>
            <a:ext cx="533400" cy="157163"/>
          </a:xfrm>
          <a:prstGeom prst="line">
            <a:avLst/>
          </a:prstGeom>
          <a:noFill/>
          <a:ln w="19050">
            <a:solidFill>
              <a:srgbClr val="003366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39"/>
          <p:cNvSpPr>
            <a:spLocks/>
          </p:cNvSpPr>
          <p:nvPr/>
        </p:nvSpPr>
        <p:spPr bwMode="auto">
          <a:xfrm rot="-5400000">
            <a:off x="1731963" y="704850"/>
            <a:ext cx="279400" cy="2847975"/>
          </a:xfrm>
          <a:prstGeom prst="rightBrace">
            <a:avLst>
              <a:gd name="adj1" fmla="val 3345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40"/>
          <p:cNvSpPr>
            <a:spLocks noChangeShapeType="1"/>
          </p:cNvSpPr>
          <p:nvPr/>
        </p:nvSpPr>
        <p:spPr bwMode="auto">
          <a:xfrm flipH="1" flipV="1">
            <a:off x="269875" y="2636838"/>
            <a:ext cx="685800" cy="1485900"/>
          </a:xfrm>
          <a:prstGeom prst="line">
            <a:avLst/>
          </a:prstGeom>
          <a:noFill/>
          <a:ln w="19050">
            <a:solidFill>
              <a:srgbClr val="003366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Oval 141"/>
          <p:cNvSpPr>
            <a:spLocks noChangeArrowheads="1"/>
          </p:cNvSpPr>
          <p:nvPr/>
        </p:nvSpPr>
        <p:spPr bwMode="auto">
          <a:xfrm>
            <a:off x="2000250" y="639763"/>
            <a:ext cx="1730375" cy="1265237"/>
          </a:xfrm>
          <a:prstGeom prst="ellipse">
            <a:avLst/>
          </a:prstGeom>
          <a:noFill/>
          <a:ln w="28575">
            <a:solidFill>
              <a:srgbClr val="0033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Oval 142"/>
          <p:cNvSpPr>
            <a:spLocks noChangeArrowheads="1"/>
          </p:cNvSpPr>
          <p:nvPr/>
        </p:nvSpPr>
        <p:spPr bwMode="auto">
          <a:xfrm>
            <a:off x="442913" y="4068763"/>
            <a:ext cx="1730375" cy="1265237"/>
          </a:xfrm>
          <a:prstGeom prst="ellipse">
            <a:avLst/>
          </a:prstGeom>
          <a:noFill/>
          <a:ln w="28575">
            <a:solidFill>
              <a:srgbClr val="0033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144"/>
          <p:cNvSpPr>
            <a:spLocks noChangeArrowheads="1"/>
          </p:cNvSpPr>
          <p:nvPr/>
        </p:nvSpPr>
        <p:spPr bwMode="auto">
          <a:xfrm>
            <a:off x="2343150" y="3724275"/>
            <a:ext cx="2757488" cy="758825"/>
          </a:xfrm>
          <a:prstGeom prst="ellipse">
            <a:avLst/>
          </a:prstGeom>
          <a:noFill/>
          <a:ln w="28575">
            <a:solidFill>
              <a:srgbClr val="0033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404813" y="2595563"/>
            <a:ext cx="7964487" cy="1639887"/>
            <a:chOff x="404813" y="3429000"/>
            <a:chExt cx="7964487" cy="1639888"/>
          </a:xfrm>
        </p:grpSpPr>
        <p:sp>
          <p:nvSpPr>
            <p:cNvPr id="6175" name="Freeform 24"/>
            <p:cNvSpPr>
              <a:spLocks/>
            </p:cNvSpPr>
            <p:nvPr/>
          </p:nvSpPr>
          <p:spPr bwMode="auto">
            <a:xfrm rot="379902">
              <a:off x="4024313" y="4489450"/>
              <a:ext cx="4344987" cy="579438"/>
            </a:xfrm>
            <a:custGeom>
              <a:avLst/>
              <a:gdLst>
                <a:gd name="T0" fmla="*/ 0 w 1566"/>
                <a:gd name="T1" fmla="*/ 2147483647 h 57"/>
                <a:gd name="T2" fmla="*/ 2147483647 w 1566"/>
                <a:gd name="T3" fmla="*/ 2147483647 h 57"/>
                <a:gd name="T4" fmla="*/ 2147483647 w 1566"/>
                <a:gd name="T5" fmla="*/ 0 h 57"/>
                <a:gd name="T6" fmla="*/ 0 60000 65536"/>
                <a:gd name="T7" fmla="*/ 0 60000 65536"/>
                <a:gd name="T8" fmla="*/ 0 60000 65536"/>
                <a:gd name="T9" fmla="*/ 0 w 1566"/>
                <a:gd name="T10" fmla="*/ 0 h 57"/>
                <a:gd name="T11" fmla="*/ 1566 w 1566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66" h="57">
                  <a:moveTo>
                    <a:pt x="0" y="14"/>
                  </a:moveTo>
                  <a:cubicBezTo>
                    <a:pt x="492" y="35"/>
                    <a:pt x="984" y="57"/>
                    <a:pt x="1245" y="55"/>
                  </a:cubicBezTo>
                  <a:cubicBezTo>
                    <a:pt x="1506" y="53"/>
                    <a:pt x="1536" y="26"/>
                    <a:pt x="1566" y="0"/>
                  </a:cubicBezTo>
                </a:path>
              </a:pathLst>
            </a:custGeom>
            <a:noFill/>
            <a:ln w="9525">
              <a:solidFill>
                <a:srgbClr val="333399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6" name="Rectangle 25"/>
            <p:cNvSpPr>
              <a:spLocks noChangeArrowheads="1"/>
            </p:cNvSpPr>
            <p:nvPr/>
          </p:nvSpPr>
          <p:spPr bwMode="auto">
            <a:xfrm>
              <a:off x="3489325" y="4197350"/>
              <a:ext cx="604838" cy="244475"/>
            </a:xfrm>
            <a:prstGeom prst="rect">
              <a:avLst/>
            </a:prstGeom>
            <a:solidFill>
              <a:srgbClr val="33339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7" name="Freeform 26"/>
            <p:cNvSpPr>
              <a:spLocks/>
            </p:cNvSpPr>
            <p:nvPr/>
          </p:nvSpPr>
          <p:spPr bwMode="auto">
            <a:xfrm>
              <a:off x="404813" y="3429000"/>
              <a:ext cx="3171825" cy="1046163"/>
            </a:xfrm>
            <a:custGeom>
              <a:avLst/>
              <a:gdLst>
                <a:gd name="T0" fmla="*/ 2147483647 w 869"/>
                <a:gd name="T1" fmla="*/ 2147483647 h 463"/>
                <a:gd name="T2" fmla="*/ 2147483647 w 869"/>
                <a:gd name="T3" fmla="*/ 2147483647 h 463"/>
                <a:gd name="T4" fmla="*/ 0 w 869"/>
                <a:gd name="T5" fmla="*/ 0 h 463"/>
                <a:gd name="T6" fmla="*/ 0 60000 65536"/>
                <a:gd name="T7" fmla="*/ 0 60000 65536"/>
                <a:gd name="T8" fmla="*/ 0 60000 65536"/>
                <a:gd name="T9" fmla="*/ 0 w 869"/>
                <a:gd name="T10" fmla="*/ 0 h 463"/>
                <a:gd name="T11" fmla="*/ 869 w 869"/>
                <a:gd name="T12" fmla="*/ 463 h 4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9" h="463">
                  <a:moveTo>
                    <a:pt x="869" y="397"/>
                  </a:moveTo>
                  <a:cubicBezTo>
                    <a:pt x="698" y="430"/>
                    <a:pt x="528" y="463"/>
                    <a:pt x="383" y="397"/>
                  </a:cubicBezTo>
                  <a:cubicBezTo>
                    <a:pt x="238" y="331"/>
                    <a:pt x="64" y="66"/>
                    <a:pt x="0" y="0"/>
                  </a:cubicBezTo>
                </a:path>
              </a:pathLst>
            </a:custGeom>
            <a:noFill/>
            <a:ln w="9525">
              <a:solidFill>
                <a:srgbClr val="333399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8" name="Freeform 27"/>
            <p:cNvSpPr>
              <a:spLocks/>
            </p:cNvSpPr>
            <p:nvPr/>
          </p:nvSpPr>
          <p:spPr bwMode="auto">
            <a:xfrm>
              <a:off x="1885950" y="3451225"/>
              <a:ext cx="1843088" cy="815975"/>
            </a:xfrm>
            <a:custGeom>
              <a:avLst/>
              <a:gdLst>
                <a:gd name="T0" fmla="*/ 2147483647 w 253"/>
                <a:gd name="T1" fmla="*/ 2147483647 h 280"/>
                <a:gd name="T2" fmla="*/ 2147483647 w 253"/>
                <a:gd name="T3" fmla="*/ 2147483647 h 280"/>
                <a:gd name="T4" fmla="*/ 0 w 253"/>
                <a:gd name="T5" fmla="*/ 0 h 280"/>
                <a:gd name="T6" fmla="*/ 0 60000 65536"/>
                <a:gd name="T7" fmla="*/ 0 60000 65536"/>
                <a:gd name="T8" fmla="*/ 0 60000 65536"/>
                <a:gd name="T9" fmla="*/ 0 w 253"/>
                <a:gd name="T10" fmla="*/ 0 h 280"/>
                <a:gd name="T11" fmla="*/ 253 w 253"/>
                <a:gd name="T12" fmla="*/ 280 h 2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3" h="280">
                  <a:moveTo>
                    <a:pt x="253" y="280"/>
                  </a:moveTo>
                  <a:cubicBezTo>
                    <a:pt x="174" y="252"/>
                    <a:pt x="96" y="225"/>
                    <a:pt x="54" y="178"/>
                  </a:cubicBezTo>
                  <a:cubicBezTo>
                    <a:pt x="12" y="131"/>
                    <a:pt x="9" y="30"/>
                    <a:pt x="0" y="0"/>
                  </a:cubicBezTo>
                </a:path>
              </a:pathLst>
            </a:custGeom>
            <a:noFill/>
            <a:ln w="9525">
              <a:solidFill>
                <a:srgbClr val="333399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9" name="Freeform 29"/>
            <p:cNvSpPr>
              <a:spLocks/>
            </p:cNvSpPr>
            <p:nvPr/>
          </p:nvSpPr>
          <p:spPr bwMode="auto">
            <a:xfrm rot="346823">
              <a:off x="4084638" y="3832225"/>
              <a:ext cx="3011487" cy="730250"/>
            </a:xfrm>
            <a:custGeom>
              <a:avLst/>
              <a:gdLst>
                <a:gd name="T0" fmla="*/ 0 w 705"/>
                <a:gd name="T1" fmla="*/ 2147483647 h 175"/>
                <a:gd name="T2" fmla="*/ 2147483647 w 705"/>
                <a:gd name="T3" fmla="*/ 2147483647 h 175"/>
                <a:gd name="T4" fmla="*/ 2147483647 w 705"/>
                <a:gd name="T5" fmla="*/ 0 h 175"/>
                <a:gd name="T6" fmla="*/ 0 60000 65536"/>
                <a:gd name="T7" fmla="*/ 0 60000 65536"/>
                <a:gd name="T8" fmla="*/ 0 60000 65536"/>
                <a:gd name="T9" fmla="*/ 0 w 705"/>
                <a:gd name="T10" fmla="*/ 0 h 175"/>
                <a:gd name="T11" fmla="*/ 705 w 705"/>
                <a:gd name="T12" fmla="*/ 175 h 1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05" h="175">
                  <a:moveTo>
                    <a:pt x="0" y="150"/>
                  </a:moveTo>
                  <a:cubicBezTo>
                    <a:pt x="174" y="162"/>
                    <a:pt x="348" y="175"/>
                    <a:pt x="465" y="150"/>
                  </a:cubicBezTo>
                  <a:cubicBezTo>
                    <a:pt x="582" y="125"/>
                    <a:pt x="665" y="25"/>
                    <a:pt x="705" y="0"/>
                  </a:cubicBezTo>
                </a:path>
              </a:pathLst>
            </a:custGeom>
            <a:noFill/>
            <a:ln w="9525">
              <a:solidFill>
                <a:srgbClr val="333399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151"/>
            <p:cNvGrpSpPr>
              <a:grpSpLocks/>
            </p:cNvGrpSpPr>
            <p:nvPr/>
          </p:nvGrpSpPr>
          <p:grpSpPr bwMode="auto">
            <a:xfrm>
              <a:off x="3582988" y="4211638"/>
              <a:ext cx="407987" cy="204787"/>
              <a:chOff x="2106" y="3483"/>
              <a:chExt cx="372" cy="190"/>
            </a:xfrm>
          </p:grpSpPr>
          <p:pic>
            <p:nvPicPr>
              <p:cNvPr id="6181" name="Picture 15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106" y="3483"/>
                <a:ext cx="372" cy="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82" name="Rectangle 153"/>
              <p:cNvSpPr>
                <a:spLocks noChangeArrowheads="1"/>
              </p:cNvSpPr>
              <p:nvPr/>
            </p:nvSpPr>
            <p:spPr bwMode="auto">
              <a:xfrm>
                <a:off x="2309" y="3485"/>
                <a:ext cx="169" cy="7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200">
                  <a:latin typeface="Comic Sans MS" pitchFamily="-109" charset="0"/>
                </a:endParaRPr>
              </a:p>
            </p:txBody>
          </p:sp>
          <p:sp>
            <p:nvSpPr>
              <p:cNvPr id="6183" name="Rectangle 154"/>
              <p:cNvSpPr>
                <a:spLocks noChangeArrowheads="1"/>
              </p:cNvSpPr>
              <p:nvPr/>
            </p:nvSpPr>
            <p:spPr bwMode="auto">
              <a:xfrm>
                <a:off x="2314" y="3589"/>
                <a:ext cx="163" cy="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200">
                  <a:latin typeface="Comic Sans MS" pitchFamily="-109" charset="0"/>
                </a:endParaRPr>
              </a:p>
            </p:txBody>
          </p:sp>
        </p:grpSp>
      </p:grp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269875" y="2636838"/>
            <a:ext cx="1916113" cy="2773362"/>
            <a:chOff x="270165" y="3626429"/>
            <a:chExt cx="1915823" cy="2772767"/>
          </a:xfrm>
        </p:grpSpPr>
        <p:sp>
          <p:nvSpPr>
            <p:cNvPr id="6172" name="Oval 142"/>
            <p:cNvSpPr>
              <a:spLocks noChangeArrowheads="1"/>
            </p:cNvSpPr>
            <p:nvPr/>
          </p:nvSpPr>
          <p:spPr bwMode="auto">
            <a:xfrm>
              <a:off x="450850" y="5056188"/>
              <a:ext cx="1730375" cy="1265237"/>
            </a:xfrm>
            <a:prstGeom prst="ellips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490795" y="5329451"/>
              <a:ext cx="1695193" cy="1069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+mn-ea"/>
                  <a:cs typeface="Arial" pitchFamily="34" charset="0"/>
                </a:rPr>
                <a:t>High-brightness, 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+mn-ea"/>
                  <a:cs typeface="Arial" pitchFamily="34" charset="0"/>
                </a:rPr>
                <a:t>1 MHz rep-rate electron gun</a:t>
              </a:r>
            </a:p>
          </p:txBody>
        </p:sp>
        <p:sp>
          <p:nvSpPr>
            <p:cNvPr id="6174" name="Line 40"/>
            <p:cNvSpPr>
              <a:spLocks noChangeShapeType="1"/>
            </p:cNvSpPr>
            <p:nvPr/>
          </p:nvSpPr>
          <p:spPr bwMode="auto">
            <a:xfrm flipH="1" flipV="1">
              <a:off x="270165" y="3626429"/>
              <a:ext cx="696191" cy="1506681"/>
            </a:xfrm>
            <a:prstGeom prst="line">
              <a:avLst/>
            </a:prstGeom>
            <a:noFill/>
            <a:ln w="19050">
              <a:solidFill>
                <a:srgbClr val="990000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" name="Rectangle 2"/>
          <p:cNvSpPr>
            <a:spLocks noChangeArrowheads="1"/>
          </p:cNvSpPr>
          <p:nvPr/>
        </p:nvSpPr>
        <p:spPr bwMode="auto">
          <a:xfrm>
            <a:off x="0" y="63658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24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n-ea"/>
              <a:cs typeface="Arial" pitchFamily="34" charset="0"/>
            </a:endParaRPr>
          </a:p>
        </p:txBody>
      </p:sp>
      <p:sp>
        <p:nvSpPr>
          <p:cNvPr id="6167" name="Rectangle 42"/>
          <p:cNvSpPr>
            <a:spLocks noChangeArrowheads="1"/>
          </p:cNvSpPr>
          <p:nvPr/>
        </p:nvSpPr>
        <p:spPr bwMode="auto">
          <a:xfrm>
            <a:off x="1292225" y="2178050"/>
            <a:ext cx="1958975" cy="1095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Title 1"/>
          <p:cNvSpPr txBox="1">
            <a:spLocks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smtClean="0">
                <a:solidFill>
                  <a:schemeClr val="tx2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rPr>
              <a:t>The original APEX driver: MHz FEL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45" name="Picture 16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0863" y="5286375"/>
            <a:ext cx="3157537" cy="6572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7" name="Line 40"/>
          <p:cNvSpPr>
            <a:spLocks noChangeShapeType="1"/>
          </p:cNvSpPr>
          <p:nvPr/>
        </p:nvSpPr>
        <p:spPr bwMode="auto">
          <a:xfrm flipH="1">
            <a:off x="5791200" y="2636838"/>
            <a:ext cx="457200" cy="2544762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Conclusions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0" y="731837"/>
            <a:ext cx="9144000" cy="5059363"/>
          </a:xfrm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State of the art MHz electron sources can enable </a:t>
            </a:r>
            <a:r>
              <a:rPr lang="en-US" i="1" dirty="0" smtClean="0">
                <a:solidFill>
                  <a:schemeClr val="tx2"/>
                </a:solidFill>
                <a:ea typeface="ＭＳ Ｐゴシック" pitchFamily="-109" charset="-128"/>
                <a:cs typeface="ＭＳ Ｐゴシック" pitchFamily="-109" charset="-128"/>
              </a:rPr>
              <a:t>high average flux </a:t>
            </a:r>
            <a:r>
              <a:rPr lang="en-US" i="1" dirty="0" err="1" smtClean="0">
                <a:solidFill>
                  <a:schemeClr val="tx2"/>
                </a:solidFill>
                <a:ea typeface="ＭＳ Ｐゴシック" pitchFamily="-109" charset="-128"/>
                <a:cs typeface="ＭＳ Ｐゴシック" pitchFamily="-109" charset="-128"/>
              </a:rPr>
              <a:t>MeV</a:t>
            </a:r>
            <a:r>
              <a:rPr lang="en-US" i="1" dirty="0" smtClean="0">
                <a:solidFill>
                  <a:schemeClr val="tx2"/>
                </a:solidFill>
                <a:ea typeface="ＭＳ Ｐゴシック" pitchFamily="-109" charset="-128"/>
                <a:cs typeface="ＭＳ Ｐゴシック" pitchFamily="-109" charset="-128"/>
              </a:rPr>
              <a:t> ED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System phase noise can be substantially decreased by high BW feedbacks, providing </a:t>
            </a:r>
            <a:r>
              <a:rPr lang="en-US" i="1" dirty="0" err="1" smtClean="0">
                <a:solidFill>
                  <a:srgbClr val="1F497D"/>
                </a:solidFill>
                <a:ea typeface="ＭＳ Ｐゴシック" pitchFamily="-109" charset="-128"/>
                <a:cs typeface="ＭＳ Ｐゴシック" pitchFamily="-109" charset="-128"/>
              </a:rPr>
              <a:t>ultrastable</a:t>
            </a:r>
            <a:r>
              <a:rPr lang="en-US" i="1" dirty="0" smtClean="0">
                <a:solidFill>
                  <a:srgbClr val="1F497D"/>
                </a:solidFill>
                <a:ea typeface="ＭＳ Ｐゴシック" pitchFamily="-109" charset="-128"/>
                <a:cs typeface="ＭＳ Ｐゴシック" pitchFamily="-109" charset="-128"/>
              </a:rPr>
              <a:t> probes at MHz.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A dedicated UED </a:t>
            </a:r>
            <a:r>
              <a:rPr lang="en-US" dirty="0" err="1" smtClean="0">
                <a:ea typeface="ＭＳ Ｐゴシック" pitchFamily="-109" charset="-128"/>
                <a:cs typeface="ＭＳ Ｐゴシック" pitchFamily="-109" charset="-128"/>
              </a:rPr>
              <a:t>beamline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 is being </a:t>
            </a:r>
            <a:r>
              <a:rPr lang="en-US" dirty="0" err="1" smtClean="0">
                <a:ea typeface="ＭＳ Ｐゴシック" pitchFamily="-109" charset="-128"/>
                <a:cs typeface="ＭＳ Ｐゴシック" pitchFamily="-109" charset="-128"/>
              </a:rPr>
              <a:t>designed@LBNL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.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Working the CSD and MSD for possible experiments  </a:t>
            </a:r>
          </a:p>
          <a:p>
            <a:pPr>
              <a:buNone/>
            </a:pPr>
            <a:endParaRPr lang="en-US" dirty="0" smtClean="0">
              <a:ea typeface="ＭＳ Ｐゴシック" pitchFamily="-109" charset="-128"/>
              <a:cs typeface="ＭＳ Ｐゴシック" pitchFamily="-109" charset="-128"/>
            </a:endParaRPr>
          </a:p>
          <a:p>
            <a:pPr>
              <a:buNone/>
            </a:pP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The ultimate goal for the source:  </a:t>
            </a:r>
            <a:r>
              <a:rPr lang="en-US" i="1" dirty="0" err="1" smtClean="0">
                <a:solidFill>
                  <a:srgbClr val="1F497D"/>
                </a:solidFill>
                <a:ea typeface="ＭＳ Ｐゴシック" pitchFamily="-109" charset="-128"/>
                <a:cs typeface="ＭＳ Ｐゴシック" pitchFamily="-109" charset="-128"/>
              </a:rPr>
              <a:t>e</a:t>
            </a:r>
            <a:r>
              <a:rPr lang="en-US" i="1" dirty="0" smtClean="0">
                <a:solidFill>
                  <a:srgbClr val="1F497D"/>
                </a:solidFill>
                <a:ea typeface="ＭＳ Ｐゴシック" pitchFamily="-109" charset="-128"/>
                <a:cs typeface="ＭＳ Ｐゴシック" pitchFamily="-109" charset="-128"/>
              </a:rPr>
              <a:t>-</a:t>
            </a:r>
            <a:r>
              <a:rPr lang="en-US" dirty="0" smtClean="0">
                <a:solidFill>
                  <a:srgbClr val="1F497D"/>
                </a:solidFill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en-US" i="1" dirty="0" smtClean="0">
                <a:solidFill>
                  <a:srgbClr val="1F497D"/>
                </a:solidFill>
                <a:ea typeface="ＭＳ Ｐゴシック" pitchFamily="-109" charset="-128"/>
                <a:cs typeface="ＭＳ Ｐゴシック" pitchFamily="-109" charset="-128"/>
              </a:rPr>
              <a:t>equivalent of a synchrotron source, with </a:t>
            </a:r>
            <a:r>
              <a:rPr lang="en-US" i="1" dirty="0" err="1" smtClean="0">
                <a:solidFill>
                  <a:srgbClr val="1F497D"/>
                </a:solidFill>
                <a:ea typeface="ＭＳ Ｐゴシック" pitchFamily="-109" charset="-128"/>
                <a:cs typeface="ＭＳ Ｐゴシック" pitchFamily="-109" charset="-128"/>
              </a:rPr>
              <a:t>femtosecond</a:t>
            </a:r>
            <a:r>
              <a:rPr lang="en-US" i="1" dirty="0" smtClean="0">
                <a:solidFill>
                  <a:srgbClr val="1F497D"/>
                </a:solidFill>
                <a:ea typeface="ＭＳ Ｐゴシック" pitchFamily="-109" charset="-128"/>
                <a:cs typeface="ＭＳ Ｐゴシック" pitchFamily="-109" charset="-128"/>
              </a:rPr>
              <a:t> resolution</a:t>
            </a:r>
            <a:r>
              <a:rPr lang="en-US" i="1" dirty="0" smtClean="0">
                <a:solidFill>
                  <a:srgbClr val="0000FF"/>
                </a:solidFill>
                <a:ea typeface="ＭＳ Ｐゴシック" pitchFamily="-109" charset="-128"/>
                <a:cs typeface="ＭＳ Ｐゴシック" pitchFamily="-109" charset="-128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Brightness </a:t>
            </a:r>
            <a:endParaRPr lang="en-US" dirty="0"/>
          </a:p>
        </p:txBody>
      </p:sp>
      <p:pic>
        <p:nvPicPr>
          <p:cNvPr id="16" name="Picture 3" descr="gun_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2334399"/>
            <a:ext cx="1218407" cy="1218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410200" y="1828800"/>
            <a:ext cx="350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1.6 cell RF gun</a:t>
            </a:r>
            <a:r>
              <a:rPr lang="en-US" sz="1200" dirty="0" smtClean="0"/>
              <a:t>, 3GHz, </a:t>
            </a:r>
            <a:r>
              <a:rPr lang="en-US" sz="1200" dirty="0"/>
              <a:t>BNL/UCLA/SLAC design</a:t>
            </a:r>
          </a:p>
        </p:txBody>
      </p:sp>
      <p:pic>
        <p:nvPicPr>
          <p:cNvPr id="23" name="Picture 4" descr="Screen Shot 2013-10-01 at 5.52.11 PM.png"/>
          <p:cNvPicPr>
            <a:picLocks noChangeAspect="1"/>
          </p:cNvPicPr>
          <p:nvPr/>
        </p:nvPicPr>
        <p:blipFill>
          <a:blip r:embed="rId3"/>
          <a:srcRect l="7576"/>
          <a:stretch>
            <a:fillRect/>
          </a:stretch>
        </p:blipFill>
        <p:spPr bwMode="auto">
          <a:xfrm>
            <a:off x="0" y="1888215"/>
            <a:ext cx="4037013" cy="143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 descr="Screen Shot 2013-10-01 at 5.53.15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3192088"/>
            <a:ext cx="2139750" cy="150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0" y="3629799"/>
            <a:ext cx="26608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000" i="1" dirty="0" smtClean="0"/>
              <a:t>T</a:t>
            </a:r>
            <a:r>
              <a:rPr lang="en-US" sz="1000" i="1" dirty="0"/>
              <a:t>. Van </a:t>
            </a:r>
            <a:r>
              <a:rPr lang="en-US" sz="1000" i="1" dirty="0" err="1"/>
              <a:t>Oudheusden</a:t>
            </a:r>
            <a:r>
              <a:rPr lang="en-US" sz="1000" i="1" dirty="0"/>
              <a:t> et al. Phys. Rev. </a:t>
            </a:r>
            <a:r>
              <a:rPr lang="en-US" sz="1000" i="1" dirty="0" err="1"/>
              <a:t>Lett</a:t>
            </a:r>
            <a:r>
              <a:rPr lang="en-US" sz="1000" i="1" dirty="0"/>
              <a:t>.</a:t>
            </a:r>
            <a:r>
              <a:rPr lang="en-US" sz="1000" i="1" dirty="0" smtClean="0"/>
              <a:t> </a:t>
            </a:r>
          </a:p>
          <a:p>
            <a:r>
              <a:rPr lang="en-US" sz="1000" i="1" dirty="0" smtClean="0"/>
              <a:t>105</a:t>
            </a:r>
            <a:r>
              <a:rPr lang="en-US" sz="1000" i="1" dirty="0"/>
              <a:t>, 264801, (2010)</a:t>
            </a:r>
            <a:endParaRPr lang="en-US" sz="1000" dirty="0"/>
          </a:p>
        </p:txBody>
      </p:sp>
      <p:pic>
        <p:nvPicPr>
          <p:cNvPr id="26" name="Picture 25" descr="Screen Shot 2013-12-04 at 7.46.2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173" y="2258199"/>
            <a:ext cx="2279227" cy="180260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181600" y="4086999"/>
            <a:ext cx="35939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P. </a:t>
            </a:r>
            <a:r>
              <a:rPr lang="en-US" sz="1000" dirty="0" err="1"/>
              <a:t>Musumeci</a:t>
            </a:r>
            <a:r>
              <a:rPr lang="en-US" sz="1000" dirty="0"/>
              <a:t> et al</a:t>
            </a:r>
            <a:r>
              <a:rPr lang="en-US" sz="1000" dirty="0" smtClean="0"/>
              <a:t>.</a:t>
            </a:r>
            <a:r>
              <a:rPr lang="en-US" sz="1000" dirty="0"/>
              <a:t>,</a:t>
            </a:r>
            <a:r>
              <a:rPr lang="en-US" sz="1000" dirty="0" smtClean="0"/>
              <a:t> </a:t>
            </a:r>
            <a:r>
              <a:rPr lang="en-US" sz="1000" dirty="0" err="1"/>
              <a:t>Ultramicroscopy</a:t>
            </a:r>
            <a:r>
              <a:rPr lang="en-US" sz="1000" dirty="0"/>
              <a:t> 108 (2008) 1450–1453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759921" y="4663330"/>
            <a:ext cx="3930549" cy="15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28600" y="685800"/>
            <a:ext cx="80457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i="1" dirty="0" smtClean="0">
                <a:solidFill>
                  <a:srgbClr val="1F497D"/>
                </a:solidFill>
              </a:rPr>
              <a:t>Requirements of small </a:t>
            </a:r>
            <a:r>
              <a:rPr lang="en-US" i="1" dirty="0" err="1" smtClean="0">
                <a:solidFill>
                  <a:srgbClr val="1F497D"/>
                </a:solidFill>
              </a:rPr>
              <a:t>emittance</a:t>
            </a:r>
            <a:r>
              <a:rPr lang="en-US" i="1" dirty="0" smtClean="0">
                <a:solidFill>
                  <a:srgbClr val="1F497D"/>
                </a:solidFill>
              </a:rPr>
              <a:t> and high current are (almost) independent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 Beam </a:t>
            </a:r>
            <a:r>
              <a:rPr lang="en-US" dirty="0" err="1" smtClean="0">
                <a:solidFill>
                  <a:srgbClr val="1F497D"/>
                </a:solidFill>
              </a:rPr>
              <a:t>emittance</a:t>
            </a:r>
            <a:r>
              <a:rPr lang="en-US" dirty="0" smtClean="0">
                <a:solidFill>
                  <a:srgbClr val="1F497D"/>
                </a:solidFill>
              </a:rPr>
              <a:t> is defined at the extraction</a:t>
            </a:r>
          </a:p>
          <a:p>
            <a:pPr lvl="1">
              <a:buFont typeface="Arial"/>
              <a:buChar char="•"/>
            </a:pP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 smtClean="0">
                <a:solidFill>
                  <a:srgbClr val="1F497D"/>
                </a:solidFill>
              </a:rPr>
              <a:t>The current can be increased by compression downstream the cathode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723900" y="38329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9" name="Group 67"/>
          <p:cNvGrpSpPr>
            <a:grpSpLocks/>
          </p:cNvGrpSpPr>
          <p:nvPr/>
        </p:nvGrpSpPr>
        <p:grpSpPr bwMode="auto">
          <a:xfrm>
            <a:off x="782638" y="4973637"/>
            <a:ext cx="3179762" cy="1731963"/>
            <a:chOff x="2839328" y="4592359"/>
            <a:chExt cx="3180471" cy="1732241"/>
          </a:xfrm>
        </p:grpSpPr>
        <p:grpSp>
          <p:nvGrpSpPr>
            <p:cNvPr id="40" name="Group 65"/>
            <p:cNvGrpSpPr>
              <a:grpSpLocks/>
            </p:cNvGrpSpPr>
            <p:nvPr/>
          </p:nvGrpSpPr>
          <p:grpSpPr bwMode="auto">
            <a:xfrm>
              <a:off x="2839328" y="4592359"/>
              <a:ext cx="2793419" cy="1732241"/>
              <a:chOff x="2839328" y="4592359"/>
              <a:chExt cx="2793419" cy="1732241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4973404" y="5406878"/>
                <a:ext cx="608148" cy="5334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839328" y="5406878"/>
                <a:ext cx="609736" cy="5334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592319" y="5144898"/>
                <a:ext cx="76217" cy="45727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592319" y="5795877"/>
                <a:ext cx="76217" cy="45727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" name="TextBox 44"/>
              <p:cNvSpPr txBox="1">
                <a:spLocks noChangeArrowheads="1"/>
              </p:cNvSpPr>
              <p:nvPr/>
            </p:nvSpPr>
            <p:spPr bwMode="auto">
              <a:xfrm>
                <a:off x="2932127" y="4592359"/>
                <a:ext cx="188840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/>
                  <a:t>Transverse deflecting</a:t>
                </a:r>
              </a:p>
              <a:p>
                <a:pPr algn="ctr"/>
                <a:r>
                  <a:rPr lang="en-US" sz="1400"/>
                  <a:t>RF cavities</a:t>
                </a:r>
              </a:p>
            </p:txBody>
          </p:sp>
          <p:sp>
            <p:nvSpPr>
              <p:cNvPr id="47" name="TextBox 45"/>
              <p:cNvSpPr txBox="1">
                <a:spLocks noChangeArrowheads="1"/>
              </p:cNvSpPr>
              <p:nvPr/>
            </p:nvSpPr>
            <p:spPr bwMode="auto">
              <a:xfrm>
                <a:off x="3296529" y="6016823"/>
                <a:ext cx="99097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/>
                  <a:t>Collimator</a:t>
                </a:r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 flipV="1">
                <a:off x="4058800" y="6002285"/>
                <a:ext cx="457302" cy="76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rot="10800000" flipV="1">
                <a:off x="2991762" y="5102029"/>
                <a:ext cx="533519" cy="3048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4439885" y="4873392"/>
                <a:ext cx="760582" cy="6096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63"/>
              <p:cNvSpPr txBox="1">
                <a:spLocks noChangeArrowheads="1"/>
              </p:cNvSpPr>
              <p:nvPr/>
            </p:nvSpPr>
            <p:spPr bwMode="auto">
              <a:xfrm>
                <a:off x="2870834" y="5669819"/>
                <a:ext cx="55816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i="1">
                    <a:latin typeface="Symbol" pitchFamily="-109" charset="2"/>
                  </a:rPr>
                  <a:t>f</a:t>
                </a:r>
                <a:r>
                  <a:rPr lang="en-US" sz="1400">
                    <a:latin typeface="Times New Roman" pitchFamily="-109" charset="0"/>
                    <a:ea typeface="Times New Roman" pitchFamily="-109" charset="0"/>
                    <a:cs typeface="Times New Roman" pitchFamily="-109" charset="0"/>
                  </a:rPr>
                  <a:t> = 0</a:t>
                </a:r>
              </a:p>
            </p:txBody>
          </p:sp>
          <p:sp>
            <p:nvSpPr>
              <p:cNvPr id="52" name="TextBox 64"/>
              <p:cNvSpPr txBox="1">
                <a:spLocks noChangeArrowheads="1"/>
              </p:cNvSpPr>
              <p:nvPr/>
            </p:nvSpPr>
            <p:spPr bwMode="auto">
              <a:xfrm>
                <a:off x="5066566" y="5666936"/>
                <a:ext cx="56618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i="1">
                    <a:latin typeface="Symbol" pitchFamily="-109" charset="2"/>
                  </a:rPr>
                  <a:t>f</a:t>
                </a:r>
                <a:r>
                  <a:rPr lang="en-US" sz="1400">
                    <a:latin typeface="Times New Roman" pitchFamily="-109" charset="0"/>
                    <a:ea typeface="Times New Roman" pitchFamily="-109" charset="0"/>
                    <a:cs typeface="Times New Roman" pitchFamily="-109" charset="0"/>
                  </a:rPr>
                  <a:t> = </a:t>
                </a:r>
                <a:r>
                  <a:rPr lang="en-US" sz="1400" i="1">
                    <a:latin typeface="Symbol" pitchFamily="-109" charset="2"/>
                    <a:ea typeface="Times New Roman" pitchFamily="-109" charset="0"/>
                    <a:cs typeface="Times New Roman" pitchFamily="-109" charset="0"/>
                  </a:rPr>
                  <a:t>p</a:t>
                </a:r>
              </a:p>
            </p:txBody>
          </p:sp>
        </p:grpSp>
        <p:cxnSp>
          <p:nvCxnSpPr>
            <p:cNvPr id="41" name="Straight Connector 40"/>
            <p:cNvCxnSpPr>
              <a:stCxn id="43" idx="1"/>
            </p:cNvCxnSpPr>
            <p:nvPr/>
          </p:nvCxnSpPr>
          <p:spPr>
            <a:xfrm rot="10800000" flipH="1" flipV="1">
              <a:off x="2839328" y="5673621"/>
              <a:ext cx="3180471" cy="63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Oval 52"/>
          <p:cNvSpPr/>
          <p:nvPr/>
        </p:nvSpPr>
        <p:spPr bwMode="auto">
          <a:xfrm>
            <a:off x="830263" y="6016625"/>
            <a:ext cx="533400" cy="460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Oval 53"/>
          <p:cNvSpPr/>
          <p:nvPr/>
        </p:nvSpPr>
        <p:spPr bwMode="auto">
          <a:xfrm rot="20290398">
            <a:off x="1544638" y="6045200"/>
            <a:ext cx="533400" cy="460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Oval 54"/>
          <p:cNvSpPr/>
          <p:nvPr/>
        </p:nvSpPr>
        <p:spPr bwMode="auto">
          <a:xfrm rot="19476392">
            <a:off x="2028825" y="6038850"/>
            <a:ext cx="533400" cy="44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Oval 55"/>
          <p:cNvSpPr/>
          <p:nvPr/>
        </p:nvSpPr>
        <p:spPr bwMode="auto">
          <a:xfrm rot="19476392">
            <a:off x="2630488" y="6065837"/>
            <a:ext cx="260350" cy="460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Oval 56"/>
          <p:cNvSpPr/>
          <p:nvPr/>
        </p:nvSpPr>
        <p:spPr bwMode="auto">
          <a:xfrm rot="19476392">
            <a:off x="3071813" y="6051550"/>
            <a:ext cx="260350" cy="460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Oval 57"/>
          <p:cNvSpPr/>
          <p:nvPr/>
        </p:nvSpPr>
        <p:spPr bwMode="auto">
          <a:xfrm>
            <a:off x="3579813" y="6038850"/>
            <a:ext cx="260350" cy="444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0" name="Straight Connector 59"/>
          <p:cNvCxnSpPr/>
          <p:nvPr/>
        </p:nvCxnSpPr>
        <p:spPr>
          <a:xfrm>
            <a:off x="990600" y="4742023"/>
            <a:ext cx="704463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177"/>
          <p:cNvGrpSpPr>
            <a:grpSpLocks/>
          </p:cNvGrpSpPr>
          <p:nvPr/>
        </p:nvGrpSpPr>
        <p:grpSpPr bwMode="auto">
          <a:xfrm>
            <a:off x="4870406" y="4876800"/>
            <a:ext cx="4306625" cy="1721051"/>
            <a:chOff x="2958152" y="1524000"/>
            <a:chExt cx="5678157" cy="3056445"/>
          </a:xfrm>
        </p:grpSpPr>
        <p:grpSp>
          <p:nvGrpSpPr>
            <p:cNvPr id="73" name="Group 151"/>
            <p:cNvGrpSpPr>
              <a:grpSpLocks/>
            </p:cNvGrpSpPr>
            <p:nvPr/>
          </p:nvGrpSpPr>
          <p:grpSpPr bwMode="auto">
            <a:xfrm>
              <a:off x="2958152" y="2328400"/>
              <a:ext cx="5678157" cy="2252045"/>
              <a:chOff x="2958152" y="3141775"/>
              <a:chExt cx="5678157" cy="2252045"/>
            </a:xfrm>
          </p:grpSpPr>
          <p:grpSp>
            <p:nvGrpSpPr>
              <p:cNvPr id="78" name="Group 111"/>
              <p:cNvGrpSpPr>
                <a:grpSpLocks/>
              </p:cNvGrpSpPr>
              <p:nvPr/>
            </p:nvGrpSpPr>
            <p:grpSpPr bwMode="auto">
              <a:xfrm>
                <a:off x="2999096" y="3277175"/>
                <a:ext cx="5637213" cy="1141413"/>
                <a:chOff x="2971800" y="3277175"/>
                <a:chExt cx="5637213" cy="1141413"/>
              </a:xfrm>
            </p:grpSpPr>
            <p:sp>
              <p:nvSpPr>
                <p:cNvPr id="108" name="Trapezoid 32"/>
                <p:cNvSpPr>
                  <a:spLocks/>
                </p:cNvSpPr>
                <p:nvPr/>
              </p:nvSpPr>
              <p:spPr bwMode="auto">
                <a:xfrm rot="-2044217">
                  <a:off x="4149725" y="3808988"/>
                  <a:ext cx="685800" cy="609600"/>
                </a:xfrm>
                <a:custGeom>
                  <a:avLst/>
                  <a:gdLst>
                    <a:gd name="T0" fmla="*/ 342900 w 685800"/>
                    <a:gd name="T1" fmla="*/ 0 h 609600"/>
                    <a:gd name="T2" fmla="*/ 76200 w 685800"/>
                    <a:gd name="T3" fmla="*/ 304800 h 609600"/>
                    <a:gd name="T4" fmla="*/ 342900 w 685800"/>
                    <a:gd name="T5" fmla="*/ 609600 h 609600"/>
                    <a:gd name="T6" fmla="*/ 609600 w 685800"/>
                    <a:gd name="T7" fmla="*/ 304800 h 609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101600 w 685800"/>
                    <a:gd name="T13" fmla="*/ 90311 h 609600"/>
                    <a:gd name="T14" fmla="*/ 584200 w 685800"/>
                    <a:gd name="T15" fmla="*/ 609600 h 609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85800" h="609600">
                      <a:moveTo>
                        <a:pt x="0" y="609600"/>
                      </a:moveTo>
                      <a:lnTo>
                        <a:pt x="152400" y="0"/>
                      </a:lnTo>
                      <a:lnTo>
                        <a:pt x="533400" y="0"/>
                      </a:lnTo>
                      <a:lnTo>
                        <a:pt x="685800" y="60960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>
                  <a:solidFill>
                    <a:srgbClr val="8000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38100" dir="2700000" algn="tl" rotWithShape="0">
                    <a:srgbClr val="000000">
                      <a:alpha val="39999"/>
                    </a:srgbClr>
                  </a:outerShdw>
                </a:effectLst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" name="Trapezoid 33"/>
                <p:cNvSpPr>
                  <a:spLocks/>
                </p:cNvSpPr>
                <p:nvPr/>
              </p:nvSpPr>
              <p:spPr bwMode="auto">
                <a:xfrm rot="2044217" flipH="1">
                  <a:off x="6899275" y="3796288"/>
                  <a:ext cx="685800" cy="609600"/>
                </a:xfrm>
                <a:custGeom>
                  <a:avLst/>
                  <a:gdLst>
                    <a:gd name="T0" fmla="*/ 342900 w 685800"/>
                    <a:gd name="T1" fmla="*/ 0 h 609600"/>
                    <a:gd name="T2" fmla="*/ 76200 w 685800"/>
                    <a:gd name="T3" fmla="*/ 304800 h 609600"/>
                    <a:gd name="T4" fmla="*/ 342900 w 685800"/>
                    <a:gd name="T5" fmla="*/ 609600 h 609600"/>
                    <a:gd name="T6" fmla="*/ 609600 w 685800"/>
                    <a:gd name="T7" fmla="*/ 304800 h 609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101600 w 685800"/>
                    <a:gd name="T13" fmla="*/ 90311 h 609600"/>
                    <a:gd name="T14" fmla="*/ 584200 w 685800"/>
                    <a:gd name="T15" fmla="*/ 609600 h 609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85800" h="609600">
                      <a:moveTo>
                        <a:pt x="0" y="609600"/>
                      </a:moveTo>
                      <a:lnTo>
                        <a:pt x="152400" y="0"/>
                      </a:lnTo>
                      <a:lnTo>
                        <a:pt x="533400" y="0"/>
                      </a:lnTo>
                      <a:lnTo>
                        <a:pt x="685800" y="60960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>
                  <a:solidFill>
                    <a:srgbClr val="8000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38100" dir="2700000" algn="tl" rotWithShape="0">
                    <a:srgbClr val="000000">
                      <a:alpha val="39999"/>
                    </a:srgbClr>
                  </a:outerShdw>
                </a:effectLst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" name="Trapezoid 34"/>
                <p:cNvSpPr>
                  <a:spLocks/>
                </p:cNvSpPr>
                <p:nvPr/>
              </p:nvSpPr>
              <p:spPr bwMode="auto">
                <a:xfrm rot="-989472" flipH="1" flipV="1">
                  <a:off x="5026025" y="3285113"/>
                  <a:ext cx="685800" cy="609600"/>
                </a:xfrm>
                <a:custGeom>
                  <a:avLst/>
                  <a:gdLst>
                    <a:gd name="T0" fmla="*/ 342900 w 685800"/>
                    <a:gd name="T1" fmla="*/ 0 h 609600"/>
                    <a:gd name="T2" fmla="*/ 76200 w 685800"/>
                    <a:gd name="T3" fmla="*/ 304800 h 609600"/>
                    <a:gd name="T4" fmla="*/ 342900 w 685800"/>
                    <a:gd name="T5" fmla="*/ 609600 h 609600"/>
                    <a:gd name="T6" fmla="*/ 609600 w 685800"/>
                    <a:gd name="T7" fmla="*/ 304800 h 609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101600 w 685800"/>
                    <a:gd name="T13" fmla="*/ 90311 h 609600"/>
                    <a:gd name="T14" fmla="*/ 584200 w 685800"/>
                    <a:gd name="T15" fmla="*/ 609600 h 609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85800" h="609600">
                      <a:moveTo>
                        <a:pt x="0" y="609600"/>
                      </a:moveTo>
                      <a:lnTo>
                        <a:pt x="152400" y="0"/>
                      </a:lnTo>
                      <a:lnTo>
                        <a:pt x="533400" y="0"/>
                      </a:lnTo>
                      <a:lnTo>
                        <a:pt x="685800" y="60960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>
                  <a:solidFill>
                    <a:srgbClr val="8000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38100" dir="2700000" algn="tl" rotWithShape="0">
                    <a:srgbClr val="000000">
                      <a:alpha val="39999"/>
                    </a:srgbClr>
                  </a:outerShdw>
                </a:effectLst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" name="Trapezoid 35"/>
                <p:cNvSpPr>
                  <a:spLocks/>
                </p:cNvSpPr>
                <p:nvPr/>
              </p:nvSpPr>
              <p:spPr bwMode="auto">
                <a:xfrm rot="989472" flipV="1">
                  <a:off x="6016625" y="3350117"/>
                  <a:ext cx="685800" cy="609600"/>
                </a:xfrm>
                <a:custGeom>
                  <a:avLst/>
                  <a:gdLst>
                    <a:gd name="T0" fmla="*/ 342900 w 685800"/>
                    <a:gd name="T1" fmla="*/ 0 h 609600"/>
                    <a:gd name="T2" fmla="*/ 76200 w 685800"/>
                    <a:gd name="T3" fmla="*/ 304800 h 609600"/>
                    <a:gd name="T4" fmla="*/ 342900 w 685800"/>
                    <a:gd name="T5" fmla="*/ 609600 h 609600"/>
                    <a:gd name="T6" fmla="*/ 609600 w 685800"/>
                    <a:gd name="T7" fmla="*/ 304800 h 609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101600 w 685800"/>
                    <a:gd name="T13" fmla="*/ 90311 h 609600"/>
                    <a:gd name="T14" fmla="*/ 584200 w 685800"/>
                    <a:gd name="T15" fmla="*/ 609600 h 609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85800" h="609600">
                      <a:moveTo>
                        <a:pt x="0" y="609600"/>
                      </a:moveTo>
                      <a:lnTo>
                        <a:pt x="152400" y="0"/>
                      </a:lnTo>
                      <a:lnTo>
                        <a:pt x="533400" y="0"/>
                      </a:lnTo>
                      <a:lnTo>
                        <a:pt x="685800" y="60960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>
                  <a:solidFill>
                    <a:srgbClr val="8000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38100" dir="2700000" algn="tl" rotWithShape="0">
                    <a:srgbClr val="000000">
                      <a:alpha val="39999"/>
                    </a:srgbClr>
                  </a:outerShdw>
                </a:effectLst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cxnSp>
              <p:nvCxnSpPr>
                <p:cNvPr id="112" name="Straight Connector 111"/>
                <p:cNvCxnSpPr>
                  <a:endCxn id="108" idx="1"/>
                </p:cNvCxnSpPr>
                <p:nvPr/>
              </p:nvCxnSpPr>
              <p:spPr>
                <a:xfrm flipV="1">
                  <a:off x="2971800" y="4263013"/>
                  <a:ext cx="1300162" cy="4762"/>
                </a:xfrm>
                <a:prstGeom prst="line">
                  <a:avLst/>
                </a:prstGeom>
                <a:ln w="28575">
                  <a:solidFill>
                    <a:srgbClr val="0F3C6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>
                  <a:stCxn id="108" idx="1"/>
                  <a:endCxn id="110" idx="3"/>
                </p:cNvCxnSpPr>
                <p:nvPr/>
              </p:nvCxnSpPr>
              <p:spPr>
                <a:xfrm flipV="1">
                  <a:off x="4271962" y="3666113"/>
                  <a:ext cx="841375" cy="596900"/>
                </a:xfrm>
                <a:prstGeom prst="line">
                  <a:avLst/>
                </a:prstGeom>
                <a:ln w="28575">
                  <a:solidFill>
                    <a:srgbClr val="0F3C6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>
                  <a:stCxn id="110" idx="1"/>
                  <a:endCxn id="111" idx="1"/>
                </p:cNvCxnSpPr>
                <p:nvPr/>
              </p:nvCxnSpPr>
              <p:spPr>
                <a:xfrm>
                  <a:off x="5624655" y="3487937"/>
                  <a:ext cx="479141" cy="65004"/>
                </a:xfrm>
                <a:prstGeom prst="line">
                  <a:avLst/>
                </a:prstGeom>
                <a:ln w="28575">
                  <a:solidFill>
                    <a:srgbClr val="0F3C6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>
                  <a:stCxn id="111" idx="3"/>
                  <a:endCxn id="109" idx="1"/>
                </p:cNvCxnSpPr>
                <p:nvPr/>
              </p:nvCxnSpPr>
              <p:spPr>
                <a:xfrm>
                  <a:off x="6615254" y="3756891"/>
                  <a:ext cx="847842" cy="545443"/>
                </a:xfrm>
                <a:prstGeom prst="line">
                  <a:avLst/>
                </a:prstGeom>
                <a:ln w="28575">
                  <a:solidFill>
                    <a:srgbClr val="0F3C6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>
                  <a:stCxn id="109" idx="1"/>
                </p:cNvCxnSpPr>
                <p:nvPr/>
              </p:nvCxnSpPr>
              <p:spPr>
                <a:xfrm flipV="1">
                  <a:off x="7463096" y="4250314"/>
                  <a:ext cx="1145917" cy="52020"/>
                </a:xfrm>
                <a:prstGeom prst="line">
                  <a:avLst/>
                </a:prstGeom>
                <a:ln w="28575">
                  <a:solidFill>
                    <a:srgbClr val="0F3C6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>
                  <a:stCxn id="108" idx="1"/>
                </p:cNvCxnSpPr>
                <p:nvPr/>
              </p:nvCxnSpPr>
              <p:spPr>
                <a:xfrm flipV="1">
                  <a:off x="4271962" y="3505775"/>
                  <a:ext cx="735013" cy="75723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>
                  <a:endCxn id="109" idx="1"/>
                </p:cNvCxnSpPr>
                <p:nvPr/>
              </p:nvCxnSpPr>
              <p:spPr>
                <a:xfrm>
                  <a:off x="6705600" y="3505775"/>
                  <a:ext cx="757237" cy="74453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5638800" y="3277175"/>
                  <a:ext cx="4572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>
                  <a:off x="6096000" y="3277175"/>
                  <a:ext cx="609600" cy="2286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flipV="1">
                  <a:off x="5029200" y="3277175"/>
                  <a:ext cx="609600" cy="2286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>
                  <a:endCxn id="110" idx="1"/>
                </p:cNvCxnSpPr>
                <p:nvPr/>
              </p:nvCxnSpPr>
              <p:spPr>
                <a:xfrm flipV="1">
                  <a:off x="5105400" y="3515300"/>
                  <a:ext cx="519112" cy="142875"/>
                </a:xfrm>
                <a:prstGeom prst="line">
                  <a:avLst/>
                </a:prstGeom>
                <a:ln w="28575">
                  <a:solidFill>
                    <a:srgbClr val="0F3C6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>
                  <a:endCxn id="111" idx="3"/>
                </p:cNvCxnSpPr>
                <p:nvPr/>
              </p:nvCxnSpPr>
              <p:spPr>
                <a:xfrm>
                  <a:off x="6096000" y="3561254"/>
                  <a:ext cx="519112" cy="169863"/>
                </a:xfrm>
                <a:prstGeom prst="line">
                  <a:avLst/>
                </a:prstGeom>
                <a:ln w="28575">
                  <a:solidFill>
                    <a:srgbClr val="0F3C6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>
                  <a:stCxn id="108" idx="1"/>
                </p:cNvCxnSpPr>
                <p:nvPr/>
              </p:nvCxnSpPr>
              <p:spPr>
                <a:xfrm flipV="1">
                  <a:off x="4271962" y="3785175"/>
                  <a:ext cx="958850" cy="477838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flipV="1">
                  <a:off x="5181600" y="3734375"/>
                  <a:ext cx="457200" cy="7620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flipH="1">
                  <a:off x="5638800" y="3734375"/>
                  <a:ext cx="457200" cy="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flipH="1" flipV="1">
                  <a:off x="6096000" y="3734375"/>
                  <a:ext cx="457200" cy="7620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>
                  <a:stCxn id="109" idx="1"/>
                </p:cNvCxnSpPr>
                <p:nvPr/>
              </p:nvCxnSpPr>
              <p:spPr>
                <a:xfrm flipH="1" flipV="1">
                  <a:off x="6553200" y="3810575"/>
                  <a:ext cx="909637" cy="439738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9" name="Group 95"/>
                <p:cNvGrpSpPr>
                  <a:grpSpLocks/>
                </p:cNvGrpSpPr>
                <p:nvPr/>
              </p:nvGrpSpPr>
              <p:grpSpPr bwMode="auto">
                <a:xfrm>
                  <a:off x="3124200" y="4191575"/>
                  <a:ext cx="990600" cy="152400"/>
                  <a:chOff x="381000" y="1601063"/>
                  <a:chExt cx="1371600" cy="228600"/>
                </a:xfrm>
              </p:grpSpPr>
              <p:sp>
                <p:nvSpPr>
                  <p:cNvPr id="139" name="Flowchart: Delay 96"/>
                  <p:cNvSpPr/>
                  <p:nvPr/>
                </p:nvSpPr>
                <p:spPr>
                  <a:xfrm>
                    <a:off x="1295400" y="1601063"/>
                    <a:ext cx="457200" cy="228600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40" name="Rectangle 139"/>
                  <p:cNvSpPr/>
                  <p:nvPr/>
                </p:nvSpPr>
                <p:spPr>
                  <a:xfrm>
                    <a:off x="838200" y="1601063"/>
                    <a:ext cx="457200" cy="228600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41" name="Flowchart: Delay 98"/>
                  <p:cNvSpPr/>
                  <p:nvPr/>
                </p:nvSpPr>
                <p:spPr>
                  <a:xfrm flipH="1">
                    <a:off x="381000" y="1601063"/>
                    <a:ext cx="457200" cy="228600"/>
                  </a:xfrm>
                  <a:prstGeom prst="flowChartDelay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30" name="Group 103"/>
                <p:cNvGrpSpPr>
                  <a:grpSpLocks/>
                </p:cNvGrpSpPr>
                <p:nvPr/>
              </p:nvGrpSpPr>
              <p:grpSpPr bwMode="auto">
                <a:xfrm>
                  <a:off x="8001000" y="4159825"/>
                  <a:ext cx="533400" cy="152400"/>
                  <a:chOff x="381000" y="1606321"/>
                  <a:chExt cx="1371600" cy="228600"/>
                </a:xfrm>
              </p:grpSpPr>
              <p:sp>
                <p:nvSpPr>
                  <p:cNvPr id="136" name="Flowchart: Delay 104"/>
                  <p:cNvSpPr/>
                  <p:nvPr/>
                </p:nvSpPr>
                <p:spPr>
                  <a:xfrm>
                    <a:off x="1295400" y="1606321"/>
                    <a:ext cx="457200" cy="228600"/>
                  </a:xfrm>
                  <a:prstGeom prst="flowChartDelay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37" name="Rectangle 136"/>
                  <p:cNvSpPr/>
                  <p:nvPr/>
                </p:nvSpPr>
                <p:spPr>
                  <a:xfrm>
                    <a:off x="838200" y="1606321"/>
                    <a:ext cx="457200" cy="228600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38" name="Flowchart: Delay 106"/>
                  <p:cNvSpPr/>
                  <p:nvPr/>
                </p:nvSpPr>
                <p:spPr>
                  <a:xfrm flipH="1">
                    <a:off x="381000" y="1606321"/>
                    <a:ext cx="457200" cy="228600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</p:grpSp>
          <p:sp>
            <p:nvSpPr>
              <p:cNvPr id="106" name="TextBox 33"/>
              <p:cNvSpPr txBox="1">
                <a:spLocks noChangeArrowheads="1"/>
              </p:cNvSpPr>
              <p:nvPr/>
            </p:nvSpPr>
            <p:spPr bwMode="auto">
              <a:xfrm>
                <a:off x="2963984" y="3141775"/>
                <a:ext cx="174503" cy="5465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i="1">
                    <a:latin typeface="Times New Roman" pitchFamily="-109" charset="0"/>
                    <a:ea typeface="Times New Roman" pitchFamily="-109" charset="0"/>
                    <a:cs typeface="Times New Roman" pitchFamily="-109" charset="0"/>
                  </a:rPr>
                  <a:t>t</a:t>
                </a:r>
                <a:endParaRPr lang="en-US" sz="1400" i="1" baseline="-25000">
                  <a:latin typeface="Times New Roman" pitchFamily="-109" charset="0"/>
                  <a:ea typeface="Times New Roman" pitchFamily="-109" charset="0"/>
                  <a:cs typeface="Times New Roman" pitchFamily="-109" charset="0"/>
                </a:endParaRPr>
              </a:p>
            </p:txBody>
          </p:sp>
          <p:grpSp>
            <p:nvGrpSpPr>
              <p:cNvPr id="81" name="Group 135"/>
              <p:cNvGrpSpPr>
                <a:grpSpLocks/>
              </p:cNvGrpSpPr>
              <p:nvPr/>
            </p:nvGrpSpPr>
            <p:grpSpPr bwMode="auto">
              <a:xfrm>
                <a:off x="7620000" y="3328782"/>
                <a:ext cx="1016308" cy="1073795"/>
                <a:chOff x="3477904" y="4876800"/>
                <a:chExt cx="1016308" cy="1073795"/>
              </a:xfrm>
            </p:grpSpPr>
            <p:sp>
              <p:nvSpPr>
                <p:cNvPr id="91" name="Rectangle 90"/>
                <p:cNvSpPr/>
                <p:nvPr/>
              </p:nvSpPr>
              <p:spPr bwMode="auto">
                <a:xfrm>
                  <a:off x="3813175" y="5020456"/>
                  <a:ext cx="681037" cy="45878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2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3477904" y="4876800"/>
                  <a:ext cx="273509" cy="10567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i="1">
                      <a:latin typeface="Symbol" pitchFamily="-109" charset="2"/>
                      <a:ea typeface="Times New Roman" pitchFamily="-109" charset="0"/>
                      <a:cs typeface="Times New Roman" pitchFamily="-109" charset="0"/>
                    </a:rPr>
                    <a:t>s</a:t>
                  </a:r>
                  <a:r>
                    <a:rPr lang="en-US" sz="1400" i="1" baseline="-25000">
                      <a:latin typeface="Times New Roman" pitchFamily="-109" charset="0"/>
                      <a:ea typeface="Times New Roman" pitchFamily="-109" charset="0"/>
                      <a:cs typeface="Times New Roman" pitchFamily="-109" charset="0"/>
                    </a:rPr>
                    <a:t>E</a:t>
                  </a:r>
                </a:p>
              </p:txBody>
            </p:sp>
            <p:sp>
              <p:nvSpPr>
                <p:cNvPr id="93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4041129" y="5404008"/>
                  <a:ext cx="195944" cy="5465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i="1">
                      <a:latin typeface="Symbol" pitchFamily="-109" charset="2"/>
                      <a:ea typeface="Times New Roman" pitchFamily="-109" charset="0"/>
                      <a:cs typeface="Times New Roman" pitchFamily="-109" charset="0"/>
                    </a:rPr>
                    <a:t>t</a:t>
                  </a:r>
                  <a:endParaRPr lang="en-US" sz="1400" i="1" baseline="-25000">
                    <a:latin typeface="Times New Roman" pitchFamily="-109" charset="0"/>
                    <a:ea typeface="Times New Roman" pitchFamily="-109" charset="0"/>
                    <a:cs typeface="Times New Roman" pitchFamily="-109" charset="0"/>
                  </a:endParaRPr>
                </a:p>
              </p:txBody>
            </p:sp>
            <p:cxnSp>
              <p:nvCxnSpPr>
                <p:cNvPr id="94" name="Straight Connector 93"/>
                <p:cNvCxnSpPr>
                  <a:stCxn id="91" idx="1"/>
                  <a:endCxn id="91" idx="3"/>
                </p:cNvCxnSpPr>
                <p:nvPr/>
              </p:nvCxnSpPr>
              <p:spPr bwMode="auto">
                <a:xfrm rot="10800000" flipH="1">
                  <a:off x="3813175" y="5249056"/>
                  <a:ext cx="68103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>
                  <a:stCxn id="91" idx="0"/>
                  <a:endCxn id="91" idx="2"/>
                </p:cNvCxnSpPr>
                <p:nvPr/>
              </p:nvCxnSpPr>
              <p:spPr bwMode="auto">
                <a:xfrm rot="16200000" flipH="1">
                  <a:off x="3925093" y="5249850"/>
                  <a:ext cx="45878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" name="Oval 95"/>
                <p:cNvSpPr/>
                <p:nvPr/>
              </p:nvSpPr>
              <p:spPr bwMode="auto">
                <a:xfrm rot="15453666" flipH="1">
                  <a:off x="3984625" y="5223656"/>
                  <a:ext cx="352425" cy="6032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82" name="Group 142"/>
              <p:cNvGrpSpPr>
                <a:grpSpLocks/>
              </p:cNvGrpSpPr>
              <p:nvPr/>
            </p:nvGrpSpPr>
            <p:grpSpPr bwMode="auto">
              <a:xfrm>
                <a:off x="2958152" y="3356078"/>
                <a:ext cx="1015669" cy="1073795"/>
                <a:chOff x="3477904" y="4876800"/>
                <a:chExt cx="1015669" cy="1073795"/>
              </a:xfrm>
            </p:grpSpPr>
            <p:sp>
              <p:nvSpPr>
                <p:cNvPr id="85" name="Rectangle 84"/>
                <p:cNvSpPr/>
                <p:nvPr/>
              </p:nvSpPr>
              <p:spPr bwMode="auto">
                <a:xfrm>
                  <a:off x="3812535" y="5016972"/>
                  <a:ext cx="681038" cy="4587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6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3477904" y="4876800"/>
                  <a:ext cx="273509" cy="10567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i="1">
                      <a:latin typeface="Symbol" pitchFamily="-109" charset="2"/>
                      <a:ea typeface="Times New Roman" pitchFamily="-109" charset="0"/>
                      <a:cs typeface="Times New Roman" pitchFamily="-109" charset="0"/>
                    </a:rPr>
                    <a:t>s</a:t>
                  </a:r>
                  <a:r>
                    <a:rPr lang="en-US" sz="1400" i="1" baseline="-25000">
                      <a:latin typeface="Times New Roman" pitchFamily="-109" charset="0"/>
                      <a:ea typeface="Times New Roman" pitchFamily="-109" charset="0"/>
                      <a:cs typeface="Times New Roman" pitchFamily="-109" charset="0"/>
                    </a:rPr>
                    <a:t>E</a:t>
                  </a:r>
                </a:p>
              </p:txBody>
            </p:sp>
            <p:sp>
              <p:nvSpPr>
                <p:cNvPr id="87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4041129" y="5404008"/>
                  <a:ext cx="195944" cy="5465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i="1">
                      <a:latin typeface="Symbol" pitchFamily="-109" charset="2"/>
                      <a:ea typeface="Times New Roman" pitchFamily="-109" charset="0"/>
                      <a:cs typeface="Times New Roman" pitchFamily="-109" charset="0"/>
                    </a:rPr>
                    <a:t>t</a:t>
                  </a:r>
                  <a:endParaRPr lang="en-US" sz="1400" i="1" baseline="-25000">
                    <a:latin typeface="Times New Roman" pitchFamily="-109" charset="0"/>
                    <a:ea typeface="Times New Roman" pitchFamily="-109" charset="0"/>
                    <a:cs typeface="Times New Roman" pitchFamily="-109" charset="0"/>
                  </a:endParaRPr>
                </a:p>
              </p:txBody>
            </p:sp>
            <p:cxnSp>
              <p:nvCxnSpPr>
                <p:cNvPr id="88" name="Straight Connector 87"/>
                <p:cNvCxnSpPr>
                  <a:stCxn id="85" idx="1"/>
                  <a:endCxn id="85" idx="3"/>
                </p:cNvCxnSpPr>
                <p:nvPr/>
              </p:nvCxnSpPr>
              <p:spPr bwMode="auto">
                <a:xfrm rot="10800000" flipH="1">
                  <a:off x="3812535" y="5245572"/>
                  <a:ext cx="68103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>
                  <a:stCxn id="85" idx="0"/>
                  <a:endCxn id="85" idx="2"/>
                </p:cNvCxnSpPr>
                <p:nvPr/>
              </p:nvCxnSpPr>
              <p:spPr bwMode="auto">
                <a:xfrm rot="16200000" flipH="1">
                  <a:off x="3924454" y="5246366"/>
                  <a:ext cx="45878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" name="Oval 89"/>
                <p:cNvSpPr/>
                <p:nvPr/>
              </p:nvSpPr>
              <p:spPr bwMode="auto">
                <a:xfrm rot="1385721" flipH="1">
                  <a:off x="3983985" y="5220172"/>
                  <a:ext cx="352425" cy="6032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83" name="TextBox 23"/>
              <p:cNvSpPr txBox="1">
                <a:spLocks noChangeArrowheads="1"/>
              </p:cNvSpPr>
              <p:nvPr/>
            </p:nvSpPr>
            <p:spPr bwMode="auto">
              <a:xfrm>
                <a:off x="3180071" y="4464624"/>
                <a:ext cx="935037" cy="929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400" b="1" i="1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  <a:cs typeface="Times New Roman" pitchFamily="18" charset="0"/>
                  </a:rPr>
                  <a:t>E</a:t>
                </a:r>
                <a:r>
                  <a:rPr lang="en-US" sz="14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  <a:cs typeface="Times New Roman" pitchFamily="18" charset="0"/>
                  </a:rPr>
                  <a:t> &gt; </a:t>
                </a:r>
                <a:r>
                  <a:rPr lang="en-US" sz="1400" b="1" i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  <a:cs typeface="Times New Roman" pitchFamily="18" charset="0"/>
                  </a:rPr>
                  <a:t>E</a:t>
                </a:r>
                <a:r>
                  <a:rPr lang="en-US" sz="14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  <a:cs typeface="Times New Roman" pitchFamily="18" charset="0"/>
                  </a:rPr>
                  <a:t> &gt; </a:t>
                </a:r>
                <a:r>
                  <a:rPr lang="en-US" sz="1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  <a:cs typeface="Times New Roman" pitchFamily="18" charset="0"/>
                  </a:rPr>
                  <a:t>E</a:t>
                </a:r>
              </a:p>
            </p:txBody>
          </p:sp>
          <p:sp>
            <p:nvSpPr>
              <p:cNvPr id="84" name="TextBox 23"/>
              <p:cNvSpPr txBox="1">
                <a:spLocks noChangeArrowheads="1"/>
              </p:cNvSpPr>
              <p:nvPr/>
            </p:nvSpPr>
            <p:spPr bwMode="auto">
              <a:xfrm>
                <a:off x="5329546" y="4416999"/>
                <a:ext cx="1146175" cy="929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 i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pitchFamily="-109" charset="0"/>
                    <a:ea typeface="Times New Roman" pitchFamily="-109" charset="0"/>
                    <a:cs typeface="Times New Roman" pitchFamily="-109" charset="0"/>
                  </a:rPr>
                  <a:t>L</a:t>
                </a:r>
                <a:r>
                  <a:rPr lang="en-US" sz="1400" b="1" i="1" baseline="-2500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pitchFamily="-109" charset="0"/>
                    <a:ea typeface="Times New Roman" pitchFamily="-109" charset="0"/>
                    <a:cs typeface="Times New Roman" pitchFamily="-109" charset="0"/>
                  </a:rPr>
                  <a:t>C</a:t>
                </a:r>
                <a:r>
                  <a:rPr lang="en-US" sz="1400" b="1" i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pitchFamily="-109" charset="0"/>
                    <a:ea typeface="Times New Roman" pitchFamily="-109" charset="0"/>
                    <a:cs typeface="Times New Roman" pitchFamily="-109" charset="0"/>
                  </a:rPr>
                  <a:t> &lt; </a:t>
                </a:r>
                <a:r>
                  <a:rPr lang="en-US" sz="1400" b="1" i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pitchFamily="-109" charset="0"/>
                    <a:ea typeface="Times New Roman" pitchFamily="-109" charset="0"/>
                    <a:cs typeface="Times New Roman" pitchFamily="-109" charset="0"/>
                  </a:rPr>
                  <a:t>L</a:t>
                </a:r>
                <a:r>
                  <a:rPr lang="en-US" sz="1400" b="1" i="1" baseline="-2500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pitchFamily="-109" charset="0"/>
                    <a:ea typeface="Times New Roman" pitchFamily="-109" charset="0"/>
                    <a:cs typeface="Times New Roman" pitchFamily="-109" charset="0"/>
                  </a:rPr>
                  <a:t>C</a:t>
                </a:r>
                <a:r>
                  <a:rPr lang="en-US" sz="1400" b="1" i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pitchFamily="-109" charset="0"/>
                    <a:ea typeface="Times New Roman" pitchFamily="-109" charset="0"/>
                    <a:cs typeface="Times New Roman" pitchFamily="-109" charset="0"/>
                  </a:rPr>
                  <a:t> &lt; </a:t>
                </a:r>
                <a:r>
                  <a:rPr lang="en-US" sz="1400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pitchFamily="-109" charset="0"/>
                    <a:ea typeface="Times New Roman" pitchFamily="-109" charset="0"/>
                    <a:cs typeface="Times New Roman" pitchFamily="-109" charset="0"/>
                  </a:rPr>
                  <a:t>L</a:t>
                </a:r>
                <a:r>
                  <a:rPr lang="en-US" sz="1400" b="1" i="1" baseline="-25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pitchFamily="-109" charset="0"/>
                    <a:ea typeface="Times New Roman" pitchFamily="-109" charset="0"/>
                    <a:cs typeface="Times New Roman" pitchFamily="-109" charset="0"/>
                  </a:rPr>
                  <a:t>C</a:t>
                </a:r>
              </a:p>
            </p:txBody>
          </p:sp>
        </p:grpSp>
        <p:sp>
          <p:nvSpPr>
            <p:cNvPr id="68" name="TextBox 160"/>
            <p:cNvSpPr txBox="1">
              <a:spLocks noChangeArrowheads="1"/>
            </p:cNvSpPr>
            <p:nvPr/>
          </p:nvSpPr>
          <p:spPr bwMode="auto">
            <a:xfrm>
              <a:off x="5257799" y="1524000"/>
              <a:ext cx="1249061" cy="819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Dipole Magnets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H="1">
              <a:off x="4572308" y="1828800"/>
              <a:ext cx="838200" cy="1066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8" idx="2"/>
            </p:cNvCxnSpPr>
            <p:nvPr/>
          </p:nvCxnSpPr>
          <p:spPr>
            <a:xfrm rot="5400000">
              <a:off x="5751560" y="2231427"/>
              <a:ext cx="18319" cy="24322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68" idx="2"/>
            </p:cNvCxnSpPr>
            <p:nvPr/>
          </p:nvCxnSpPr>
          <p:spPr>
            <a:xfrm rot="16200000" flipH="1">
              <a:off x="5980158" y="2246051"/>
              <a:ext cx="18320" cy="2139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6324908" y="1828800"/>
              <a:ext cx="914400" cy="1066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repetition rate Vs Brightness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1199" y="2209800"/>
            <a:ext cx="1291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“Pancake”</a:t>
            </a:r>
            <a:endParaRPr lang="en-US" i="1" dirty="0"/>
          </a:p>
        </p:txBody>
      </p:sp>
      <p:grpSp>
        <p:nvGrpSpPr>
          <p:cNvPr id="63" name="Group 62"/>
          <p:cNvGrpSpPr/>
          <p:nvPr/>
        </p:nvGrpSpPr>
        <p:grpSpPr>
          <a:xfrm>
            <a:off x="2773846" y="2145268"/>
            <a:ext cx="3398354" cy="2495550"/>
            <a:chOff x="2773846" y="2145268"/>
            <a:chExt cx="3398354" cy="2495550"/>
          </a:xfrm>
        </p:grpSpPr>
        <p:pic>
          <p:nvPicPr>
            <p:cNvPr id="4" name="Picture 3" descr="figure6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73846" y="2145268"/>
              <a:ext cx="3398354" cy="2495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Oval 19"/>
            <p:cNvSpPr/>
            <p:nvPr/>
          </p:nvSpPr>
          <p:spPr>
            <a:xfrm>
              <a:off x="4387850" y="3937000"/>
              <a:ext cx="76200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673600" y="4157981"/>
              <a:ext cx="76200" cy="45719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6200" y="3004066"/>
            <a:ext cx="2579543" cy="6858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-39721" y="2590056"/>
            <a:ext cx="27829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I. </a:t>
            </a:r>
            <a:r>
              <a:rPr lang="en-US" sz="1100" dirty="0" err="1" smtClean="0"/>
              <a:t>Bazarov</a:t>
            </a:r>
            <a:r>
              <a:rPr lang="en-US" sz="1100" dirty="0" smtClean="0"/>
              <a:t> et al., PRL 102, 104801 </a:t>
            </a:r>
            <a:r>
              <a:rPr lang="en-US" sz="1100" dirty="0"/>
              <a:t>(2009</a:t>
            </a:r>
            <a:r>
              <a:rPr lang="en-US" sz="1100" dirty="0" smtClean="0"/>
              <a:t>)</a:t>
            </a:r>
            <a:endParaRPr lang="en-US" sz="1100" dirty="0"/>
          </a:p>
        </p:txBody>
      </p:sp>
      <p:sp>
        <p:nvSpPr>
          <p:cNvPr id="33" name="TextBox 32"/>
          <p:cNvSpPr txBox="1"/>
          <p:nvPr/>
        </p:nvSpPr>
        <p:spPr>
          <a:xfrm>
            <a:off x="318488" y="3962400"/>
            <a:ext cx="2006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 smtClean="0">
                <a:solidFill>
                  <a:srgbClr val="1F497D"/>
                </a:solidFill>
              </a:rPr>
              <a:t>High fields</a:t>
            </a:r>
          </a:p>
          <a:p>
            <a:pPr algn="ctr"/>
            <a:r>
              <a:rPr lang="en-US" dirty="0" smtClean="0">
                <a:solidFill>
                  <a:srgbClr val="1F497D"/>
                </a:solidFill>
              </a:rPr>
              <a:t> High </a:t>
            </a:r>
            <a:r>
              <a:rPr lang="en-US" dirty="0" err="1" smtClean="0">
                <a:solidFill>
                  <a:srgbClr val="1F497D"/>
                </a:solidFill>
              </a:rPr>
              <a:t>rf</a:t>
            </a:r>
            <a:r>
              <a:rPr lang="en-US" dirty="0" smtClean="0">
                <a:solidFill>
                  <a:srgbClr val="1F497D"/>
                </a:solidFill>
              </a:rPr>
              <a:t> frequency</a:t>
            </a:r>
            <a:endParaRPr lang="en-US" dirty="0">
              <a:solidFill>
                <a:srgbClr val="1F497D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rot="16200000" flipH="1">
            <a:off x="1219545" y="3880227"/>
            <a:ext cx="292855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6200000" flipH="1">
            <a:off x="1225172" y="4730372"/>
            <a:ext cx="292855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28601" y="5029200"/>
            <a:ext cx="2971800" cy="61722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3810000" y="2783897"/>
            <a:ext cx="2514600" cy="72130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71450" y="5705816"/>
            <a:ext cx="3105150" cy="542584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4495800" y="5077361"/>
            <a:ext cx="46206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1F497D"/>
                </a:solidFill>
              </a:rPr>
              <a:t>For high repetition rate use VHF instead of GHz:</a:t>
            </a:r>
          </a:p>
          <a:p>
            <a:endParaRPr lang="en-US" sz="1600" i="1" dirty="0" smtClean="0">
              <a:solidFill>
                <a:srgbClr val="1F497D"/>
              </a:solidFill>
            </a:endParaRPr>
          </a:p>
          <a:p>
            <a:pPr>
              <a:buFont typeface="Arial"/>
              <a:buChar char="•"/>
            </a:pPr>
            <a:r>
              <a:rPr lang="en-US" sz="1600" i="1" dirty="0" smtClean="0">
                <a:solidFill>
                  <a:srgbClr val="1F497D"/>
                </a:solidFill>
              </a:rPr>
              <a:t> wider time acceptance, still high fields</a:t>
            </a:r>
          </a:p>
          <a:p>
            <a:pPr>
              <a:buFont typeface="Arial"/>
              <a:buChar char="•"/>
            </a:pPr>
            <a:r>
              <a:rPr lang="en-US" sz="1600" i="1" dirty="0" smtClean="0">
                <a:solidFill>
                  <a:srgbClr val="1F497D"/>
                </a:solidFill>
              </a:rPr>
              <a:t>Much lower surface power density</a:t>
            </a:r>
          </a:p>
          <a:p>
            <a:pPr>
              <a:buFont typeface="Arial"/>
              <a:buChar char="•"/>
            </a:pPr>
            <a:r>
              <a:rPr lang="en-US" sz="1600" i="1" dirty="0" smtClean="0">
                <a:solidFill>
                  <a:srgbClr val="1F497D"/>
                </a:solidFill>
              </a:rPr>
              <a:t>DC-like beam dynamics (no long. Aberrations )</a:t>
            </a:r>
            <a:endParaRPr lang="en-US" sz="1600" i="1" dirty="0">
              <a:solidFill>
                <a:srgbClr val="1F497D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81000" y="762000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The 4D brightness becomes the most important source parameter. It determines 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 The spatial resolution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  the beam </a:t>
            </a:r>
            <a:r>
              <a:rPr lang="en-US" dirty="0" err="1" smtClean="0">
                <a:solidFill>
                  <a:srgbClr val="1F497D"/>
                </a:solidFill>
              </a:rPr>
              <a:t>focusability</a:t>
            </a:r>
            <a:endParaRPr lang="en-US" dirty="0">
              <a:solidFill>
                <a:srgbClr val="1F497D"/>
              </a:solidFill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6400800" y="2133600"/>
            <a:ext cx="2761551" cy="2438400"/>
            <a:chOff x="6400800" y="2133600"/>
            <a:chExt cx="2761551" cy="2438400"/>
          </a:xfrm>
        </p:grpSpPr>
        <p:grpSp>
          <p:nvGrpSpPr>
            <p:cNvPr id="61" name="Group 60"/>
            <p:cNvGrpSpPr/>
            <p:nvPr/>
          </p:nvGrpSpPr>
          <p:grpSpPr>
            <a:xfrm>
              <a:off x="6400800" y="2133600"/>
              <a:ext cx="2761551" cy="2438400"/>
              <a:chOff x="6400800" y="2133600"/>
              <a:chExt cx="2761551" cy="243840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7416799" y="2133600"/>
                <a:ext cx="9444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/>
                  <a:t>“Cigar”</a:t>
                </a:r>
                <a:endParaRPr lang="en-US" i="1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400800" y="2502932"/>
                <a:ext cx="272223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D. Filippetto et al., submitted to PRSTAB</a:t>
                </a:r>
                <a:endParaRPr lang="en-US" sz="1100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477000" y="3925669"/>
                <a:ext cx="268535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 typeface="Arial"/>
                  <a:buChar char="•"/>
                </a:pPr>
                <a:r>
                  <a:rPr lang="en-US" dirty="0" smtClean="0"/>
                  <a:t> </a:t>
                </a:r>
                <a:r>
                  <a:rPr lang="en-US" dirty="0" smtClean="0">
                    <a:solidFill>
                      <a:srgbClr val="1F497D"/>
                    </a:solidFill>
                  </a:rPr>
                  <a:t>High fields</a:t>
                </a:r>
              </a:p>
              <a:p>
                <a:pPr>
                  <a:buFont typeface="Arial"/>
                  <a:buChar char="•"/>
                </a:pPr>
                <a:r>
                  <a:rPr lang="en-US" dirty="0" smtClean="0">
                    <a:solidFill>
                      <a:srgbClr val="1F497D"/>
                    </a:solidFill>
                  </a:rPr>
                  <a:t> small aspect ratio (R/</a:t>
                </a:r>
                <a:r>
                  <a:rPr lang="en-US" dirty="0">
                    <a:solidFill>
                      <a:srgbClr val="1F497D"/>
                    </a:solidFill>
                  </a:rPr>
                  <a:t>L</a:t>
                </a:r>
                <a:r>
                  <a:rPr lang="en-US" dirty="0" smtClean="0">
                    <a:solidFill>
                      <a:srgbClr val="1F497D"/>
                    </a:solidFill>
                  </a:rPr>
                  <a:t>)</a:t>
                </a:r>
                <a:endParaRPr lang="en-US" dirty="0">
                  <a:solidFill>
                    <a:srgbClr val="1F497D"/>
                  </a:solidFill>
                </a:endParaRPr>
              </a:p>
            </p:txBody>
          </p:sp>
        </p:grpSp>
        <p:pic>
          <p:nvPicPr>
            <p:cNvPr id="65" name="Picture 6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6515100" y="2895600"/>
              <a:ext cx="2324100" cy="953244"/>
            </a:xfrm>
            <a:prstGeom prst="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29400" cy="685800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" charset="0"/>
                <a:cs typeface="Arial" charset="0"/>
              </a:rPr>
              <a:t>The LBNL </a:t>
            </a:r>
            <a:r>
              <a:rPr lang="en-GB" dirty="0" smtClean="0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" charset="0"/>
                <a:cs typeface="Arial" charset="0"/>
              </a:rPr>
              <a:t>VHF </a:t>
            </a:r>
            <a:r>
              <a:rPr lang="en-GB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" charset="0"/>
                <a:cs typeface="Arial" charset="0"/>
              </a:rPr>
              <a:t>Gun</a:t>
            </a:r>
          </a:p>
        </p:txBody>
      </p:sp>
      <p:sp>
        <p:nvSpPr>
          <p:cNvPr id="29699" name="Rectangle 48"/>
          <p:cNvSpPr>
            <a:spLocks noChangeArrowheads="1"/>
          </p:cNvSpPr>
          <p:nvPr/>
        </p:nvSpPr>
        <p:spPr bwMode="auto">
          <a:xfrm>
            <a:off x="533400" y="4524375"/>
            <a:ext cx="3200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/>
              <a:t>K. Baptiste, et al, NIM A 599, 9 (2009)</a:t>
            </a:r>
          </a:p>
        </p:txBody>
      </p:sp>
      <p:pic>
        <p:nvPicPr>
          <p:cNvPr id="29700" name="Picture 50" descr="CavityCrossSecti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425" y="990600"/>
            <a:ext cx="4498975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9"/>
          <p:cNvSpPr>
            <a:spLocks noChangeArrowheads="1"/>
          </p:cNvSpPr>
          <p:nvPr/>
        </p:nvSpPr>
        <p:spPr bwMode="auto">
          <a:xfrm>
            <a:off x="76200" y="4997440"/>
            <a:ext cx="9144000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Arial" charset="0"/>
                <a:cs typeface="Arial" charset="0"/>
              </a:rPr>
              <a:t> </a:t>
            </a:r>
            <a:r>
              <a:rPr lang="en-US" sz="17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Arial" charset="0"/>
                <a:cs typeface="Arial" charset="0"/>
              </a:rPr>
              <a:t>Idea started from the lack of sources that would be capable of driving an MHz FEL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7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Arial" charset="0"/>
                <a:cs typeface="Arial" charset="0"/>
              </a:rPr>
              <a:t> Relies on a mature and robust technology, to reach the required reliability for a user </a:t>
            </a:r>
            <a:r>
              <a:rPr lang="en-US" sz="17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Arial" charset="0"/>
                <a:cs typeface="Arial" charset="0"/>
              </a:rPr>
              <a:t>facility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n-US" sz="1700" b="1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charset="0"/>
              <a:ea typeface="Arial" charset="0"/>
              <a:cs typeface="Arial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7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Arial" charset="0"/>
                <a:cs typeface="Arial" charset="0"/>
              </a:rPr>
              <a:t> Compared to DC sources: higher accelerating fields, relativistic beams, rep. rate limited by </a:t>
            </a:r>
            <a:r>
              <a:rPr lang="en-US" sz="17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Arial" charset="0"/>
                <a:cs typeface="Arial" charset="0"/>
              </a:rPr>
              <a:t>f</a:t>
            </a:r>
            <a:r>
              <a:rPr lang="en-US" sz="1700" b="1" baseline="-25000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Arial" charset="0"/>
                <a:cs typeface="Arial" charset="0"/>
              </a:rPr>
              <a:t>rf</a:t>
            </a:r>
            <a:endParaRPr lang="en-US" sz="1700" b="1" baseline="-25000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charset="0"/>
              <a:ea typeface="Arial" charset="0"/>
              <a:cs typeface="Arial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7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Arial" charset="0"/>
                <a:cs typeface="Arial" charset="0"/>
              </a:rPr>
              <a:t> Compared to </a:t>
            </a:r>
            <a:r>
              <a:rPr lang="en-US" sz="17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Arial" charset="0"/>
                <a:cs typeface="Arial" charset="0"/>
              </a:rPr>
              <a:t>rf</a:t>
            </a:r>
            <a:r>
              <a:rPr lang="en-US" sz="17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Arial" charset="0"/>
                <a:cs typeface="Arial" charset="0"/>
              </a:rPr>
              <a:t>-guns (LCLS): 15 </a:t>
            </a:r>
            <a:r>
              <a:rPr lang="en-US" sz="17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Arial" charset="0"/>
                <a:cs typeface="Arial" charset="0"/>
              </a:rPr>
              <a:t>times longer </a:t>
            </a:r>
            <a:r>
              <a:rPr lang="en-US" sz="17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Arial" charset="0"/>
                <a:cs typeface="Arial" charset="0"/>
              </a:rPr>
              <a:t>rf</a:t>
            </a:r>
            <a:r>
              <a:rPr lang="en-US" sz="17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Arial" charset="0"/>
                <a:cs typeface="Arial" charset="0"/>
              </a:rPr>
              <a:t> </a:t>
            </a:r>
            <a:r>
              <a:rPr lang="en-US" sz="17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Arial" charset="0"/>
                <a:cs typeface="Arial" charset="0"/>
              </a:rPr>
              <a:t>wavelength, CW operations , lower acc. fields</a:t>
            </a:r>
            <a:endParaRPr lang="en-US" sz="17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charset="0"/>
              <a:ea typeface="Arial" charset="0"/>
              <a:cs typeface="Arial" charset="0"/>
            </a:endParaRPr>
          </a:p>
        </p:txBody>
      </p:sp>
      <p:graphicFrame>
        <p:nvGraphicFramePr>
          <p:cNvPr id="13" name="Group 119"/>
          <p:cNvGraphicFramePr>
            <a:graphicFrameLocks noGrp="1"/>
          </p:cNvGraphicFramePr>
          <p:nvPr/>
        </p:nvGraphicFramePr>
        <p:xfrm>
          <a:off x="5791200" y="990600"/>
          <a:ext cx="2971800" cy="3749040"/>
        </p:xfrm>
        <a:graphic>
          <a:graphicData uri="http://schemas.openxmlformats.org/drawingml/2006/table">
            <a:tbl>
              <a:tblPr/>
              <a:tblGrid>
                <a:gridCol w="1846263"/>
                <a:gridCol w="1125537"/>
              </a:tblGrid>
              <a:tr h="241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Frequency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" pitchFamily="-109" charset="0"/>
                          <a:ea typeface="Arial" pitchFamily="-109" charset="0"/>
                          <a:cs typeface="Arial" pitchFamily="-109" charset="0"/>
                        </a:rPr>
                        <a:t>186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Operation mode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" pitchFamily="-109" charset="0"/>
                          <a:ea typeface="Arial" pitchFamily="-109" charset="0"/>
                          <a:cs typeface="Arial" pitchFamily="-109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Gap voltage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" pitchFamily="-109" charset="0"/>
                          <a:ea typeface="Arial" pitchFamily="-109" charset="0"/>
                          <a:cs typeface="Arial" pitchFamily="-109" charset="0"/>
                        </a:rPr>
                        <a:t>Up to 800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" pitchFamily="-109" charset="0"/>
                          <a:ea typeface="Arial" pitchFamily="-109" charset="0"/>
                          <a:cs typeface="Arial" pitchFamily="-109" charset="0"/>
                        </a:rPr>
                        <a:t>kV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Field at the cathode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" pitchFamily="-109" charset="0"/>
                          <a:ea typeface="Arial" pitchFamily="-109" charset="0"/>
                          <a:cs typeface="Arial" pitchFamily="-109" charset="0"/>
                        </a:rPr>
                        <a:t>&gt; 20 MV/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" pitchFamily="-109" charset="0"/>
                          <a:ea typeface="Arial" pitchFamily="-109" charset="0"/>
                          <a:cs typeface="Arial" pitchFamily="-109" charset="0"/>
                        </a:rPr>
                        <a:t>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" pitchFamily="-109" charset="0"/>
                        <a:ea typeface="Arial" pitchFamily="-109" charset="0"/>
                        <a:cs typeface="Arial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Q</a:t>
                      </a:r>
                      <a:r>
                        <a:rPr kumimoji="0" lang="en-US" sz="12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0 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(ideal copper)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09" charset="0"/>
                          <a:ea typeface="Arial" pitchFamily="-109" charset="0"/>
                          <a:cs typeface="Arial" pitchFamily="-109" charset="0"/>
                        </a:rPr>
                        <a:t>30887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Shunt impedance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09" charset="0"/>
                          <a:ea typeface="Arial" pitchFamily="-109" charset="0"/>
                          <a:cs typeface="Arial" pitchFamily="-109" charset="0"/>
                        </a:rPr>
                        <a:t>6.5 M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09" charset="2"/>
                          <a:ea typeface="Arial" pitchFamily="-109" charset="0"/>
                          <a:cs typeface="Arial" pitchFamily="-109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RF Power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09" charset="0"/>
                          <a:ea typeface="Arial" pitchFamily="-109" charset="0"/>
                          <a:cs typeface="Arial" pitchFamily="-109" charset="0"/>
                        </a:rPr>
                        <a:t>100 kW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-109" charset="2"/>
                        <a:ea typeface="Arial" pitchFamily="-109" charset="0"/>
                        <a:cs typeface="Arial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Stored energy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09" charset="0"/>
                          <a:ea typeface="Arial" pitchFamily="-109" charset="0"/>
                          <a:cs typeface="Arial" pitchFamily="-109" charset="0"/>
                        </a:rPr>
                        <a:t>2.3 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Peak surface field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09" charset="0"/>
                          <a:ea typeface="Arial" pitchFamily="-109" charset="0"/>
                          <a:cs typeface="Arial" pitchFamily="-109" charset="0"/>
                        </a:rPr>
                        <a:t>24.1 MV/m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Peak wall power density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" pitchFamily="-109" charset="0"/>
                          <a:ea typeface="Arial" pitchFamily="-109" charset="0"/>
                          <a:cs typeface="Arial" pitchFamily="-109" charset="0"/>
                        </a:rPr>
                        <a:t>25.0 W/cm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" pitchFamily="-109" charset="0"/>
                          <a:ea typeface="Arial" pitchFamily="-109" charset="0"/>
                          <a:cs typeface="Arial" pitchFamily="-109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Accelerating gap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09" charset="0"/>
                          <a:ea typeface="Arial" pitchFamily="-109" charset="0"/>
                          <a:cs typeface="Arial" pitchFamily="-109" charset="0"/>
                        </a:rPr>
                        <a:t>4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Diameter/Length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09" charset="0"/>
                          <a:ea typeface="Arial" pitchFamily="-109" charset="0"/>
                          <a:cs typeface="Arial" pitchFamily="-109" charset="0"/>
                        </a:rPr>
                        <a:t>69.4/35.0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base pressure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" pitchFamily="-109" charset="0"/>
                          <a:ea typeface="Arial" pitchFamily="-109" charset="0"/>
                          <a:cs typeface="Arial" pitchFamily="-109" charset="0"/>
                        </a:rPr>
                        <a:t>~ 10</a:t>
                      </a:r>
                      <a:r>
                        <a:rPr kumimoji="0" lang="en-US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" pitchFamily="-109" charset="0"/>
                          <a:ea typeface="Arial" pitchFamily="-109" charset="0"/>
                          <a:cs typeface="Arial" pitchFamily="-109" charset="0"/>
                        </a:rPr>
                        <a:t>-11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" pitchFamily="-109" charset="0"/>
                          <a:ea typeface="Arial" pitchFamily="-109" charset="0"/>
                          <a:cs typeface="Arial" pitchFamily="-109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" pitchFamily="-109" charset="0"/>
                          <a:ea typeface="Arial" pitchFamily="-109" charset="0"/>
                          <a:cs typeface="Arial" pitchFamily="-109" charset="0"/>
                        </a:rPr>
                        <a:t>Torr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" pitchFamily="-109" charset="0"/>
                        <a:ea typeface="Arial" pitchFamily="-109" charset="0"/>
                        <a:cs typeface="Arial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746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686800" y="6557963"/>
            <a:ext cx="446088" cy="300037"/>
          </a:xfrm>
          <a:noFill/>
          <a:ln>
            <a:miter lim="800000"/>
            <a:headEnd/>
            <a:tailEnd/>
          </a:ln>
        </p:spPr>
        <p:txBody>
          <a:bodyPr anchor="t"/>
          <a:lstStyle/>
          <a:p>
            <a:fld id="{89B5699F-503E-F847-9246-9B86CB8E9C27}" type="slidenum">
              <a:rPr lang="en-US" sz="900" b="1">
                <a:solidFill>
                  <a:schemeClr val="bg1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pPr/>
              <a:t>5</a:t>
            </a:fld>
            <a:endParaRPr lang="en-US" sz="900" b="1">
              <a:solidFill>
                <a:schemeClr val="bg1"/>
              </a:solidFill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4"/>
          <p:cNvSpPr>
            <a:spLocks noChangeArrowheads="1"/>
          </p:cNvSpPr>
          <p:nvPr/>
        </p:nvSpPr>
        <p:spPr bwMode="auto">
          <a:xfrm>
            <a:off x="192088" y="990600"/>
            <a:ext cx="44561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Quadrupole</a:t>
            </a:r>
            <a:r>
              <a:rPr lang="en-US" sz="16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triplet and </a:t>
            </a:r>
            <a:r>
              <a:rPr lang="en-US" sz="16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rf</a:t>
            </a:r>
            <a:r>
              <a:rPr lang="en-US" sz="16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deflecting cavity </a:t>
            </a:r>
          </a:p>
          <a:p>
            <a:pPr>
              <a:defRPr/>
            </a:pPr>
            <a:r>
              <a:rPr lang="en-US" sz="16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will be installed in the next 2 months.</a:t>
            </a:r>
          </a:p>
          <a:p>
            <a:pPr>
              <a:defRPr/>
            </a:pPr>
            <a:r>
              <a:rPr lang="en-US" sz="16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Rf</a:t>
            </a:r>
            <a:r>
              <a:rPr lang="en-US" sz="16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Buncher</a:t>
            </a:r>
            <a:r>
              <a:rPr lang="en-US" sz="16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currently under design  </a:t>
            </a:r>
          </a:p>
        </p:txBody>
      </p:sp>
      <p:grpSp>
        <p:nvGrpSpPr>
          <p:cNvPr id="31748" name="Group 23"/>
          <p:cNvGrpSpPr>
            <a:grpSpLocks/>
          </p:cNvGrpSpPr>
          <p:nvPr/>
        </p:nvGrpSpPr>
        <p:grpSpPr bwMode="auto">
          <a:xfrm>
            <a:off x="304800" y="2286000"/>
            <a:ext cx="8315325" cy="3962400"/>
            <a:chOff x="0" y="2057400"/>
            <a:chExt cx="9131300" cy="4419600"/>
          </a:xfrm>
        </p:grpSpPr>
        <p:pic>
          <p:nvPicPr>
            <p:cNvPr id="31758" name="Picture 17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20900" y="2057400"/>
              <a:ext cx="7010400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7" name="Picture 22" descr="Phase I Beamline Front View  12-10-12 High Res.tif"/>
            <p:cNvPicPr>
              <a:picLocks noChangeAspect="1"/>
            </p:cNvPicPr>
            <p:nvPr/>
          </p:nvPicPr>
          <p:blipFill>
            <a:blip r:embed="rId4"/>
            <a:srcRect l="1453" t="32469" r="77499" b="18846"/>
            <a:stretch>
              <a:fillRect/>
            </a:stretch>
          </p:blipFill>
          <p:spPr bwMode="auto">
            <a:xfrm>
              <a:off x="0" y="3581400"/>
              <a:ext cx="2209800" cy="2628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749" name="TextBox 24"/>
          <p:cNvSpPr txBox="1">
            <a:spLocks noChangeArrowheads="1"/>
          </p:cNvSpPr>
          <p:nvPr/>
        </p:nvSpPr>
        <p:spPr bwMode="auto">
          <a:xfrm>
            <a:off x="609600" y="3768725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200"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load lock</a:t>
            </a:r>
          </a:p>
        </p:txBody>
      </p:sp>
      <p:sp>
        <p:nvSpPr>
          <p:cNvPr id="31754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686800" y="6557963"/>
            <a:ext cx="446088" cy="300037"/>
          </a:xfrm>
          <a:noFill/>
          <a:ln>
            <a:miter lim="800000"/>
            <a:headEnd/>
            <a:tailEnd/>
          </a:ln>
        </p:spPr>
        <p:txBody>
          <a:bodyPr anchor="t"/>
          <a:lstStyle/>
          <a:p>
            <a:fld id="{3338A86A-B99B-F345-9297-8574DD257222}" type="slidenum">
              <a:rPr lang="en-US" sz="900" b="1">
                <a:solidFill>
                  <a:schemeClr val="bg1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pPr/>
              <a:t>6</a:t>
            </a:fld>
            <a:endParaRPr lang="en-US" sz="900" b="1">
              <a:solidFill>
                <a:schemeClr val="bg1"/>
              </a:solidFill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0" y="0"/>
            <a:ext cx="6629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GB" sz="3600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Arial" charset="0"/>
                <a:cs typeface="Arial" charset="0"/>
              </a:rPr>
              <a:t>The APEX</a:t>
            </a:r>
            <a:r>
              <a:rPr lang="en-GB" sz="36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Arial" charset="0"/>
                <a:cs typeface="Arial" charset="0"/>
              </a:rPr>
              <a:t> </a:t>
            </a:r>
            <a:r>
              <a:rPr lang="en-GB" sz="3600" b="1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Arial" charset="0"/>
                <a:cs typeface="Arial" charset="0"/>
              </a:rPr>
              <a:t>beamline</a:t>
            </a:r>
            <a:endParaRPr lang="en-GB" sz="3600" b="1" i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Arial" charset="0"/>
              <a:cs typeface="Arial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57200" y="6553200"/>
            <a:ext cx="8077200" cy="1588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54938" y="6477000"/>
            <a:ext cx="5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</a:t>
            </a:r>
            <a:r>
              <a:rPr lang="en-US" dirty="0" err="1" smtClean="0"/>
              <a:t>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5200" y="1219200"/>
            <a:ext cx="5656263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63" descr="figure5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219200"/>
            <a:ext cx="28209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" name="Straight Arrow Connector 47"/>
          <p:cNvCxnSpPr/>
          <p:nvPr/>
        </p:nvCxnSpPr>
        <p:spPr>
          <a:xfrm rot="10800000">
            <a:off x="2971800" y="2514600"/>
            <a:ext cx="304800" cy="1588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 flipH="1" flipV="1">
            <a:off x="2779713" y="2019300"/>
            <a:ext cx="992188" cy="1587"/>
          </a:xfrm>
          <a:prstGeom prst="line">
            <a:avLst/>
          </a:prstGeom>
          <a:ln>
            <a:solidFill>
              <a:srgbClr val="660066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10800000">
            <a:off x="3276600" y="1524000"/>
            <a:ext cx="152400" cy="1588"/>
          </a:xfrm>
          <a:prstGeom prst="straightConnector1">
            <a:avLst/>
          </a:prstGeom>
          <a:ln>
            <a:solidFill>
              <a:srgbClr val="660066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76200" y="1143000"/>
            <a:ext cx="2895600" cy="236220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911600" y="3695700"/>
            <a:ext cx="5232400" cy="2933700"/>
            <a:chOff x="3581400" y="3581400"/>
            <a:chExt cx="5232400" cy="2933700"/>
          </a:xfrm>
        </p:grpSpPr>
        <p:pic>
          <p:nvPicPr>
            <p:cNvPr id="34831" name="Picture 22" descr="figure2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10000" y="4851686"/>
              <a:ext cx="2514600" cy="1651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2" name="Picture 48" descr="figure3.pd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96687" y="3581400"/>
              <a:ext cx="4761513" cy="1276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7" name="Elbow Connector 26"/>
            <p:cNvCxnSpPr/>
            <p:nvPr/>
          </p:nvCxnSpPr>
          <p:spPr bwMode="auto">
            <a:xfrm>
              <a:off x="5867400" y="5181600"/>
              <a:ext cx="1524000" cy="457200"/>
            </a:xfrm>
            <a:prstGeom prst="bentConnector3">
              <a:avLst>
                <a:gd name="adj1" fmla="val 50000"/>
              </a:avLst>
            </a:prstGeom>
            <a:ln w="31750">
              <a:solidFill>
                <a:srgbClr val="3366FF"/>
              </a:solidFill>
              <a:headEnd type="oval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834" name="TextBox 57"/>
            <p:cNvSpPr txBox="1">
              <a:spLocks noChangeArrowheads="1"/>
            </p:cNvSpPr>
            <p:nvPr/>
          </p:nvSpPr>
          <p:spPr bwMode="auto">
            <a:xfrm>
              <a:off x="7391400" y="5562600"/>
              <a:ext cx="1351652" cy="461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200"/>
                <a:t>streak camera in</a:t>
              </a:r>
            </a:p>
            <a:p>
              <a:r>
                <a:rPr lang="en-GB" sz="1200"/>
                <a:t>synchroscan mode</a:t>
              </a:r>
            </a:p>
          </p:txBody>
        </p:sp>
        <p:cxnSp>
          <p:nvCxnSpPr>
            <p:cNvPr id="31" name="Elbow Connector 30"/>
            <p:cNvCxnSpPr/>
            <p:nvPr/>
          </p:nvCxnSpPr>
          <p:spPr>
            <a:xfrm rot="5400000" flipH="1" flipV="1">
              <a:off x="7391400" y="5029200"/>
              <a:ext cx="838200" cy="228600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3581400" y="3581400"/>
              <a:ext cx="5232400" cy="29337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34825" name="Group 16"/>
          <p:cNvGrpSpPr>
            <a:grpSpLocks/>
          </p:cNvGrpSpPr>
          <p:nvPr/>
        </p:nvGrpSpPr>
        <p:grpSpPr bwMode="auto">
          <a:xfrm>
            <a:off x="0" y="3582988"/>
            <a:ext cx="3962400" cy="3198812"/>
            <a:chOff x="-152400" y="1371600"/>
            <a:chExt cx="5423077" cy="4191000"/>
          </a:xfrm>
        </p:grpSpPr>
        <p:pic>
          <p:nvPicPr>
            <p:cNvPr id="34828" name="Picture 11" descr="Dec8_09LaserControlDiagram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152400" y="1371600"/>
              <a:ext cx="5423077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19"/>
            <p:cNvSpPr/>
            <p:nvPr/>
          </p:nvSpPr>
          <p:spPr>
            <a:xfrm>
              <a:off x="2361423" y="1904055"/>
              <a:ext cx="2668084" cy="457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428221" y="2438589"/>
              <a:ext cx="1373151" cy="14476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 bwMode="auto">
          <a:xfrm>
            <a:off x="0" y="0"/>
            <a:ext cx="6629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GB" sz="3600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Arial" charset="0"/>
                <a:cs typeface="Arial" charset="0"/>
              </a:rPr>
              <a:t>The photocathode laser system</a:t>
            </a:r>
          </a:p>
        </p:txBody>
      </p:sp>
      <p:sp>
        <p:nvSpPr>
          <p:cNvPr id="34827" name="TextBox 24"/>
          <p:cNvSpPr txBox="1">
            <a:spLocks noChangeArrowheads="1"/>
          </p:cNvSpPr>
          <p:nvPr/>
        </p:nvSpPr>
        <p:spPr bwMode="auto">
          <a:xfrm>
            <a:off x="7620000" y="987425"/>
            <a:ext cx="1544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LLNL/UCB/LBNL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791200" y="4191000"/>
            <a:ext cx="3301274" cy="2362200"/>
            <a:chOff x="152400" y="4117975"/>
            <a:chExt cx="3276600" cy="2511425"/>
          </a:xfrm>
        </p:grpSpPr>
        <p:pic>
          <p:nvPicPr>
            <p:cNvPr id="37891" name="Picture 4" descr="Laser_Vcathde_thermal emittance_20Hz_Sep11_2013.png"/>
            <p:cNvPicPr>
              <a:picLocks noChangeAspect="1"/>
            </p:cNvPicPr>
            <p:nvPr/>
          </p:nvPicPr>
          <p:blipFill>
            <a:blip r:embed="rId3"/>
            <a:srcRect t="14545"/>
            <a:stretch>
              <a:fillRect/>
            </a:stretch>
          </p:blipFill>
          <p:spPr bwMode="auto">
            <a:xfrm>
              <a:off x="152400" y="4117975"/>
              <a:ext cx="3276600" cy="2511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5" name="TextBox 11"/>
            <p:cNvSpPr txBox="1">
              <a:spLocks noChangeArrowheads="1"/>
            </p:cNvSpPr>
            <p:nvPr/>
          </p:nvSpPr>
          <p:spPr bwMode="auto">
            <a:xfrm>
              <a:off x="1752598" y="5641975"/>
              <a:ext cx="1511025" cy="359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21.5 MV/</a:t>
              </a:r>
              <a:r>
                <a:rPr lang="en-GB" sz="1600" dirty="0" err="1">
                  <a:solidFill>
                    <a:srgbClr val="FF0000"/>
                  </a:solidFill>
                </a:rPr>
                <a:t>m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  <p:sp>
          <p:nvSpPr>
            <p:cNvPr id="37896" name="TextBox 12"/>
            <p:cNvSpPr txBox="1">
              <a:spLocks noChangeArrowheads="1"/>
            </p:cNvSpPr>
            <p:nvPr/>
          </p:nvSpPr>
          <p:spPr bwMode="auto">
            <a:xfrm>
              <a:off x="592138" y="4556124"/>
              <a:ext cx="1998662" cy="359941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i="1" dirty="0">
                  <a:latin typeface="Times New Roman" pitchFamily="-109" charset="0"/>
                  <a:ea typeface="Times New Roman" pitchFamily="-109" charset="0"/>
                  <a:cs typeface="Times New Roman" pitchFamily="-109" charset="0"/>
                </a:rPr>
                <a:t>E</a:t>
              </a:r>
              <a:r>
                <a:rPr lang="en-US" sz="1600" dirty="0">
                  <a:latin typeface="Times New Roman" pitchFamily="-109" charset="0"/>
                  <a:ea typeface="Times New Roman" pitchFamily="-109" charset="0"/>
                  <a:cs typeface="Times New Roman" pitchFamily="-109" charset="0"/>
                </a:rPr>
                <a:t> = 830 (35) </a:t>
              </a:r>
              <a:r>
                <a:rPr lang="en-US" sz="1600" dirty="0" err="1">
                  <a:latin typeface="Times New Roman" pitchFamily="-109" charset="0"/>
                  <a:ea typeface="Times New Roman" pitchFamily="-109" charset="0"/>
                  <a:cs typeface="Times New Roman" pitchFamily="-109" charset="0"/>
                </a:rPr>
                <a:t>keV</a:t>
              </a:r>
              <a:endParaRPr lang="en-US" sz="1600" dirty="0">
                <a:latin typeface="Times New Roman" pitchFamily="-109" charset="0"/>
                <a:ea typeface="Times New Roman" pitchFamily="-109" charset="0"/>
                <a:cs typeface="Times New Roman" pitchFamily="-109" charset="0"/>
              </a:endParaRPr>
            </a:p>
          </p:txBody>
        </p:sp>
      </p:grpSp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85800"/>
          </a:xfrm>
        </p:spPr>
        <p:txBody>
          <a:bodyPr/>
          <a:lstStyle/>
          <a:p>
            <a:r>
              <a:rPr lang="en-GB" smtClean="0">
                <a:ea typeface="ＭＳ Ｐゴシック" pitchFamily="-109" charset="-128"/>
                <a:cs typeface="ＭＳ Ｐゴシック" pitchFamily="-109" charset="-128"/>
              </a:rPr>
              <a:t>Gun performances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105400" y="1143000"/>
            <a:ext cx="4038600" cy="2743200"/>
            <a:chOff x="4800600" y="1066800"/>
            <a:chExt cx="4300538" cy="2743200"/>
          </a:xfrm>
        </p:grpSpPr>
        <p:pic>
          <p:nvPicPr>
            <p:cNvPr id="37893" name="Picture 7"/>
            <p:cNvPicPr>
              <a:picLocks noChangeAspect="1"/>
            </p:cNvPicPr>
            <p:nvPr/>
          </p:nvPicPr>
          <p:blipFill>
            <a:blip r:embed="rId4"/>
            <a:srcRect r="1741"/>
            <a:stretch>
              <a:fillRect/>
            </a:stretch>
          </p:blipFill>
          <p:spPr bwMode="auto">
            <a:xfrm>
              <a:off x="4800600" y="1449387"/>
              <a:ext cx="4300538" cy="2360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7894" name="Group 67"/>
            <p:cNvGrpSpPr>
              <a:grpSpLocks/>
            </p:cNvGrpSpPr>
            <p:nvPr/>
          </p:nvGrpSpPr>
          <p:grpSpPr bwMode="auto">
            <a:xfrm>
              <a:off x="6096000" y="1066800"/>
              <a:ext cx="1493838" cy="553998"/>
              <a:chOff x="2590800" y="763588"/>
              <a:chExt cx="1494552" cy="553997"/>
            </a:xfrm>
          </p:grpSpPr>
          <p:sp>
            <p:nvSpPr>
              <p:cNvPr id="37901" name="TextBox 68"/>
              <p:cNvSpPr txBox="1">
                <a:spLocks noChangeArrowheads="1"/>
              </p:cNvSpPr>
              <p:nvPr/>
            </p:nvSpPr>
            <p:spPr bwMode="auto">
              <a:xfrm>
                <a:off x="2685609" y="763588"/>
                <a:ext cx="1399743" cy="553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C00000"/>
                    </a:solidFill>
                  </a:rPr>
                  <a:t>Not a fault.</a:t>
                </a:r>
              </a:p>
              <a:p>
                <a:pPr algn="ctr"/>
                <a:r>
                  <a:rPr lang="en-US" sz="1000" b="1" dirty="0">
                    <a:solidFill>
                      <a:srgbClr val="C00000"/>
                    </a:solidFill>
                  </a:rPr>
                  <a:t>(accessing the BTF)</a:t>
                </a: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>
                <a:off x="2590800" y="1085850"/>
                <a:ext cx="686128" cy="20955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7897" name="Picture 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63725"/>
            <a:ext cx="2855913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24" descr="C:\Users\sannibal\Desktop\UpdateAPEXWebSite\Pictures\Feb16_2012\2012-02-14 17.39.2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7800" y="838200"/>
            <a:ext cx="26162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0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686800" y="6557963"/>
            <a:ext cx="446088" cy="300037"/>
          </a:xfrm>
          <a:noFill/>
          <a:ln>
            <a:miter lim="800000"/>
            <a:headEnd/>
            <a:tailEnd/>
          </a:ln>
        </p:spPr>
        <p:txBody>
          <a:bodyPr anchor="t"/>
          <a:lstStyle/>
          <a:p>
            <a:fld id="{E8FCC7B0-260B-374E-B59A-3F85E7D3F33E}" type="slidenum">
              <a:rPr lang="en-US" sz="900" b="1">
                <a:solidFill>
                  <a:schemeClr val="bg1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pPr/>
              <a:t>8</a:t>
            </a:fld>
            <a:endParaRPr lang="en-US" sz="900" b="1">
              <a:solidFill>
                <a:schemeClr val="bg1"/>
              </a:solidFill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20637" y="3598863"/>
            <a:ext cx="5618163" cy="3094553"/>
            <a:chOff x="3200400" y="3180679"/>
            <a:chExt cx="5890858" cy="3265742"/>
          </a:xfrm>
        </p:grpSpPr>
        <p:pic>
          <p:nvPicPr>
            <p:cNvPr id="16" name="Picture 6" descr="C:\Users\sannibal\Desktop\FebMarch2013_APEX_vacuum_test\APEX_RGAs_March2013\GunMarch15_2013_With98pc16500ProbeRF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00400" y="3644742"/>
              <a:ext cx="5890858" cy="2801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239000" y="3180679"/>
              <a:ext cx="1426535" cy="2381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977900" y="4724400"/>
            <a:ext cx="2755900" cy="738664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RF ON:</a:t>
            </a:r>
            <a:r>
              <a:rPr lang="en-US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 </a:t>
            </a:r>
            <a:endParaRPr lang="en-US" sz="1400" b="1" dirty="0">
              <a:solidFill>
                <a:srgbClr val="C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sz="1400" b="1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1400" b="1" baseline="-25000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TOT</a:t>
            </a:r>
            <a:r>
              <a:rPr lang="en-US" sz="1400" b="1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~ 9  10</a:t>
            </a:r>
            <a:r>
              <a:rPr lang="en-US" sz="1400" b="1" baseline="30000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-10</a:t>
            </a:r>
            <a:r>
              <a:rPr lang="en-US" sz="1400" b="1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Torr</a:t>
            </a:r>
            <a:endParaRPr lang="en-US" sz="1400" b="1" dirty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sz="1400" b="1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1400" b="1" baseline="-25000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400" b="1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O, CO and CO</a:t>
            </a:r>
            <a:r>
              <a:rPr lang="en-US" sz="1400" b="1" baseline="-25000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400" b="1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still </a:t>
            </a:r>
            <a:r>
              <a:rPr lang="en-US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at 10</a:t>
            </a:r>
            <a:r>
              <a:rPr lang="en-US" sz="1400" b="1" baseline="30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-12</a:t>
            </a:r>
            <a:endParaRPr lang="en-US" sz="1400" b="1" dirty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038600"/>
            <a:ext cx="2784475" cy="209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267200" y="3886200"/>
            <a:ext cx="3200400" cy="2514600"/>
            <a:chOff x="2860675" y="990600"/>
            <a:chExt cx="2813050" cy="2068661"/>
          </a:xfrm>
        </p:grpSpPr>
        <p:pic>
          <p:nvPicPr>
            <p:cNvPr id="28710" name="Picture 17" descr="NanoCurrentMoly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60675" y="990600"/>
              <a:ext cx="2813050" cy="2068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711" name="TextBox 7"/>
            <p:cNvSpPr txBox="1">
              <a:spLocks noChangeArrowheads="1"/>
            </p:cNvSpPr>
            <p:nvPr/>
          </p:nvSpPr>
          <p:spPr bwMode="auto">
            <a:xfrm>
              <a:off x="3200400" y="1254274"/>
              <a:ext cx="950913" cy="27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/>
                <a:t>Laser ON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>
              <a:off x="4227513" y="1497048"/>
              <a:ext cx="268287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13" name="TextBox 33"/>
            <p:cNvSpPr txBox="1">
              <a:spLocks noChangeArrowheads="1"/>
            </p:cNvSpPr>
            <p:nvPr/>
          </p:nvSpPr>
          <p:spPr bwMode="auto">
            <a:xfrm>
              <a:off x="4038600" y="2449661"/>
              <a:ext cx="1296850" cy="27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/>
                <a:t>Laser OFF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 bwMode="auto">
            <a:xfrm rot="5400000" flipH="1" flipV="1">
              <a:off x="4267972" y="2334515"/>
              <a:ext cx="609644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 txBox="1">
            <a:spLocks/>
          </p:cNvSpPr>
          <p:nvPr/>
        </p:nvSpPr>
        <p:spPr bwMode="auto">
          <a:xfrm>
            <a:off x="0" y="0"/>
            <a:ext cx="7239000" cy="45561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/>
                <a:cs typeface="ＭＳ Ｐゴシック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/>
                <a:cs typeface="ＭＳ Ｐゴシック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/>
                <a:cs typeface="ＭＳ Ｐゴシック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/>
                <a:cs typeface="ＭＳ Ｐゴシック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3600" i="1" dirty="0" smtClean="0">
                <a:solidFill>
                  <a:schemeClr val="tx2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rPr>
              <a:t>Low charge measurements</a:t>
            </a:r>
            <a:endParaRPr lang="en-US" sz="3600" i="1" dirty="0">
              <a:solidFill>
                <a:schemeClr val="tx2"/>
              </a:solidFill>
              <a:latin typeface="+mj-lt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8677" name="TextBox 167"/>
          <p:cNvSpPr txBox="1">
            <a:spLocks noChangeArrowheads="1"/>
          </p:cNvSpPr>
          <p:nvPr/>
        </p:nvSpPr>
        <p:spPr bwMode="auto">
          <a:xfrm>
            <a:off x="674687" y="5778743"/>
            <a:ext cx="8143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100" b="1" dirty="0" err="1">
                <a:solidFill>
                  <a:schemeClr val="bg1"/>
                </a:solidFill>
              </a:rPr>
              <a:t>σ</a:t>
            </a:r>
            <a:r>
              <a:rPr lang="en-GB" sz="1100" b="1" dirty="0">
                <a:solidFill>
                  <a:schemeClr val="bg1"/>
                </a:solidFill>
              </a:rPr>
              <a:t>=80 </a:t>
            </a:r>
            <a:r>
              <a:rPr lang="en-GB" sz="1100" b="1" dirty="0" err="1">
                <a:solidFill>
                  <a:schemeClr val="bg1"/>
                </a:solidFill>
              </a:rPr>
              <a:t>μm</a:t>
            </a:r>
            <a:endParaRPr lang="en-GB" sz="1100" b="1" dirty="0">
              <a:solidFill>
                <a:schemeClr val="bg1"/>
              </a:solidFill>
            </a:endParaRPr>
          </a:p>
          <a:p>
            <a:pPr algn="r"/>
            <a:r>
              <a:rPr lang="en-GB" sz="11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8705" name="TextBox 29"/>
          <p:cNvSpPr txBox="1">
            <a:spLocks noChangeArrowheads="1"/>
          </p:cNvSpPr>
          <p:nvPr/>
        </p:nvSpPr>
        <p:spPr bwMode="auto">
          <a:xfrm>
            <a:off x="4042454" y="1143000"/>
            <a:ext cx="388234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 smtClean="0"/>
              <a:t>high SNR:</a:t>
            </a:r>
          </a:p>
          <a:p>
            <a:r>
              <a:rPr lang="en-US" b="1" i="1" dirty="0" smtClean="0"/>
              <a:t>Increased dynamic range by </a:t>
            </a:r>
          </a:p>
          <a:p>
            <a:r>
              <a:rPr lang="en-US" b="1" i="1" dirty="0" smtClean="0"/>
              <a:t>Integrating the signal of a MHz</a:t>
            </a:r>
          </a:p>
          <a:p>
            <a:r>
              <a:rPr lang="en-US" b="1" i="1" dirty="0" smtClean="0"/>
              <a:t>Beam.</a:t>
            </a:r>
          </a:p>
          <a:p>
            <a:endParaRPr lang="en-US" b="1" i="1" dirty="0" smtClean="0"/>
          </a:p>
          <a:p>
            <a:r>
              <a:rPr lang="en-US" b="1" i="1" dirty="0" smtClean="0"/>
              <a:t>Charge, beam size and </a:t>
            </a:r>
            <a:r>
              <a:rPr lang="en-US" b="1" i="1" dirty="0" err="1" smtClean="0"/>
              <a:t>emittance</a:t>
            </a:r>
            <a:endParaRPr lang="en-US" b="1" i="1" dirty="0" smtClean="0"/>
          </a:p>
          <a:p>
            <a:r>
              <a:rPr lang="en-US" b="1" i="1" dirty="0"/>
              <a:t>o</a:t>
            </a:r>
            <a:r>
              <a:rPr lang="en-US" b="1" i="1" dirty="0" smtClean="0"/>
              <a:t>f </a:t>
            </a:r>
            <a:r>
              <a:rPr lang="en-US" b="1" i="1" dirty="0" smtClean="0">
                <a:solidFill>
                  <a:srgbClr val="953735"/>
                </a:solidFill>
              </a:rPr>
              <a:t>10 </a:t>
            </a:r>
            <a:r>
              <a:rPr lang="en-US" b="1" i="1" dirty="0" err="1" smtClean="0">
                <a:solidFill>
                  <a:srgbClr val="953735"/>
                </a:solidFill>
              </a:rPr>
              <a:t>fC</a:t>
            </a:r>
            <a:r>
              <a:rPr lang="en-US" b="1" i="1" dirty="0" smtClean="0">
                <a:solidFill>
                  <a:srgbClr val="953735"/>
                </a:solidFill>
              </a:rPr>
              <a:t> </a:t>
            </a:r>
            <a:r>
              <a:rPr lang="en-US" b="1" i="1" dirty="0" smtClean="0"/>
              <a:t>beam can be measured</a:t>
            </a:r>
            <a:endParaRPr lang="en-US" b="1" i="1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3621" y="1081087"/>
            <a:ext cx="3035379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24152</TotalTime>
  <Words>1556</Words>
  <Application>Microsoft Macintosh PowerPoint</Application>
  <PresentationFormat>On-screen Show (4:3)</PresentationFormat>
  <Paragraphs>278</Paragraphs>
  <Slides>20</Slides>
  <Notes>8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Beam Brightness </vt:lpstr>
      <vt:lpstr>High repetition rate Vs Brightness</vt:lpstr>
      <vt:lpstr>The LBNL VHF Gun</vt:lpstr>
      <vt:lpstr>Slide 6</vt:lpstr>
      <vt:lpstr>Slide 7</vt:lpstr>
      <vt:lpstr>Gun performances</vt:lpstr>
      <vt:lpstr>Slide 9</vt:lpstr>
      <vt:lpstr>Slide 10</vt:lpstr>
      <vt:lpstr>Cathode physics: Cs2Te</vt:lpstr>
      <vt:lpstr>Jitter studies</vt:lpstr>
      <vt:lpstr>APEX Synchronization Plan</vt:lpstr>
      <vt:lpstr>UED @ APEX</vt:lpstr>
      <vt:lpstr>Slide 15</vt:lpstr>
      <vt:lpstr>UED e- optics design</vt:lpstr>
      <vt:lpstr>Preliminary beamline optimizations</vt:lpstr>
      <vt:lpstr>Science drivers</vt:lpstr>
      <vt:lpstr>Pump Lasers</vt:lpstr>
      <vt:lpstr>Conclusions</vt:lpstr>
    </vt:vector>
  </TitlesOfParts>
  <Company>LBNL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Daniele Filippetto</dc:creator>
  <cp:lastModifiedBy>Daniele Filippetto</cp:lastModifiedBy>
  <cp:revision>270</cp:revision>
  <dcterms:created xsi:type="dcterms:W3CDTF">2013-12-10T22:40:51Z</dcterms:created>
  <dcterms:modified xsi:type="dcterms:W3CDTF">2013-12-10T22:42:05Z</dcterms:modified>
</cp:coreProperties>
</file>