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96" r:id="rId3"/>
    <p:sldId id="300" r:id="rId4"/>
    <p:sldId id="321" r:id="rId5"/>
    <p:sldId id="299" r:id="rId6"/>
    <p:sldId id="284" r:id="rId7"/>
    <p:sldId id="343" r:id="rId8"/>
    <p:sldId id="283" r:id="rId9"/>
    <p:sldId id="303" r:id="rId10"/>
    <p:sldId id="350" r:id="rId11"/>
    <p:sldId id="287" r:id="rId12"/>
    <p:sldId id="331" r:id="rId13"/>
    <p:sldId id="333" r:id="rId14"/>
    <p:sldId id="334" r:id="rId15"/>
    <p:sldId id="342" r:id="rId16"/>
    <p:sldId id="332" r:id="rId17"/>
    <p:sldId id="341" r:id="rId18"/>
    <p:sldId id="301" r:id="rId19"/>
    <p:sldId id="304" r:id="rId20"/>
    <p:sldId id="348" r:id="rId21"/>
    <p:sldId id="347" r:id="rId22"/>
    <p:sldId id="305" r:id="rId23"/>
    <p:sldId id="374" r:id="rId24"/>
    <p:sldId id="314" r:id="rId25"/>
    <p:sldId id="317" r:id="rId26"/>
    <p:sldId id="318" r:id="rId27"/>
    <p:sldId id="363" r:id="rId28"/>
    <p:sldId id="364" r:id="rId29"/>
    <p:sldId id="366" r:id="rId30"/>
    <p:sldId id="367" r:id="rId31"/>
    <p:sldId id="324" r:id="rId32"/>
    <p:sldId id="325" r:id="rId33"/>
    <p:sldId id="264" r:id="rId34"/>
    <p:sldId id="263" r:id="rId35"/>
    <p:sldId id="326" r:id="rId36"/>
    <p:sldId id="312" r:id="rId37"/>
    <p:sldId id="372" r:id="rId38"/>
    <p:sldId id="370" r:id="rId39"/>
    <p:sldId id="328" r:id="rId40"/>
    <p:sldId id="322" r:id="rId41"/>
    <p:sldId id="344" r:id="rId42"/>
    <p:sldId id="351" r:id="rId43"/>
    <p:sldId id="352" r:id="rId44"/>
    <p:sldId id="353" r:id="rId45"/>
    <p:sldId id="354" r:id="rId46"/>
    <p:sldId id="359" r:id="rId47"/>
    <p:sldId id="327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94660"/>
  </p:normalViewPr>
  <p:slideViewPr>
    <p:cSldViewPr>
      <p:cViewPr>
        <p:scale>
          <a:sx n="81" d="100"/>
          <a:sy n="81" d="100"/>
        </p:scale>
        <p:origin x="-1512" y="-4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37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E5D39-3DF4-4843-93AA-513D590F3498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686AD-0009-49C7-A70F-B89834D477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80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A67479-6D0D-4C20-BD94-875FCF5412B2}" type="slidenum">
              <a:rPr lang="zh-CN" altLang="en-US"/>
              <a:pPr/>
              <a:t>10</a:t>
            </a:fld>
            <a:endParaRPr lang="en-US" altLang="zh-CN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752FC-2F5A-6244-AE27-B8FABA376FE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22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CA170E-F92C-C24A-818B-96B152754669}" type="slidenum">
              <a:rPr lang="en-US"/>
              <a:pPr/>
              <a:t>19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686AD-0009-49C7-A70F-B89834D4776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73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20E96B-12DC-493F-9477-B96A938AE3B0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BE48F6-6528-4FEF-B1BB-FE1F4BF01CDF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CE566-645A-4ECE-8B70-06652BED90E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F7B4B-236B-4AD7-A88F-6B271F4A287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F7B4B-236B-4AD7-A88F-6B271F4A287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20E96B-12DC-493F-9477-B96A938AE3B0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441-C475-4503-9051-1378E8BC24A5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231A8-16C2-448F-84EB-EABD6873E1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441-C475-4503-9051-1378E8BC24A5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231A8-16C2-448F-84EB-EABD6873E1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441-C475-4503-9051-1378E8BC24A5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231A8-16C2-448F-84EB-EABD6873E1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512763"/>
            <a:ext cx="5184775" cy="431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9226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226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2B30FF4-BE70-4806-B81A-F619C2309F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441-C475-4503-9051-1378E8BC24A5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231A8-16C2-448F-84EB-EABD6873E1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441-C475-4503-9051-1378E8BC24A5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231A8-16C2-448F-84EB-EABD6873E1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441-C475-4503-9051-1378E8BC24A5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231A8-16C2-448F-84EB-EABD6873E1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441-C475-4503-9051-1378E8BC24A5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231A8-16C2-448F-84EB-EABD6873E1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441-C475-4503-9051-1378E8BC24A5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231A8-16C2-448F-84EB-EABD6873E1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441-C475-4503-9051-1378E8BC24A5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231A8-16C2-448F-84EB-EABD6873E1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441-C475-4503-9051-1378E8BC24A5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231A8-16C2-448F-84EB-EABD6873E1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441-C475-4503-9051-1378E8BC24A5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231A8-16C2-448F-84EB-EABD6873E1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C8441-C475-4503-9051-1378E8BC24A5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231A8-16C2-448F-84EB-EABD6873E1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abeam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241280"/>
            <a:ext cx="845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X-band </a:t>
            </a:r>
            <a:r>
              <a:rPr lang="en-US" sz="5400" dirty="0"/>
              <a:t>D</a:t>
            </a:r>
            <a:r>
              <a:rPr lang="en-US" sz="5400" dirty="0" smtClean="0"/>
              <a:t>eflectors </a:t>
            </a:r>
            <a:r>
              <a:rPr lang="en-US" sz="5400" dirty="0"/>
              <a:t>for </a:t>
            </a:r>
            <a:r>
              <a:rPr lang="en-US" sz="5400" dirty="0" smtClean="0"/>
              <a:t>Femtosecond </a:t>
            </a:r>
            <a:r>
              <a:rPr lang="en-US" sz="5400" dirty="0"/>
              <a:t>D</a:t>
            </a:r>
            <a:r>
              <a:rPr lang="en-US" sz="5400" dirty="0" smtClean="0"/>
              <a:t>iagnostics </a:t>
            </a:r>
            <a:r>
              <a:rPr lang="en-US" sz="5400" dirty="0"/>
              <a:t>of </a:t>
            </a:r>
            <a:r>
              <a:rPr lang="en-US" sz="5400" dirty="0" smtClean="0"/>
              <a:t>Electron </a:t>
            </a:r>
            <a:r>
              <a:rPr lang="en-US" sz="5400" dirty="0"/>
              <a:t>B</a:t>
            </a:r>
            <a:r>
              <a:rPr lang="en-US" sz="5400" dirty="0" smtClean="0"/>
              <a:t>eams</a:t>
            </a:r>
            <a:endParaRPr lang="en-US" sz="5400" dirty="0"/>
          </a:p>
          <a:p>
            <a:pPr algn="ctr"/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6185" y="3317043"/>
            <a:ext cx="6411947" cy="87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dirty="0" smtClean="0"/>
              <a:t>V.A. Dolgashev,</a:t>
            </a:r>
          </a:p>
          <a:p>
            <a:pPr algn="ctr">
              <a:lnSpc>
                <a:spcPts val="3000"/>
              </a:lnSpc>
            </a:pPr>
            <a:r>
              <a:rPr lang="en-US" sz="3200" dirty="0" smtClean="0"/>
              <a:t>SLAC National Accelerator Laboratory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4800" y="5791200"/>
            <a:ext cx="8229600" cy="5334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uLnTx/>
                <a:uFillTx/>
                <a:ea typeface="+mj-ea"/>
                <a:cs typeface="+mj-cs"/>
              </a:rPr>
              <a:t>10 December, 2013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noProof="0" dirty="0" smtClean="0">
              <a:ln>
                <a:noFill/>
              </a:ln>
              <a:uLnTx/>
              <a:uFillTx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2400" i="1" dirty="0">
                <a:ea typeface="+mj-ea"/>
                <a:cs typeface="+mj-cs"/>
              </a:rPr>
              <a:t>FEIS 2013 - Femtosecond Electron Imaging and </a:t>
            </a:r>
            <a:r>
              <a:rPr lang="en-US" sz="2400" i="1" dirty="0" smtClean="0">
                <a:ea typeface="+mj-ea"/>
                <a:cs typeface="+mj-cs"/>
              </a:rPr>
              <a:t>Spectroscopy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400" dirty="0"/>
              <a:t>Key West, </a:t>
            </a:r>
            <a:r>
              <a:rPr lang="en-US" sz="2400" dirty="0" smtClean="0"/>
              <a:t>Florida,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400" dirty="0" smtClean="0"/>
              <a:t>December </a:t>
            </a:r>
            <a:r>
              <a:rPr lang="en-US" sz="2400" dirty="0"/>
              <a:t>9 - </a:t>
            </a:r>
            <a:r>
              <a:rPr lang="en-US" sz="2400" dirty="0" smtClean="0"/>
              <a:t>12, </a:t>
            </a:r>
            <a:r>
              <a:rPr lang="en-US" sz="2400" dirty="0"/>
              <a:t>2013 </a:t>
            </a:r>
            <a:endParaRPr kumimoji="0" lang="en-US" sz="2400" i="1" u="none" strike="noStrike" kern="1200" cap="none" spc="0" normalizeH="0" noProof="0" dirty="0">
              <a:ln>
                <a:noFill/>
              </a:ln>
              <a:uLnTx/>
              <a:uFillTx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6" name="Rectangle 4"/>
          <p:cNvSpPr>
            <a:spLocks noChangeArrowheads="1"/>
          </p:cNvSpPr>
          <p:nvPr/>
        </p:nvSpPr>
        <p:spPr bwMode="auto">
          <a:xfrm>
            <a:off x="1752600" y="0"/>
            <a:ext cx="6172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US" sz="3200" dirty="0" err="1"/>
              <a:t>Input/Output</a:t>
            </a:r>
            <a:r>
              <a:rPr lang="en-US" sz="3200" dirty="0"/>
              <a:t> Couple Assemblies</a:t>
            </a:r>
          </a:p>
        </p:txBody>
      </p:sp>
      <p:pic>
        <p:nvPicPr>
          <p:cNvPr id="417798" name="Picture 6" descr="DSC00008_edit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828800"/>
            <a:ext cx="4648200" cy="3717973"/>
          </a:xfrm>
          <a:prstGeom prst="rect">
            <a:avLst/>
          </a:prstGeom>
          <a:noFill/>
        </p:spPr>
      </p:pic>
      <p:sp>
        <p:nvSpPr>
          <p:cNvPr id="417800" name="Rectangle 8"/>
          <p:cNvSpPr>
            <a:spLocks noChangeArrowheads="1"/>
          </p:cNvSpPr>
          <p:nvPr/>
        </p:nvSpPr>
        <p:spPr bwMode="auto">
          <a:xfrm>
            <a:off x="4648200" y="5562600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US" sz="2400" dirty="0"/>
              <a:t>Completed Couple Assembly</a:t>
            </a:r>
          </a:p>
        </p:txBody>
      </p:sp>
      <p:sp>
        <p:nvSpPr>
          <p:cNvPr id="417801" name="Rectangle 9"/>
          <p:cNvSpPr>
            <a:spLocks noChangeArrowheads="1"/>
          </p:cNvSpPr>
          <p:nvPr/>
        </p:nvSpPr>
        <p:spPr bwMode="auto">
          <a:xfrm>
            <a:off x="609600" y="5562600"/>
            <a:ext cx="335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2400" dirty="0"/>
              <a:t>Mechanical Design </a:t>
            </a:r>
            <a:r>
              <a:rPr lang="en-US" sz="2400" dirty="0" smtClean="0"/>
              <a:t>Model (Robert Reed)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9" b="27697"/>
          <a:stretch>
            <a:fillRect/>
          </a:stretch>
        </p:blipFill>
        <p:spPr>
          <a:xfrm>
            <a:off x="8153400" y="30143"/>
            <a:ext cx="980552" cy="4477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600200"/>
            <a:ext cx="2895600" cy="407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075075" y="6477000"/>
            <a:ext cx="199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Wang et al., SLAC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0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91" name="Rectangle 223"/>
          <p:cNvSpPr>
            <a:spLocks noChangeArrowheads="1"/>
          </p:cNvSpPr>
          <p:nvPr/>
        </p:nvSpPr>
        <p:spPr bwMode="auto">
          <a:xfrm>
            <a:off x="155575" y="1277938"/>
            <a:ext cx="5718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20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Table 1.  Parameters for a 10-fs temporal resolution using an X-band RF deflecting cavity.</a:t>
            </a:r>
            <a:endParaRPr lang="en-US">
              <a:ea typeface="MS Mincho" pitchFamily="49" charset="-128"/>
              <a:cs typeface="Times New Roman" pitchFamily="18" charset="0"/>
            </a:endParaRPr>
          </a:p>
        </p:txBody>
      </p:sp>
      <p:graphicFrame>
        <p:nvGraphicFramePr>
          <p:cNvPr id="33442" name="Group 674"/>
          <p:cNvGraphicFramePr>
            <a:graphicFrameLocks noGrp="1"/>
          </p:cNvGraphicFramePr>
          <p:nvPr/>
        </p:nvGraphicFramePr>
        <p:xfrm>
          <a:off x="193675" y="1547813"/>
          <a:ext cx="5568950" cy="2500950"/>
        </p:xfrm>
        <a:graphic>
          <a:graphicData uri="http://schemas.openxmlformats.org/drawingml/2006/table">
            <a:tbl>
              <a:tblPr/>
              <a:tblGrid>
                <a:gridCol w="3843338"/>
                <a:gridCol w="677862"/>
                <a:gridCol w="555625"/>
                <a:gridCol w="492125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Parameter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symbol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value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unit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Electron energy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13.6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GeV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Desired temporal resolution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MS Mincho" pitchFamily="49" charset="-128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fs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Offset of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MS Mincho" pitchFamily="49" charset="-128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t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-particle on screen, in units of rms beam size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RF wavelength of deflector (X-band)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MS Mincho" pitchFamily="49" charset="-128"/>
                          <a:cs typeface="Times New Roman" pitchFamily="18" charset="0"/>
                        </a:rPr>
                        <a:t>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Vertical normalized rms emittance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MS Mincho" pitchFamily="49" charset="-128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2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MS Mincho" pitchFamily="49" charset="-128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Vertical beta function at the center of the RF deflector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MS Mincho" pitchFamily="49" charset="-128"/>
                          <a:cs typeface="Times New Roman" pitchFamily="18" charset="0"/>
                        </a:rPr>
                        <a:t>b</a:t>
                      </a:r>
                      <a:r>
                        <a:rPr kumimoji="0" lang="en-US" sz="12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50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Peak vertically accelerating voltage seen by beam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V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33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MV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198" name="Rectangle 430"/>
          <p:cNvSpPr>
            <a:spLocks noGrp="1" noChangeArrowheads="1"/>
          </p:cNvSpPr>
          <p:nvPr>
            <p:ph type="title"/>
          </p:nvPr>
        </p:nvSpPr>
        <p:spPr>
          <a:xfrm>
            <a:off x="533400" y="10668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1800" dirty="0" smtClean="0"/>
              <a:t>P. Emma, </a:t>
            </a:r>
            <a:r>
              <a:rPr lang="en-US" sz="1800" i="1" dirty="0" smtClean="0"/>
              <a:t>An </a:t>
            </a:r>
            <a:r>
              <a:rPr lang="en-US" sz="1800" i="1" dirty="0"/>
              <a:t>X-Band Transverse RF Deflector for the </a:t>
            </a:r>
            <a:r>
              <a:rPr lang="en-US" sz="1800" i="1" dirty="0" smtClean="0"/>
              <a:t>LCLS</a:t>
            </a:r>
            <a:r>
              <a:rPr lang="en-US" sz="1800" b="1" dirty="0" smtClean="0"/>
              <a:t>, </a:t>
            </a:r>
            <a:r>
              <a:rPr lang="en-US" sz="1800" dirty="0" smtClean="0"/>
              <a:t>Oct. 18, 2006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3199" name="Rectangle 431"/>
          <p:cNvSpPr>
            <a:spLocks noChangeArrowheads="1"/>
          </p:cNvSpPr>
          <p:nvPr/>
        </p:nvSpPr>
        <p:spPr bwMode="auto">
          <a:xfrm>
            <a:off x="385763" y="4197350"/>
            <a:ext cx="4667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20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Table 3.  Approximate specifications for an X-band RF deflecting cavity.</a:t>
            </a:r>
            <a:endParaRPr lang="en-US">
              <a:ea typeface="MS Mincho" pitchFamily="49" charset="-128"/>
              <a:cs typeface="Times New Roman" pitchFamily="18" charset="0"/>
            </a:endParaRPr>
          </a:p>
        </p:txBody>
      </p:sp>
      <p:graphicFrame>
        <p:nvGraphicFramePr>
          <p:cNvPr id="33444" name="Group 676"/>
          <p:cNvGraphicFramePr>
            <a:graphicFrameLocks noGrp="1"/>
          </p:cNvGraphicFramePr>
          <p:nvPr/>
        </p:nvGraphicFramePr>
        <p:xfrm>
          <a:off x="269875" y="4503738"/>
          <a:ext cx="4914900" cy="2257428"/>
        </p:xfrm>
        <a:graphic>
          <a:graphicData uri="http://schemas.openxmlformats.org/drawingml/2006/table">
            <a:tbl>
              <a:tblPr/>
              <a:tblGrid>
                <a:gridCol w="3097213"/>
                <a:gridCol w="649287"/>
                <a:gridCol w="603250"/>
                <a:gridCol w="56515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Parameter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symbol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value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unit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Maximum repetition rate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f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120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Hz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Minimum iris radius (if located after undulator)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5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mm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Maximum cavity length (approx.)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Minimum RF pulse length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MS Mincho" pitchFamily="49" charset="-128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MS Mincho" pitchFamily="49" charset="-128"/>
                          <a:cs typeface="Times New Roman" pitchFamily="18" charset="0"/>
                        </a:rPr>
                        <a:t>t</a:t>
                      </a:r>
                      <a:r>
                        <a:rPr kumimoji="0" lang="en-US" sz="12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RF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ns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RF frequency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f</a:t>
                      </a:r>
                      <a:r>
                        <a:rPr kumimoji="0" lang="en-US" sz="12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RF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11.424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GHz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RF phase stability at </a:t>
                      </a: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f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&gt; 1 Hz (rms)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MS Mincho" pitchFamily="49" charset="-128"/>
                          <a:cs typeface="Times New Roman" pitchFamily="18" charset="0"/>
                        </a:rPr>
                        <a:t>j</a:t>
                      </a:r>
                      <a:r>
                        <a:rPr kumimoji="0" lang="en-US" sz="12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rms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0.05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deg-X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RF relative amplitude stability (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rms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MS Mincho" pitchFamily="49" charset="-128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V/V</a:t>
                      </a:r>
                      <a:r>
                        <a:rPr kumimoji="0" lang="en-US" sz="12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%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407" name="AutoShape 639"/>
          <p:cNvSpPr>
            <a:spLocks noChangeArrowheads="1"/>
          </p:cNvSpPr>
          <p:nvPr/>
        </p:nvSpPr>
        <p:spPr bwMode="auto">
          <a:xfrm rot="10800000">
            <a:off x="7275513" y="2276475"/>
            <a:ext cx="768350" cy="9144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8" name="Rectangle 640"/>
          <p:cNvSpPr>
            <a:spLocks noChangeArrowheads="1"/>
          </p:cNvSpPr>
          <p:nvPr/>
        </p:nvSpPr>
        <p:spPr bwMode="auto">
          <a:xfrm>
            <a:off x="6008688" y="5273675"/>
            <a:ext cx="922337" cy="268288"/>
          </a:xfrm>
          <a:prstGeom prst="rect">
            <a:avLst/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9" name="Rectangle 641"/>
          <p:cNvSpPr>
            <a:spLocks noChangeArrowheads="1"/>
          </p:cNvSpPr>
          <p:nvPr/>
        </p:nvSpPr>
        <p:spPr bwMode="auto">
          <a:xfrm>
            <a:off x="7237413" y="5273675"/>
            <a:ext cx="922337" cy="268288"/>
          </a:xfrm>
          <a:prstGeom prst="rect">
            <a:avLst/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10" name="Line 642"/>
          <p:cNvSpPr>
            <a:spLocks noChangeShapeType="1"/>
          </p:cNvSpPr>
          <p:nvPr/>
        </p:nvSpPr>
        <p:spPr bwMode="auto">
          <a:xfrm>
            <a:off x="6124575" y="5541963"/>
            <a:ext cx="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414" name="Line 646"/>
          <p:cNvSpPr>
            <a:spLocks noChangeShapeType="1"/>
          </p:cNvSpPr>
          <p:nvPr/>
        </p:nvSpPr>
        <p:spPr bwMode="auto">
          <a:xfrm>
            <a:off x="7659688" y="3160713"/>
            <a:ext cx="0" cy="920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415" name="Line 647"/>
          <p:cNvSpPr>
            <a:spLocks noChangeShapeType="1"/>
          </p:cNvSpPr>
          <p:nvPr/>
        </p:nvSpPr>
        <p:spPr bwMode="auto">
          <a:xfrm flipH="1">
            <a:off x="6853238" y="4351338"/>
            <a:ext cx="1190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416" name="Line 648"/>
          <p:cNvSpPr>
            <a:spLocks noChangeShapeType="1"/>
          </p:cNvSpPr>
          <p:nvPr/>
        </p:nvSpPr>
        <p:spPr bwMode="auto">
          <a:xfrm>
            <a:off x="6853238" y="4351338"/>
            <a:ext cx="0" cy="920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417" name="Rectangle 649"/>
          <p:cNvSpPr>
            <a:spLocks noChangeArrowheads="1"/>
          </p:cNvSpPr>
          <p:nvPr/>
        </p:nvSpPr>
        <p:spPr bwMode="auto">
          <a:xfrm>
            <a:off x="6046788" y="5810250"/>
            <a:ext cx="153987" cy="34607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18" name="Line 650"/>
          <p:cNvSpPr>
            <a:spLocks noChangeShapeType="1"/>
          </p:cNvSpPr>
          <p:nvPr/>
        </p:nvSpPr>
        <p:spPr bwMode="auto">
          <a:xfrm>
            <a:off x="7392988" y="5541963"/>
            <a:ext cx="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419" name="Rectangle 651"/>
          <p:cNvSpPr>
            <a:spLocks noChangeArrowheads="1"/>
          </p:cNvSpPr>
          <p:nvPr/>
        </p:nvSpPr>
        <p:spPr bwMode="auto">
          <a:xfrm>
            <a:off x="7315200" y="5810250"/>
            <a:ext cx="153988" cy="34607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0" name="Rectangle 652"/>
          <p:cNvSpPr>
            <a:spLocks noChangeArrowheads="1"/>
          </p:cNvSpPr>
          <p:nvPr/>
        </p:nvSpPr>
        <p:spPr bwMode="auto">
          <a:xfrm>
            <a:off x="7429500" y="4043363"/>
            <a:ext cx="384175" cy="4222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1" name="Line 653"/>
          <p:cNvSpPr>
            <a:spLocks noChangeShapeType="1"/>
          </p:cNvSpPr>
          <p:nvPr/>
        </p:nvSpPr>
        <p:spPr bwMode="auto">
          <a:xfrm flipH="1">
            <a:off x="8043863" y="4351338"/>
            <a:ext cx="0" cy="958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422" name="Oval 654"/>
          <p:cNvSpPr>
            <a:spLocks noChangeArrowheads="1"/>
          </p:cNvSpPr>
          <p:nvPr/>
        </p:nvSpPr>
        <p:spPr bwMode="auto">
          <a:xfrm>
            <a:off x="5438775" y="5387975"/>
            <a:ext cx="307975" cy="762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" name="Text Box 655"/>
          <p:cNvSpPr txBox="1">
            <a:spLocks noChangeArrowheads="1"/>
          </p:cNvSpPr>
          <p:nvPr/>
        </p:nvSpPr>
        <p:spPr bwMode="auto">
          <a:xfrm>
            <a:off x="5762625" y="1833563"/>
            <a:ext cx="34716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SLAC XL-4 Klystron, </a:t>
            </a:r>
            <a:r>
              <a:rPr lang="en-US" dirty="0"/>
              <a:t>50 MW, &lt;1.6 us</a:t>
            </a:r>
          </a:p>
        </p:txBody>
      </p:sp>
      <p:sp>
        <p:nvSpPr>
          <p:cNvPr id="33424" name="Text Box 656"/>
          <p:cNvSpPr txBox="1">
            <a:spLocks noChangeArrowheads="1"/>
          </p:cNvSpPr>
          <p:nvPr/>
        </p:nvSpPr>
        <p:spPr bwMode="auto">
          <a:xfrm>
            <a:off x="6046788" y="3621088"/>
            <a:ext cx="1390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3 dB splitter</a:t>
            </a:r>
          </a:p>
        </p:txBody>
      </p:sp>
      <p:sp>
        <p:nvSpPr>
          <p:cNvPr id="33425" name="Text Box 657"/>
          <p:cNvSpPr txBox="1">
            <a:spLocks noChangeArrowheads="1"/>
          </p:cNvSpPr>
          <p:nvPr/>
        </p:nvSpPr>
        <p:spPr bwMode="auto">
          <a:xfrm>
            <a:off x="5932488" y="4389438"/>
            <a:ext cx="97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20 MW </a:t>
            </a:r>
          </a:p>
          <a:p>
            <a:r>
              <a:rPr lang="en-US"/>
              <a:t>100 ns</a:t>
            </a:r>
          </a:p>
        </p:txBody>
      </p:sp>
      <p:sp>
        <p:nvSpPr>
          <p:cNvPr id="33426" name="Text Box 658"/>
          <p:cNvSpPr txBox="1">
            <a:spLocks noChangeArrowheads="1"/>
          </p:cNvSpPr>
          <p:nvPr/>
        </p:nvSpPr>
        <p:spPr bwMode="auto">
          <a:xfrm>
            <a:off x="8059738" y="4389438"/>
            <a:ext cx="97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20 MW </a:t>
            </a:r>
          </a:p>
          <a:p>
            <a:r>
              <a:rPr lang="en-US"/>
              <a:t>100 ns</a:t>
            </a:r>
          </a:p>
        </p:txBody>
      </p:sp>
      <p:sp>
        <p:nvSpPr>
          <p:cNvPr id="33427" name="Line 659"/>
          <p:cNvSpPr>
            <a:spLocks noChangeShapeType="1"/>
          </p:cNvSpPr>
          <p:nvPr/>
        </p:nvSpPr>
        <p:spPr bwMode="auto">
          <a:xfrm>
            <a:off x="6853238" y="4503738"/>
            <a:ext cx="0" cy="42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428" name="Line 660"/>
          <p:cNvSpPr>
            <a:spLocks noChangeShapeType="1"/>
          </p:cNvSpPr>
          <p:nvPr/>
        </p:nvSpPr>
        <p:spPr bwMode="auto">
          <a:xfrm>
            <a:off x="7659688" y="3467100"/>
            <a:ext cx="0" cy="307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429" name="Line 661"/>
          <p:cNvSpPr>
            <a:spLocks noChangeShapeType="1"/>
          </p:cNvSpPr>
          <p:nvPr/>
        </p:nvSpPr>
        <p:spPr bwMode="auto">
          <a:xfrm>
            <a:off x="8043863" y="4773613"/>
            <a:ext cx="0" cy="153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430" name="Line 662"/>
          <p:cNvSpPr>
            <a:spLocks noChangeShapeType="1"/>
          </p:cNvSpPr>
          <p:nvPr/>
        </p:nvSpPr>
        <p:spPr bwMode="auto">
          <a:xfrm>
            <a:off x="5646738" y="5426075"/>
            <a:ext cx="269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431" name="Text Box 663"/>
          <p:cNvSpPr txBox="1">
            <a:spLocks noChangeArrowheads="1"/>
          </p:cNvSpPr>
          <p:nvPr/>
        </p:nvSpPr>
        <p:spPr bwMode="auto">
          <a:xfrm>
            <a:off x="5186363" y="54260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bunch</a:t>
            </a:r>
          </a:p>
        </p:txBody>
      </p:sp>
      <p:sp>
        <p:nvSpPr>
          <p:cNvPr id="33433" name="Line 665"/>
          <p:cNvSpPr>
            <a:spLocks noChangeShapeType="1"/>
          </p:cNvSpPr>
          <p:nvPr/>
        </p:nvSpPr>
        <p:spPr bwMode="auto">
          <a:xfrm>
            <a:off x="6008688" y="5426075"/>
            <a:ext cx="0" cy="1190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434" name="Line 666"/>
          <p:cNvSpPr>
            <a:spLocks noChangeShapeType="1"/>
          </p:cNvSpPr>
          <p:nvPr/>
        </p:nvSpPr>
        <p:spPr bwMode="auto">
          <a:xfrm>
            <a:off x="8159750" y="5502275"/>
            <a:ext cx="0" cy="1114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435" name="Line 667"/>
          <p:cNvSpPr>
            <a:spLocks noChangeShapeType="1"/>
          </p:cNvSpPr>
          <p:nvPr/>
        </p:nvSpPr>
        <p:spPr bwMode="auto">
          <a:xfrm>
            <a:off x="6008688" y="6500813"/>
            <a:ext cx="2151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436" name="Text Box 668"/>
          <p:cNvSpPr txBox="1">
            <a:spLocks noChangeArrowheads="1"/>
          </p:cNvSpPr>
          <p:nvPr/>
        </p:nvSpPr>
        <p:spPr bwMode="auto">
          <a:xfrm>
            <a:off x="6723063" y="61563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3437" name="Text Box 669"/>
          <p:cNvSpPr txBox="1">
            <a:spLocks noChangeArrowheads="1"/>
          </p:cNvSpPr>
          <p:nvPr/>
        </p:nvSpPr>
        <p:spPr bwMode="auto">
          <a:xfrm>
            <a:off x="6584950" y="6156325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~190 cm</a:t>
            </a:r>
          </a:p>
        </p:txBody>
      </p:sp>
      <p:sp>
        <p:nvSpPr>
          <p:cNvPr id="33438" name="Text Box 670"/>
          <p:cNvSpPr txBox="1">
            <a:spLocks noChangeArrowheads="1"/>
          </p:cNvSpPr>
          <p:nvPr/>
        </p:nvSpPr>
        <p:spPr bwMode="auto">
          <a:xfrm>
            <a:off x="8191420" y="5130800"/>
            <a:ext cx="9685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/>
              <a:t>Kick</a:t>
            </a:r>
          </a:p>
          <a:p>
            <a:pPr algn="ctr"/>
            <a:r>
              <a:rPr lang="en-US" dirty="0" smtClean="0"/>
              <a:t>48 MeV </a:t>
            </a:r>
            <a:endParaRPr lang="en-US" dirty="0"/>
          </a:p>
        </p:txBody>
      </p:sp>
      <p:sp>
        <p:nvSpPr>
          <p:cNvPr id="33445" name="Text Box 677"/>
          <p:cNvSpPr txBox="1">
            <a:spLocks noChangeArrowheads="1"/>
          </p:cNvSpPr>
          <p:nvPr/>
        </p:nvSpPr>
        <p:spPr bwMode="auto">
          <a:xfrm>
            <a:off x="5097463" y="5762625"/>
            <a:ext cx="933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/>
              <a:t>13.6</a:t>
            </a:r>
            <a:r>
              <a:rPr lang="en-US" sz="1400"/>
              <a:t> </a:t>
            </a:r>
            <a:r>
              <a:rPr lang="en-US" sz="1400" b="1"/>
              <a:t>GeV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5800" y="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Application: 10 </a:t>
            </a:r>
            <a:r>
              <a:rPr lang="en-US" sz="3200" dirty="0" err="1" smtClean="0"/>
              <a:t>fs</a:t>
            </a:r>
            <a:r>
              <a:rPr lang="en-US" sz="3200" dirty="0" smtClean="0"/>
              <a:t> Time Resolution for </a:t>
            </a:r>
            <a:br>
              <a:rPr lang="en-US" sz="3200" dirty="0" smtClean="0"/>
            </a:br>
            <a:r>
              <a:rPr lang="en-US" sz="3200" dirty="0" smtClean="0"/>
              <a:t>13.6 </a:t>
            </a:r>
            <a:r>
              <a:rPr lang="en-US" sz="3200" dirty="0" err="1" smtClean="0"/>
              <a:t>GeV</a:t>
            </a:r>
            <a:r>
              <a:rPr lang="en-US" sz="3200" dirty="0" smtClean="0"/>
              <a:t> LCLS Beam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3" descr="OTRDMP_HXRs2e250pC_FELonm90.xy.png"/>
          <p:cNvPicPr>
            <a:picLocks noChangeAspect="1"/>
          </p:cNvPicPr>
          <p:nvPr/>
        </p:nvPicPr>
        <p:blipFill>
          <a:blip r:embed="rId2" cstate="print"/>
          <a:srcRect t="12741"/>
          <a:stretch>
            <a:fillRect/>
          </a:stretch>
        </p:blipFill>
        <p:spPr bwMode="auto">
          <a:xfrm>
            <a:off x="6669369" y="3124200"/>
            <a:ext cx="2474631" cy="166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2" descr="OTRDMP_HXRs2e250pC_FELoffm90.xy.png"/>
          <p:cNvPicPr>
            <a:picLocks noChangeAspect="1"/>
          </p:cNvPicPr>
          <p:nvPr/>
        </p:nvPicPr>
        <p:blipFill>
          <a:blip r:embed="rId3" cstate="print"/>
          <a:srcRect t="12231" r="1888" b="2155"/>
          <a:stretch>
            <a:fillRect/>
          </a:stretch>
        </p:blipFill>
        <p:spPr bwMode="auto">
          <a:xfrm>
            <a:off x="3962400" y="3124200"/>
            <a:ext cx="2683180" cy="170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7239000" y="2895600"/>
            <a:ext cx="13716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Screen, </a:t>
            </a:r>
            <a:r>
              <a:rPr lang="en-US" sz="1100" b="1" dirty="0" smtClean="0">
                <a:solidFill>
                  <a:srgbClr val="FF0000"/>
                </a:solidFill>
                <a:latin typeface="Bodoni MT Black" pitchFamily="18" charset="0"/>
                <a:cs typeface="Aharoni" pitchFamily="2" charset="-79"/>
              </a:rPr>
              <a:t>FEL ON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66" name="TextBox 65"/>
          <p:cNvSpPr txBox="1"/>
          <p:nvPr/>
        </p:nvSpPr>
        <p:spPr>
          <a:xfrm>
            <a:off x="4800600" y="2895600"/>
            <a:ext cx="14478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Screen, </a:t>
            </a:r>
            <a:r>
              <a:rPr lang="en-US" sz="1100" b="1" dirty="0" smtClean="0">
                <a:solidFill>
                  <a:srgbClr val="FF0000"/>
                </a:solidFill>
                <a:latin typeface="Bodoni MT Black" pitchFamily="18" charset="0"/>
                <a:cs typeface="Aharoni" pitchFamily="2" charset="-79"/>
              </a:rPr>
              <a:t>FEL OFF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XTCAV:  x-ray beams temporal diagnostics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5" name="Group 59"/>
          <p:cNvGrpSpPr/>
          <p:nvPr/>
        </p:nvGrpSpPr>
        <p:grpSpPr>
          <a:xfrm>
            <a:off x="304800" y="685800"/>
            <a:ext cx="8534400" cy="2133600"/>
            <a:chOff x="304800" y="838200"/>
            <a:chExt cx="8534400" cy="2514600"/>
          </a:xfrm>
        </p:grpSpPr>
        <p:grpSp>
          <p:nvGrpSpPr>
            <p:cNvPr id="10" name="Group 352"/>
            <p:cNvGrpSpPr/>
            <p:nvPr/>
          </p:nvGrpSpPr>
          <p:grpSpPr>
            <a:xfrm>
              <a:off x="304800" y="838200"/>
              <a:ext cx="8534400" cy="2514600"/>
              <a:chOff x="381000" y="1447800"/>
              <a:chExt cx="8534400" cy="2514600"/>
            </a:xfrm>
          </p:grpSpPr>
          <p:sp>
            <p:nvSpPr>
              <p:cNvPr id="56" name="Text Box 53"/>
              <p:cNvSpPr txBox="1">
                <a:spLocks noChangeArrowheads="1"/>
              </p:cNvSpPr>
              <p:nvPr/>
            </p:nvSpPr>
            <p:spPr bwMode="auto">
              <a:xfrm rot="2652306">
                <a:off x="7702964" y="3059238"/>
                <a:ext cx="518096" cy="2708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1" hangingPunct="1"/>
                <a:r>
                  <a:rPr lang="en-US" sz="16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time</a:t>
                </a:r>
                <a:endParaRPr lang="en-US" sz="1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351" name="Picture 14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8065"/>
              <a:stretch>
                <a:fillRect/>
              </a:stretch>
            </p:blipFill>
            <p:spPr bwMode="auto">
              <a:xfrm>
                <a:off x="1539442" y="2209800"/>
                <a:ext cx="1737158" cy="4909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</p:pic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 flipV="1">
                <a:off x="3429001" y="2438400"/>
                <a:ext cx="3733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AutoShape 5"/>
              <p:cNvSpPr>
                <a:spLocks noChangeArrowheads="1"/>
              </p:cNvSpPr>
              <p:nvPr/>
            </p:nvSpPr>
            <p:spPr bwMode="auto">
              <a:xfrm rot="16200000">
                <a:off x="4725319" y="2271541"/>
                <a:ext cx="548201" cy="364363"/>
              </a:xfrm>
              <a:prstGeom prst="can">
                <a:avLst>
                  <a:gd name="adj" fmla="val 46093"/>
                </a:avLst>
              </a:prstGeom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AutoShape 6"/>
              <p:cNvSpPr>
                <a:spLocks noChangeArrowheads="1"/>
              </p:cNvSpPr>
              <p:nvPr/>
            </p:nvSpPr>
            <p:spPr bwMode="auto">
              <a:xfrm rot="16200000">
                <a:off x="4536057" y="2270376"/>
                <a:ext cx="548201" cy="365797"/>
              </a:xfrm>
              <a:prstGeom prst="can">
                <a:avLst>
                  <a:gd name="adj" fmla="val 46093"/>
                </a:avLst>
              </a:prstGeom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AutoShape 7"/>
              <p:cNvSpPr>
                <a:spLocks noChangeArrowheads="1"/>
              </p:cNvSpPr>
              <p:nvPr/>
            </p:nvSpPr>
            <p:spPr bwMode="auto">
              <a:xfrm rot="16200000">
                <a:off x="4367017" y="2270376"/>
                <a:ext cx="548201" cy="365797"/>
              </a:xfrm>
              <a:prstGeom prst="can">
                <a:avLst>
                  <a:gd name="adj" fmla="val 46093"/>
                </a:avLst>
              </a:prstGeom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utoShape 8"/>
              <p:cNvSpPr>
                <a:spLocks noChangeArrowheads="1"/>
              </p:cNvSpPr>
              <p:nvPr/>
            </p:nvSpPr>
            <p:spPr bwMode="auto">
              <a:xfrm rot="16200000">
                <a:off x="4187623" y="2271541"/>
                <a:ext cx="548201" cy="364363"/>
              </a:xfrm>
              <a:prstGeom prst="can">
                <a:avLst>
                  <a:gd name="adj" fmla="val 46093"/>
                </a:avLst>
              </a:prstGeom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utoShape 10"/>
              <p:cNvSpPr>
                <a:spLocks noChangeArrowheads="1"/>
              </p:cNvSpPr>
              <p:nvPr/>
            </p:nvSpPr>
            <p:spPr bwMode="auto">
              <a:xfrm rot="16200000">
                <a:off x="3730235" y="2270376"/>
                <a:ext cx="548201" cy="365797"/>
              </a:xfrm>
              <a:prstGeom prst="can">
                <a:avLst>
                  <a:gd name="adj" fmla="val 46093"/>
                </a:avLst>
              </a:prstGeom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AutoShape 11"/>
              <p:cNvSpPr>
                <a:spLocks noChangeArrowheads="1"/>
              </p:cNvSpPr>
              <p:nvPr/>
            </p:nvSpPr>
            <p:spPr bwMode="auto">
              <a:xfrm rot="16200000">
                <a:off x="3550651" y="2270376"/>
                <a:ext cx="548201" cy="365797"/>
              </a:xfrm>
              <a:prstGeom prst="can">
                <a:avLst>
                  <a:gd name="adj" fmla="val 46093"/>
                </a:avLst>
              </a:prstGeom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utoShape 12"/>
              <p:cNvSpPr>
                <a:spLocks noChangeArrowheads="1"/>
              </p:cNvSpPr>
              <p:nvPr/>
            </p:nvSpPr>
            <p:spPr bwMode="auto">
              <a:xfrm rot="16200000">
                <a:off x="3371257" y="2271541"/>
                <a:ext cx="548201" cy="364363"/>
              </a:xfrm>
              <a:prstGeom prst="can">
                <a:avLst>
                  <a:gd name="adj" fmla="val 46093"/>
                </a:avLst>
              </a:prstGeom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AutoShape 13"/>
              <p:cNvSpPr>
                <a:spLocks noChangeArrowheads="1"/>
              </p:cNvSpPr>
              <p:nvPr/>
            </p:nvSpPr>
            <p:spPr bwMode="auto">
              <a:xfrm rot="16200000">
                <a:off x="3192540" y="2270376"/>
                <a:ext cx="548201" cy="365797"/>
              </a:xfrm>
              <a:prstGeom prst="can">
                <a:avLst>
                  <a:gd name="adj" fmla="val 46093"/>
                </a:avLst>
              </a:prstGeom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>
                <a:off x="7851566" y="2076182"/>
                <a:ext cx="682831" cy="1434467"/>
                <a:chOff x="4793" y="939"/>
                <a:chExt cx="230" cy="934"/>
              </a:xfrm>
            </p:grpSpPr>
            <p:sp>
              <p:nvSpPr>
                <p:cNvPr id="16" name="AutoShape 15"/>
                <p:cNvSpPr>
                  <a:spLocks noChangeArrowheads="1"/>
                </p:cNvSpPr>
                <p:nvPr/>
              </p:nvSpPr>
              <p:spPr bwMode="auto">
                <a:xfrm rot="-5400000">
                  <a:off x="4494" y="1344"/>
                  <a:ext cx="846" cy="212"/>
                </a:xfrm>
                <a:prstGeom prst="parallelogram">
                  <a:avLst>
                    <a:gd name="adj" fmla="val 99764"/>
                  </a:avLst>
                </a:prstGeom>
                <a:solidFill>
                  <a:srgbClr val="E1D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" name="AutoShape 16"/>
                <p:cNvSpPr>
                  <a:spLocks noChangeArrowheads="1"/>
                </p:cNvSpPr>
                <p:nvPr/>
              </p:nvSpPr>
              <p:spPr bwMode="auto">
                <a:xfrm rot="16200000">
                  <a:off x="4432" y="1300"/>
                  <a:ext cx="933" cy="212"/>
                </a:xfrm>
                <a:prstGeom prst="parallelogram">
                  <a:avLst>
                    <a:gd name="adj" fmla="val 99764"/>
                  </a:avLst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" name="Line 17"/>
              <p:cNvSpPr>
                <a:spLocks noChangeShapeType="1"/>
              </p:cNvSpPr>
              <p:nvPr/>
            </p:nvSpPr>
            <p:spPr bwMode="auto">
              <a:xfrm>
                <a:off x="533400" y="2438400"/>
                <a:ext cx="2895601" cy="96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19"/>
              <p:cNvSpPr>
                <a:spLocks noChangeShapeType="1"/>
              </p:cNvSpPr>
              <p:nvPr/>
            </p:nvSpPr>
            <p:spPr bwMode="auto">
              <a:xfrm>
                <a:off x="1371599" y="2438400"/>
                <a:ext cx="228601" cy="11668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Text Box 20"/>
              <p:cNvSpPr txBox="1">
                <a:spLocks noChangeArrowheads="1"/>
              </p:cNvSpPr>
              <p:nvPr/>
            </p:nvSpPr>
            <p:spPr bwMode="auto">
              <a:xfrm>
                <a:off x="787981" y="2057400"/>
                <a:ext cx="39752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600" i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e</a:t>
                </a:r>
                <a:r>
                  <a:rPr lang="en-US" sz="1600" baseline="30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rPr>
                  <a:t>-</a:t>
                </a:r>
                <a:endParaRPr lang="en-US" sz="1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>
                <a:off x="572807" y="2598312"/>
                <a:ext cx="3041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22"/>
              <p:cNvSpPr>
                <a:spLocks noChangeShapeType="1"/>
              </p:cNvSpPr>
              <p:nvPr/>
            </p:nvSpPr>
            <p:spPr bwMode="auto">
              <a:xfrm flipH="1">
                <a:off x="1066800" y="2590800"/>
                <a:ext cx="30268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Text Box 23"/>
              <p:cNvSpPr txBox="1">
                <a:spLocks noChangeArrowheads="1"/>
              </p:cNvSpPr>
              <p:nvPr/>
            </p:nvSpPr>
            <p:spPr bwMode="auto">
              <a:xfrm>
                <a:off x="762000" y="2667000"/>
                <a:ext cx="4338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i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rPr>
                  <a:t>s</a:t>
                </a:r>
                <a:r>
                  <a:rPr lang="en-US" i="1" baseline="-25000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z</a:t>
                </a:r>
                <a:endPara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25" name="Line 24"/>
              <p:cNvSpPr>
                <a:spLocks noChangeShapeType="1"/>
              </p:cNvSpPr>
              <p:nvPr/>
            </p:nvSpPr>
            <p:spPr bwMode="auto">
              <a:xfrm rot="10800000" flipH="1">
                <a:off x="876923" y="2562526"/>
                <a:ext cx="0" cy="775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25"/>
              <p:cNvSpPr>
                <a:spLocks noChangeShapeType="1"/>
              </p:cNvSpPr>
              <p:nvPr/>
            </p:nvSpPr>
            <p:spPr bwMode="auto">
              <a:xfrm rot="10800000" flipH="1">
                <a:off x="1066800" y="2562526"/>
                <a:ext cx="0" cy="775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auto">
              <a:xfrm>
                <a:off x="609600" y="2362200"/>
                <a:ext cx="759947" cy="15240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33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27"/>
              <p:cNvSpPr>
                <a:spLocks noChangeShapeType="1"/>
              </p:cNvSpPr>
              <p:nvPr/>
            </p:nvSpPr>
            <p:spPr bwMode="auto">
              <a:xfrm flipH="1">
                <a:off x="3276601" y="1824308"/>
                <a:ext cx="182879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stealth" w="lg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Text Box 28"/>
              <p:cNvSpPr txBox="1">
                <a:spLocks noChangeArrowheads="1"/>
              </p:cNvSpPr>
              <p:nvPr/>
            </p:nvSpPr>
            <p:spPr bwMode="auto">
              <a:xfrm>
                <a:off x="3920751" y="1524000"/>
                <a:ext cx="575049" cy="246221"/>
              </a:xfrm>
              <a:prstGeom prst="rect">
                <a:avLst/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600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rPr>
                  <a:t>2×1 </a:t>
                </a:r>
                <a:r>
                  <a:rPr lang="en-US" sz="1600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rPr>
                  <a:t>m</a:t>
                </a:r>
              </a:p>
            </p:txBody>
          </p:sp>
          <p:sp>
            <p:nvSpPr>
              <p:cNvPr id="30" name="Line 29"/>
              <p:cNvSpPr>
                <a:spLocks noChangeShapeType="1"/>
              </p:cNvSpPr>
              <p:nvPr/>
            </p:nvSpPr>
            <p:spPr bwMode="auto">
              <a:xfrm>
                <a:off x="5105401" y="1748108"/>
                <a:ext cx="0" cy="1568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Text Box 31"/>
              <p:cNvSpPr txBox="1">
                <a:spLocks noChangeArrowheads="1"/>
              </p:cNvSpPr>
              <p:nvPr/>
            </p:nvSpPr>
            <p:spPr bwMode="auto">
              <a:xfrm>
                <a:off x="3962401" y="3505200"/>
                <a:ext cx="60109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000" i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rPr>
                  <a:t>b</a:t>
                </a:r>
                <a:r>
                  <a:rPr lang="en-US" sz="2000" i="1" baseline="-25000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d</a:t>
                </a:r>
                <a:endParaRPr 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33" name="Text Box 32"/>
              <p:cNvSpPr txBox="1">
                <a:spLocks noChangeArrowheads="1"/>
              </p:cNvSpPr>
              <p:nvPr/>
            </p:nvSpPr>
            <p:spPr bwMode="auto">
              <a:xfrm>
                <a:off x="7848601" y="3486090"/>
                <a:ext cx="5334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000" i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rPr>
                  <a:t>b</a:t>
                </a:r>
                <a:r>
                  <a:rPr lang="en-US" sz="2000" i="1" baseline="-25000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s</a:t>
                </a:r>
                <a:endParaRPr 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34" name="Text Box 33"/>
              <p:cNvSpPr txBox="1">
                <a:spLocks noChangeArrowheads="1"/>
              </p:cNvSpPr>
              <p:nvPr/>
            </p:nvSpPr>
            <p:spPr bwMode="auto">
              <a:xfrm>
                <a:off x="5166471" y="2954844"/>
                <a:ext cx="166403" cy="40011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endPara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35" name="Line 34"/>
              <p:cNvSpPr>
                <a:spLocks noChangeShapeType="1"/>
              </p:cNvSpPr>
              <p:nvPr/>
            </p:nvSpPr>
            <p:spPr bwMode="auto">
              <a:xfrm flipH="1" flipV="1">
                <a:off x="4191000" y="3486090"/>
                <a:ext cx="3962400" cy="1911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stealth" w="lg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Text Box 35"/>
              <p:cNvSpPr txBox="1">
                <a:spLocks noChangeArrowheads="1"/>
              </p:cNvSpPr>
              <p:nvPr/>
            </p:nvSpPr>
            <p:spPr bwMode="auto">
              <a:xfrm>
                <a:off x="5704190" y="3124200"/>
                <a:ext cx="1077610" cy="338554"/>
              </a:xfrm>
              <a:prstGeom prst="rect">
                <a:avLst/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mbol" pitchFamily="18" charset="2"/>
                  </a:rPr>
                  <a:t>D</a:t>
                </a:r>
                <a:r>
                  <a:rPr lang="en-US" sz="1600" i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mbol" pitchFamily="18" charset="2"/>
                    <a:sym typeface="Symbol" pitchFamily="18" charset="2"/>
                  </a:rPr>
                  <a:t></a:t>
                </a:r>
                <a:r>
                  <a:rPr lang="en-US" sz="1600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rPr>
                  <a:t> </a:t>
                </a:r>
                <a:r>
                  <a:rPr lang="en-US" sz="1600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mbol" pitchFamily="18" charset="2"/>
                    <a:sym typeface="Symbol" pitchFamily="18" charset="2"/>
                  </a:rPr>
                  <a:t></a:t>
                </a:r>
                <a:r>
                  <a:rPr lang="en-US" sz="1600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rPr>
                  <a:t> 90°</a:t>
                </a:r>
              </a:p>
            </p:txBody>
          </p:sp>
          <p:sp>
            <p:nvSpPr>
              <p:cNvPr id="37" name="Line 36"/>
              <p:cNvSpPr>
                <a:spLocks noChangeShapeType="1"/>
              </p:cNvSpPr>
              <p:nvPr/>
            </p:nvSpPr>
            <p:spPr bwMode="auto">
              <a:xfrm>
                <a:off x="8153400" y="3409890"/>
                <a:ext cx="0" cy="1559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37"/>
              <p:cNvSpPr>
                <a:spLocks noChangeShapeType="1"/>
              </p:cNvSpPr>
              <p:nvPr/>
            </p:nvSpPr>
            <p:spPr bwMode="auto">
              <a:xfrm>
                <a:off x="4191001" y="3409890"/>
                <a:ext cx="0" cy="1559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38"/>
              <p:cNvSpPr>
                <a:spLocks noChangeArrowheads="1"/>
              </p:cNvSpPr>
              <p:nvPr/>
            </p:nvSpPr>
            <p:spPr bwMode="auto">
              <a:xfrm>
                <a:off x="3407740" y="2331711"/>
                <a:ext cx="61684" cy="23441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000">
                  <a:latin typeface="Times New Roman" pitchFamily="18" charset="0"/>
                </a:endParaRPr>
              </a:p>
            </p:txBody>
          </p:sp>
          <p:grpSp>
            <p:nvGrpSpPr>
              <p:cNvPr id="31" name="Group 39"/>
              <p:cNvGrpSpPr>
                <a:grpSpLocks/>
              </p:cNvGrpSpPr>
              <p:nvPr/>
            </p:nvGrpSpPr>
            <p:grpSpPr bwMode="auto">
              <a:xfrm>
                <a:off x="3505200" y="1828828"/>
                <a:ext cx="1524001" cy="906535"/>
                <a:chOff x="1392" y="399"/>
                <a:chExt cx="1968" cy="2097"/>
              </a:xfrm>
            </p:grpSpPr>
            <p:sp>
              <p:nvSpPr>
                <p:cNvPr id="41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579" y="399"/>
                  <a:ext cx="486" cy="3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i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V</a:t>
                  </a:r>
                  <a:r>
                    <a:rPr lang="en-US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(</a:t>
                  </a:r>
                  <a:r>
                    <a:rPr lang="en-US" i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t</a:t>
                  </a:r>
                  <a:r>
                    <a:rPr lang="en-US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)</a:t>
                  </a:r>
                </a:p>
              </p:txBody>
            </p:sp>
            <p:grpSp>
              <p:nvGrpSpPr>
                <p:cNvPr id="40" name="Group 41"/>
                <p:cNvGrpSpPr>
                  <a:grpSpLocks/>
                </p:cNvGrpSpPr>
                <p:nvPr/>
              </p:nvGrpSpPr>
              <p:grpSpPr bwMode="auto">
                <a:xfrm>
                  <a:off x="1392" y="1248"/>
                  <a:ext cx="1968" cy="1248"/>
                  <a:chOff x="1104" y="2592"/>
                  <a:chExt cx="2112" cy="1056"/>
                </a:xfrm>
              </p:grpSpPr>
              <p:sp>
                <p:nvSpPr>
                  <p:cNvPr id="43" name="Freeform 42"/>
                  <p:cNvSpPr>
                    <a:spLocks/>
                  </p:cNvSpPr>
                  <p:nvPr/>
                </p:nvSpPr>
                <p:spPr bwMode="auto">
                  <a:xfrm>
                    <a:off x="1104" y="3120"/>
                    <a:ext cx="1056" cy="528"/>
                  </a:xfrm>
                  <a:custGeom>
                    <a:avLst/>
                    <a:gdLst>
                      <a:gd name="T0" fmla="*/ 0 w 1056"/>
                      <a:gd name="T1" fmla="*/ 0 h 528"/>
                      <a:gd name="T2" fmla="*/ 528 w 1056"/>
                      <a:gd name="T3" fmla="*/ 528 h 528"/>
                      <a:gd name="T4" fmla="*/ 1056 w 1056"/>
                      <a:gd name="T5" fmla="*/ 0 h 528"/>
                      <a:gd name="T6" fmla="*/ 0 60000 65536"/>
                      <a:gd name="T7" fmla="*/ 0 60000 65536"/>
                      <a:gd name="T8" fmla="*/ 0 60000 65536"/>
                      <a:gd name="T9" fmla="*/ 0 w 1056"/>
                      <a:gd name="T10" fmla="*/ 0 h 528"/>
                      <a:gd name="T11" fmla="*/ 1056 w 1056"/>
                      <a:gd name="T12" fmla="*/ 528 h 52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056" h="528">
                        <a:moveTo>
                          <a:pt x="0" y="0"/>
                        </a:moveTo>
                        <a:cubicBezTo>
                          <a:pt x="176" y="264"/>
                          <a:pt x="352" y="528"/>
                          <a:pt x="528" y="528"/>
                        </a:cubicBezTo>
                        <a:cubicBezTo>
                          <a:pt x="704" y="528"/>
                          <a:pt x="880" y="264"/>
                          <a:pt x="1056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43"/>
                  <p:cNvSpPr>
                    <a:spLocks/>
                  </p:cNvSpPr>
                  <p:nvPr/>
                </p:nvSpPr>
                <p:spPr bwMode="auto">
                  <a:xfrm flipV="1">
                    <a:off x="2160" y="2592"/>
                    <a:ext cx="1056" cy="528"/>
                  </a:xfrm>
                  <a:custGeom>
                    <a:avLst/>
                    <a:gdLst>
                      <a:gd name="T0" fmla="*/ 0 w 1056"/>
                      <a:gd name="T1" fmla="*/ 0 h 528"/>
                      <a:gd name="T2" fmla="*/ 528 w 1056"/>
                      <a:gd name="T3" fmla="*/ 528 h 528"/>
                      <a:gd name="T4" fmla="*/ 1056 w 1056"/>
                      <a:gd name="T5" fmla="*/ 0 h 528"/>
                      <a:gd name="T6" fmla="*/ 0 60000 65536"/>
                      <a:gd name="T7" fmla="*/ 0 60000 65536"/>
                      <a:gd name="T8" fmla="*/ 0 60000 65536"/>
                      <a:gd name="T9" fmla="*/ 0 w 1056"/>
                      <a:gd name="T10" fmla="*/ 0 h 528"/>
                      <a:gd name="T11" fmla="*/ 1056 w 1056"/>
                      <a:gd name="T12" fmla="*/ 528 h 52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056" h="528">
                        <a:moveTo>
                          <a:pt x="0" y="0"/>
                        </a:moveTo>
                        <a:cubicBezTo>
                          <a:pt x="176" y="264"/>
                          <a:pt x="352" y="528"/>
                          <a:pt x="528" y="528"/>
                        </a:cubicBezTo>
                        <a:cubicBezTo>
                          <a:pt x="704" y="528"/>
                          <a:pt x="880" y="264"/>
                          <a:pt x="1056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7" name="Oval 52"/>
              <p:cNvSpPr>
                <a:spLocks noChangeArrowheads="1"/>
              </p:cNvSpPr>
              <p:nvPr/>
            </p:nvSpPr>
            <p:spPr bwMode="auto">
              <a:xfrm rot="20178609">
                <a:off x="5666584" y="2350405"/>
                <a:ext cx="662255" cy="1570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33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Text Box 53"/>
              <p:cNvSpPr txBox="1">
                <a:spLocks noChangeArrowheads="1"/>
              </p:cNvSpPr>
              <p:nvPr/>
            </p:nvSpPr>
            <p:spPr bwMode="auto">
              <a:xfrm>
                <a:off x="5571375" y="1697480"/>
                <a:ext cx="886781" cy="512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ts val="1600"/>
                  </a:lnSpc>
                </a:pPr>
                <a:r>
                  <a:rPr lang="en-US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RF</a:t>
                </a:r>
              </a:p>
              <a:p>
                <a:pPr algn="ctr" eaLnBrk="1" hangingPunct="1">
                  <a:lnSpc>
                    <a:spcPts val="1600"/>
                  </a:lnSpc>
                </a:pPr>
                <a:r>
                  <a:rPr lang="en-US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‘streak’</a:t>
                </a:r>
              </a:p>
            </p:txBody>
          </p:sp>
          <p:sp>
            <p:nvSpPr>
              <p:cNvPr id="51" name="Line 29"/>
              <p:cNvSpPr>
                <a:spLocks noChangeShapeType="1"/>
              </p:cNvSpPr>
              <p:nvPr/>
            </p:nvSpPr>
            <p:spPr bwMode="auto">
              <a:xfrm>
                <a:off x="3276601" y="1748108"/>
                <a:ext cx="0" cy="1568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Trapezoid 51"/>
              <p:cNvSpPr/>
              <p:nvPr/>
            </p:nvSpPr>
            <p:spPr>
              <a:xfrm rot="10800000">
                <a:off x="6858000" y="2209800"/>
                <a:ext cx="435909" cy="381000"/>
              </a:xfrm>
              <a:prstGeom prst="trapezoid">
                <a:avLst>
                  <a:gd name="adj" fmla="val 41014"/>
                </a:avLst>
              </a:prstGeom>
              <a:scene3d>
                <a:camera prst="obliqueTopRight"/>
                <a:lightRig rig="flood" dir="t"/>
              </a:scene3d>
              <a:sp3d extrusionH="114300" contourW="12700" prstMaterial="metal">
                <a:bevelT h="31750"/>
                <a:bevelB h="12700"/>
                <a:extrusionClr>
                  <a:schemeClr val="accent5">
                    <a:lumMod val="75000"/>
                  </a:schemeClr>
                </a:extrusionClr>
                <a:contourClr>
                  <a:schemeClr val="accent4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 Box 53"/>
              <p:cNvSpPr txBox="1">
                <a:spLocks noChangeArrowheads="1"/>
              </p:cNvSpPr>
              <p:nvPr/>
            </p:nvSpPr>
            <p:spPr bwMode="auto">
              <a:xfrm>
                <a:off x="6629401" y="1764268"/>
                <a:ext cx="8050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b="1" dirty="0" smtClean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Dipole</a:t>
                </a:r>
                <a:endParaRPr lang="en-US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55" name="Text Box 53"/>
              <p:cNvSpPr txBox="1">
                <a:spLocks noChangeArrowheads="1"/>
              </p:cNvSpPr>
              <p:nvPr/>
            </p:nvSpPr>
            <p:spPr bwMode="auto">
              <a:xfrm>
                <a:off x="3539051" y="2819400"/>
                <a:ext cx="14132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b="1" dirty="0" smtClean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X-band TCAV</a:t>
                </a:r>
                <a:endParaRPr lang="en-US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57" name="Text Box 53"/>
              <p:cNvSpPr txBox="1">
                <a:spLocks noChangeArrowheads="1"/>
              </p:cNvSpPr>
              <p:nvPr/>
            </p:nvSpPr>
            <p:spPr bwMode="auto">
              <a:xfrm rot="16200000">
                <a:off x="8370810" y="3012317"/>
                <a:ext cx="699791" cy="25299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energy</a:t>
                </a:r>
                <a:endParaRPr lang="en-US" sz="1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Line 17"/>
              <p:cNvSpPr>
                <a:spLocks noChangeShapeType="1"/>
              </p:cNvSpPr>
              <p:nvPr/>
            </p:nvSpPr>
            <p:spPr bwMode="auto">
              <a:xfrm flipH="1" flipV="1">
                <a:off x="7162801" y="2438400"/>
                <a:ext cx="91440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Oval 50"/>
              <p:cNvSpPr>
                <a:spLocks noChangeArrowheads="1"/>
              </p:cNvSpPr>
              <p:nvPr/>
            </p:nvSpPr>
            <p:spPr bwMode="auto">
              <a:xfrm rot="2852129">
                <a:off x="7875672" y="2730177"/>
                <a:ext cx="609213" cy="195942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>
                <a:off x="7848600" y="2884714"/>
                <a:ext cx="533401" cy="620486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rot="5400000" flipH="1" flipV="1">
                <a:off x="8306198" y="3200003"/>
                <a:ext cx="610396" cy="1590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2" name="Rectangle 351"/>
              <p:cNvSpPr/>
              <p:nvPr/>
            </p:nvSpPr>
            <p:spPr>
              <a:xfrm>
                <a:off x="381000" y="1447800"/>
                <a:ext cx="8534400" cy="2514600"/>
              </a:xfrm>
              <a:prstGeom prst="rect">
                <a:avLst/>
              </a:prstGeom>
              <a:noFill/>
              <a:effectLst>
                <a:outerShdw blurRad="25400" dist="25400" dir="2700000" algn="tl" rotWithShape="0">
                  <a:prstClr val="black">
                    <a:alpha val="3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8" name="TextBox 357"/>
            <p:cNvSpPr txBox="1"/>
            <p:nvPr/>
          </p:nvSpPr>
          <p:spPr>
            <a:xfrm>
              <a:off x="6781800" y="2057400"/>
              <a:ext cx="457200" cy="343684"/>
            </a:xfrm>
            <a:prstGeom prst="rect">
              <a:avLst/>
            </a:prstGeom>
            <a:noFill/>
          </p:spPr>
          <p:txBody>
            <a:bodyPr wrap="square" bIns="91440" rtlCol="0">
              <a:spAutoFit/>
            </a:bodyPr>
            <a:lstStyle/>
            <a:p>
              <a:r>
                <a:rPr lang="en-US" sz="2000" i="1" baseline="-250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2000" i="1" baseline="-400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endParaRPr lang="en-US" sz="2000" i="1" baseline="-40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0" name="TextBox 359"/>
          <p:cNvSpPr txBox="1"/>
          <p:nvPr/>
        </p:nvSpPr>
        <p:spPr>
          <a:xfrm>
            <a:off x="-30380" y="3032879"/>
            <a:ext cx="4724401" cy="313932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XTCAV for x-ray temporal diagnostics</a:t>
            </a:r>
            <a:r>
              <a:rPr lang="en-US" b="1" dirty="0" smtClean="0">
                <a:solidFill>
                  <a:srgbClr val="0000CC"/>
                </a:solidFill>
              </a:rPr>
              <a:t>: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0000CC"/>
                </a:solidFill>
              </a:rPr>
              <a:t> High resolution, ~ few </a:t>
            </a:r>
            <a:r>
              <a:rPr lang="en-US" dirty="0" err="1" smtClean="0">
                <a:solidFill>
                  <a:srgbClr val="0000CC"/>
                </a:solidFill>
              </a:rPr>
              <a:t>fs</a:t>
            </a:r>
            <a:r>
              <a:rPr lang="en-US" dirty="0" smtClean="0">
                <a:solidFill>
                  <a:srgbClr val="0000CC"/>
                </a:solidFill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0000CC"/>
                </a:solidFill>
              </a:rPr>
              <a:t> Applicable in all FEL wavelength;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0000CC"/>
                </a:solidFill>
              </a:rPr>
              <a:t> Wide range, ~ 1 </a:t>
            </a:r>
            <a:r>
              <a:rPr lang="en-US" dirty="0" err="1" smtClean="0">
                <a:solidFill>
                  <a:srgbClr val="0000CC"/>
                </a:solidFill>
              </a:rPr>
              <a:t>fs</a:t>
            </a:r>
            <a:r>
              <a:rPr lang="en-US" dirty="0" smtClean="0">
                <a:solidFill>
                  <a:srgbClr val="0000CC"/>
                </a:solidFill>
              </a:rPr>
              <a:t> to ~100s </a:t>
            </a:r>
            <a:r>
              <a:rPr lang="en-US" dirty="0" err="1" smtClean="0">
                <a:solidFill>
                  <a:srgbClr val="0000CC"/>
                </a:solidFill>
              </a:rPr>
              <a:t>fs</a:t>
            </a:r>
            <a:r>
              <a:rPr lang="en-US" dirty="0" smtClean="0">
                <a:solidFill>
                  <a:srgbClr val="0000CC"/>
                </a:solidFill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0000CC"/>
                </a:solidFill>
              </a:rPr>
              <a:t> Beam profiles, single shot;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0000CC"/>
                </a:solidFill>
              </a:rPr>
              <a:t> No interruption with operation;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0000CC"/>
                </a:solidFill>
              </a:rPr>
              <a:t> Both e-beam and x-ray profiles.</a:t>
            </a:r>
          </a:p>
          <a:p>
            <a:pPr>
              <a:buFont typeface="Wingdings" pitchFamily="2" charset="2"/>
              <a:buChar char="ü"/>
            </a:pPr>
            <a:endParaRPr lang="en-US" dirty="0">
              <a:solidFill>
                <a:srgbClr val="0000CC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Project started in 2011, and took about two years to complete, total cost ~$5M,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and now routine diagnostics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04800" y="21336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XTCAV streaks horizontally;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Dipole bends vertically.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419600" y="4876800"/>
            <a:ext cx="2171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Reconstruction e-beam profile</a:t>
            </a:r>
            <a:endParaRPr lang="en-US" sz="1200" dirty="0"/>
          </a:p>
        </p:txBody>
      </p:sp>
      <p:sp>
        <p:nvSpPr>
          <p:cNvPr id="71" name="TextBox 70"/>
          <p:cNvSpPr txBox="1"/>
          <p:nvPr/>
        </p:nvSpPr>
        <p:spPr>
          <a:xfrm>
            <a:off x="7002090" y="4876800"/>
            <a:ext cx="1989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Reconstruction x-ray profile</a:t>
            </a:r>
            <a:endParaRPr lang="en-US" sz="1200" dirty="0"/>
          </a:p>
        </p:txBody>
      </p:sp>
      <p:pic>
        <p:nvPicPr>
          <p:cNvPr id="86" name="Picture 15" descr="pic_HXs2e250pCeBeamcurrent_tap3_reconstruct_Loos_newOptics.png"/>
          <p:cNvPicPr>
            <a:picLocks noChangeAspect="1"/>
          </p:cNvPicPr>
          <p:nvPr/>
        </p:nvPicPr>
        <p:blipFill>
          <a:blip r:embed="rId5" cstate="print"/>
          <a:srcRect r="5963"/>
          <a:stretch>
            <a:fillRect/>
          </a:stretch>
        </p:blipFill>
        <p:spPr bwMode="auto">
          <a:xfrm>
            <a:off x="4114800" y="5105400"/>
            <a:ext cx="240347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21" descr="pic_HXs2e250pC_tap3_avgEOTR_2phases_Loos_newOptics.png"/>
          <p:cNvPicPr>
            <a:picLocks noChangeAspect="1"/>
          </p:cNvPicPr>
          <p:nvPr/>
        </p:nvPicPr>
        <p:blipFill>
          <a:blip r:embed="rId6" cstate="print"/>
          <a:srcRect l="3078" t="5220" r="6154"/>
          <a:stretch>
            <a:fillRect/>
          </a:stretch>
        </p:blipFill>
        <p:spPr bwMode="auto">
          <a:xfrm>
            <a:off x="6705600" y="5181600"/>
            <a:ext cx="23195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49484" y="6248400"/>
            <a:ext cx="3965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Y. </a:t>
            </a:r>
            <a:r>
              <a:rPr lang="en-US" sz="1400" dirty="0" smtClean="0"/>
              <a:t>Ding </a:t>
            </a:r>
            <a:r>
              <a:rPr lang="en-US" sz="1400" i="1" dirty="0" smtClean="0"/>
              <a:t>et al., </a:t>
            </a:r>
            <a:r>
              <a:rPr lang="en-US" sz="1400" dirty="0" smtClean="0">
                <a:latin typeface="AdvP6F00"/>
              </a:rPr>
              <a:t>Phys. Rev. STAB.</a:t>
            </a:r>
            <a:r>
              <a:rPr lang="en-US" sz="1400" b="1" dirty="0" smtClean="0">
                <a:latin typeface="AdvP6F00"/>
              </a:rPr>
              <a:t>14</a:t>
            </a:r>
            <a:r>
              <a:rPr lang="en-US" sz="1400" dirty="0" smtClean="0">
                <a:latin typeface="AdvP6F00"/>
              </a:rPr>
              <a:t>.120701 (2011)</a:t>
            </a:r>
            <a:endParaRPr lang="en-US" sz="1400" i="1" dirty="0"/>
          </a:p>
        </p:txBody>
      </p:sp>
      <p:sp>
        <p:nvSpPr>
          <p:cNvPr id="46" name="Rectangle 45"/>
          <p:cNvSpPr/>
          <p:nvPr/>
        </p:nvSpPr>
        <p:spPr>
          <a:xfrm>
            <a:off x="121398" y="6519446"/>
            <a:ext cx="62794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P. </a:t>
            </a:r>
            <a:r>
              <a:rPr lang="en-US" sz="1400" dirty="0" smtClean="0"/>
              <a:t>Krejcik</a:t>
            </a:r>
            <a:r>
              <a:rPr lang="en-US" sz="1400" dirty="0"/>
              <a:t> </a:t>
            </a:r>
            <a:r>
              <a:rPr lang="en-US" sz="1400" i="1" dirty="0" smtClean="0"/>
              <a:t>et al., </a:t>
            </a:r>
            <a:r>
              <a:rPr lang="en-US" sz="1400" dirty="0"/>
              <a:t>in </a:t>
            </a:r>
            <a:r>
              <a:rPr lang="en-US" sz="1400" i="1" dirty="0"/>
              <a:t>Proceedings of IBIC2013 </a:t>
            </a:r>
            <a:r>
              <a:rPr lang="en-US" sz="1400" dirty="0"/>
              <a:t>(</a:t>
            </a:r>
            <a:r>
              <a:rPr lang="en-US" sz="1400" dirty="0" smtClean="0"/>
              <a:t>Oxford, UK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243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dolgash\Documents\My Dropbox\AAC2012\deflector\pics\6947157981_5e51a29465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r="6257"/>
          <a:stretch/>
        </p:blipFill>
        <p:spPr bwMode="auto">
          <a:xfrm>
            <a:off x="-76200" y="0"/>
            <a:ext cx="9220200" cy="688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875" y="19696"/>
            <a:ext cx="6881243" cy="58477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1-meter-long X-band deflector at FACET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9800" y="6334780"/>
            <a:ext cx="3034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M. Litos at al., SLAC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6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4516" y="0"/>
            <a:ext cx="7694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X-Band Transverse Deflecting Structure at FACET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2362200"/>
            <a:ext cx="434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Beam energy 20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1-meter-log deflector with </a:t>
            </a:r>
            <a:br>
              <a:rPr lang="en-US" sz="2000" dirty="0" smtClean="0"/>
            </a:br>
            <a:r>
              <a:rPr lang="en-US" sz="2000" dirty="0" smtClean="0"/>
              <a:t>25 MeV kick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Installed in FACET </a:t>
            </a:r>
            <a:r>
              <a:rPr lang="en-US" sz="2000" dirty="0" err="1" smtClean="0"/>
              <a:t>beamline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in May 2012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Commissioning began </a:t>
            </a:r>
            <a:r>
              <a:rPr lang="en-US" sz="2000" dirty="0"/>
              <a:t> </a:t>
            </a:r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June 2012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Practical resolution: ~70 </a:t>
            </a:r>
            <a:r>
              <a:rPr lang="en-US" sz="2000" dirty="0" err="1" smtClean="0"/>
              <a:t>fs</a:t>
            </a:r>
            <a:endParaRPr lang="en-US" sz="2000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4343400" y="1295400"/>
            <a:ext cx="4557214" cy="3837458"/>
            <a:chOff x="4395347" y="2888889"/>
            <a:chExt cx="4557214" cy="3837458"/>
          </a:xfrm>
        </p:grpSpPr>
        <p:pic>
          <p:nvPicPr>
            <p:cNvPr id="2" name="Picture 1" descr="facet_tcav_2_bunch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5347" y="3198072"/>
              <a:ext cx="4557214" cy="35282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81340" y="2888889"/>
              <a:ext cx="41587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First image of two-bunch structure 6/5/12</a:t>
              </a:r>
              <a:endParaRPr lang="en-US" sz="1600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188348" y="5678163"/>
              <a:ext cx="958758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213251" y="5391764"/>
              <a:ext cx="8591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deflection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9" name="Group 13"/>
            <p:cNvGrpSpPr/>
            <p:nvPr/>
          </p:nvGrpSpPr>
          <p:grpSpPr>
            <a:xfrm rot="16200000">
              <a:off x="5581213" y="4149528"/>
              <a:ext cx="958758" cy="286399"/>
              <a:chOff x="6340748" y="5544164"/>
              <a:chExt cx="958758" cy="286399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6340748" y="5830563"/>
                <a:ext cx="958758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365651" y="5544164"/>
                <a:ext cx="8591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dispersion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6930252" y="6457890"/>
            <a:ext cx="2213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M. Litos </a:t>
            </a:r>
            <a:r>
              <a:rPr lang="en-US" sz="2000" i="1" dirty="0" smtClean="0"/>
              <a:t>at al., </a:t>
            </a:r>
            <a:r>
              <a:rPr lang="en-US" sz="2000" dirty="0" smtClean="0"/>
              <a:t>SLAC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81000" y="6096000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M. Litos, M. Bionta, V. Dolgashev, R. England, D. </a:t>
            </a:r>
            <a:r>
              <a:rPr lang="en-US" sz="1400" dirty="0" smtClean="0"/>
              <a:t>Fritz, S</a:t>
            </a:r>
            <a:r>
              <a:rPr lang="en-US" sz="1400" dirty="0"/>
              <a:t>. Gilevich, P. Hering, and M. Hogan, in </a:t>
            </a:r>
            <a:r>
              <a:rPr lang="en-US" sz="1400" i="1" dirty="0"/>
              <a:t>Proceedings </a:t>
            </a:r>
            <a:r>
              <a:rPr lang="en-US" sz="1400" i="1" dirty="0" smtClean="0"/>
              <a:t>of the </a:t>
            </a:r>
            <a:r>
              <a:rPr lang="en-US" sz="1400" i="1" dirty="0"/>
              <a:t>PAC2011 </a:t>
            </a:r>
            <a:r>
              <a:rPr lang="en-US" sz="1400" dirty="0"/>
              <a:t>(New York, USA, 2011).</a:t>
            </a:r>
          </a:p>
        </p:txBody>
      </p:sp>
    </p:spTree>
    <p:extLst>
      <p:ext uri="{BB962C8B-B14F-4D97-AF65-F5344CB8AC3E}">
        <p14:creationId xmlns:p14="http://schemas.microsoft.com/office/powerpoint/2010/main" val="382883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82" y="1219200"/>
            <a:ext cx="4288818" cy="2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L:\2011 Seminar\IMG_0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7" y="1219200"/>
            <a:ext cx="3815423" cy="286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824519" y="224135"/>
            <a:ext cx="640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>
                <a:latin typeface="+mn-lt"/>
                <a:cs typeface="Arial" pitchFamily="34" charset="0"/>
              </a:rPr>
              <a:t>  Two Short  </a:t>
            </a:r>
            <a:r>
              <a:rPr lang="en-US" sz="2400" dirty="0" smtClean="0">
                <a:latin typeface="+mn-lt"/>
                <a:cs typeface="Arial" pitchFamily="34" charset="0"/>
              </a:rPr>
              <a:t>Traveling Wave X-Band </a:t>
            </a:r>
            <a:r>
              <a:rPr lang="en-US" sz="2400" dirty="0">
                <a:latin typeface="+mn-lt"/>
                <a:cs typeface="Arial" pitchFamily="34" charset="0"/>
              </a:rPr>
              <a:t>Deflectors for  </a:t>
            </a:r>
            <a:r>
              <a:rPr lang="en-US" sz="2400" dirty="0" smtClean="0">
                <a:latin typeface="+mn-lt"/>
                <a:cs typeface="Arial" pitchFamily="34" charset="0"/>
              </a:rPr>
              <a:t>SLAC Next Linear Collider Test Accelerator (NLCTA)</a:t>
            </a:r>
            <a:endParaRPr lang="en-US" sz="2400" dirty="0">
              <a:latin typeface="+mn-lt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98875" y="6477000"/>
            <a:ext cx="199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Wang et al., SLAC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52600" y="4343400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11-cell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4267200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27-cell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890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2885"/>
          <a:stretch>
            <a:fillRect/>
          </a:stretch>
        </p:blipFill>
        <p:spPr bwMode="auto">
          <a:xfrm>
            <a:off x="424260" y="1585560"/>
            <a:ext cx="2966563" cy="387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2400" y="5410200"/>
            <a:ext cx="41148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 err="1" smtClean="0">
                <a:latin typeface="Calibri" pitchFamily="34" charset="0"/>
              </a:rPr>
              <a:t>Beapull</a:t>
            </a:r>
            <a:r>
              <a:rPr lang="en-US" sz="1600" b="0" dirty="0" smtClean="0">
                <a:latin typeface="Calibri" pitchFamily="34" charset="0"/>
              </a:rPr>
              <a:t> measurements of 27-cell deflector </a:t>
            </a:r>
          </a:p>
          <a:p>
            <a:pPr algn="ctr"/>
            <a:endParaRPr lang="en-US" sz="1600" b="0" dirty="0" smtClean="0">
              <a:latin typeface="Calibri" pitchFamily="34" charset="0"/>
            </a:endParaRPr>
          </a:p>
          <a:p>
            <a:pPr algn="ctr"/>
            <a:r>
              <a:rPr lang="en-US" sz="1600" b="0" dirty="0" smtClean="0">
                <a:latin typeface="Calibri" pitchFamily="34" charset="0"/>
              </a:rPr>
              <a:t>Juwen Wang, “RF Deflector Developments and Applications at SLAC,” SLAC Accelerator Seminar, April 12 2011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860" y="0"/>
            <a:ext cx="83139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dirty="0" smtClean="0">
                <a:latin typeface="Calibri" pitchFamily="34" charset="0"/>
              </a:rPr>
              <a:t>X-band deflector at SLAC NLCTA, </a:t>
            </a:r>
          </a:p>
          <a:p>
            <a:pPr algn="ctr"/>
            <a:r>
              <a:rPr lang="en-US" sz="2800" b="0" dirty="0" smtClean="0">
                <a:latin typeface="Calibri" pitchFamily="34" charset="0"/>
              </a:rPr>
              <a:t>~6MV kick at 20 MW, time resolution ~30 </a:t>
            </a:r>
            <a:r>
              <a:rPr lang="en-US" sz="2800" b="0" dirty="0" err="1" smtClean="0">
                <a:latin typeface="Calibri" pitchFamily="34" charset="0"/>
              </a:rPr>
              <a:t>fs</a:t>
            </a:r>
            <a:r>
              <a:rPr lang="en-US" sz="2800" b="0" dirty="0" smtClean="0">
                <a:latin typeface="Calibri" pitchFamily="34" charset="0"/>
              </a:rPr>
              <a:t> at 100 MeV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5440" y="5157225"/>
            <a:ext cx="245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alibri" pitchFamily="34" charset="0"/>
              </a:rPr>
              <a:t>Dao Xiang et al., SLAC</a:t>
            </a:r>
            <a:endParaRPr lang="en-US" b="0" dirty="0">
              <a:latin typeface="Calibri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5876" y="894270"/>
            <a:ext cx="5068124" cy="380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Arrow Connector 10"/>
          <p:cNvCxnSpPr/>
          <p:nvPr/>
        </p:nvCxnSpPr>
        <p:spPr bwMode="auto">
          <a:xfrm>
            <a:off x="5416910" y="1892800"/>
            <a:ext cx="23043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5400000">
            <a:off x="2459725" y="2776115"/>
            <a:ext cx="3072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lg"/>
            <a:tailEnd type="triangle" w="sm" len="lg"/>
          </a:ln>
          <a:effectLst/>
        </p:spPr>
      </p:cxnSp>
      <p:sp>
        <p:nvSpPr>
          <p:cNvPr id="14" name="TextBox 13"/>
          <p:cNvSpPr txBox="1"/>
          <p:nvPr/>
        </p:nvSpPr>
        <p:spPr>
          <a:xfrm rot="16200000">
            <a:off x="3336322" y="2616669"/>
            <a:ext cx="843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~4 </a:t>
            </a:r>
            <a:r>
              <a:rPr lang="en-US" sz="2400" b="0" dirty="0" err="1" smtClean="0">
                <a:latin typeface="Calibri" pitchFamily="34" charset="0"/>
              </a:rPr>
              <a:t>ps</a:t>
            </a:r>
            <a:endParaRPr lang="en-US" sz="2400" b="0" dirty="0">
              <a:latin typeface="Calibri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rot="10800000">
            <a:off x="4725621" y="5042010"/>
            <a:ext cx="38789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sm" len="lg"/>
            <a:tailEnd type="triangle" w="sm" len="lg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146605" y="469636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Calibri" pitchFamily="34" charset="0"/>
              </a:rPr>
              <a:t>~ 3 </a:t>
            </a:r>
            <a:r>
              <a:rPr lang="en-US" b="0" dirty="0" err="1" smtClean="0">
                <a:latin typeface="Calibri" pitchFamily="34" charset="0"/>
              </a:rPr>
              <a:t>MeV</a:t>
            </a:r>
            <a:endParaRPr lang="en-US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CAV_install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03087"/>
            <a:ext cx="3876000" cy="48844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895600" y="5999202"/>
            <a:ext cx="370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11-cell deflector installed </a:t>
            </a:r>
            <a:r>
              <a:rPr lang="en-US" dirty="0" smtClean="0"/>
              <a:t>in </a:t>
            </a:r>
            <a:r>
              <a:rPr lang="en-US" dirty="0" err="1" smtClean="0"/>
              <a:t>beamline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9160" y="6550223"/>
            <a:ext cx="67605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/>
              <a:t>C. Limborg </a:t>
            </a:r>
            <a:r>
              <a:rPr lang="nl-NL" sz="1400" i="1" dirty="0"/>
              <a:t>et al.</a:t>
            </a:r>
            <a:r>
              <a:rPr lang="nl-NL" sz="1400" dirty="0"/>
              <a:t>, in </a:t>
            </a:r>
            <a:r>
              <a:rPr lang="nl-NL" sz="1400" i="1" dirty="0"/>
              <a:t>Proceedings of HBEB2013 </a:t>
            </a:r>
            <a:r>
              <a:rPr lang="nl-NL" sz="1400" dirty="0"/>
              <a:t>(</a:t>
            </a:r>
            <a:r>
              <a:rPr lang="nl-NL" sz="1400" dirty="0" smtClean="0"/>
              <a:t>Puerto </a:t>
            </a:r>
            <a:r>
              <a:rPr lang="en-US" sz="1400" dirty="0" smtClean="0"/>
              <a:t>Rico</a:t>
            </a:r>
            <a:r>
              <a:rPr lang="en-US" sz="1400" dirty="0"/>
              <a:t>, US, 2013).</a:t>
            </a:r>
          </a:p>
        </p:txBody>
      </p:sp>
      <p:sp>
        <p:nvSpPr>
          <p:cNvPr id="9" name="Rectangle 8"/>
          <p:cNvSpPr/>
          <p:nvPr/>
        </p:nvSpPr>
        <p:spPr>
          <a:xfrm>
            <a:off x="6883228" y="6465282"/>
            <a:ext cx="218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Cecile Limborg, SLAC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47800" y="66568"/>
            <a:ext cx="56373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X-band deflector installed at SLAC X-Band </a:t>
            </a:r>
            <a:r>
              <a:rPr lang="en-US" sz="2000" dirty="0"/>
              <a:t>Test </a:t>
            </a:r>
            <a:r>
              <a:rPr lang="en-US" sz="2000" dirty="0" smtClean="0"/>
              <a:t>Area, </a:t>
            </a:r>
            <a:br>
              <a:rPr lang="en-US" sz="2000" dirty="0" smtClean="0"/>
            </a:br>
            <a:r>
              <a:rPr lang="en-US" sz="2000" dirty="0" smtClean="0"/>
              <a:t>~1MV kick at 2 MW of RF, </a:t>
            </a:r>
          </a:p>
          <a:p>
            <a:pPr algn="ctr"/>
            <a:r>
              <a:rPr lang="en-US" sz="2000" dirty="0" smtClean="0"/>
              <a:t>time resolution ~30 </a:t>
            </a:r>
            <a:r>
              <a:rPr lang="en-US" sz="2000" dirty="0" err="1" smtClean="0"/>
              <a:t>fs</a:t>
            </a:r>
            <a:r>
              <a:rPr lang="en-US" sz="2000" dirty="0" smtClean="0"/>
              <a:t> at 100 MeV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524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76200"/>
            <a:ext cx="8229600" cy="1143000"/>
          </a:xfrm>
          <a:ln w="28575" cmpd="sng">
            <a:noFill/>
          </a:ln>
        </p:spPr>
        <p:txBody>
          <a:bodyPr>
            <a:noAutofit/>
          </a:bodyPr>
          <a:lstStyle/>
          <a:p>
            <a:r>
              <a:rPr lang="en-US" sz="3200" dirty="0" smtClean="0"/>
              <a:t>11.424 GHz Traveling Wave Deflector </a:t>
            </a:r>
            <a:br>
              <a:rPr lang="en-US" sz="3200" dirty="0" smtClean="0"/>
            </a:br>
            <a:r>
              <a:rPr lang="en-US" sz="3200" dirty="0" smtClean="0"/>
              <a:t>by </a:t>
            </a:r>
            <a:r>
              <a:rPr lang="en-US" sz="3200" dirty="0" err="1" smtClean="0"/>
              <a:t>Radiabeam</a:t>
            </a:r>
            <a:r>
              <a:rPr lang="en-US" sz="3200" dirty="0" smtClean="0"/>
              <a:t> Technologies  </a:t>
            </a:r>
            <a:endParaRPr lang="en-US" sz="3200" dirty="0"/>
          </a:p>
        </p:txBody>
      </p:sp>
      <p:graphicFrame>
        <p:nvGraphicFramePr>
          <p:cNvPr id="6" name="Group 5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0396705"/>
              </p:ext>
            </p:extLst>
          </p:nvPr>
        </p:nvGraphicFramePr>
        <p:xfrm>
          <a:off x="152400" y="990600"/>
          <a:ext cx="8799513" cy="3528082"/>
        </p:xfrm>
        <a:graphic>
          <a:graphicData uri="http://schemas.openxmlformats.org/drawingml/2006/table">
            <a:tbl>
              <a:tblPr/>
              <a:tblGrid>
                <a:gridCol w="4400550"/>
                <a:gridCol w="4398963"/>
              </a:tblGrid>
              <a:tr h="3703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Frequency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11.424 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Beam pipe diameter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72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Phase advance per cell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π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/3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Kick per 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MeV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/m/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Sqrt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(20 MW)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 cell structure kick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MeV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Sqrt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(20 MV)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Maximum Electric field (first regular cell)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 MV/m/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Sqrt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(20 MW)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Maximum Magnetic field (first regular cell)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345 kA/m/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Sqrt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(20 MW)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Group velocity/ speed of light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2.7 %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Structure length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~46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210" descr="xtd-v7-isoa"/>
          <p:cNvPicPr>
            <a:picLocks noChangeAspect="1" noChangeArrowheads="1"/>
          </p:cNvPicPr>
          <p:nvPr/>
        </p:nvPicPr>
        <p:blipFill>
          <a:blip r:embed="rId2" cstate="print"/>
          <a:srcRect t="17999" b="17999"/>
          <a:stretch>
            <a:fillRect/>
          </a:stretch>
        </p:blipFill>
        <p:spPr bwMode="auto">
          <a:xfrm>
            <a:off x="76200" y="4648200"/>
            <a:ext cx="4603270" cy="2209713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971800" y="4724400"/>
            <a:ext cx="65532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. Murokh et al.,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 and Fabrication of an X-band Traveling Wave deflection Mode Cavity for Longitudinal Characterization of Ultra-Short Electron Beam Pulses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Proc. Of EPAC08, Genoa, Italy, 2008, pp. 1215-1217</a:t>
            </a:r>
          </a:p>
        </p:txBody>
      </p:sp>
      <p:sp>
        <p:nvSpPr>
          <p:cNvPr id="9" name="Rectangle 8"/>
          <p:cNvSpPr/>
          <p:nvPr/>
        </p:nvSpPr>
        <p:spPr>
          <a:xfrm>
            <a:off x="6314892" y="6488668"/>
            <a:ext cx="292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A. Murokh, </a:t>
            </a:r>
            <a:r>
              <a:rPr lang="en-US" dirty="0" err="1" smtClean="0"/>
              <a:t>Radiabeam</a:t>
            </a:r>
            <a:r>
              <a:rPr lang="en-US" dirty="0" smtClean="0"/>
              <a:t> Tech.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6324600" cy="914400"/>
          </a:xfrm>
          <a:ln w="28575" cmpd="sng"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Manufacturing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1" y="6172200"/>
            <a:ext cx="8991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14300" lvl="0" indent="7938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Adapted </a:t>
            </a:r>
            <a:r>
              <a:rPr lang="en-US" sz="2000" dirty="0" smtClean="0"/>
              <a:t>SLAC cleaning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handling procedures </a:t>
            </a:r>
            <a:r>
              <a:rPr lang="en-US" sz="2000" noProof="0" dirty="0" smtClean="0"/>
              <a:t>developed for high gradient X-band structures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352800"/>
            <a:ext cx="4074488" cy="27339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3429000"/>
            <a:ext cx="4009626" cy="26102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14892" y="6488668"/>
            <a:ext cx="292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A. Murokh, </a:t>
            </a:r>
            <a:r>
              <a:rPr lang="en-US" dirty="0" err="1" smtClean="0"/>
              <a:t>Radiabeam</a:t>
            </a:r>
            <a:r>
              <a:rPr lang="en-US" dirty="0" smtClean="0"/>
              <a:t> Tech.</a:t>
            </a:r>
            <a:endParaRPr lang="en-US" dirty="0"/>
          </a:p>
        </p:txBody>
      </p:sp>
      <p:pic>
        <p:nvPicPr>
          <p:cNvPr id="4098" name="Picture 2" descr="BC268D7E-AD3C-4BC9-823C-EF59D1112BF1@local"/>
          <p:cNvPicPr>
            <a:picLocks noChangeAspect="1" noChangeArrowheads="1"/>
          </p:cNvPicPr>
          <p:nvPr/>
        </p:nvPicPr>
        <p:blipFill>
          <a:blip r:embed="rId5" cstate="print"/>
          <a:srcRect l="20919" t="21739" r="19628" b="23478"/>
          <a:stretch>
            <a:fillRect/>
          </a:stretch>
        </p:blipFill>
        <p:spPr bwMode="auto">
          <a:xfrm>
            <a:off x="6172200" y="762000"/>
            <a:ext cx="21336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6F36F1BF-079F-4453-B1A6-ADA2BD3B5EFE@local"/>
          <p:cNvPicPr>
            <a:picLocks noChangeAspect="1" noChangeArrowheads="1"/>
          </p:cNvPicPr>
          <p:nvPr/>
        </p:nvPicPr>
        <p:blipFill>
          <a:blip r:embed="rId6" cstate="print"/>
          <a:srcRect l="9491" t="23673" r="10648" b="22715"/>
          <a:stretch>
            <a:fillRect/>
          </a:stretch>
        </p:blipFill>
        <p:spPr bwMode="auto">
          <a:xfrm>
            <a:off x="304800" y="762000"/>
            <a:ext cx="5562600" cy="248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/>
              <a:t>I want to thank all contributors to this report:</a:t>
            </a:r>
          </a:p>
          <a:p>
            <a:r>
              <a:rPr lang="en-US" sz="2800" dirty="0" smtClean="0"/>
              <a:t>Gordon Bowden, Yuantao Ding, Paul Emma, Patrick Krejcik, James Lewandowski, Cecile Limborg, Michael Litos, Robert Reed, Juwen Wang, and Dao Xiang of SLAC</a:t>
            </a:r>
          </a:p>
          <a:p>
            <a:r>
              <a:rPr lang="en-US" sz="2800" dirty="0" smtClean="0"/>
              <a:t>Joel England of SLAC and previously of UCLA</a:t>
            </a:r>
          </a:p>
          <a:p>
            <a:r>
              <a:rPr lang="en-US" sz="2800" dirty="0" err="1" smtClean="0"/>
              <a:t>Pietro</a:t>
            </a:r>
            <a:r>
              <a:rPr lang="en-US" sz="2800" dirty="0" smtClean="0"/>
              <a:t> </a:t>
            </a:r>
            <a:r>
              <a:rPr lang="en-US" sz="2800" dirty="0" err="1" smtClean="0"/>
              <a:t>Musumeci</a:t>
            </a:r>
            <a:r>
              <a:rPr lang="en-US" sz="2800" dirty="0" smtClean="0"/>
              <a:t> of UCLA</a:t>
            </a:r>
          </a:p>
          <a:p>
            <a:r>
              <a:rPr lang="en-US" sz="2800" dirty="0" smtClean="0"/>
              <a:t>Jake </a:t>
            </a:r>
            <a:r>
              <a:rPr lang="en-US" sz="2800" dirty="0" err="1" smtClean="0"/>
              <a:t>Haimson</a:t>
            </a:r>
            <a:r>
              <a:rPr lang="en-US" sz="2800" dirty="0" smtClean="0"/>
              <a:t> of </a:t>
            </a:r>
            <a:r>
              <a:rPr lang="en-US" sz="2800" dirty="0" err="1" smtClean="0"/>
              <a:t>Haimson</a:t>
            </a:r>
            <a:r>
              <a:rPr lang="en-US" sz="2800" dirty="0" smtClean="0"/>
              <a:t> Research Corporation</a:t>
            </a:r>
          </a:p>
          <a:p>
            <a:r>
              <a:rPr lang="en-US" sz="2800" dirty="0" smtClean="0"/>
              <a:t>Alex Murokh and Luigi Faillace of </a:t>
            </a:r>
            <a:r>
              <a:rPr lang="en-US" sz="2800" dirty="0" err="1" smtClean="0"/>
              <a:t>Radiabeam</a:t>
            </a:r>
            <a:r>
              <a:rPr lang="en-US" sz="2800" dirty="0" smtClean="0"/>
              <a:t> Technologies </a:t>
            </a:r>
          </a:p>
          <a:p>
            <a:r>
              <a:rPr lang="en-US" sz="2800" dirty="0" smtClean="0"/>
              <a:t>Craig </a:t>
            </a:r>
            <a:r>
              <a:rPr lang="en-US" sz="2800" dirty="0" err="1" smtClean="0"/>
              <a:t>Wilsen</a:t>
            </a:r>
            <a:r>
              <a:rPr lang="en-US" sz="2800" dirty="0" smtClean="0"/>
              <a:t>  of L3 Communications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653219" y="-834489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XTD-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1"/>
          <a:stretch/>
        </p:blipFill>
        <p:spPr>
          <a:xfrm>
            <a:off x="381000" y="867930"/>
            <a:ext cx="8181761" cy="59717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3144" y="0"/>
            <a:ext cx="5917472" cy="1735860"/>
          </a:xfrm>
          <a:prstGeom prst="rect">
            <a:avLst/>
          </a:prstGeom>
          <a:noFill/>
        </p:spPr>
        <p:txBody>
          <a:bodyPr wrap="square" lIns="438912" tIns="219456" rIns="438912" bIns="219456" rtlCol="0">
            <a:spAutoFit/>
          </a:bodyPr>
          <a:lstStyle/>
          <a:p>
            <a:pPr algn="ctr"/>
            <a:r>
              <a:rPr lang="en-US" sz="2800" dirty="0" smtClean="0"/>
              <a:t>Complete deflector,</a:t>
            </a:r>
          </a:p>
          <a:p>
            <a:pPr algn="ctr"/>
            <a:r>
              <a:rPr lang="en-US" sz="2800" dirty="0" smtClean="0"/>
              <a:t>Now </a:t>
            </a:r>
            <a:r>
              <a:rPr lang="en-US" sz="2800" dirty="0"/>
              <a:t>a</a:t>
            </a:r>
            <a:r>
              <a:rPr lang="en-US" sz="2800" dirty="0" smtClean="0"/>
              <a:t>t </a:t>
            </a:r>
            <a:r>
              <a:rPr lang="en-US" sz="2800" dirty="0"/>
              <a:t>BNL waiting for high-power tests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357921" y="6516469"/>
            <a:ext cx="3809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Luigi </a:t>
            </a:r>
            <a:r>
              <a:rPr lang="en-US" dirty="0"/>
              <a:t>Faillace, </a:t>
            </a:r>
            <a:r>
              <a:rPr lang="en-US" dirty="0" err="1"/>
              <a:t>Radiabeam</a:t>
            </a:r>
            <a:r>
              <a:rPr lang="en-US" dirty="0"/>
              <a:t> Tech. 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90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653219" y="-8344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64" y="1143000"/>
            <a:ext cx="7705417" cy="2357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733800"/>
            <a:ext cx="3870410" cy="2419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0" t="49892" r="26094" b="739"/>
          <a:stretch/>
        </p:blipFill>
        <p:spPr bwMode="auto">
          <a:xfrm>
            <a:off x="4724400" y="3689533"/>
            <a:ext cx="3849981" cy="24826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89466" y="-76200"/>
            <a:ext cx="5917472" cy="1735860"/>
          </a:xfrm>
          <a:prstGeom prst="rect">
            <a:avLst/>
          </a:prstGeom>
          <a:noFill/>
        </p:spPr>
        <p:txBody>
          <a:bodyPr wrap="square" lIns="438912" tIns="219456" rIns="438912" bIns="219456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Cold Measurements,</a:t>
            </a:r>
            <a:r>
              <a:rPr lang="en-US" sz="2800" dirty="0"/>
              <a:t> </a:t>
            </a:r>
            <a:endParaRPr lang="en-US" sz="2800" dirty="0" smtClean="0"/>
          </a:p>
          <a:p>
            <a:pPr algn="ctr"/>
            <a:r>
              <a:rPr lang="en-US" sz="2800" dirty="0"/>
              <a:t>d</a:t>
            </a:r>
            <a:r>
              <a:rPr lang="en-US" sz="2800" dirty="0" smtClean="0"/>
              <a:t>one at SLAC on  September 2012</a:t>
            </a:r>
            <a:endParaRPr lang="en-US" sz="2800" dirty="0"/>
          </a:p>
          <a:p>
            <a:pPr algn="ctr"/>
            <a:endParaRPr lang="en-US" sz="28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9876" y="6364069"/>
            <a:ext cx="357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L. </a:t>
            </a:r>
            <a:r>
              <a:rPr lang="en-US" dirty="0">
                <a:latin typeface="+mj-lt"/>
              </a:rPr>
              <a:t>Faillace, </a:t>
            </a:r>
            <a:r>
              <a:rPr lang="en-US" dirty="0" err="1">
                <a:latin typeface="+mj-lt"/>
              </a:rPr>
              <a:t>Radiabeam</a:t>
            </a:r>
            <a:r>
              <a:rPr lang="en-US" dirty="0">
                <a:latin typeface="+mj-lt"/>
              </a:rPr>
              <a:t> Tech. </a:t>
            </a:r>
          </a:p>
          <a:p>
            <a:pPr algn="ctr"/>
            <a:r>
              <a:rPr lang="en-US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87057" y="3395246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Reflection</a:t>
            </a:r>
            <a:endParaRPr lang="en-US" sz="16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7364" y="3395246"/>
            <a:ext cx="1291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Transmission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04663" y="6097644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On-Axis Electric Field</a:t>
            </a:r>
            <a:endParaRPr lang="en-US" sz="16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67200" y="6138446"/>
            <a:ext cx="430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Bead pull measurements , reflection from bead</a:t>
            </a:r>
            <a:endParaRPr lang="en-US" sz="1600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135" y="6604084"/>
            <a:ext cx="63706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R. </a:t>
            </a:r>
            <a:r>
              <a:rPr lang="en-US" sz="1200" dirty="0" smtClean="0"/>
              <a:t>Agustsson et al. in </a:t>
            </a:r>
            <a:r>
              <a:rPr lang="en-US" sz="1200" i="1" dirty="0"/>
              <a:t>Proceedings of IPAC2012 </a:t>
            </a:r>
            <a:r>
              <a:rPr lang="en-US" sz="1200" dirty="0"/>
              <a:t>(New </a:t>
            </a:r>
            <a:r>
              <a:rPr lang="en-US" sz="1200" dirty="0" smtClean="0"/>
              <a:t>Orleans, Louisiana</a:t>
            </a:r>
            <a:r>
              <a:rPr lang="en-US" sz="1200" dirty="0"/>
              <a:t>, USA, 2012) pp. 3389–3391</a:t>
            </a:r>
          </a:p>
        </p:txBody>
      </p:sp>
    </p:spTree>
    <p:extLst>
      <p:ext uri="{BB962C8B-B14F-4D97-AF65-F5344CB8AC3E}">
        <p14:creationId xmlns:p14="http://schemas.microsoft.com/office/powerpoint/2010/main" val="169254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Proposed application: Measurements of Longitudinal Phase Space of BNL ATF Beam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-228600" y="985762"/>
            <a:ext cx="9601200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80000"/>
              </a:lnSpc>
              <a:spcAft>
                <a:spcPts val="600"/>
              </a:spcAft>
            </a:pPr>
            <a:r>
              <a:rPr lang="en-US" sz="2400" dirty="0" smtClean="0"/>
              <a:t>Longitudinal resolution should be better than 10 </a:t>
            </a:r>
            <a:r>
              <a:rPr lang="en-US" sz="2400" dirty="0" err="1" smtClean="0"/>
              <a:t>fs</a:t>
            </a:r>
            <a:r>
              <a:rPr lang="en-US" sz="2400" dirty="0" smtClean="0"/>
              <a:t> for </a:t>
            </a:r>
            <a:br>
              <a:rPr lang="en-US" sz="2400" dirty="0" smtClean="0"/>
            </a:br>
            <a:r>
              <a:rPr lang="en-US" sz="2400" dirty="0" smtClean="0"/>
              <a:t>beam energy 75 </a:t>
            </a:r>
            <a:r>
              <a:rPr lang="en-US" sz="2400" dirty="0" err="1" smtClean="0"/>
              <a:t>MeV</a:t>
            </a:r>
            <a:r>
              <a:rPr lang="en-US" sz="2400" dirty="0" smtClean="0"/>
              <a:t> and transverse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 ~2 um.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9144000" cy="294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 rot="5400000">
            <a:off x="533400" y="3657600"/>
            <a:ext cx="1981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348353" y="3604647"/>
            <a:ext cx="1981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0" y="2819400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00200" y="2373868"/>
            <a:ext cx="74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 err="1" smtClean="0"/>
              <a:t>fs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5029200"/>
            <a:ext cx="48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Numerical (ELEGANT) model of ATF X-band deflector  experiment: a post-compressor beam longitudinal phase space in (</a:t>
            </a:r>
            <a:r>
              <a:rPr lang="en-US" dirty="0" err="1" smtClean="0"/>
              <a:t>p,t</a:t>
            </a:r>
            <a:r>
              <a:rPr lang="en-US" dirty="0" smtClean="0"/>
              <a:t>)-coordinates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00600" y="5105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(X,Y) map after the </a:t>
            </a:r>
            <a:r>
              <a:rPr lang="en-US" dirty="0" err="1" smtClean="0"/>
              <a:t>rf</a:t>
            </a:r>
            <a:r>
              <a:rPr lang="en-US" dirty="0" smtClean="0"/>
              <a:t> deflector and a bending magnet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314892" y="6488668"/>
            <a:ext cx="292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 . Murokh, </a:t>
            </a:r>
            <a:r>
              <a:rPr lang="en-US" dirty="0" err="1" smtClean="0"/>
              <a:t>Radiabeam</a:t>
            </a:r>
            <a:r>
              <a:rPr lang="en-US" dirty="0" smtClean="0"/>
              <a:t> Tech.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9.3 GHz </a:t>
            </a:r>
            <a:r>
              <a:rPr lang="en-US" sz="3200" noProof="0" dirty="0" smtClean="0">
                <a:latin typeface="+mj-lt"/>
                <a:ea typeface="+mj-ea"/>
                <a:cs typeface="+mj-cs"/>
              </a:rPr>
              <a:t>SW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deflector at UCLA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Group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930612"/>
              </p:ext>
            </p:extLst>
          </p:nvPr>
        </p:nvGraphicFramePr>
        <p:xfrm>
          <a:off x="228600" y="685800"/>
          <a:ext cx="8799513" cy="2746192"/>
        </p:xfrm>
        <a:graphic>
          <a:graphicData uri="http://schemas.openxmlformats.org/drawingml/2006/table">
            <a:tbl>
              <a:tblPr/>
              <a:tblGrid>
                <a:gridCol w="4400550"/>
                <a:gridCol w="4398963"/>
              </a:tblGrid>
              <a:tr h="141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Frequency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9.6 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Beam pipe diameter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72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Phase advance per cell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π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 cell structure kick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0.528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MeV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Sqrt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(50 kW)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Unloaded 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External 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13517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Structure length (without beam pipes)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~14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724400" y="4038600"/>
            <a:ext cx="411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R. J. England et al., </a:t>
            </a:r>
            <a:r>
              <a:rPr lang="en-US" i="1" dirty="0" smtClean="0"/>
              <a:t>X-Band Dipole Mode Deflecting Cavity for the UCLA Neptune </a:t>
            </a:r>
            <a:r>
              <a:rPr lang="en-US" i="1" dirty="0" err="1" smtClean="0"/>
              <a:t>Beamline</a:t>
            </a:r>
            <a:r>
              <a:rPr lang="en-US" dirty="0" smtClean="0"/>
              <a:t>, in Proc. of</a:t>
            </a:r>
            <a:r>
              <a:rPr lang="en-US" i="1" dirty="0" smtClean="0"/>
              <a:t> PAC 2005 , </a:t>
            </a:r>
            <a:r>
              <a:rPr lang="en-US" dirty="0" smtClean="0"/>
              <a:t>Knoxville, Tennessee</a:t>
            </a:r>
            <a:endParaRPr lang="en-US" dirty="0"/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/>
          <a:srcRect l="8475" r="6780"/>
          <a:stretch>
            <a:fillRect/>
          </a:stretch>
        </p:blipFill>
        <p:spPr bwMode="auto">
          <a:xfrm>
            <a:off x="228600" y="3429000"/>
            <a:ext cx="4191000" cy="342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893704" y="6519446"/>
            <a:ext cx="22502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R. J. England, SLAC/UCLA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983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Cavity Design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115" y="3022600"/>
            <a:ext cx="403070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048000"/>
            <a:ext cx="396716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4479742" y="6214646"/>
            <a:ext cx="45200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reconditioned </a:t>
            </a:r>
            <a:r>
              <a:rPr lang="en-US" sz="1600" dirty="0" smtClean="0"/>
              <a:t>VA-24G </a:t>
            </a:r>
            <a:r>
              <a:rPr lang="en-US" sz="1600" dirty="0"/>
              <a:t>X-band klystron (50 kW peak)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1295400" y="6172200"/>
            <a:ext cx="2735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one cell with polarization holes</a:t>
            </a:r>
          </a:p>
        </p:txBody>
      </p:sp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3400279" y="797514"/>
            <a:ext cx="559132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9-cell </a:t>
            </a:r>
            <a:r>
              <a:rPr lang="en-US" sz="2000" dirty="0"/>
              <a:t>standing wave structure made of </a:t>
            </a:r>
            <a:r>
              <a:rPr lang="en-US" sz="2000" dirty="0" err="1" smtClean="0"/>
              <a:t>GlidCop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cells are stacked </a:t>
            </a:r>
            <a:r>
              <a:rPr lang="en-US" sz="2000" dirty="0" err="1" smtClean="0"/>
              <a:t>ConFlat</a:t>
            </a:r>
            <a:r>
              <a:rPr lang="en-US" sz="2000" dirty="0" smtClean="0"/>
              <a:t> vacuum flanges – no brazing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center-fed input </a:t>
            </a:r>
            <a:r>
              <a:rPr lang="en-US" sz="2000" dirty="0" err="1" smtClean="0"/>
              <a:t>rf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EDM’ed</a:t>
            </a:r>
            <a:r>
              <a:rPr lang="en-US" sz="2000" dirty="0" smtClean="0"/>
              <a:t> </a:t>
            </a:r>
            <a:r>
              <a:rPr lang="en-US" sz="2000" dirty="0"/>
              <a:t>polarization </a:t>
            </a:r>
            <a:r>
              <a:rPr lang="en-US" sz="2000" dirty="0" smtClean="0"/>
              <a:t>holes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6893704" y="6488668"/>
            <a:ext cx="22502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R. J. England, SLAC/UCLA</a:t>
            </a:r>
            <a:endParaRPr lang="en-US" sz="1600" dirty="0"/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537" y="821703"/>
            <a:ext cx="2574925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>Application: Measurement of Longitudinal Phase Space</a:t>
            </a:r>
          </a:p>
        </p:txBody>
      </p:sp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315200" cy="411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113251" y="6488668"/>
            <a:ext cx="2030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Musumeci</a:t>
            </a:r>
            <a:r>
              <a:rPr lang="en-US" dirty="0" smtClean="0"/>
              <a:t>, UCLA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457200"/>
            <a:ext cx="8610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noProof="0" dirty="0" smtClean="0"/>
              <a:t>Measurements of </a:t>
            </a:r>
            <a:r>
              <a:rPr lang="en-US" sz="2000" dirty="0" smtClean="0"/>
              <a:t>3.5 </a:t>
            </a:r>
            <a:r>
              <a:rPr lang="en-US" sz="2000" dirty="0" err="1" smtClean="0"/>
              <a:t>MeV</a:t>
            </a:r>
            <a:r>
              <a:rPr lang="en-US" sz="2000" dirty="0" smtClean="0"/>
              <a:t> beam:</a:t>
            </a:r>
            <a:r>
              <a:rPr lang="en-US" sz="2000" noProof="0" dirty="0" smtClean="0"/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noProof="0" dirty="0" smtClean="0"/>
              <a:t>Time resolution is 50 </a:t>
            </a:r>
            <a:r>
              <a:rPr lang="en-US" sz="2000" noProof="0" dirty="0" err="1" smtClean="0"/>
              <a:t>fs</a:t>
            </a:r>
            <a:r>
              <a:rPr lang="en-US" sz="2000" dirty="0" smtClean="0"/>
              <a:t> </a:t>
            </a:r>
            <a:endParaRPr lang="en-US" sz="2000" noProof="0" dirty="0" smtClean="0"/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Energy resolution is 1 </a:t>
            </a:r>
            <a:r>
              <a:rPr lang="en-US" sz="2000" dirty="0" err="1" smtClean="0"/>
              <a:t>keV</a:t>
            </a:r>
            <a:r>
              <a:rPr lang="en-US" sz="2000" dirty="0" smtClean="0"/>
              <a:t>, determined by energy spread introduced by </a:t>
            </a:r>
            <a:r>
              <a:rPr lang="en-US" sz="2000" dirty="0" err="1" smtClean="0"/>
              <a:t>rf</a:t>
            </a:r>
            <a:r>
              <a:rPr lang="en-US" sz="2000" dirty="0" smtClean="0"/>
              <a:t> deflector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14600"/>
            <a:ext cx="554079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867400" y="3124200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linear phase space</a:t>
            </a:r>
          </a:p>
          <a:p>
            <a:endParaRPr lang="en-US" dirty="0"/>
          </a:p>
          <a:p>
            <a:r>
              <a:rPr lang="en-US" dirty="0" smtClean="0"/>
              <a:t>High 6D beam brightness</a:t>
            </a:r>
          </a:p>
          <a:p>
            <a:endParaRPr lang="en-US" dirty="0"/>
          </a:p>
          <a:p>
            <a:r>
              <a:rPr lang="en-US" dirty="0" smtClean="0"/>
              <a:t>Ultralow longitudinal emittance (&lt;0.5 um)</a:t>
            </a:r>
            <a:endParaRPr lang="en-US" dirty="0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609600" y="6019800"/>
            <a:ext cx="5867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Longitudinal phase space </a:t>
            </a:r>
            <a:r>
              <a:rPr lang="en-US" sz="1600" dirty="0"/>
              <a:t>measurement compared with simulation. 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Bunch charge 20pC,  500 </a:t>
            </a:r>
            <a:r>
              <a:rPr lang="en-US" sz="1600" dirty="0"/>
              <a:t>micron </a:t>
            </a:r>
            <a:r>
              <a:rPr lang="en-US" sz="1600" dirty="0" err="1"/>
              <a:t>rms</a:t>
            </a:r>
            <a:r>
              <a:rPr lang="en-US" sz="1600" dirty="0"/>
              <a:t> </a:t>
            </a:r>
            <a:r>
              <a:rPr lang="en-US" sz="1600" dirty="0" smtClean="0"/>
              <a:t>laser spot size on the cathode.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7113251" y="6488668"/>
            <a:ext cx="2030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Musumeci</a:t>
            </a:r>
            <a:r>
              <a:rPr lang="en-US" dirty="0" smtClean="0"/>
              <a:t>, UCLA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24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Application: Measurement of Longitudinal Phase Space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" y="1981200"/>
            <a:ext cx="6934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J. T. Moody et al</a:t>
            </a:r>
            <a:r>
              <a:rPr lang="en-US" sz="1600" i="1" dirty="0" smtClean="0"/>
              <a:t>., Longitudinal phase space characterization of the blow-out </a:t>
            </a:r>
            <a:br>
              <a:rPr lang="en-US" sz="1600" i="1" dirty="0" smtClean="0"/>
            </a:br>
            <a:r>
              <a:rPr lang="en-US" sz="1600" i="1" dirty="0" smtClean="0"/>
              <a:t>regime of </a:t>
            </a:r>
            <a:r>
              <a:rPr lang="en-US" sz="1600" i="1" dirty="0" err="1" smtClean="0"/>
              <a:t>rf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photoinjector</a:t>
            </a:r>
            <a:r>
              <a:rPr lang="en-US" sz="1600" i="1" dirty="0" smtClean="0"/>
              <a:t> operation</a:t>
            </a:r>
            <a:r>
              <a:rPr lang="en-US" sz="1600" dirty="0" smtClean="0"/>
              <a:t>, Phys. Rev. STAB 12, 070704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abstrac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858705"/>
            <a:ext cx="8321040" cy="4399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" y="-142893"/>
            <a:ext cx="8763000" cy="990600"/>
          </a:xfrm>
        </p:spPr>
        <p:txBody>
          <a:bodyPr>
            <a:no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Ultrafast relativistic electron diffraction </a:t>
            </a:r>
            <a:r>
              <a:rPr lang="en-US" sz="2800" dirty="0"/>
              <a:t>with RF </a:t>
            </a:r>
            <a:r>
              <a:rPr lang="en-US" sz="2800" dirty="0" smtClean="0"/>
              <a:t>streak camera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457200" y="5004137"/>
            <a:ext cx="807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000" dirty="0" smtClean="0"/>
              <a:t>Truly single shot technique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000" dirty="0" smtClean="0"/>
              <a:t>Temporal resolution set by RF deflector and</a:t>
            </a:r>
            <a:r>
              <a:rPr lang="en-US" sz="2000" dirty="0"/>
              <a:t> n</a:t>
            </a:r>
            <a:r>
              <a:rPr lang="en-US" sz="2000" dirty="0" smtClean="0"/>
              <a:t>ot limited by e-beam bunch length or time-of-arrival jitter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7113251" y="6488668"/>
            <a:ext cx="2030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Musumeci</a:t>
            </a:r>
            <a:r>
              <a:rPr lang="en-US" dirty="0" smtClean="0"/>
              <a:t>, UCLA</a:t>
            </a:r>
          </a:p>
        </p:txBody>
      </p:sp>
    </p:spTree>
    <p:extLst>
      <p:ext uri="{BB962C8B-B14F-4D97-AF65-F5344CB8AC3E}">
        <p14:creationId xmlns:p14="http://schemas.microsoft.com/office/powerpoint/2010/main" val="408633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838200"/>
          </a:xfrm>
        </p:spPr>
        <p:txBody>
          <a:bodyPr>
            <a:noAutofit/>
          </a:bodyPr>
          <a:lstStyle/>
          <a:p>
            <a:r>
              <a:rPr lang="en-US" sz="2400" dirty="0"/>
              <a:t>Ultrafast relativistic electron diffraction with RF streak </a:t>
            </a:r>
            <a:r>
              <a:rPr lang="en-US" sz="2400" dirty="0" smtClean="0"/>
              <a:t>camera,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Single </a:t>
            </a:r>
            <a:r>
              <a:rPr lang="en-US" sz="2400" dirty="0" smtClean="0"/>
              <a:t>shot study of heating and melting of gold crystal</a:t>
            </a:r>
            <a:endParaRPr lang="en-US" sz="2400" dirty="0"/>
          </a:p>
        </p:txBody>
      </p:sp>
      <p:pic>
        <p:nvPicPr>
          <p:cNvPr id="7" name="Content Placeholder 6" descr="laseronlaserof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143000"/>
            <a:ext cx="4330294" cy="4525963"/>
          </a:xfrm>
        </p:spPr>
      </p:pic>
      <p:sp>
        <p:nvSpPr>
          <p:cNvPr id="4" name="TextBox 3"/>
          <p:cNvSpPr txBox="1"/>
          <p:nvPr/>
        </p:nvSpPr>
        <p:spPr>
          <a:xfrm>
            <a:off x="5024487" y="6188027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Musumeci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 Journal of Applied </a:t>
            </a:r>
          </a:p>
          <a:p>
            <a:r>
              <a:rPr lang="en-US" dirty="0" smtClean="0"/>
              <a:t>Physics,</a:t>
            </a:r>
            <a:r>
              <a:rPr lang="en-US" b="1" dirty="0" smtClean="0"/>
              <a:t> 108</a:t>
            </a:r>
            <a:r>
              <a:rPr lang="en-US" dirty="0" smtClean="0"/>
              <a:t>, 114513 (2010)</a:t>
            </a:r>
          </a:p>
        </p:txBody>
      </p:sp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114" y="1600200"/>
            <a:ext cx="4451686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/>
          <p:cNvGrpSpPr/>
          <p:nvPr/>
        </p:nvGrpSpPr>
        <p:grpSpPr>
          <a:xfrm>
            <a:off x="874380" y="4419600"/>
            <a:ext cx="2310384" cy="762000"/>
            <a:chOff x="1042416" y="4876800"/>
            <a:chExt cx="2310384" cy="762000"/>
          </a:xfrm>
        </p:grpSpPr>
        <p:sp>
          <p:nvSpPr>
            <p:cNvPr id="8" name="Rectangle 7"/>
            <p:cNvSpPr/>
            <p:nvPr/>
          </p:nvSpPr>
          <p:spPr>
            <a:xfrm>
              <a:off x="1905000" y="5257800"/>
              <a:ext cx="3048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417320" y="5562600"/>
              <a:ext cx="3048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42416" y="4876800"/>
              <a:ext cx="3048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09800" y="5257800"/>
              <a:ext cx="3048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43200" y="5562600"/>
              <a:ext cx="3048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48000" y="4953000"/>
              <a:ext cx="3048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 flipH="1">
            <a:off x="6172200" y="3962400"/>
            <a:ext cx="76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51164" y="5334000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(200)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0164" y="4648200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(220)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355576" y="5334000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(200)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36576" y="4648200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(220)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19600" y="502920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Capturing ultrafast structural evolutions with a single pulse of </a:t>
            </a:r>
            <a:r>
              <a:rPr lang="en-US" i="1" dirty="0" err="1" smtClean="0"/>
              <a:t>MeV</a:t>
            </a:r>
            <a:r>
              <a:rPr lang="en-US" i="1" dirty="0" smtClean="0"/>
              <a:t> electrons: </a:t>
            </a:r>
          </a:p>
          <a:p>
            <a:r>
              <a:rPr lang="en-US" i="1" dirty="0" smtClean="0"/>
              <a:t>RF streak camera based electron diffraction.</a:t>
            </a:r>
            <a:endParaRPr lang="en-US" i="1" dirty="0"/>
          </a:p>
        </p:txBody>
      </p:sp>
      <p:grpSp>
        <p:nvGrpSpPr>
          <p:cNvPr id="5" name="Group 27"/>
          <p:cNvGrpSpPr/>
          <p:nvPr/>
        </p:nvGrpSpPr>
        <p:grpSpPr>
          <a:xfrm>
            <a:off x="4953000" y="1002268"/>
            <a:ext cx="3874130" cy="3722132"/>
            <a:chOff x="4953000" y="1002268"/>
            <a:chExt cx="3874130" cy="3722132"/>
          </a:xfrm>
        </p:grpSpPr>
        <p:sp>
          <p:nvSpPr>
            <p:cNvPr id="21" name="Oval 20"/>
            <p:cNvSpPr/>
            <p:nvPr/>
          </p:nvSpPr>
          <p:spPr>
            <a:xfrm>
              <a:off x="4953000" y="2209800"/>
              <a:ext cx="1066800" cy="914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162800" y="3810000"/>
              <a:ext cx="1066800" cy="914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10800000" flipV="1">
              <a:off x="5715000" y="1371600"/>
              <a:ext cx="114300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H="1">
              <a:off x="6172200" y="2286000"/>
              <a:ext cx="2286000" cy="609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845930" y="1002268"/>
              <a:ext cx="19812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These are obtained by moving the mechanical delay line</a:t>
              </a:r>
              <a:endParaRPr lang="en-US" sz="1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6200" y="5638800"/>
            <a:ext cx="3516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 in excellent agreement with</a:t>
            </a:r>
          </a:p>
          <a:p>
            <a:r>
              <a:rPr lang="en-US" dirty="0" smtClean="0"/>
              <a:t> frame-by-frame UED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98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5319E-6 L 0.00139 -0.388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0555 L 0.09583 -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1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4220" b="1101"/>
          <a:stretch>
            <a:fillRect/>
          </a:stretch>
        </p:blipFill>
        <p:spPr>
          <a:xfrm>
            <a:off x="228599" y="1860069"/>
            <a:ext cx="8772793" cy="3169131"/>
          </a:xfrm>
        </p:spPr>
      </p:pic>
      <p:grpSp>
        <p:nvGrpSpPr>
          <p:cNvPr id="30" name="Group 29"/>
          <p:cNvGrpSpPr/>
          <p:nvPr/>
        </p:nvGrpSpPr>
        <p:grpSpPr>
          <a:xfrm>
            <a:off x="6921938" y="3124200"/>
            <a:ext cx="1002862" cy="1295400"/>
            <a:chOff x="6921938" y="2362200"/>
            <a:chExt cx="1002862" cy="129540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7183548" y="3200400"/>
              <a:ext cx="533400" cy="1828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640748" y="3288268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x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7183548" y="2514600"/>
              <a:ext cx="0" cy="6858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921938" y="2362200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6200" y="0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Streaked Electron radiography:</a:t>
            </a:r>
          </a:p>
          <a:p>
            <a:pPr algn="ctr"/>
            <a:r>
              <a:rPr lang="en-US" sz="3200" dirty="0" smtClean="0"/>
              <a:t>Single shot study of Electro-Magnetic field dynamics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3276600" y="6096000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1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15000" y="6096000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2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600" y="4419600"/>
            <a:ext cx="1600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113251" y="6488668"/>
            <a:ext cx="2030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Musumeci</a:t>
            </a:r>
            <a:r>
              <a:rPr lang="en-US" dirty="0" smtClean="0"/>
              <a:t>, UCLA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5791200"/>
            <a:ext cx="8469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C.M. </a:t>
            </a:r>
            <a:r>
              <a:rPr lang="en-US" sz="2000" dirty="0" err="1" smtClean="0"/>
              <a:t>Scoby</a:t>
            </a:r>
            <a:r>
              <a:rPr lang="en-US" sz="2000" dirty="0"/>
              <a:t> </a:t>
            </a:r>
            <a:r>
              <a:rPr lang="en-US" sz="2000" dirty="0" smtClean="0"/>
              <a:t>et al., Single-shot 35 </a:t>
            </a:r>
            <a:r>
              <a:rPr lang="en-US" sz="2000" dirty="0" err="1" smtClean="0"/>
              <a:t>fs</a:t>
            </a:r>
            <a:r>
              <a:rPr lang="en-US" sz="2000" dirty="0" smtClean="0"/>
              <a:t> temporal resolution electron </a:t>
            </a:r>
            <a:r>
              <a:rPr lang="en-US" sz="2000" dirty="0" err="1" smtClean="0"/>
              <a:t>shadowgraphy</a:t>
            </a:r>
            <a:r>
              <a:rPr lang="en-US" sz="2000" dirty="0" smtClean="0"/>
              <a:t>, </a:t>
            </a:r>
          </a:p>
          <a:p>
            <a:r>
              <a:rPr lang="en-US" sz="2000" dirty="0" smtClean="0"/>
              <a:t>Appl. Phys. </a:t>
            </a:r>
            <a:r>
              <a:rPr lang="en-US" sz="2000" dirty="0" err="1" smtClean="0"/>
              <a:t>Lett</a:t>
            </a:r>
            <a:r>
              <a:rPr lang="en-US" sz="2000" dirty="0" smtClean="0"/>
              <a:t>., </a:t>
            </a:r>
            <a:r>
              <a:rPr lang="en-US" sz="2000" b="1" dirty="0" smtClean="0"/>
              <a:t>102</a:t>
            </a:r>
            <a:r>
              <a:rPr lang="en-US" sz="2000" dirty="0" smtClean="0"/>
              <a:t>, 023506, (2013)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168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Introduction</a:t>
            </a:r>
          </a:p>
          <a:p>
            <a:r>
              <a:rPr lang="en-US" sz="2800" dirty="0" smtClean="0"/>
              <a:t>Traveling wave (TW) </a:t>
            </a:r>
            <a:r>
              <a:rPr lang="en-US" sz="2800" dirty="0" err="1" smtClean="0"/>
              <a:t>rf</a:t>
            </a:r>
            <a:r>
              <a:rPr lang="en-US" sz="2800" dirty="0" smtClean="0"/>
              <a:t> deflectors</a:t>
            </a:r>
            <a:endParaRPr lang="en-US" sz="2800" dirty="0"/>
          </a:p>
          <a:p>
            <a:pPr lvl="1"/>
            <a:r>
              <a:rPr lang="en-US" sz="2400" dirty="0" smtClean="0"/>
              <a:t>SLAC 11.4 GHz deflectors</a:t>
            </a:r>
          </a:p>
          <a:p>
            <a:pPr lvl="1"/>
            <a:r>
              <a:rPr lang="en-US" sz="2400" dirty="0" err="1" smtClean="0"/>
              <a:t>Radiabeam</a:t>
            </a:r>
            <a:r>
              <a:rPr lang="en-US" sz="2400" dirty="0" smtClean="0"/>
              <a:t> Tech. 11.4 GHz TW deflector for BNL Accelerator Test Facility (BNL-ATF)</a:t>
            </a:r>
          </a:p>
          <a:p>
            <a:r>
              <a:rPr lang="en-GB" sz="2800" dirty="0" smtClean="0"/>
              <a:t>Standing wave (SW) deflectors</a:t>
            </a:r>
          </a:p>
          <a:p>
            <a:pPr lvl="1"/>
            <a:r>
              <a:rPr lang="en-GB" sz="2400" dirty="0" smtClean="0"/>
              <a:t>UCLA 9.6 GHz deflector</a:t>
            </a:r>
          </a:p>
          <a:p>
            <a:pPr lvl="1"/>
            <a:r>
              <a:rPr lang="en-GB" sz="2400" dirty="0" err="1" smtClean="0"/>
              <a:t>Hiamson</a:t>
            </a:r>
            <a:r>
              <a:rPr lang="en-GB" sz="2400" dirty="0" smtClean="0"/>
              <a:t> Research 17 GHz circularly polarized deflector</a:t>
            </a:r>
          </a:p>
          <a:p>
            <a:pPr lvl="1"/>
            <a:r>
              <a:rPr lang="en-US" sz="2400" dirty="0" err="1"/>
              <a:t>Radiabeam</a:t>
            </a:r>
            <a:r>
              <a:rPr lang="en-US" sz="2400" dirty="0"/>
              <a:t> Tech</a:t>
            </a:r>
            <a:r>
              <a:rPr lang="en-US" sz="2400" dirty="0" smtClean="0"/>
              <a:t>. deflector for Ultrafast-Electron-Diffraction </a:t>
            </a:r>
          </a:p>
          <a:p>
            <a:r>
              <a:rPr lang="en-GB" sz="2800" dirty="0" smtClean="0"/>
              <a:t>New X-band </a:t>
            </a:r>
            <a:r>
              <a:rPr lang="en-GB" sz="2800" dirty="0" err="1" smtClean="0"/>
              <a:t>rf</a:t>
            </a:r>
            <a:r>
              <a:rPr lang="en-GB" sz="2800" dirty="0" smtClean="0"/>
              <a:t> power sources and configurations</a:t>
            </a:r>
          </a:p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4800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RF deflector self-calibration</a:t>
            </a:r>
          </a:p>
          <a:p>
            <a:r>
              <a:rPr lang="en-US" sz="2000" dirty="0" smtClean="0"/>
              <a:t>Maximize resolution by using </a:t>
            </a:r>
            <a:r>
              <a:rPr lang="en-US" sz="2000" dirty="0" err="1" smtClean="0"/>
              <a:t>quadrupoles</a:t>
            </a:r>
            <a:r>
              <a:rPr lang="en-US" sz="2000" dirty="0" smtClean="0"/>
              <a:t> and increasing screen distance</a:t>
            </a:r>
          </a:p>
          <a:p>
            <a:r>
              <a:rPr lang="en-US" sz="2000" dirty="0" smtClean="0"/>
              <a:t>Expansion of space-charge hole way too fast to be related to actual electron-cloud expansion</a:t>
            </a:r>
            <a:endParaRPr lang="en-US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990600"/>
            <a:ext cx="3200400" cy="240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streakprofi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799" y="3758184"/>
            <a:ext cx="4956529" cy="24384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38200" y="4419600"/>
            <a:ext cx="1124244" cy="990600"/>
            <a:chOff x="914400" y="4419600"/>
            <a:chExt cx="1124244" cy="99060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914400" y="4953000"/>
              <a:ext cx="0" cy="457200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914400" y="4419600"/>
              <a:ext cx="1124244" cy="457200"/>
              <a:chOff x="914400" y="4343400"/>
              <a:chExt cx="1124244" cy="457200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>
                <a:off x="914400" y="4343400"/>
                <a:ext cx="0" cy="45720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990600" y="4343400"/>
                <a:ext cx="1048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38 fs rms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810000"/>
            <a:ext cx="2352485" cy="2463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6096000" y="3505200"/>
            <a:ext cx="206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Turn pump laser on 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7467600" y="4495800"/>
            <a:ext cx="0" cy="304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483690" y="4419600"/>
            <a:ext cx="74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500 fs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6400800" y="4267200"/>
            <a:ext cx="3048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400800" y="3886200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150 um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-2700000" flipH="1">
            <a:off x="6660963" y="5060763"/>
            <a:ext cx="3048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553200" y="47244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c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19687"/>
          <a:stretch/>
        </p:blipFill>
        <p:spPr bwMode="auto">
          <a:xfrm>
            <a:off x="914400" y="37800"/>
            <a:ext cx="6381197" cy="11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113251" y="6488668"/>
            <a:ext cx="2030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Musumeci</a:t>
            </a:r>
            <a:r>
              <a:rPr lang="en-US" dirty="0" smtClean="0"/>
              <a:t>, UCLA</a:t>
            </a:r>
          </a:p>
        </p:txBody>
      </p:sp>
    </p:spTree>
    <p:extLst>
      <p:ext uri="{BB962C8B-B14F-4D97-AF65-F5344CB8AC3E}">
        <p14:creationId xmlns:p14="http://schemas.microsoft.com/office/powerpoint/2010/main" val="64470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17 GHz circularly polarized SW deflector by </a:t>
            </a:r>
            <a:r>
              <a:rPr lang="en-US" sz="3600" dirty="0" err="1" smtClean="0"/>
              <a:t>Haimson</a:t>
            </a:r>
            <a:r>
              <a:rPr lang="en-US" sz="3600" dirty="0" smtClean="0"/>
              <a:t> Research Corporation</a:t>
            </a:r>
            <a:br>
              <a:rPr lang="en-US" sz="3600" dirty="0" smtClean="0"/>
            </a:br>
            <a:endParaRPr lang="en-US" sz="3600" dirty="0"/>
          </a:p>
        </p:txBody>
      </p:sp>
      <p:graphicFrame>
        <p:nvGraphicFramePr>
          <p:cNvPr id="4" name="Group 59"/>
          <p:cNvGraphicFramePr>
            <a:graphicFrameLocks/>
          </p:cNvGraphicFramePr>
          <p:nvPr/>
        </p:nvGraphicFramePr>
        <p:xfrm>
          <a:off x="0" y="1219200"/>
          <a:ext cx="8799513" cy="2697612"/>
        </p:xfrm>
        <a:graphic>
          <a:graphicData uri="http://schemas.openxmlformats.org/drawingml/2006/table">
            <a:tbl>
              <a:tblPr/>
              <a:tblGrid>
                <a:gridCol w="4400550"/>
                <a:gridCol w="4398963"/>
              </a:tblGrid>
              <a:tr h="141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Frequency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17.136 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Beam pipe diameter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4.96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One polarization kick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0.42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MeV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Sqrt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(734 kW per cavity)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Unloaded 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External 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Maximum electric field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89 MV/m/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Sqrt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(734 kW per cavity)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Maximum magnetic field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204 kA/m/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Sqrt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(734 kW per cavity)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53000" y="6488668"/>
            <a:ext cx="420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Haimson</a:t>
            </a:r>
            <a:r>
              <a:rPr lang="en-US" dirty="0" smtClean="0"/>
              <a:t>, </a:t>
            </a:r>
            <a:r>
              <a:rPr lang="en-US" dirty="0" err="1" smtClean="0"/>
              <a:t>Haimson</a:t>
            </a:r>
            <a:r>
              <a:rPr lang="en-US" dirty="0" smtClean="0"/>
              <a:t> Research Corporation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14800"/>
            <a:ext cx="3200400" cy="26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657600" y="4800600"/>
            <a:ext cx="533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Advanced Accelerator Concepts</a:t>
            </a:r>
            <a:r>
              <a:rPr lang="en-US" sz="1600" dirty="0" smtClean="0"/>
              <a:t>, </a:t>
            </a:r>
            <a:r>
              <a:rPr lang="en-US" sz="1600" u="sng" dirty="0" smtClean="0"/>
              <a:t>AIP</a:t>
            </a:r>
            <a:r>
              <a:rPr lang="en-US" sz="1600" dirty="0" smtClean="0"/>
              <a:t> </a:t>
            </a:r>
            <a:r>
              <a:rPr lang="en-US" sz="1600" u="sng" dirty="0" smtClean="0"/>
              <a:t>Conference</a:t>
            </a:r>
            <a:r>
              <a:rPr lang="en-US" sz="1600" dirty="0" smtClean="0"/>
              <a:t> </a:t>
            </a:r>
            <a:r>
              <a:rPr lang="en-US" sz="1600" u="sng" dirty="0" smtClean="0"/>
              <a:t>Proceedings</a:t>
            </a:r>
            <a:r>
              <a:rPr lang="en-US" sz="1600" dirty="0" smtClean="0"/>
              <a:t>, </a:t>
            </a:r>
            <a:r>
              <a:rPr lang="en-US" sz="1600" u="sng" dirty="0" smtClean="0"/>
              <a:t>647</a:t>
            </a:r>
            <a:r>
              <a:rPr lang="en-US" sz="1600" dirty="0" smtClean="0"/>
              <a:t>, (New York:  AIP Press, 2002) , pp. 810-820</a:t>
            </a:r>
          </a:p>
          <a:p>
            <a:r>
              <a:rPr lang="en-US" sz="1600" i="1" dirty="0" smtClean="0"/>
              <a:t>Advanced Accelerator Concepts , </a:t>
            </a:r>
            <a:r>
              <a:rPr lang="en-US" sz="1600" u="sng" dirty="0" smtClean="0"/>
              <a:t>AIP</a:t>
            </a:r>
            <a:r>
              <a:rPr lang="en-US" sz="1600" dirty="0" smtClean="0"/>
              <a:t> </a:t>
            </a:r>
            <a:r>
              <a:rPr lang="en-US" sz="1600" u="sng" dirty="0" smtClean="0"/>
              <a:t>Conference</a:t>
            </a:r>
            <a:r>
              <a:rPr lang="en-US" sz="1600" dirty="0" smtClean="0"/>
              <a:t> </a:t>
            </a:r>
            <a:r>
              <a:rPr lang="en-US" sz="1600" u="sng" dirty="0" smtClean="0"/>
              <a:t>Proceedings</a:t>
            </a:r>
            <a:r>
              <a:rPr lang="en-US" sz="1600" dirty="0" smtClean="0"/>
              <a:t>, </a:t>
            </a:r>
            <a:r>
              <a:rPr lang="en-US" sz="1600" u="sng" dirty="0" smtClean="0"/>
              <a:t>737</a:t>
            </a:r>
            <a:r>
              <a:rPr lang="en-US" sz="1600" dirty="0" smtClean="0"/>
              <a:t>, (New York:  AIP Press, 2004), pp. 95-108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6488668"/>
            <a:ext cx="420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Haimson</a:t>
            </a:r>
            <a:r>
              <a:rPr lang="en-US" dirty="0" smtClean="0"/>
              <a:t>, </a:t>
            </a:r>
            <a:r>
              <a:rPr lang="en-US" dirty="0" err="1" smtClean="0"/>
              <a:t>Haimson</a:t>
            </a:r>
            <a:r>
              <a:rPr lang="en-US" dirty="0" smtClean="0"/>
              <a:t> Research Corporation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7830529" cy="273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04800" y="3733800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S-Band RF Bunch Measurements Using a Circularly Scanned Beam </a:t>
            </a:r>
            <a:br>
              <a:rPr lang="en-US" sz="2000" dirty="0" smtClean="0"/>
            </a:br>
            <a:r>
              <a:rPr lang="en-US" sz="2000" dirty="0" smtClean="0"/>
              <a:t>(2 x TE102 Rectangular Cavities With Transverse Magnetic Fields)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76200" y="4648200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Haimson</a:t>
            </a:r>
            <a:r>
              <a:rPr lang="en-US" dirty="0" smtClean="0"/>
              <a:t>, </a:t>
            </a:r>
            <a:r>
              <a:rPr lang="en-US" i="1" dirty="0" smtClean="0"/>
              <a:t>High Current Traveling Wave Electron Linear Accelerators, In Proc. of PAC 1965</a:t>
            </a:r>
            <a:r>
              <a:rPr lang="en-US" dirty="0" smtClean="0"/>
              <a:t>, Washington DC, March 1965, pp. 996-1011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3734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Haimson</a:t>
            </a:r>
            <a:r>
              <a:rPr lang="en-US" dirty="0" smtClean="0"/>
              <a:t>,  </a:t>
            </a:r>
            <a:r>
              <a:rPr lang="en-US" i="1" dirty="0" smtClean="0"/>
              <a:t>Optimization Criteria for Standing Wave Transverse Magnetic Deflection Cavities, </a:t>
            </a:r>
            <a:r>
              <a:rPr lang="en-US" dirty="0" smtClean="0"/>
              <a:t>Proc.  of 1966 Linear Accelerator Conference, LA-3609, Los Alamos, 1966, pp. 303-331.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00400" y="228600"/>
            <a:ext cx="1857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Method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68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6150" name="Picture 6" descr="DCP014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71650"/>
            <a:ext cx="4343400" cy="3257550"/>
          </a:xfrm>
          <a:prstGeom prst="rect">
            <a:avLst/>
          </a:prstGeom>
          <a:noFill/>
        </p:spPr>
      </p:pic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6149" name="Picture 5" descr="DCP015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71650"/>
            <a:ext cx="4343400" cy="3257550"/>
          </a:xfrm>
          <a:prstGeom prst="rect">
            <a:avLst/>
          </a:prstGeom>
          <a:noFill/>
        </p:spPr>
      </p:pic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/>
              <a:t>17 GHz Circularly Polarized RF Deflector </a:t>
            </a:r>
            <a:r>
              <a:rPr lang="en-US" sz="2400" dirty="0" smtClean="0"/>
              <a:t>Designed </a:t>
            </a:r>
            <a:r>
              <a:rPr lang="en-US" sz="2400" dirty="0"/>
              <a:t>for Displaying the Longitudinal Phase Space of 1 Degree Electron Bunches from a 17.136 GHz 15 </a:t>
            </a:r>
            <a:r>
              <a:rPr lang="en-US" sz="2400" dirty="0" err="1"/>
              <a:t>MeV</a:t>
            </a:r>
            <a:r>
              <a:rPr lang="en-US" sz="2400" dirty="0"/>
              <a:t>  </a:t>
            </a:r>
            <a:r>
              <a:rPr lang="en-US" sz="2400" dirty="0" err="1" smtClean="0"/>
              <a:t>Linac</a:t>
            </a:r>
            <a:r>
              <a:rPr lang="en-US" sz="2400" dirty="0" smtClean="0"/>
              <a:t>                                     </a:t>
            </a:r>
            <a:r>
              <a:rPr lang="en-US" dirty="0" smtClean="0"/>
              <a:t> 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381000" y="5029200"/>
            <a:ext cx="845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53000" y="6488668"/>
            <a:ext cx="420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Haimson</a:t>
            </a:r>
            <a:r>
              <a:rPr lang="en-US" dirty="0" smtClean="0"/>
              <a:t>, </a:t>
            </a:r>
            <a:r>
              <a:rPr lang="en-US" dirty="0" err="1" smtClean="0"/>
              <a:t>Haimson</a:t>
            </a:r>
            <a:r>
              <a:rPr lang="en-US" dirty="0" smtClean="0"/>
              <a:t> Research Corporation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57200" y="5638800"/>
            <a:ext cx="830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 cstate="print"/>
          <a:srcRect l="18657" t="27731" r="18854" b="17526"/>
          <a:stretch>
            <a:fillRect/>
          </a:stretch>
        </p:blipFill>
        <p:spPr bwMode="auto">
          <a:xfrm>
            <a:off x="685800" y="547687"/>
            <a:ext cx="76962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0" y="5667375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Typical electron bunch longitudinal phase space displays obtained with near optimum chopper-</a:t>
            </a:r>
            <a:r>
              <a:rPr lang="en-US" dirty="0" err="1"/>
              <a:t>prebuncher</a:t>
            </a:r>
            <a:r>
              <a:rPr lang="en-US" dirty="0"/>
              <a:t> operation of the 17 GHz </a:t>
            </a:r>
            <a:r>
              <a:rPr lang="en-US" dirty="0" err="1"/>
              <a:t>linac</a:t>
            </a:r>
            <a:r>
              <a:rPr lang="en-US" dirty="0"/>
              <a:t>, showing the energy and phase charge distributions as the injector controls were adjusted to reduce the bunch length by a factor of 5.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225" y="0"/>
            <a:ext cx="8215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dirty="0" smtClean="0"/>
              <a:t>Application: Measurement of Longitudinal Phase Space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6488668"/>
            <a:ext cx="420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Haimson</a:t>
            </a:r>
            <a:r>
              <a:rPr lang="en-US" dirty="0" smtClean="0"/>
              <a:t>, </a:t>
            </a:r>
            <a:r>
              <a:rPr lang="en-US" dirty="0" err="1" smtClean="0"/>
              <a:t>Haimson</a:t>
            </a:r>
            <a:r>
              <a:rPr lang="en-US" dirty="0" smtClean="0"/>
              <a:t> Research Corporation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19200" y="4572000"/>
            <a:ext cx="2650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@17 GHz =162 </a:t>
            </a:r>
            <a:r>
              <a:rPr lang="en-US" sz="2400" dirty="0" err="1" smtClean="0"/>
              <a:t>fs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14400"/>
            <a:ext cx="890609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6225" y="0"/>
            <a:ext cx="8215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dirty="0" smtClean="0"/>
              <a:t>Application: Measurement of Longitudinal Phase Space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54102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15 MeV, 1.7° </a:t>
            </a:r>
            <a:r>
              <a:rPr lang="en-US" sz="2000" dirty="0" err="1" smtClean="0"/>
              <a:t>Linac</a:t>
            </a:r>
            <a:r>
              <a:rPr lang="en-US" sz="2000" dirty="0" smtClean="0"/>
              <a:t> Bunch After Circularly Polarized Deflection and Transmission Through a Matrix of Precision Collimators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953000" y="6488668"/>
            <a:ext cx="420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Haimson</a:t>
            </a:r>
            <a:r>
              <a:rPr lang="en-US" dirty="0" smtClean="0"/>
              <a:t>, </a:t>
            </a:r>
            <a:r>
              <a:rPr lang="en-US" dirty="0" err="1" smtClean="0"/>
              <a:t>Haimson</a:t>
            </a:r>
            <a:r>
              <a:rPr lang="en-US" dirty="0" smtClean="0"/>
              <a:t> Research Corporation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-152400"/>
            <a:ext cx="9220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9.3 GHz </a:t>
            </a:r>
            <a:r>
              <a:rPr lang="en-US" sz="3200" noProof="0" dirty="0" smtClean="0">
                <a:latin typeface="+mj-lt"/>
                <a:ea typeface="+mj-ea"/>
                <a:cs typeface="+mj-cs"/>
              </a:rPr>
              <a:t>SW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deflector for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streaked Ultrafast Electron Diffraction </a:t>
            </a:r>
            <a:r>
              <a:rPr lang="en-US" sz="3200" dirty="0"/>
              <a:t>by </a:t>
            </a:r>
            <a:r>
              <a:rPr lang="en-US" sz="3200" dirty="0" err="1"/>
              <a:t>Radiabeam</a:t>
            </a:r>
            <a:r>
              <a:rPr lang="en-US" sz="3200" dirty="0"/>
              <a:t> Technologies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Group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405143"/>
              </p:ext>
            </p:extLst>
          </p:nvPr>
        </p:nvGraphicFramePr>
        <p:xfrm>
          <a:off x="228600" y="911408"/>
          <a:ext cx="8799513" cy="2746192"/>
        </p:xfrm>
        <a:graphic>
          <a:graphicData uri="http://schemas.openxmlformats.org/drawingml/2006/table">
            <a:tbl>
              <a:tblPr/>
              <a:tblGrid>
                <a:gridCol w="4400550"/>
                <a:gridCol w="4398963"/>
              </a:tblGrid>
              <a:tr h="141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Frequency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9.3 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Beam pipe diameter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5.6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72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Phase advance per cell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π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cell structure kick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0.02 MeV/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Sqrt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(1 kW)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Unloaded 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External 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Structure length (without beam pipes)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~9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629277" y="6483082"/>
            <a:ext cx="24817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Luigi </a:t>
            </a:r>
            <a:r>
              <a:rPr lang="en-US" sz="1600" dirty="0" err="1" smtClean="0"/>
              <a:t>Faillace</a:t>
            </a:r>
            <a:r>
              <a:rPr lang="en-US" sz="1600" dirty="0" smtClean="0"/>
              <a:t>, </a:t>
            </a:r>
            <a:r>
              <a:rPr lang="en-US" sz="1600" dirty="0" err="1" smtClean="0"/>
              <a:t>Radiabeam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09600" y="3810000"/>
            <a:ext cx="5385209" cy="2971800"/>
            <a:chOff x="40536" y="40530"/>
            <a:chExt cx="8725138" cy="5363465"/>
          </a:xfrm>
        </p:grpSpPr>
        <p:grpSp>
          <p:nvGrpSpPr>
            <p:cNvPr id="11" name="Group 10"/>
            <p:cNvGrpSpPr/>
            <p:nvPr/>
          </p:nvGrpSpPr>
          <p:grpSpPr>
            <a:xfrm>
              <a:off x="40536" y="40530"/>
              <a:ext cx="8725138" cy="5363465"/>
              <a:chOff x="40536" y="40530"/>
              <a:chExt cx="8725138" cy="536346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536" y="40530"/>
                <a:ext cx="4222626" cy="5346077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63023" y="40531"/>
                <a:ext cx="4402651" cy="5346076"/>
              </a:xfrm>
              <a:prstGeom prst="rect">
                <a:avLst/>
              </a:prstGeom>
            </p:spPr>
          </p:pic>
          <p:sp>
            <p:nvSpPr>
              <p:cNvPr id="16" name="Text Box 3373"/>
              <p:cNvSpPr txBox="1"/>
              <p:nvPr/>
            </p:nvSpPr>
            <p:spPr>
              <a:xfrm>
                <a:off x="3112197" y="1066694"/>
                <a:ext cx="1115105" cy="6749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ctr">
                  <a:spcBef>
                    <a:spcPts val="10"/>
                  </a:spcBef>
                  <a:spcAft>
                    <a:spcPts val="10"/>
                  </a:spcAft>
                </a:pPr>
                <a:r>
                  <a:rPr lang="en-US" sz="1200" kern="1200">
                    <a:solidFill>
                      <a:srgbClr val="000000"/>
                    </a:solidFill>
                    <a:effectLst/>
                    <a:latin typeface="Cambria"/>
                    <a:ea typeface="Cambria"/>
                    <a:cs typeface="Times New Roman"/>
                  </a:rPr>
                  <a:t>Input RF</a:t>
                </a:r>
                <a:endParaRPr lang="en-US" sz="1000">
                  <a:effectLst/>
                  <a:latin typeface="Times"/>
                  <a:ea typeface="Cambria"/>
                  <a:cs typeface="Times New Roman"/>
                </a:endParaRPr>
              </a:p>
              <a:p>
                <a:pPr marL="0" marR="0" algn="ctr">
                  <a:spcBef>
                    <a:spcPts val="10"/>
                  </a:spcBef>
                  <a:spcAft>
                    <a:spcPts val="10"/>
                  </a:spcAft>
                </a:pPr>
                <a:r>
                  <a:rPr lang="en-US" sz="1200" kern="1200">
                    <a:solidFill>
                      <a:srgbClr val="000000"/>
                    </a:solidFill>
                    <a:effectLst/>
                    <a:latin typeface="Cambria"/>
                    <a:ea typeface="Cambria"/>
                    <a:cs typeface="Times New Roman"/>
                  </a:rPr>
                  <a:t>coupler</a:t>
                </a:r>
                <a:endParaRPr lang="en-US" sz="1000">
                  <a:effectLst/>
                  <a:latin typeface="Times"/>
                  <a:ea typeface="Cambria"/>
                  <a:cs typeface="Times New Roman"/>
                </a:endParaRPr>
              </a:p>
            </p:txBody>
          </p:sp>
          <p:sp>
            <p:nvSpPr>
              <p:cNvPr id="17" name="Text Box 3374"/>
              <p:cNvSpPr txBox="1"/>
              <p:nvPr/>
            </p:nvSpPr>
            <p:spPr>
              <a:xfrm>
                <a:off x="1987003" y="4997884"/>
                <a:ext cx="2225477" cy="406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ctr">
                  <a:spcBef>
                    <a:spcPts val="10"/>
                  </a:spcBef>
                  <a:spcAft>
                    <a:spcPts val="10"/>
                  </a:spcAft>
                </a:pP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mbria"/>
                    <a:ea typeface="Cambria"/>
                    <a:cs typeface="Times New Roman"/>
                  </a:rPr>
                  <a:t>Nose cone type cells</a:t>
                </a:r>
                <a:endParaRPr lang="en-US" sz="1000" dirty="0">
                  <a:effectLst/>
                  <a:latin typeface="Times"/>
                  <a:ea typeface="Cambria"/>
                  <a:cs typeface="Times New Roman"/>
                </a:endParaRPr>
              </a:p>
            </p:txBody>
          </p:sp>
          <p:sp>
            <p:nvSpPr>
              <p:cNvPr id="18" name="Text Box 3375"/>
              <p:cNvSpPr txBox="1"/>
              <p:nvPr/>
            </p:nvSpPr>
            <p:spPr>
              <a:xfrm>
                <a:off x="6998945" y="4967326"/>
                <a:ext cx="1069668" cy="406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>
                  <a:spcBef>
                    <a:spcPts val="10"/>
                  </a:spcBef>
                  <a:spcAft>
                    <a:spcPts val="10"/>
                  </a:spcAft>
                </a:pPr>
                <a:r>
                  <a:rPr lang="en-US" sz="1200" kern="1200">
                    <a:solidFill>
                      <a:srgbClr val="000000"/>
                    </a:solidFill>
                    <a:effectLst/>
                    <a:latin typeface="Cambria"/>
                    <a:ea typeface="Cambria"/>
                    <a:cs typeface="Times New Roman"/>
                  </a:rPr>
                  <a:t>Side cell</a:t>
                </a:r>
                <a:endParaRPr lang="en-US" sz="1000">
                  <a:effectLst/>
                  <a:latin typeface="Times"/>
                  <a:ea typeface="Cambria"/>
                  <a:cs typeface="Times New Roman"/>
                </a:endParaRPr>
              </a:p>
            </p:txBody>
          </p:sp>
        </p:grpSp>
        <p:sp>
          <p:nvSpPr>
            <p:cNvPr id="12" name="Text Box 3376"/>
            <p:cNvSpPr txBox="1"/>
            <p:nvPr/>
          </p:nvSpPr>
          <p:spPr>
            <a:xfrm>
              <a:off x="2919447" y="2259692"/>
              <a:ext cx="1440738" cy="630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10"/>
                </a:spcBef>
                <a:spcAft>
                  <a:spcPts val="1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latin typeface="Cambria"/>
                  <a:ea typeface="Cambria"/>
                  <a:cs typeface="Times New Roman"/>
                </a:rPr>
                <a:t>Inter-cell</a:t>
              </a:r>
              <a:endParaRPr lang="en-US" sz="1000">
                <a:effectLst/>
                <a:latin typeface="Times"/>
                <a:ea typeface="Cambria"/>
                <a:cs typeface="Times New Roman"/>
              </a:endParaRPr>
            </a:p>
            <a:p>
              <a:pPr marL="0" marR="0" algn="ctr">
                <a:spcBef>
                  <a:spcPts val="10"/>
                </a:spcBef>
                <a:spcAft>
                  <a:spcPts val="1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latin typeface="Cambria"/>
                  <a:ea typeface="Cambria"/>
                  <a:cs typeface="Times New Roman"/>
                </a:rPr>
                <a:t>coupling slot </a:t>
              </a:r>
              <a:endParaRPr lang="en-US" sz="1000">
                <a:effectLst/>
                <a:latin typeface="Times"/>
                <a:ea typeface="Cambria"/>
                <a:cs typeface="Times New Roman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2540189" y="2902763"/>
              <a:ext cx="878256" cy="1082230"/>
            </a:xfrm>
            <a:prstGeom prst="straightConnector1">
              <a:avLst/>
            </a:prstGeom>
            <a:ln w="9525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6096000" y="4013934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</a:t>
            </a:r>
            <a:r>
              <a:rPr lang="en-US" dirty="0"/>
              <a:t>. </a:t>
            </a:r>
            <a:r>
              <a:rPr lang="en-US" dirty="0" err="1" smtClean="0"/>
              <a:t>Faillace</a:t>
            </a:r>
            <a:r>
              <a:rPr lang="en-US" dirty="0" smtClean="0"/>
              <a:t> et al., </a:t>
            </a:r>
            <a:r>
              <a:rPr lang="en-US" dirty="0"/>
              <a:t>THPPC048 </a:t>
            </a:r>
            <a:r>
              <a:rPr lang="en-US" dirty="0" smtClean="0"/>
              <a:t>Proceedings </a:t>
            </a:r>
            <a:r>
              <a:rPr lang="en-US" dirty="0"/>
              <a:t>of IPAC2012,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New </a:t>
            </a:r>
            <a:r>
              <a:rPr lang="en-US" dirty="0"/>
              <a:t>Orleans, Louisiana, </a:t>
            </a:r>
            <a:r>
              <a:rPr lang="en-US" dirty="0" smtClean="0"/>
              <a:t>USA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66" y="1752600"/>
            <a:ext cx="5161821" cy="26145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oup 21"/>
          <p:cNvGrpSpPr/>
          <p:nvPr/>
        </p:nvGrpSpPr>
        <p:grpSpPr>
          <a:xfrm>
            <a:off x="5549170" y="1973242"/>
            <a:ext cx="3428540" cy="2173274"/>
            <a:chOff x="0" y="0"/>
            <a:chExt cx="4079875" cy="2745740"/>
          </a:xfrm>
        </p:grpSpPr>
        <p:pic>
          <p:nvPicPr>
            <p:cNvPr id="23" name="Picture 2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79875" cy="274574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513235" y="1157444"/>
              <a:ext cx="345998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41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Side-Coupled Cavity with Nose-Cones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-4515" y="4724400"/>
            <a:ext cx="5248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Use of nose-cone in the cavities is a practical solution for low-beta (β=0.54) deflector.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003250" y="6488668"/>
            <a:ext cx="322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Luigi </a:t>
            </a:r>
            <a:r>
              <a:rPr lang="en-US" dirty="0" err="1" smtClean="0"/>
              <a:t>Faillace</a:t>
            </a:r>
            <a:r>
              <a:rPr lang="en-US" dirty="0" smtClean="0"/>
              <a:t>, </a:t>
            </a:r>
            <a:r>
              <a:rPr lang="en-US" dirty="0" err="1" smtClean="0"/>
              <a:t>Radiabem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07995" y="4724400"/>
            <a:ext cx="2310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cavity cells </a:t>
            </a:r>
          </a:p>
          <a:p>
            <a:r>
              <a:rPr lang="en-US" i="1" dirty="0" smtClean="0"/>
              <a:t>vs. </a:t>
            </a:r>
            <a:r>
              <a:rPr lang="en-US" dirty="0" smtClean="0"/>
              <a:t>available RF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67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adiabeam.com/images/logo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47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76200" y="2286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Streaked </a:t>
            </a:r>
            <a:r>
              <a:rPr lang="en-US" sz="3600" dirty="0"/>
              <a:t>Ultrafast Electron Diffraction</a:t>
            </a:r>
            <a:r>
              <a:rPr lang="en-US" sz="3600" dirty="0" smtClean="0"/>
              <a:t> System</a:t>
            </a:r>
            <a:endParaRPr lang="en-US" sz="36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974633"/>
              </p:ext>
            </p:extLst>
          </p:nvPr>
        </p:nvGraphicFramePr>
        <p:xfrm>
          <a:off x="2514600" y="4236720"/>
          <a:ext cx="3814781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0722"/>
                <a:gridCol w="914059"/>
              </a:tblGrid>
              <a:tr h="27713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Electron Energy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100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keV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2917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Number of electrons/pulse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19548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Pulse Length (at the sample)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20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ps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1886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Deflector RF power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 kW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2798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Deflector Nominal Voltage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20 kV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3710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Temporal Resolution of System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30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fs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20583" y="2761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1066455"/>
            <a:ext cx="9144000" cy="2362545"/>
            <a:chOff x="0" y="999341"/>
            <a:chExt cx="9144000" cy="2362545"/>
          </a:xfrm>
        </p:grpSpPr>
        <p:pic>
          <p:nvPicPr>
            <p:cNvPr id="11" name="Content Placeholder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16" t="1066" b="-842"/>
            <a:stretch/>
          </p:blipFill>
          <p:spPr bwMode="auto">
            <a:xfrm>
              <a:off x="5195250" y="999341"/>
              <a:ext cx="3948750" cy="236254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" name="Group 14"/>
            <p:cNvGrpSpPr/>
            <p:nvPr/>
          </p:nvGrpSpPr>
          <p:grpSpPr>
            <a:xfrm>
              <a:off x="0" y="999342"/>
              <a:ext cx="5166710" cy="2362544"/>
              <a:chOff x="0" y="2077963"/>
              <a:chExt cx="5166710" cy="2362544"/>
            </a:xfrm>
          </p:grpSpPr>
          <p:pic>
            <p:nvPicPr>
              <p:cNvPr id="23" name="Picture 22"/>
              <p:cNvPicPr/>
              <p:nvPr/>
            </p:nvPicPr>
            <p:blipFill rotWithShape="1">
              <a:blip r:embed="rId6" cstate="print"/>
              <a:srcRect l="15254" t="33914" r="64904" b="25910"/>
              <a:stretch/>
            </p:blipFill>
            <p:spPr bwMode="auto">
              <a:xfrm rot="16523967">
                <a:off x="4447417" y="3074889"/>
                <a:ext cx="563362" cy="384053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24" name="Content Placeholder 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68" r="51864" b="3139"/>
              <a:stretch/>
            </p:blipFill>
            <p:spPr bwMode="auto">
              <a:xfrm>
                <a:off x="0" y="2077963"/>
                <a:ext cx="4401531" cy="22682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4199779" y="3978842"/>
                <a:ext cx="9669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Pump laser</a:t>
                </a:r>
              </a:p>
              <a:p>
                <a:pPr algn="ctr"/>
                <a:r>
                  <a:rPr lang="en-US" sz="1200" dirty="0" smtClean="0"/>
                  <a:t>pulse</a:t>
                </a:r>
                <a:endParaRPr lang="en-US" sz="12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275686" y="2506749"/>
                <a:ext cx="8722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Diffracted</a:t>
                </a:r>
              </a:p>
              <a:p>
                <a:pPr algn="ctr"/>
                <a:r>
                  <a:rPr lang="en-US" sz="1200" dirty="0"/>
                  <a:t>e</a:t>
                </a:r>
                <a:r>
                  <a:rPr lang="en-US" sz="1200" baseline="30000" dirty="0" smtClean="0"/>
                  <a:t>- </a:t>
                </a:r>
                <a:r>
                  <a:rPr lang="en-US" sz="1200" dirty="0" smtClean="0"/>
                  <a:t>bunch </a:t>
                </a:r>
                <a:endParaRPr lang="en-US" sz="1200" dirty="0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3640378" y="3847818"/>
            <a:ext cx="180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Parameters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2111" y="3361886"/>
            <a:ext cx="8958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Originally proposed by P. Musumeci </a:t>
            </a:r>
            <a:r>
              <a:rPr lang="en-US" sz="1600" i="1" dirty="0" smtClean="0">
                <a:solidFill>
                  <a:srgbClr val="000000"/>
                </a:solidFill>
              </a:rPr>
              <a:t>et al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r>
              <a:rPr lang="en-US" sz="1600" i="1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/>
              <a:t>Review </a:t>
            </a:r>
            <a:r>
              <a:rPr lang="en-US" sz="1600" dirty="0"/>
              <a:t>of Scientific Instruments (2009) vol. 80 pp. 013302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8400" y="646268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Luigi </a:t>
            </a:r>
            <a:r>
              <a:rPr lang="en-US" dirty="0" err="1" smtClean="0"/>
              <a:t>Faillace</a:t>
            </a:r>
            <a:r>
              <a:rPr lang="en-US" dirty="0" smtClean="0"/>
              <a:t>, </a:t>
            </a:r>
            <a:r>
              <a:rPr lang="en-US" dirty="0" err="1" smtClean="0"/>
              <a:t>Radiabem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1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28800"/>
            <a:ext cx="91491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Prospective use of new commercial </a:t>
            </a:r>
          </a:p>
          <a:p>
            <a:pPr algn="ctr"/>
            <a:r>
              <a:rPr lang="en-US" sz="4800" dirty="0" smtClean="0"/>
              <a:t> X-band RF Sources for deflector </a:t>
            </a:r>
          </a:p>
          <a:p>
            <a:pPr algn="ctr"/>
            <a:r>
              <a:rPr lang="en-US" sz="4800" dirty="0" smtClean="0"/>
              <a:t>applications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 smtClean="0"/>
              <a:t>Why X-band for </a:t>
            </a:r>
            <a:r>
              <a:rPr lang="en-US" sz="2800" dirty="0" err="1" smtClean="0"/>
              <a:t>rf</a:t>
            </a:r>
            <a:r>
              <a:rPr lang="en-US" sz="2800" dirty="0" smtClean="0"/>
              <a:t> deflectors?</a:t>
            </a:r>
          </a:p>
          <a:p>
            <a:r>
              <a:rPr lang="en-US" sz="2800" dirty="0" smtClean="0"/>
              <a:t>Compact</a:t>
            </a:r>
          </a:p>
          <a:p>
            <a:r>
              <a:rPr lang="en-US" sz="2800" dirty="0" smtClean="0"/>
              <a:t>Practical devices that allow extreme timing resolution, such as  ~10 </a:t>
            </a:r>
            <a:r>
              <a:rPr lang="en-US" sz="2800" dirty="0" err="1" smtClean="0"/>
              <a:t>fs</a:t>
            </a:r>
            <a:r>
              <a:rPr lang="en-US" sz="2800" dirty="0" smtClean="0"/>
              <a:t> at 14 </a:t>
            </a:r>
            <a:r>
              <a:rPr lang="en-US" sz="2800" dirty="0" err="1" smtClean="0"/>
              <a:t>GeV</a:t>
            </a:r>
            <a:endParaRPr lang="en-US" sz="2800" dirty="0" smtClean="0"/>
          </a:p>
          <a:p>
            <a:r>
              <a:rPr lang="en-US" sz="2800" dirty="0" smtClean="0"/>
              <a:t>Practical way to build portable ~</a:t>
            </a:r>
            <a:r>
              <a:rPr lang="en-US" sz="2800" dirty="0" err="1" smtClean="0"/>
              <a:t>fs</a:t>
            </a:r>
            <a:r>
              <a:rPr lang="en-US" sz="2800" dirty="0" smtClean="0"/>
              <a:t> beam diagnostics for ~</a:t>
            </a:r>
            <a:r>
              <a:rPr lang="en-US" sz="2800" dirty="0" err="1" smtClean="0"/>
              <a:t>MeV</a:t>
            </a:r>
            <a:r>
              <a:rPr lang="en-US" sz="2800" dirty="0" smtClean="0"/>
              <a:t> beams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Difficulty:</a:t>
            </a:r>
          </a:p>
          <a:p>
            <a:pPr>
              <a:buNone/>
            </a:pPr>
            <a:r>
              <a:rPr lang="en-US" sz="2800" dirty="0" smtClean="0"/>
              <a:t>Need expensive </a:t>
            </a:r>
            <a:r>
              <a:rPr lang="en-US" sz="2800" dirty="0" err="1" smtClean="0"/>
              <a:t>rf</a:t>
            </a:r>
            <a:r>
              <a:rPr lang="en-US" sz="2800" dirty="0" smtClean="0"/>
              <a:t> power sources, </a:t>
            </a:r>
            <a:br>
              <a:rPr lang="en-US" sz="2800" dirty="0" smtClean="0"/>
            </a:br>
            <a:r>
              <a:rPr lang="en-US" sz="2800" dirty="0" smtClean="0"/>
              <a:t>from kilowatts to 10th MW of X-band </a:t>
            </a:r>
            <a:r>
              <a:rPr lang="en-US" sz="2800" dirty="0" err="1" smtClean="0"/>
              <a:t>rf</a:t>
            </a:r>
            <a:r>
              <a:rPr lang="en-US" sz="2800" dirty="0" smtClean="0"/>
              <a:t> power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533400" y="762000"/>
          <a:ext cx="5105399" cy="4709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5748"/>
                <a:gridCol w="739913"/>
                <a:gridCol w="1035878"/>
                <a:gridCol w="11838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CPI-</a:t>
                      </a:r>
                      <a:r>
                        <a:rPr lang="en-US" sz="1800" b="1" dirty="0" smtClean="0"/>
                        <a:t>VKX-7993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L3-</a:t>
                      </a:r>
                      <a:r>
                        <a:rPr lang="da-DK" sz="1800" dirty="0" smtClean="0"/>
                        <a:t>L-6145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Focusing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Frequency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Peak 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Average Power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Saturated Gain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Bandwidth (-1 dB 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&gt;40MHz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130</a:t>
                      </a:r>
                      <a:endParaRPr lang="en-US" dirty="0"/>
                    </a:p>
                  </a:txBody>
                  <a:tcPr/>
                </a:tc>
              </a:tr>
              <a:tr h="551497">
                <a:tc>
                  <a:txBody>
                    <a:bodyPr/>
                    <a:lstStyle/>
                    <a:p>
                      <a:r>
                        <a:rPr lang="en-US" dirty="0" smtClean="0"/>
                        <a:t>Duty factor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/>
                </a:tc>
              </a:tr>
              <a:tr h="55149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Balkcum</a:t>
            </a:r>
            <a:r>
              <a:rPr lang="en-US" dirty="0" smtClean="0"/>
              <a:t> et al., </a:t>
            </a:r>
            <a:r>
              <a:rPr lang="en-US" i="1" dirty="0" smtClean="0"/>
              <a:t>Design and Operation of a 2.5 MW, PPM Focused X-Band klystron</a:t>
            </a:r>
            <a:r>
              <a:rPr lang="en-US" dirty="0" smtClean="0"/>
              <a:t>, In Proc. of IEEE International Vacuum Electronics Conference</a:t>
            </a:r>
            <a:r>
              <a:rPr lang="en-US" b="1" dirty="0" smtClean="0"/>
              <a:t>, </a:t>
            </a:r>
            <a:r>
              <a:rPr lang="en-US" dirty="0" smtClean="0"/>
              <a:t>Rome, Italy, April 28-30, 2009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0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Mark </a:t>
            </a:r>
            <a:r>
              <a:rPr lang="en-US" dirty="0" err="1" smtClean="0"/>
              <a:t>Kirshner</a:t>
            </a:r>
            <a:r>
              <a:rPr lang="en-US" dirty="0" smtClean="0"/>
              <a:t> et al., </a:t>
            </a:r>
            <a:r>
              <a:rPr lang="en-US" i="1" dirty="0" smtClean="0"/>
              <a:t>High Power X-Band Klystron</a:t>
            </a:r>
            <a:r>
              <a:rPr lang="en-US" b="1" dirty="0" smtClean="0"/>
              <a:t>, </a:t>
            </a:r>
            <a:r>
              <a:rPr lang="en-US" dirty="0" smtClean="0"/>
              <a:t>In Proc. of IEEE International Vacuum Electronics Conference</a:t>
            </a:r>
            <a:r>
              <a:rPr lang="en-US" b="1" dirty="0" smtClean="0"/>
              <a:t>, </a:t>
            </a:r>
            <a:r>
              <a:rPr lang="en-US" dirty="0" smtClean="0"/>
              <a:t>Rome, Italy, April 28-30, 2009</a:t>
            </a:r>
            <a:endParaRPr lang="en-US" dirty="0"/>
          </a:p>
        </p:txBody>
      </p:sp>
      <p:pic>
        <p:nvPicPr>
          <p:cNvPr id="11" name="Picture 12" descr="VKX7993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72200" y="152400"/>
            <a:ext cx="1868547" cy="2667000"/>
          </a:xfrm>
          <a:prstGeom prst="rect">
            <a:avLst/>
          </a:prstGeom>
          <a:noFill/>
          <a:ln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819400"/>
            <a:ext cx="157104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7660902" y="609600"/>
            <a:ext cx="1483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CPI-VKX-7993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001000" y="3505200"/>
            <a:ext cx="110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L3-</a:t>
            </a:r>
            <a:r>
              <a:rPr lang="da-DK" dirty="0" smtClean="0"/>
              <a:t>L-6145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182596" cy="431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Recently advertised commercial 9.3 GHz klystrons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07" name="AutoShape 639"/>
          <p:cNvSpPr>
            <a:spLocks noChangeArrowheads="1"/>
          </p:cNvSpPr>
          <p:nvPr/>
        </p:nvSpPr>
        <p:spPr bwMode="auto">
          <a:xfrm rot="10800000">
            <a:off x="2494406" y="1333572"/>
            <a:ext cx="768350" cy="9144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08" name="Rectangle 640"/>
          <p:cNvSpPr>
            <a:spLocks noChangeArrowheads="1"/>
          </p:cNvSpPr>
          <p:nvPr/>
        </p:nvSpPr>
        <p:spPr bwMode="auto">
          <a:xfrm>
            <a:off x="1227581" y="4330772"/>
            <a:ext cx="922337" cy="268288"/>
          </a:xfrm>
          <a:prstGeom prst="rect">
            <a:avLst/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09" name="Rectangle 641"/>
          <p:cNvSpPr>
            <a:spLocks noChangeArrowheads="1"/>
          </p:cNvSpPr>
          <p:nvPr/>
        </p:nvSpPr>
        <p:spPr bwMode="auto">
          <a:xfrm>
            <a:off x="2456306" y="4330772"/>
            <a:ext cx="922337" cy="268288"/>
          </a:xfrm>
          <a:prstGeom prst="rect">
            <a:avLst/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10" name="Line 642"/>
          <p:cNvSpPr>
            <a:spLocks noChangeShapeType="1"/>
          </p:cNvSpPr>
          <p:nvPr/>
        </p:nvSpPr>
        <p:spPr bwMode="auto">
          <a:xfrm>
            <a:off x="1343468" y="4599060"/>
            <a:ext cx="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14" name="Line 646"/>
          <p:cNvSpPr>
            <a:spLocks noChangeShapeType="1"/>
          </p:cNvSpPr>
          <p:nvPr/>
        </p:nvSpPr>
        <p:spPr bwMode="auto">
          <a:xfrm>
            <a:off x="2878581" y="2217810"/>
            <a:ext cx="0" cy="920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15" name="Line 647"/>
          <p:cNvSpPr>
            <a:spLocks noChangeShapeType="1"/>
          </p:cNvSpPr>
          <p:nvPr/>
        </p:nvSpPr>
        <p:spPr bwMode="auto">
          <a:xfrm flipH="1">
            <a:off x="2072131" y="3408435"/>
            <a:ext cx="1190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16" name="Line 648"/>
          <p:cNvSpPr>
            <a:spLocks noChangeShapeType="1"/>
          </p:cNvSpPr>
          <p:nvPr/>
        </p:nvSpPr>
        <p:spPr bwMode="auto">
          <a:xfrm>
            <a:off x="2072131" y="3408435"/>
            <a:ext cx="0" cy="920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17" name="Rectangle 649"/>
          <p:cNvSpPr>
            <a:spLocks noChangeArrowheads="1"/>
          </p:cNvSpPr>
          <p:nvPr/>
        </p:nvSpPr>
        <p:spPr bwMode="auto">
          <a:xfrm>
            <a:off x="1265681" y="4867347"/>
            <a:ext cx="153987" cy="34607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18" name="Line 650"/>
          <p:cNvSpPr>
            <a:spLocks noChangeShapeType="1"/>
          </p:cNvSpPr>
          <p:nvPr/>
        </p:nvSpPr>
        <p:spPr bwMode="auto">
          <a:xfrm>
            <a:off x="2611881" y="4599060"/>
            <a:ext cx="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19" name="Rectangle 651"/>
          <p:cNvSpPr>
            <a:spLocks noChangeArrowheads="1"/>
          </p:cNvSpPr>
          <p:nvPr/>
        </p:nvSpPr>
        <p:spPr bwMode="auto">
          <a:xfrm>
            <a:off x="2534093" y="4867347"/>
            <a:ext cx="153988" cy="34607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20" name="Rectangle 652"/>
          <p:cNvSpPr>
            <a:spLocks noChangeArrowheads="1"/>
          </p:cNvSpPr>
          <p:nvPr/>
        </p:nvSpPr>
        <p:spPr bwMode="auto">
          <a:xfrm>
            <a:off x="2648393" y="3100460"/>
            <a:ext cx="384175" cy="4222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21" name="Line 653"/>
          <p:cNvSpPr>
            <a:spLocks noChangeShapeType="1"/>
          </p:cNvSpPr>
          <p:nvPr/>
        </p:nvSpPr>
        <p:spPr bwMode="auto">
          <a:xfrm flipH="1">
            <a:off x="3262756" y="3408435"/>
            <a:ext cx="0" cy="958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22" name="Oval 654"/>
          <p:cNvSpPr>
            <a:spLocks noChangeArrowheads="1"/>
          </p:cNvSpPr>
          <p:nvPr/>
        </p:nvSpPr>
        <p:spPr bwMode="auto">
          <a:xfrm>
            <a:off x="657668" y="4445072"/>
            <a:ext cx="307975" cy="762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23" name="Text Box 655"/>
          <p:cNvSpPr txBox="1">
            <a:spLocks noChangeArrowheads="1"/>
          </p:cNvSpPr>
          <p:nvPr/>
        </p:nvSpPr>
        <p:spPr bwMode="auto">
          <a:xfrm>
            <a:off x="2147994" y="890660"/>
            <a:ext cx="1433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L6145, 6 MW</a:t>
            </a:r>
            <a:endParaRPr lang="en-US" altLang="en-US" dirty="0"/>
          </a:p>
        </p:txBody>
      </p:sp>
      <p:sp>
        <p:nvSpPr>
          <p:cNvPr id="33424" name="Text Box 656"/>
          <p:cNvSpPr txBox="1">
            <a:spLocks noChangeArrowheads="1"/>
          </p:cNvSpPr>
          <p:nvPr/>
        </p:nvSpPr>
        <p:spPr bwMode="auto">
          <a:xfrm>
            <a:off x="1307916" y="3062288"/>
            <a:ext cx="139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3 dB splitter</a:t>
            </a:r>
          </a:p>
        </p:txBody>
      </p:sp>
      <p:sp>
        <p:nvSpPr>
          <p:cNvPr id="33425" name="Text Box 657"/>
          <p:cNvSpPr txBox="1">
            <a:spLocks noChangeArrowheads="1"/>
          </p:cNvSpPr>
          <p:nvPr/>
        </p:nvSpPr>
        <p:spPr bwMode="auto">
          <a:xfrm>
            <a:off x="1151381" y="3446535"/>
            <a:ext cx="8098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3 </a:t>
            </a:r>
            <a:r>
              <a:rPr lang="en-US" altLang="en-US" dirty="0"/>
              <a:t>MW </a:t>
            </a:r>
          </a:p>
          <a:p>
            <a:r>
              <a:rPr lang="en-US" altLang="en-US" dirty="0" smtClean="0"/>
              <a:t>150 </a:t>
            </a:r>
            <a:r>
              <a:rPr lang="en-US" altLang="en-US" dirty="0"/>
              <a:t>ns</a:t>
            </a:r>
          </a:p>
        </p:txBody>
      </p:sp>
      <p:sp>
        <p:nvSpPr>
          <p:cNvPr id="33426" name="Text Box 658"/>
          <p:cNvSpPr txBox="1">
            <a:spLocks noChangeArrowheads="1"/>
          </p:cNvSpPr>
          <p:nvPr/>
        </p:nvSpPr>
        <p:spPr bwMode="auto">
          <a:xfrm>
            <a:off x="3278631" y="3446535"/>
            <a:ext cx="8098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3</a:t>
            </a:r>
            <a:r>
              <a:rPr lang="en-US" altLang="en-US" dirty="0" smtClean="0"/>
              <a:t> </a:t>
            </a:r>
            <a:r>
              <a:rPr lang="en-US" altLang="en-US" dirty="0"/>
              <a:t>MW </a:t>
            </a:r>
          </a:p>
          <a:p>
            <a:r>
              <a:rPr lang="en-US" altLang="en-US" dirty="0" smtClean="0"/>
              <a:t>150 </a:t>
            </a:r>
            <a:r>
              <a:rPr lang="en-US" altLang="en-US" dirty="0"/>
              <a:t>ns</a:t>
            </a:r>
          </a:p>
        </p:txBody>
      </p:sp>
      <p:sp>
        <p:nvSpPr>
          <p:cNvPr id="33427" name="Line 659"/>
          <p:cNvSpPr>
            <a:spLocks noChangeShapeType="1"/>
          </p:cNvSpPr>
          <p:nvPr/>
        </p:nvSpPr>
        <p:spPr bwMode="auto">
          <a:xfrm>
            <a:off x="2072131" y="3560835"/>
            <a:ext cx="0" cy="42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28" name="Line 660"/>
          <p:cNvSpPr>
            <a:spLocks noChangeShapeType="1"/>
          </p:cNvSpPr>
          <p:nvPr/>
        </p:nvSpPr>
        <p:spPr bwMode="auto">
          <a:xfrm>
            <a:off x="2878581" y="2524197"/>
            <a:ext cx="0" cy="307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29" name="Line 661"/>
          <p:cNvSpPr>
            <a:spLocks noChangeShapeType="1"/>
          </p:cNvSpPr>
          <p:nvPr/>
        </p:nvSpPr>
        <p:spPr bwMode="auto">
          <a:xfrm>
            <a:off x="3262756" y="3830710"/>
            <a:ext cx="0" cy="153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30" name="Line 662"/>
          <p:cNvSpPr>
            <a:spLocks noChangeShapeType="1"/>
          </p:cNvSpPr>
          <p:nvPr/>
        </p:nvSpPr>
        <p:spPr bwMode="auto">
          <a:xfrm>
            <a:off x="865631" y="4483172"/>
            <a:ext cx="269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31" name="Text Box 663"/>
          <p:cNvSpPr txBox="1">
            <a:spLocks noChangeArrowheads="1"/>
          </p:cNvSpPr>
          <p:nvPr/>
        </p:nvSpPr>
        <p:spPr bwMode="auto">
          <a:xfrm>
            <a:off x="405256" y="4483172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bunch</a:t>
            </a:r>
          </a:p>
        </p:txBody>
      </p:sp>
      <p:sp>
        <p:nvSpPr>
          <p:cNvPr id="33433" name="Line 665"/>
          <p:cNvSpPr>
            <a:spLocks noChangeShapeType="1"/>
          </p:cNvSpPr>
          <p:nvPr/>
        </p:nvSpPr>
        <p:spPr bwMode="auto">
          <a:xfrm>
            <a:off x="1227581" y="4483172"/>
            <a:ext cx="0" cy="1190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34" name="Line 666"/>
          <p:cNvSpPr>
            <a:spLocks noChangeShapeType="1"/>
          </p:cNvSpPr>
          <p:nvPr/>
        </p:nvSpPr>
        <p:spPr bwMode="auto">
          <a:xfrm>
            <a:off x="3378643" y="4559372"/>
            <a:ext cx="0" cy="1114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35" name="Line 667"/>
          <p:cNvSpPr>
            <a:spLocks noChangeShapeType="1"/>
          </p:cNvSpPr>
          <p:nvPr/>
        </p:nvSpPr>
        <p:spPr bwMode="auto">
          <a:xfrm>
            <a:off x="1227581" y="5557910"/>
            <a:ext cx="2151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36" name="Text Box 668"/>
          <p:cNvSpPr txBox="1">
            <a:spLocks noChangeArrowheads="1"/>
          </p:cNvSpPr>
          <p:nvPr/>
        </p:nvSpPr>
        <p:spPr bwMode="auto">
          <a:xfrm>
            <a:off x="1941956" y="5213422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33437" name="Text Box 669"/>
          <p:cNvSpPr txBox="1">
            <a:spLocks noChangeArrowheads="1"/>
          </p:cNvSpPr>
          <p:nvPr/>
        </p:nvSpPr>
        <p:spPr bwMode="auto">
          <a:xfrm>
            <a:off x="1803843" y="5213422"/>
            <a:ext cx="9861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~300 </a:t>
            </a:r>
            <a:r>
              <a:rPr lang="en-US" altLang="en-US" dirty="0"/>
              <a:t>cm</a:t>
            </a:r>
          </a:p>
        </p:txBody>
      </p:sp>
      <p:sp>
        <p:nvSpPr>
          <p:cNvPr id="33438" name="Text Box 670"/>
          <p:cNvSpPr txBox="1">
            <a:spLocks noChangeArrowheads="1"/>
          </p:cNvSpPr>
          <p:nvPr/>
        </p:nvSpPr>
        <p:spPr bwMode="auto">
          <a:xfrm>
            <a:off x="3410313" y="4187897"/>
            <a:ext cx="9685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/>
              <a:t>Kick</a:t>
            </a:r>
          </a:p>
          <a:p>
            <a:pPr algn="ctr"/>
            <a:r>
              <a:rPr lang="en-US" altLang="en-US" dirty="0" smtClean="0"/>
              <a:t>20 MeV </a:t>
            </a:r>
            <a:endParaRPr lang="en-US" altLang="en-US" dirty="0"/>
          </a:p>
        </p:txBody>
      </p:sp>
      <p:sp>
        <p:nvSpPr>
          <p:cNvPr id="37" name="AutoShape 639"/>
          <p:cNvSpPr>
            <a:spLocks noChangeArrowheads="1"/>
          </p:cNvSpPr>
          <p:nvPr/>
        </p:nvSpPr>
        <p:spPr bwMode="auto">
          <a:xfrm rot="10800000">
            <a:off x="6752608" y="1374775"/>
            <a:ext cx="768350" cy="9144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Rectangle 640"/>
          <p:cNvSpPr>
            <a:spLocks noChangeArrowheads="1"/>
          </p:cNvSpPr>
          <p:nvPr/>
        </p:nvSpPr>
        <p:spPr bwMode="auto">
          <a:xfrm>
            <a:off x="5485783" y="4371975"/>
            <a:ext cx="922337" cy="268288"/>
          </a:xfrm>
          <a:prstGeom prst="rect">
            <a:avLst/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Rectangle 641"/>
          <p:cNvSpPr>
            <a:spLocks noChangeArrowheads="1"/>
          </p:cNvSpPr>
          <p:nvPr/>
        </p:nvSpPr>
        <p:spPr bwMode="auto">
          <a:xfrm>
            <a:off x="6714508" y="4371975"/>
            <a:ext cx="922337" cy="268288"/>
          </a:xfrm>
          <a:prstGeom prst="rect">
            <a:avLst/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642"/>
          <p:cNvSpPr>
            <a:spLocks noChangeShapeType="1"/>
          </p:cNvSpPr>
          <p:nvPr/>
        </p:nvSpPr>
        <p:spPr bwMode="auto">
          <a:xfrm>
            <a:off x="5601670" y="4640263"/>
            <a:ext cx="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646"/>
          <p:cNvSpPr>
            <a:spLocks noChangeShapeType="1"/>
          </p:cNvSpPr>
          <p:nvPr/>
        </p:nvSpPr>
        <p:spPr bwMode="auto">
          <a:xfrm>
            <a:off x="7136783" y="2259013"/>
            <a:ext cx="0" cy="920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647"/>
          <p:cNvSpPr>
            <a:spLocks noChangeShapeType="1"/>
          </p:cNvSpPr>
          <p:nvPr/>
        </p:nvSpPr>
        <p:spPr bwMode="auto">
          <a:xfrm flipH="1">
            <a:off x="6330333" y="3449638"/>
            <a:ext cx="1190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648"/>
          <p:cNvSpPr>
            <a:spLocks noChangeShapeType="1"/>
          </p:cNvSpPr>
          <p:nvPr/>
        </p:nvSpPr>
        <p:spPr bwMode="auto">
          <a:xfrm>
            <a:off x="6330333" y="3449638"/>
            <a:ext cx="0" cy="920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Rectangle 649"/>
          <p:cNvSpPr>
            <a:spLocks noChangeArrowheads="1"/>
          </p:cNvSpPr>
          <p:nvPr/>
        </p:nvSpPr>
        <p:spPr bwMode="auto">
          <a:xfrm>
            <a:off x="5523883" y="4908550"/>
            <a:ext cx="153987" cy="34607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650"/>
          <p:cNvSpPr>
            <a:spLocks noChangeShapeType="1"/>
          </p:cNvSpPr>
          <p:nvPr/>
        </p:nvSpPr>
        <p:spPr bwMode="auto">
          <a:xfrm>
            <a:off x="6870083" y="4640263"/>
            <a:ext cx="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Rectangle 651"/>
          <p:cNvSpPr>
            <a:spLocks noChangeArrowheads="1"/>
          </p:cNvSpPr>
          <p:nvPr/>
        </p:nvSpPr>
        <p:spPr bwMode="auto">
          <a:xfrm>
            <a:off x="6792295" y="4908550"/>
            <a:ext cx="153988" cy="34607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Rectangle 652"/>
          <p:cNvSpPr>
            <a:spLocks noChangeArrowheads="1"/>
          </p:cNvSpPr>
          <p:nvPr/>
        </p:nvSpPr>
        <p:spPr bwMode="auto">
          <a:xfrm>
            <a:off x="6906595" y="3141663"/>
            <a:ext cx="384175" cy="4222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Line 653"/>
          <p:cNvSpPr>
            <a:spLocks noChangeShapeType="1"/>
          </p:cNvSpPr>
          <p:nvPr/>
        </p:nvSpPr>
        <p:spPr bwMode="auto">
          <a:xfrm flipH="1">
            <a:off x="7520958" y="3449638"/>
            <a:ext cx="0" cy="958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Oval 654"/>
          <p:cNvSpPr>
            <a:spLocks noChangeArrowheads="1"/>
          </p:cNvSpPr>
          <p:nvPr/>
        </p:nvSpPr>
        <p:spPr bwMode="auto">
          <a:xfrm>
            <a:off x="4915870" y="4486275"/>
            <a:ext cx="307975" cy="762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 Box 655"/>
          <p:cNvSpPr txBox="1">
            <a:spLocks noChangeArrowheads="1"/>
          </p:cNvSpPr>
          <p:nvPr/>
        </p:nvSpPr>
        <p:spPr bwMode="auto">
          <a:xfrm>
            <a:off x="6400800" y="1002268"/>
            <a:ext cx="1433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L6145, 6 MW</a:t>
            </a:r>
            <a:endParaRPr lang="en-US" altLang="en-US" dirty="0"/>
          </a:p>
        </p:txBody>
      </p:sp>
      <p:sp>
        <p:nvSpPr>
          <p:cNvPr id="51" name="Text Box 656"/>
          <p:cNvSpPr txBox="1">
            <a:spLocks noChangeArrowheads="1"/>
          </p:cNvSpPr>
          <p:nvPr/>
        </p:nvSpPr>
        <p:spPr bwMode="auto">
          <a:xfrm>
            <a:off x="5534995" y="3086100"/>
            <a:ext cx="139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3 dB splitter</a:t>
            </a:r>
          </a:p>
        </p:txBody>
      </p:sp>
      <p:sp>
        <p:nvSpPr>
          <p:cNvPr id="52" name="Text Box 657"/>
          <p:cNvSpPr txBox="1">
            <a:spLocks noChangeArrowheads="1"/>
          </p:cNvSpPr>
          <p:nvPr/>
        </p:nvSpPr>
        <p:spPr bwMode="auto">
          <a:xfrm>
            <a:off x="5409583" y="3487738"/>
            <a:ext cx="8098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6 </a:t>
            </a:r>
            <a:r>
              <a:rPr lang="en-US" altLang="en-US" dirty="0"/>
              <a:t>MW </a:t>
            </a:r>
          </a:p>
          <a:p>
            <a:r>
              <a:rPr lang="en-US" altLang="en-US" dirty="0" smtClean="0"/>
              <a:t>150 </a:t>
            </a:r>
            <a:r>
              <a:rPr lang="en-US" altLang="en-US" dirty="0"/>
              <a:t>ns</a:t>
            </a:r>
          </a:p>
        </p:txBody>
      </p:sp>
      <p:sp>
        <p:nvSpPr>
          <p:cNvPr id="53" name="Text Box 658"/>
          <p:cNvSpPr txBox="1">
            <a:spLocks noChangeArrowheads="1"/>
          </p:cNvSpPr>
          <p:nvPr/>
        </p:nvSpPr>
        <p:spPr bwMode="auto">
          <a:xfrm>
            <a:off x="7536833" y="3487738"/>
            <a:ext cx="8098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6 </a:t>
            </a:r>
            <a:r>
              <a:rPr lang="en-US" altLang="en-US" dirty="0"/>
              <a:t>MW </a:t>
            </a:r>
          </a:p>
          <a:p>
            <a:r>
              <a:rPr lang="en-US" altLang="en-US" dirty="0" smtClean="0"/>
              <a:t>150 </a:t>
            </a:r>
            <a:r>
              <a:rPr lang="en-US" altLang="en-US" dirty="0"/>
              <a:t>ns</a:t>
            </a:r>
          </a:p>
        </p:txBody>
      </p:sp>
      <p:sp>
        <p:nvSpPr>
          <p:cNvPr id="54" name="Line 659"/>
          <p:cNvSpPr>
            <a:spLocks noChangeShapeType="1"/>
          </p:cNvSpPr>
          <p:nvPr/>
        </p:nvSpPr>
        <p:spPr bwMode="auto">
          <a:xfrm>
            <a:off x="6330333" y="3602038"/>
            <a:ext cx="0" cy="42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660"/>
          <p:cNvSpPr>
            <a:spLocks noChangeShapeType="1"/>
          </p:cNvSpPr>
          <p:nvPr/>
        </p:nvSpPr>
        <p:spPr bwMode="auto">
          <a:xfrm>
            <a:off x="7136783" y="2565400"/>
            <a:ext cx="0" cy="307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661"/>
          <p:cNvSpPr>
            <a:spLocks noChangeShapeType="1"/>
          </p:cNvSpPr>
          <p:nvPr/>
        </p:nvSpPr>
        <p:spPr bwMode="auto">
          <a:xfrm>
            <a:off x="7520958" y="3871913"/>
            <a:ext cx="0" cy="153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662"/>
          <p:cNvSpPr>
            <a:spLocks noChangeShapeType="1"/>
          </p:cNvSpPr>
          <p:nvPr/>
        </p:nvSpPr>
        <p:spPr bwMode="auto">
          <a:xfrm>
            <a:off x="5123833" y="4524375"/>
            <a:ext cx="269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Text Box 663"/>
          <p:cNvSpPr txBox="1">
            <a:spLocks noChangeArrowheads="1"/>
          </p:cNvSpPr>
          <p:nvPr/>
        </p:nvSpPr>
        <p:spPr bwMode="auto">
          <a:xfrm>
            <a:off x="4663458" y="4524375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bunch</a:t>
            </a:r>
          </a:p>
        </p:txBody>
      </p:sp>
      <p:sp>
        <p:nvSpPr>
          <p:cNvPr id="59" name="Line 665"/>
          <p:cNvSpPr>
            <a:spLocks noChangeShapeType="1"/>
          </p:cNvSpPr>
          <p:nvPr/>
        </p:nvSpPr>
        <p:spPr bwMode="auto">
          <a:xfrm>
            <a:off x="5485783" y="4524375"/>
            <a:ext cx="0" cy="1190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666"/>
          <p:cNvSpPr>
            <a:spLocks noChangeShapeType="1"/>
          </p:cNvSpPr>
          <p:nvPr/>
        </p:nvSpPr>
        <p:spPr bwMode="auto">
          <a:xfrm>
            <a:off x="7636845" y="4600575"/>
            <a:ext cx="0" cy="1114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667"/>
          <p:cNvSpPr>
            <a:spLocks noChangeShapeType="1"/>
          </p:cNvSpPr>
          <p:nvPr/>
        </p:nvSpPr>
        <p:spPr bwMode="auto">
          <a:xfrm>
            <a:off x="5485783" y="5599113"/>
            <a:ext cx="2151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Text Box 668"/>
          <p:cNvSpPr txBox="1">
            <a:spLocks noChangeArrowheads="1"/>
          </p:cNvSpPr>
          <p:nvPr/>
        </p:nvSpPr>
        <p:spPr bwMode="auto">
          <a:xfrm>
            <a:off x="6200158" y="52546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63" name="Text Box 669"/>
          <p:cNvSpPr txBox="1">
            <a:spLocks noChangeArrowheads="1"/>
          </p:cNvSpPr>
          <p:nvPr/>
        </p:nvSpPr>
        <p:spPr bwMode="auto">
          <a:xfrm>
            <a:off x="6062045" y="5254625"/>
            <a:ext cx="9861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~300 </a:t>
            </a:r>
            <a:r>
              <a:rPr lang="en-US" altLang="en-US" dirty="0"/>
              <a:t>cm</a:t>
            </a:r>
          </a:p>
        </p:txBody>
      </p:sp>
      <p:sp>
        <p:nvSpPr>
          <p:cNvPr id="64" name="Text Box 670"/>
          <p:cNvSpPr txBox="1">
            <a:spLocks noChangeArrowheads="1"/>
          </p:cNvSpPr>
          <p:nvPr/>
        </p:nvSpPr>
        <p:spPr bwMode="auto">
          <a:xfrm>
            <a:off x="7668515" y="4229100"/>
            <a:ext cx="9685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/>
              <a:t>Kick</a:t>
            </a:r>
          </a:p>
          <a:p>
            <a:pPr algn="ctr"/>
            <a:r>
              <a:rPr lang="en-US" altLang="en-US" dirty="0" smtClean="0"/>
              <a:t>28 MeV </a:t>
            </a:r>
            <a:endParaRPr lang="en-US" altLang="en-US" dirty="0"/>
          </a:p>
        </p:txBody>
      </p:sp>
      <p:sp>
        <p:nvSpPr>
          <p:cNvPr id="69" name="Rectangle 130"/>
          <p:cNvSpPr>
            <a:spLocks noChangeArrowheads="1"/>
          </p:cNvSpPr>
          <p:nvPr/>
        </p:nvSpPr>
        <p:spPr bwMode="auto">
          <a:xfrm>
            <a:off x="6892925" y="2430463"/>
            <a:ext cx="460375" cy="307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Oval 131"/>
          <p:cNvSpPr>
            <a:spLocks noChangeArrowheads="1"/>
          </p:cNvSpPr>
          <p:nvPr/>
        </p:nvSpPr>
        <p:spPr bwMode="auto">
          <a:xfrm>
            <a:off x="7699375" y="2430463"/>
            <a:ext cx="422275" cy="1539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Oval 132"/>
          <p:cNvSpPr>
            <a:spLocks noChangeArrowheads="1"/>
          </p:cNvSpPr>
          <p:nvPr/>
        </p:nvSpPr>
        <p:spPr bwMode="auto">
          <a:xfrm>
            <a:off x="7699375" y="2622550"/>
            <a:ext cx="422275" cy="1539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Line 133"/>
          <p:cNvSpPr>
            <a:spLocks noChangeShapeType="1"/>
          </p:cNvSpPr>
          <p:nvPr/>
        </p:nvSpPr>
        <p:spPr bwMode="auto">
          <a:xfrm flipH="1">
            <a:off x="7353300" y="2506663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134"/>
          <p:cNvSpPr>
            <a:spLocks noChangeShapeType="1"/>
          </p:cNvSpPr>
          <p:nvPr/>
        </p:nvSpPr>
        <p:spPr bwMode="auto">
          <a:xfrm flipH="1">
            <a:off x="7353300" y="2698750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Text Box 173"/>
          <p:cNvSpPr txBox="1">
            <a:spLocks noChangeArrowheads="1"/>
          </p:cNvSpPr>
          <p:nvPr/>
        </p:nvSpPr>
        <p:spPr bwMode="auto">
          <a:xfrm>
            <a:off x="7391400" y="1828800"/>
            <a:ext cx="12825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/>
              <a:t>SLED pulse </a:t>
            </a:r>
          </a:p>
          <a:p>
            <a:pPr algn="ctr"/>
            <a:r>
              <a:rPr lang="en-US" altLang="en-US" dirty="0"/>
              <a:t>compressor</a:t>
            </a:r>
          </a:p>
        </p:txBody>
      </p:sp>
      <p:sp>
        <p:nvSpPr>
          <p:cNvPr id="75" name="Text Box 658"/>
          <p:cNvSpPr txBox="1">
            <a:spLocks noChangeArrowheads="1"/>
          </p:cNvSpPr>
          <p:nvPr/>
        </p:nvSpPr>
        <p:spPr bwMode="auto">
          <a:xfrm>
            <a:off x="7239000" y="2706469"/>
            <a:ext cx="9268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12 </a:t>
            </a:r>
            <a:r>
              <a:rPr lang="en-US" altLang="en-US" dirty="0"/>
              <a:t>MW </a:t>
            </a:r>
          </a:p>
          <a:p>
            <a:r>
              <a:rPr lang="en-US" altLang="en-US" dirty="0" smtClean="0"/>
              <a:t>150 </a:t>
            </a:r>
            <a:r>
              <a:rPr lang="en-US" altLang="en-US" dirty="0"/>
              <a:t>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44770" y="6488668"/>
            <a:ext cx="3675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V.A. Dolgashev, SLAC, 2 October 2013</a:t>
            </a:r>
            <a:endParaRPr lang="en-US" i="1" dirty="0"/>
          </a:p>
        </p:txBody>
      </p:sp>
      <p:sp>
        <p:nvSpPr>
          <p:cNvPr id="78" name="Text Box 655"/>
          <p:cNvSpPr txBox="1">
            <a:spLocks noChangeArrowheads="1"/>
          </p:cNvSpPr>
          <p:nvPr/>
        </p:nvSpPr>
        <p:spPr bwMode="auto">
          <a:xfrm>
            <a:off x="1859907" y="5725312"/>
            <a:ext cx="9594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1</a:t>
            </a:r>
            <a:r>
              <a:rPr lang="en-US" altLang="en-US" baseline="30000" dirty="0" smtClean="0"/>
              <a:t>st</a:t>
            </a:r>
            <a:r>
              <a:rPr lang="en-US" altLang="en-US" dirty="0" smtClean="0"/>
              <a:t> stage</a:t>
            </a:r>
            <a:endParaRPr lang="en-US" altLang="en-US" dirty="0"/>
          </a:p>
        </p:txBody>
      </p:sp>
      <p:sp>
        <p:nvSpPr>
          <p:cNvPr id="79" name="Text Box 655"/>
          <p:cNvSpPr txBox="1">
            <a:spLocks noChangeArrowheads="1"/>
          </p:cNvSpPr>
          <p:nvPr/>
        </p:nvSpPr>
        <p:spPr bwMode="auto">
          <a:xfrm>
            <a:off x="5562600" y="5722170"/>
            <a:ext cx="23061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2nd stage, added SLED</a:t>
            </a:r>
            <a:endParaRPr lang="en-US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3000174" y="2259013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6 </a:t>
            </a:r>
            <a:r>
              <a:rPr lang="en-US" altLang="en-US" dirty="0" smtClean="0"/>
              <a:t>MW,</a:t>
            </a:r>
          </a:p>
          <a:p>
            <a:r>
              <a:rPr lang="en-US" altLang="en-US" dirty="0" smtClean="0"/>
              <a:t>150 ns</a:t>
            </a:r>
            <a:endParaRPr lang="en-US" altLang="en-US" dirty="0"/>
          </a:p>
        </p:txBody>
      </p:sp>
      <p:sp>
        <p:nvSpPr>
          <p:cNvPr id="76" name="Rectangle 75"/>
          <p:cNvSpPr/>
          <p:nvPr/>
        </p:nvSpPr>
        <p:spPr>
          <a:xfrm>
            <a:off x="6248400" y="1828800"/>
            <a:ext cx="917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6 </a:t>
            </a:r>
            <a:r>
              <a:rPr lang="en-US" altLang="en-US" dirty="0" smtClean="0"/>
              <a:t>MW,</a:t>
            </a:r>
          </a:p>
          <a:p>
            <a:r>
              <a:rPr lang="en-US" altLang="en-US" dirty="0" smtClean="0"/>
              <a:t>2000 ns</a:t>
            </a: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76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Possible deflector configurations powered by 9.3 GHz, 6 MW </a:t>
            </a:r>
            <a:br>
              <a:rPr lang="en-US" sz="2400" dirty="0" smtClean="0"/>
            </a:br>
            <a:r>
              <a:rPr lang="en-US" sz="2400" dirty="0" smtClean="0"/>
              <a:t>klystron for diagnostics of </a:t>
            </a:r>
            <a:r>
              <a:rPr lang="en-US" sz="2400" dirty="0" err="1" smtClean="0"/>
              <a:t>GeV</a:t>
            </a:r>
            <a:r>
              <a:rPr lang="en-US" sz="2400" dirty="0" smtClean="0"/>
              <a:t> beams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232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539750" y="26987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0" dirty="0">
                <a:latin typeface="Calibri" pitchFamily="34" charset="0"/>
              </a:rPr>
              <a:t>Standing Wave Deflector</a:t>
            </a:r>
            <a:br>
              <a:rPr lang="en-US" sz="4000" b="0" dirty="0">
                <a:latin typeface="Calibri" pitchFamily="34" charset="0"/>
              </a:rPr>
            </a:br>
            <a:r>
              <a:rPr lang="en-US" sz="4000" b="0" dirty="0">
                <a:latin typeface="Calibri" pitchFamily="34" charset="0"/>
              </a:rPr>
              <a:t>for ~10 </a:t>
            </a:r>
            <a:r>
              <a:rPr lang="en-US" sz="4000" b="0" dirty="0" err="1">
                <a:latin typeface="Calibri" pitchFamily="34" charset="0"/>
              </a:rPr>
              <a:t>fs</a:t>
            </a:r>
            <a:r>
              <a:rPr lang="en-US" sz="4000" b="0" dirty="0">
                <a:latin typeface="Calibri" pitchFamily="34" charset="0"/>
              </a:rPr>
              <a:t> diagnostics of </a:t>
            </a:r>
            <a:r>
              <a:rPr lang="en-US" sz="4000" b="0" dirty="0" err="1">
                <a:latin typeface="Calibri" pitchFamily="34" charset="0"/>
              </a:rPr>
              <a:t>MeV</a:t>
            </a:r>
            <a:r>
              <a:rPr lang="en-US" sz="4000" b="0" dirty="0">
                <a:latin typeface="Calibri" pitchFamily="34" charset="0"/>
              </a:rPr>
              <a:t> beams</a:t>
            </a:r>
          </a:p>
        </p:txBody>
      </p:sp>
      <p:sp>
        <p:nvSpPr>
          <p:cNvPr id="4" name="Rectangle 3"/>
          <p:cNvSpPr/>
          <p:nvPr/>
        </p:nvSpPr>
        <p:spPr>
          <a:xfrm>
            <a:off x="923525" y="5771705"/>
            <a:ext cx="78346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 smtClean="0">
                <a:latin typeface="Calibri" pitchFamily="34" charset="0"/>
              </a:rPr>
              <a:t>Valery Dolgashev , “Waveguide Coupler for X-Band Deflectors,”  SLAC-WP-084,  AAC08, Santa Cruz, California, 27 Jul - 2 Aug 2008. </a:t>
            </a:r>
            <a:endParaRPr lang="en-US" sz="20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17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1778000"/>
            <a:ext cx="391795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900" y="1677988"/>
            <a:ext cx="4300538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5900" y="3236913"/>
            <a:ext cx="88423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60350" y="165100"/>
            <a:ext cx="8229600" cy="1268413"/>
          </a:xfrm>
        </p:spPr>
        <p:txBody>
          <a:bodyPr>
            <a:normAutofit fontScale="90000"/>
          </a:bodyPr>
          <a:lstStyle/>
          <a:p>
            <a:r>
              <a:rPr lang="en-US" sz="3200" smtClean="0">
                <a:latin typeface="Calibri" pitchFamily="34" charset="0"/>
              </a:rPr>
              <a:t>Waveguide coupler for 6 cell SW X-band deflector,</a:t>
            </a:r>
            <a:br>
              <a:rPr lang="en-US" sz="3200" smtClean="0">
                <a:latin typeface="Calibri" pitchFamily="34" charset="0"/>
              </a:rPr>
            </a:br>
            <a:r>
              <a:rPr lang="en-US" sz="3200" smtClean="0">
                <a:latin typeface="Calibri" pitchFamily="34" charset="0"/>
              </a:rPr>
              <a:t>1.5 MW of input power, deflection 2 MeV </a:t>
            </a: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687888" y="4503738"/>
            <a:ext cx="4470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alibri" pitchFamily="34" charset="0"/>
              </a:rPr>
              <a:t>Maximum surface electric fields ~105 MV/m.</a:t>
            </a: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193675" y="4543425"/>
            <a:ext cx="45742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alibri" pitchFamily="34" charset="0"/>
              </a:rPr>
              <a:t>Maximum surface magnetic fields ~420 kA/m,</a:t>
            </a:r>
          </a:p>
          <a:p>
            <a:r>
              <a:rPr lang="en-US" b="0">
                <a:latin typeface="Calibri" pitchFamily="34" charset="0"/>
              </a:rPr>
              <a:t>Pulse heating 24 deg. C for 100 ns pulse.</a:t>
            </a:r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7029450" y="2468563"/>
            <a:ext cx="384175" cy="3841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21513" name="Freeform 9"/>
          <p:cNvSpPr>
            <a:spLocks/>
          </p:cNvSpPr>
          <p:nvPr/>
        </p:nvSpPr>
        <p:spPr bwMode="auto">
          <a:xfrm>
            <a:off x="7413625" y="2565400"/>
            <a:ext cx="922338" cy="1055688"/>
          </a:xfrm>
          <a:custGeom>
            <a:avLst/>
            <a:gdLst>
              <a:gd name="T0" fmla="*/ 0 w 581"/>
              <a:gd name="T1" fmla="*/ 60 h 665"/>
              <a:gd name="T2" fmla="*/ 266 w 581"/>
              <a:gd name="T3" fmla="*/ 60 h 665"/>
              <a:gd name="T4" fmla="*/ 508 w 581"/>
              <a:gd name="T5" fmla="*/ 423 h 665"/>
              <a:gd name="T6" fmla="*/ 508 w 581"/>
              <a:gd name="T7" fmla="*/ 544 h 665"/>
              <a:gd name="T8" fmla="*/ 581 w 581"/>
              <a:gd name="T9" fmla="*/ 665 h 6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1"/>
              <a:gd name="T16" fmla="*/ 0 h 665"/>
              <a:gd name="T17" fmla="*/ 581 w 581"/>
              <a:gd name="T18" fmla="*/ 665 h 6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1" h="665">
                <a:moveTo>
                  <a:pt x="0" y="60"/>
                </a:moveTo>
                <a:cubicBezTo>
                  <a:pt x="90" y="30"/>
                  <a:pt x="181" y="0"/>
                  <a:pt x="266" y="60"/>
                </a:cubicBezTo>
                <a:cubicBezTo>
                  <a:pt x="351" y="120"/>
                  <a:pt x="468" y="342"/>
                  <a:pt x="508" y="423"/>
                </a:cubicBezTo>
                <a:cubicBezTo>
                  <a:pt x="548" y="504"/>
                  <a:pt x="496" y="504"/>
                  <a:pt x="508" y="544"/>
                </a:cubicBezTo>
                <a:cubicBezTo>
                  <a:pt x="520" y="584"/>
                  <a:pt x="550" y="624"/>
                  <a:pt x="581" y="665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21514" name="Oval 12"/>
          <p:cNvSpPr>
            <a:spLocks noChangeArrowheads="1"/>
          </p:cNvSpPr>
          <p:nvPr/>
        </p:nvSpPr>
        <p:spPr bwMode="auto">
          <a:xfrm>
            <a:off x="2536825" y="2736850"/>
            <a:ext cx="384175" cy="3841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latin typeface="Calibri" pitchFamily="34" charset="0"/>
            </a:endParaRPr>
          </a:p>
        </p:txBody>
      </p:sp>
      <p:pic>
        <p:nvPicPr>
          <p:cNvPr id="21515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5488" y="3206750"/>
            <a:ext cx="11906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Freeform 13"/>
          <p:cNvSpPr>
            <a:spLocks/>
          </p:cNvSpPr>
          <p:nvPr/>
        </p:nvSpPr>
        <p:spPr bwMode="auto">
          <a:xfrm>
            <a:off x="2921000" y="2968625"/>
            <a:ext cx="882650" cy="384175"/>
          </a:xfrm>
          <a:custGeom>
            <a:avLst/>
            <a:gdLst>
              <a:gd name="T0" fmla="*/ 0 w 556"/>
              <a:gd name="T1" fmla="*/ 0 h 242"/>
              <a:gd name="T2" fmla="*/ 242 w 556"/>
              <a:gd name="T3" fmla="*/ 48 h 242"/>
              <a:gd name="T4" fmla="*/ 484 w 556"/>
              <a:gd name="T5" fmla="*/ 169 h 242"/>
              <a:gd name="T6" fmla="*/ 556 w 556"/>
              <a:gd name="T7" fmla="*/ 242 h 242"/>
              <a:gd name="T8" fmla="*/ 0 60000 65536"/>
              <a:gd name="T9" fmla="*/ 0 60000 65536"/>
              <a:gd name="T10" fmla="*/ 0 60000 65536"/>
              <a:gd name="T11" fmla="*/ 0 60000 65536"/>
              <a:gd name="T12" fmla="*/ 0 w 556"/>
              <a:gd name="T13" fmla="*/ 0 h 242"/>
              <a:gd name="T14" fmla="*/ 556 w 556"/>
              <a:gd name="T15" fmla="*/ 242 h 2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6" h="242">
                <a:moveTo>
                  <a:pt x="0" y="0"/>
                </a:moveTo>
                <a:cubicBezTo>
                  <a:pt x="80" y="10"/>
                  <a:pt x="161" y="20"/>
                  <a:pt x="242" y="48"/>
                </a:cubicBezTo>
                <a:cubicBezTo>
                  <a:pt x="323" y="76"/>
                  <a:pt x="432" y="137"/>
                  <a:pt x="484" y="169"/>
                </a:cubicBezTo>
                <a:cubicBezTo>
                  <a:pt x="536" y="201"/>
                  <a:pt x="546" y="221"/>
                  <a:pt x="556" y="242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pic>
        <p:nvPicPr>
          <p:cNvPr id="21517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263" y="4965700"/>
            <a:ext cx="3149600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65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0"/>
          <p:cNvSpPr>
            <a:spLocks noGrp="1" noChangeArrowheads="1"/>
          </p:cNvSpPr>
          <p:nvPr>
            <p:ph type="title"/>
          </p:nvPr>
        </p:nvSpPr>
        <p:spPr>
          <a:xfrm>
            <a:off x="0" y="-142875"/>
            <a:ext cx="9031288" cy="1143000"/>
          </a:xfrm>
        </p:spPr>
        <p:txBody>
          <a:bodyPr/>
          <a:lstStyle/>
          <a:p>
            <a:r>
              <a:rPr lang="en-US" sz="4000" smtClean="0">
                <a:latin typeface="Calibri" pitchFamily="34" charset="0"/>
              </a:rPr>
              <a:t>Parameters of 6 cell X-band SW deflector</a:t>
            </a:r>
          </a:p>
        </p:txBody>
      </p:sp>
      <p:graphicFrame>
        <p:nvGraphicFramePr>
          <p:cNvPr id="24694" name="Group 118"/>
          <p:cNvGraphicFramePr>
            <a:graphicFrameLocks noGrp="1"/>
          </p:cNvGraphicFramePr>
          <p:nvPr>
            <p:ph idx="1"/>
          </p:nvPr>
        </p:nvGraphicFramePr>
        <p:xfrm>
          <a:off x="117475" y="931863"/>
          <a:ext cx="8799513" cy="5664835"/>
        </p:xfrm>
        <a:graphic>
          <a:graphicData uri="http://schemas.openxmlformats.org/drawingml/2006/table">
            <a:tbl>
              <a:tblPr/>
              <a:tblGrid>
                <a:gridCol w="4400550"/>
                <a:gridCol w="4398963"/>
              </a:tblGrid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Frequency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11.424 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Beam pipe diameter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One cell 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13.121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Phase advance per cell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π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One cell kick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0.34 MeV/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Sqrt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(0.25 MW)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Structure kick (6 cells)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 MeV/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Sqrt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(1.5 MW)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Unloaded 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Loaded 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Maximum Electric field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105 MV/m / Sqrt(1.5 MW)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Maximum Magnetic field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420 (kA/m) /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Sqrt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(1.5 MW)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Structure length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(with beam pipes)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Near mode separation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13.6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93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905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Estimation of resolution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9600" y="6386185"/>
            <a:ext cx="7488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latin typeface="Calibri" pitchFamily="34" charset="0"/>
              </a:rPr>
              <a:t>See for example, P. Emma, J. Frisch, P. </a:t>
            </a:r>
            <a:r>
              <a:rPr lang="en-US" b="0" dirty="0" err="1" smtClean="0">
                <a:latin typeface="Calibri" pitchFamily="34" charset="0"/>
              </a:rPr>
              <a:t>Krejcik</a:t>
            </a:r>
            <a:r>
              <a:rPr lang="en-US" b="0" dirty="0" smtClean="0">
                <a:latin typeface="Calibri" pitchFamily="34" charset="0"/>
              </a:rPr>
              <a:t>, LCLS-TN-00-12, Aug. 2000.</a:t>
            </a:r>
            <a:endParaRPr lang="en-US" b="0" dirty="0"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1579"/>
          <a:stretch>
            <a:fillRect/>
          </a:stretch>
        </p:blipFill>
        <p:spPr bwMode="auto">
          <a:xfrm>
            <a:off x="2190890" y="1316725"/>
            <a:ext cx="4531790" cy="47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4497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traight Connector 121"/>
          <p:cNvCxnSpPr/>
          <p:nvPr/>
        </p:nvCxnSpPr>
        <p:spPr bwMode="auto">
          <a:xfrm rot="5400000">
            <a:off x="5512923" y="3909062"/>
            <a:ext cx="1920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5" name="Line 161"/>
          <p:cNvSpPr>
            <a:spLocks noChangeShapeType="1"/>
          </p:cNvSpPr>
          <p:nvPr/>
        </p:nvSpPr>
        <p:spPr bwMode="auto">
          <a:xfrm flipV="1">
            <a:off x="5455315" y="3352190"/>
            <a:ext cx="691720" cy="6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116" name="Line 161"/>
          <p:cNvSpPr>
            <a:spLocks noChangeShapeType="1"/>
          </p:cNvSpPr>
          <p:nvPr/>
        </p:nvSpPr>
        <p:spPr bwMode="auto">
          <a:xfrm flipV="1">
            <a:off x="5877769" y="3352190"/>
            <a:ext cx="691720" cy="6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893" name="AutoShape 101"/>
          <p:cNvSpPr>
            <a:spLocks noChangeArrowheads="1"/>
          </p:cNvSpPr>
          <p:nvPr/>
        </p:nvSpPr>
        <p:spPr bwMode="auto">
          <a:xfrm rot="10800000">
            <a:off x="3687763" y="1316038"/>
            <a:ext cx="768350" cy="9144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897" name="Line 105"/>
          <p:cNvSpPr>
            <a:spLocks noChangeShapeType="1"/>
          </p:cNvSpPr>
          <p:nvPr/>
        </p:nvSpPr>
        <p:spPr bwMode="auto">
          <a:xfrm>
            <a:off x="4071938" y="2200275"/>
            <a:ext cx="0" cy="1036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07" name="Text Box 115"/>
          <p:cNvSpPr txBox="1">
            <a:spLocks noChangeArrowheads="1"/>
          </p:cNvSpPr>
          <p:nvPr/>
        </p:nvSpPr>
        <p:spPr bwMode="auto">
          <a:xfrm>
            <a:off x="2267700" y="2584090"/>
            <a:ext cx="16616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 smtClean="0">
                <a:latin typeface="Calibri" pitchFamily="34" charset="0"/>
              </a:rPr>
              <a:t>Variable splitter</a:t>
            </a:r>
            <a:endParaRPr lang="en-US" b="0" dirty="0">
              <a:latin typeface="Calibri" pitchFamily="34" charset="0"/>
            </a:endParaRPr>
          </a:p>
        </p:txBody>
      </p:sp>
      <p:sp>
        <p:nvSpPr>
          <p:cNvPr id="33911" name="Line 119"/>
          <p:cNvSpPr>
            <a:spLocks noChangeShapeType="1"/>
          </p:cNvSpPr>
          <p:nvPr/>
        </p:nvSpPr>
        <p:spPr bwMode="auto">
          <a:xfrm>
            <a:off x="4071938" y="2622550"/>
            <a:ext cx="0" cy="307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22" name="Rectangle 130"/>
          <p:cNvSpPr>
            <a:spLocks noChangeArrowheads="1"/>
          </p:cNvSpPr>
          <p:nvPr/>
        </p:nvSpPr>
        <p:spPr bwMode="auto">
          <a:xfrm>
            <a:off x="3957638" y="2430463"/>
            <a:ext cx="460375" cy="307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23" name="Oval 131"/>
          <p:cNvSpPr>
            <a:spLocks noChangeArrowheads="1"/>
          </p:cNvSpPr>
          <p:nvPr/>
        </p:nvSpPr>
        <p:spPr bwMode="auto">
          <a:xfrm>
            <a:off x="4764088" y="2430463"/>
            <a:ext cx="422275" cy="1539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24" name="Oval 132"/>
          <p:cNvSpPr>
            <a:spLocks noChangeArrowheads="1"/>
          </p:cNvSpPr>
          <p:nvPr/>
        </p:nvSpPr>
        <p:spPr bwMode="auto">
          <a:xfrm>
            <a:off x="4764088" y="2622550"/>
            <a:ext cx="422275" cy="1539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25" name="Line 133"/>
          <p:cNvSpPr>
            <a:spLocks noChangeShapeType="1"/>
          </p:cNvSpPr>
          <p:nvPr/>
        </p:nvSpPr>
        <p:spPr bwMode="auto">
          <a:xfrm flipH="1">
            <a:off x="4418013" y="2506663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26" name="Line 134"/>
          <p:cNvSpPr>
            <a:spLocks noChangeShapeType="1"/>
          </p:cNvSpPr>
          <p:nvPr/>
        </p:nvSpPr>
        <p:spPr bwMode="auto">
          <a:xfrm flipH="1">
            <a:off x="4418013" y="2698750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51" name="Line 159"/>
          <p:cNvSpPr>
            <a:spLocks noChangeShapeType="1"/>
          </p:cNvSpPr>
          <p:nvPr/>
        </p:nvSpPr>
        <p:spPr bwMode="auto">
          <a:xfrm flipH="1">
            <a:off x="2690813" y="3352800"/>
            <a:ext cx="1190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52" name="Line 160"/>
          <p:cNvSpPr>
            <a:spLocks noChangeShapeType="1"/>
          </p:cNvSpPr>
          <p:nvPr/>
        </p:nvSpPr>
        <p:spPr bwMode="auto">
          <a:xfrm flipH="1">
            <a:off x="2690155" y="3352800"/>
            <a:ext cx="658" cy="65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53" name="Line 161"/>
          <p:cNvSpPr>
            <a:spLocks noChangeShapeType="1"/>
          </p:cNvSpPr>
          <p:nvPr/>
        </p:nvSpPr>
        <p:spPr bwMode="auto">
          <a:xfrm flipV="1">
            <a:off x="4225926" y="3352190"/>
            <a:ext cx="691720" cy="6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54" name="Line 162"/>
          <p:cNvSpPr>
            <a:spLocks noChangeShapeType="1"/>
          </p:cNvSpPr>
          <p:nvPr/>
        </p:nvSpPr>
        <p:spPr bwMode="auto">
          <a:xfrm>
            <a:off x="4917645" y="3352190"/>
            <a:ext cx="0" cy="6912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56" name="AutoShape 164"/>
          <p:cNvSpPr>
            <a:spLocks noChangeArrowheads="1"/>
          </p:cNvSpPr>
          <p:nvPr/>
        </p:nvSpPr>
        <p:spPr bwMode="auto">
          <a:xfrm>
            <a:off x="7068865" y="4313793"/>
            <a:ext cx="1214437" cy="733425"/>
          </a:xfrm>
          <a:prstGeom prst="curvedUp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57" name="AutoShape 165"/>
          <p:cNvSpPr>
            <a:spLocks noChangeArrowheads="1"/>
          </p:cNvSpPr>
          <p:nvPr/>
        </p:nvSpPr>
        <p:spPr bwMode="auto">
          <a:xfrm rot="10800000">
            <a:off x="6929165" y="3464480"/>
            <a:ext cx="1214437" cy="733425"/>
          </a:xfrm>
          <a:prstGeom prst="curvedUp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60" name="Text Box 168"/>
          <p:cNvSpPr txBox="1">
            <a:spLocks noChangeArrowheads="1"/>
          </p:cNvSpPr>
          <p:nvPr/>
        </p:nvSpPr>
        <p:spPr bwMode="auto">
          <a:xfrm>
            <a:off x="2114080" y="2084825"/>
            <a:ext cx="1516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 smtClean="0">
                <a:latin typeface="Calibri" pitchFamily="34" charset="0"/>
              </a:rPr>
              <a:t>20 </a:t>
            </a:r>
            <a:r>
              <a:rPr lang="en-US" b="0" dirty="0">
                <a:latin typeface="Calibri" pitchFamily="34" charset="0"/>
              </a:rPr>
              <a:t>MW, </a:t>
            </a:r>
            <a:r>
              <a:rPr lang="en-US" b="0" dirty="0" smtClean="0">
                <a:latin typeface="Calibri" pitchFamily="34" charset="0"/>
              </a:rPr>
              <a:t>0.2 us</a:t>
            </a:r>
            <a:endParaRPr lang="en-US" b="0" dirty="0">
              <a:latin typeface="Calibri" pitchFamily="34" charset="0"/>
            </a:endParaRPr>
          </a:p>
        </p:txBody>
      </p:sp>
      <p:sp>
        <p:nvSpPr>
          <p:cNvPr id="33964" name="Text Box 172"/>
          <p:cNvSpPr txBox="1">
            <a:spLocks noChangeArrowheads="1"/>
          </p:cNvSpPr>
          <p:nvPr/>
        </p:nvSpPr>
        <p:spPr bwMode="auto">
          <a:xfrm>
            <a:off x="54268" y="0"/>
            <a:ext cx="91907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0" dirty="0" smtClean="0">
                <a:latin typeface="Calibri" pitchFamily="34" charset="0"/>
              </a:rPr>
              <a:t>Schematic of  </a:t>
            </a:r>
            <a:r>
              <a:rPr lang="en-US" sz="2400" b="0" dirty="0" err="1" smtClean="0">
                <a:latin typeface="Calibri" pitchFamily="34" charset="0"/>
              </a:rPr>
              <a:t>rf</a:t>
            </a:r>
            <a:r>
              <a:rPr lang="en-US" sz="2400" b="0" dirty="0" smtClean="0">
                <a:latin typeface="Calibri" pitchFamily="34" charset="0"/>
              </a:rPr>
              <a:t> high gradient streak camera with ~10fs resolution based 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on a commercial X-band klystron  </a:t>
            </a:r>
            <a:endParaRPr lang="en-US" sz="2400" b="0" dirty="0">
              <a:latin typeface="Calibri" pitchFamily="34" charset="0"/>
            </a:endParaRPr>
          </a:p>
        </p:txBody>
      </p:sp>
      <p:sp>
        <p:nvSpPr>
          <p:cNvPr id="33965" name="Text Box 173"/>
          <p:cNvSpPr txBox="1">
            <a:spLocks noChangeArrowheads="1"/>
          </p:cNvSpPr>
          <p:nvPr/>
        </p:nvSpPr>
        <p:spPr bwMode="auto">
          <a:xfrm>
            <a:off x="4503119" y="1714500"/>
            <a:ext cx="12966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SLED pulse </a:t>
            </a:r>
          </a:p>
          <a:p>
            <a:pPr algn="ctr"/>
            <a:r>
              <a:rPr lang="en-US" b="0">
                <a:latin typeface="Calibri" pitchFamily="34" charset="0"/>
              </a:rPr>
              <a:t>compressor</a:t>
            </a:r>
          </a:p>
        </p:txBody>
      </p:sp>
      <p:sp>
        <p:nvSpPr>
          <p:cNvPr id="33966" name="Line 174"/>
          <p:cNvSpPr>
            <a:spLocks noChangeShapeType="1"/>
          </p:cNvSpPr>
          <p:nvPr/>
        </p:nvSpPr>
        <p:spPr bwMode="auto">
          <a:xfrm flipH="1">
            <a:off x="3113088" y="3352800"/>
            <a:ext cx="268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67" name="Line 175"/>
          <p:cNvSpPr>
            <a:spLocks noChangeShapeType="1"/>
          </p:cNvSpPr>
          <p:nvPr/>
        </p:nvSpPr>
        <p:spPr bwMode="auto">
          <a:xfrm flipV="1">
            <a:off x="4610101" y="3352190"/>
            <a:ext cx="192330" cy="6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68" name="Text Box 176"/>
          <p:cNvSpPr txBox="1">
            <a:spLocks noChangeArrowheads="1"/>
          </p:cNvSpPr>
          <p:nvPr/>
        </p:nvSpPr>
        <p:spPr bwMode="auto">
          <a:xfrm>
            <a:off x="6376988" y="12779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70" name="Rectangle 178"/>
          <p:cNvSpPr>
            <a:spLocks noChangeArrowheads="1"/>
          </p:cNvSpPr>
          <p:nvPr/>
        </p:nvSpPr>
        <p:spPr bwMode="auto">
          <a:xfrm>
            <a:off x="3035300" y="3160713"/>
            <a:ext cx="498475" cy="384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71" name="Line 179"/>
          <p:cNvSpPr>
            <a:spLocks noChangeShapeType="1"/>
          </p:cNvSpPr>
          <p:nvPr/>
        </p:nvSpPr>
        <p:spPr bwMode="auto">
          <a:xfrm>
            <a:off x="2114550" y="2928938"/>
            <a:ext cx="88265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72" name="Line 180"/>
          <p:cNvSpPr>
            <a:spLocks noChangeShapeType="1"/>
          </p:cNvSpPr>
          <p:nvPr/>
        </p:nvSpPr>
        <p:spPr bwMode="auto">
          <a:xfrm>
            <a:off x="3419475" y="2890838"/>
            <a:ext cx="422275" cy="153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73" name="Text Box 181"/>
          <p:cNvSpPr txBox="1">
            <a:spLocks noChangeArrowheads="1"/>
          </p:cNvSpPr>
          <p:nvPr/>
        </p:nvSpPr>
        <p:spPr bwMode="auto">
          <a:xfrm>
            <a:off x="769905" y="2584090"/>
            <a:ext cx="1398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 dirty="0" smtClean="0">
                <a:latin typeface="Calibri" pitchFamily="34" charset="0"/>
              </a:rPr>
              <a:t>Phase </a:t>
            </a:r>
            <a:r>
              <a:rPr lang="en-US" b="0" dirty="0">
                <a:latin typeface="Calibri" pitchFamily="34" charset="0"/>
              </a:rPr>
              <a:t>shifter</a:t>
            </a:r>
          </a:p>
        </p:txBody>
      </p:sp>
      <p:sp>
        <p:nvSpPr>
          <p:cNvPr id="33974" name="Line 182"/>
          <p:cNvSpPr>
            <a:spLocks noChangeShapeType="1"/>
          </p:cNvSpPr>
          <p:nvPr/>
        </p:nvSpPr>
        <p:spPr bwMode="auto">
          <a:xfrm flipV="1">
            <a:off x="3151188" y="3083355"/>
            <a:ext cx="460375" cy="498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75" name="Text Box 183"/>
          <p:cNvSpPr txBox="1">
            <a:spLocks noChangeArrowheads="1"/>
          </p:cNvSpPr>
          <p:nvPr/>
        </p:nvSpPr>
        <p:spPr bwMode="auto">
          <a:xfrm>
            <a:off x="3073400" y="3121025"/>
            <a:ext cx="3465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b="0">
                <a:latin typeface="Calibri" pitchFamily="34" charset="0"/>
                <a:cs typeface="Arial" pitchFamily="34" charset="0"/>
              </a:rPr>
              <a:t>φ</a:t>
            </a:r>
          </a:p>
        </p:txBody>
      </p:sp>
      <p:sp>
        <p:nvSpPr>
          <p:cNvPr id="33927" name="Rectangle 135"/>
          <p:cNvSpPr>
            <a:spLocks noChangeArrowheads="1"/>
          </p:cNvSpPr>
          <p:nvPr/>
        </p:nvSpPr>
        <p:spPr bwMode="auto">
          <a:xfrm>
            <a:off x="3842305" y="3121025"/>
            <a:ext cx="384175" cy="4222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78" name="Line 186"/>
          <p:cNvSpPr>
            <a:spLocks noChangeShapeType="1"/>
          </p:cNvSpPr>
          <p:nvPr/>
        </p:nvSpPr>
        <p:spPr bwMode="auto">
          <a:xfrm>
            <a:off x="2690813" y="3429000"/>
            <a:ext cx="0" cy="26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33979" name="Text Box 187"/>
          <p:cNvSpPr txBox="1">
            <a:spLocks noChangeArrowheads="1"/>
          </p:cNvSpPr>
          <p:nvPr/>
        </p:nvSpPr>
        <p:spPr bwMode="auto">
          <a:xfrm>
            <a:off x="8067402" y="4083605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latin typeface="Calibri" pitchFamily="34" charset="0"/>
              </a:rPr>
              <a:t>or</a:t>
            </a:r>
          </a:p>
        </p:txBody>
      </p:sp>
      <p:sp>
        <p:nvSpPr>
          <p:cNvPr id="33980" name="AutoShape 188"/>
          <p:cNvSpPr>
            <a:spLocks noChangeArrowheads="1"/>
          </p:cNvSpPr>
          <p:nvPr/>
        </p:nvSpPr>
        <p:spPr bwMode="auto">
          <a:xfrm>
            <a:off x="8335690" y="2699305"/>
            <a:ext cx="309562" cy="2881313"/>
          </a:xfrm>
          <a:prstGeom prst="upArrow">
            <a:avLst>
              <a:gd name="adj1" fmla="val 50000"/>
              <a:gd name="adj2" fmla="val 232693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85" name="Rectangle 5"/>
          <p:cNvSpPr>
            <a:spLocks noChangeArrowheads="1"/>
          </p:cNvSpPr>
          <p:nvPr/>
        </p:nvSpPr>
        <p:spPr bwMode="auto">
          <a:xfrm>
            <a:off x="2306105" y="3966670"/>
            <a:ext cx="768100" cy="571500"/>
          </a:xfrm>
          <a:prstGeom prst="rect">
            <a:avLst/>
          </a:prstGeom>
          <a:gradFill rotWithShape="1">
            <a:gsLst>
              <a:gs pos="0">
                <a:srgbClr val="761800"/>
              </a:gs>
              <a:gs pos="5000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86" name="Rectangle 5"/>
          <p:cNvSpPr>
            <a:spLocks noChangeArrowheads="1"/>
          </p:cNvSpPr>
          <p:nvPr/>
        </p:nvSpPr>
        <p:spPr bwMode="auto">
          <a:xfrm>
            <a:off x="4610405" y="3984853"/>
            <a:ext cx="614480" cy="533400"/>
          </a:xfrm>
          <a:prstGeom prst="rect">
            <a:avLst/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latin typeface="Calibri" pitchFamily="34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3650280" y="3659430"/>
            <a:ext cx="230431" cy="1152150"/>
            <a:chOff x="2075674" y="1316725"/>
            <a:chExt cx="230431" cy="1152150"/>
          </a:xfrm>
        </p:grpSpPr>
        <p:grpSp>
          <p:nvGrpSpPr>
            <p:cNvPr id="89" name="Group 16"/>
            <p:cNvGrpSpPr/>
            <p:nvPr/>
          </p:nvGrpSpPr>
          <p:grpSpPr>
            <a:xfrm>
              <a:off x="2075674" y="1316725"/>
              <a:ext cx="230430" cy="230430"/>
              <a:chOff x="2114080" y="1316725"/>
              <a:chExt cx="230430" cy="230430"/>
            </a:xfrm>
          </p:grpSpPr>
          <p:sp>
            <p:nvSpPr>
              <p:cNvPr id="96" name="Rectangle 95"/>
              <p:cNvSpPr/>
              <p:nvPr/>
            </p:nvSpPr>
            <p:spPr bwMode="auto">
              <a:xfrm>
                <a:off x="2114080" y="1316725"/>
                <a:ext cx="230430" cy="23043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  <p:cxnSp>
            <p:nvCxnSpPr>
              <p:cNvPr id="97" name="Straight Connector 96"/>
              <p:cNvCxnSpPr/>
              <p:nvPr/>
            </p:nvCxnSpPr>
            <p:spPr bwMode="auto">
              <a:xfrm rot="5400000">
                <a:off x="2114080" y="1316725"/>
                <a:ext cx="230430" cy="23043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8" name="Straight Connector 97"/>
              <p:cNvCxnSpPr/>
              <p:nvPr/>
            </p:nvCxnSpPr>
            <p:spPr bwMode="auto">
              <a:xfrm rot="16200000" flipH="1">
                <a:off x="2114080" y="1316725"/>
                <a:ext cx="230430" cy="23043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0" name="Group 17"/>
            <p:cNvGrpSpPr/>
            <p:nvPr/>
          </p:nvGrpSpPr>
          <p:grpSpPr>
            <a:xfrm>
              <a:off x="2075674" y="2238445"/>
              <a:ext cx="230430" cy="230430"/>
              <a:chOff x="2114080" y="1316725"/>
              <a:chExt cx="230430" cy="230430"/>
            </a:xfrm>
          </p:grpSpPr>
          <p:sp>
            <p:nvSpPr>
              <p:cNvPr id="93" name="Rectangle 92"/>
              <p:cNvSpPr/>
              <p:nvPr/>
            </p:nvSpPr>
            <p:spPr bwMode="auto">
              <a:xfrm>
                <a:off x="2114080" y="1316725"/>
                <a:ext cx="230430" cy="23043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  <p:cxnSp>
            <p:nvCxnSpPr>
              <p:cNvPr id="94" name="Straight Connector 93"/>
              <p:cNvCxnSpPr/>
              <p:nvPr/>
            </p:nvCxnSpPr>
            <p:spPr bwMode="auto">
              <a:xfrm rot="5400000">
                <a:off x="2114080" y="1316725"/>
                <a:ext cx="230430" cy="23043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" name="Straight Connector 94"/>
              <p:cNvCxnSpPr/>
              <p:nvPr/>
            </p:nvCxnSpPr>
            <p:spPr bwMode="auto">
              <a:xfrm rot="16200000" flipH="1">
                <a:off x="2114080" y="1316725"/>
                <a:ext cx="230430" cy="23043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1" name="Straight Connector 90"/>
            <p:cNvCxnSpPr/>
            <p:nvPr/>
          </p:nvCxnSpPr>
          <p:spPr bwMode="auto">
            <a:xfrm rot="5400000">
              <a:off x="1902852" y="1950407"/>
              <a:ext cx="80650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 bwMode="auto">
            <a:xfrm rot="5400000">
              <a:off x="1672422" y="1950407"/>
              <a:ext cx="80650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0" name="Text Box 114"/>
          <p:cNvSpPr txBox="1">
            <a:spLocks noChangeArrowheads="1"/>
          </p:cNvSpPr>
          <p:nvPr/>
        </p:nvSpPr>
        <p:spPr bwMode="auto">
          <a:xfrm>
            <a:off x="1960460" y="894270"/>
            <a:ext cx="4032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0" dirty="0">
                <a:latin typeface="Calibri" pitchFamily="34" charset="0"/>
              </a:rPr>
              <a:t>Klystron </a:t>
            </a:r>
            <a:r>
              <a:rPr lang="en-US" b="0" dirty="0" smtClean="0">
                <a:latin typeface="Calibri" pitchFamily="34" charset="0"/>
              </a:rPr>
              <a:t>L3-L-6145, 9.3 GHz, 5 </a:t>
            </a:r>
            <a:r>
              <a:rPr lang="en-US" b="0" dirty="0">
                <a:latin typeface="Calibri" pitchFamily="34" charset="0"/>
              </a:rPr>
              <a:t>MW, </a:t>
            </a:r>
            <a:r>
              <a:rPr lang="en-US" b="0" dirty="0" smtClean="0">
                <a:latin typeface="Calibri" pitchFamily="34" charset="0"/>
              </a:rPr>
              <a:t>3 </a:t>
            </a:r>
            <a:r>
              <a:rPr lang="en-US" b="0" dirty="0">
                <a:latin typeface="Calibri" pitchFamily="34" charset="0"/>
              </a:rPr>
              <a:t>us</a:t>
            </a:r>
          </a:p>
        </p:txBody>
      </p:sp>
      <p:sp>
        <p:nvSpPr>
          <p:cNvPr id="102" name="Text Box 168"/>
          <p:cNvSpPr txBox="1">
            <a:spLocks noChangeArrowheads="1"/>
          </p:cNvSpPr>
          <p:nvPr/>
        </p:nvSpPr>
        <p:spPr bwMode="auto">
          <a:xfrm>
            <a:off x="1345980" y="3352190"/>
            <a:ext cx="12359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 dirty="0" smtClean="0">
                <a:latin typeface="Calibri" pitchFamily="34" charset="0"/>
              </a:rPr>
              <a:t>5…15 </a:t>
            </a:r>
            <a:r>
              <a:rPr lang="en-US" b="0" dirty="0">
                <a:latin typeface="Calibri" pitchFamily="34" charset="0"/>
              </a:rPr>
              <a:t>MW, </a:t>
            </a:r>
            <a:r>
              <a:rPr lang="en-US" b="0" dirty="0" smtClean="0">
                <a:latin typeface="Calibri" pitchFamily="34" charset="0"/>
              </a:rPr>
              <a:t/>
            </a:r>
            <a:br>
              <a:rPr lang="en-US" b="0" dirty="0" smtClean="0">
                <a:latin typeface="Calibri" pitchFamily="34" charset="0"/>
              </a:rPr>
            </a:br>
            <a:r>
              <a:rPr lang="en-US" b="0" dirty="0" smtClean="0">
                <a:latin typeface="Calibri" pitchFamily="34" charset="0"/>
              </a:rPr>
              <a:t>0.2 us</a:t>
            </a:r>
            <a:endParaRPr lang="en-US" b="0" dirty="0">
              <a:latin typeface="Calibri" pitchFamily="34" charset="0"/>
            </a:endParaRPr>
          </a:p>
        </p:txBody>
      </p:sp>
      <p:sp>
        <p:nvSpPr>
          <p:cNvPr id="103" name="Text Box 168"/>
          <p:cNvSpPr txBox="1">
            <a:spLocks noChangeArrowheads="1"/>
          </p:cNvSpPr>
          <p:nvPr/>
        </p:nvSpPr>
        <p:spPr bwMode="auto">
          <a:xfrm>
            <a:off x="4221204" y="2737710"/>
            <a:ext cx="11188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 dirty="0" smtClean="0">
                <a:latin typeface="Calibri" pitchFamily="34" charset="0"/>
              </a:rPr>
              <a:t>2…5 </a:t>
            </a:r>
            <a:r>
              <a:rPr lang="en-US" b="0" dirty="0">
                <a:latin typeface="Calibri" pitchFamily="34" charset="0"/>
              </a:rPr>
              <a:t>MW, </a:t>
            </a:r>
            <a:endParaRPr lang="en-US" b="0" dirty="0" smtClean="0">
              <a:latin typeface="Calibri" pitchFamily="34" charset="0"/>
            </a:endParaRPr>
          </a:p>
          <a:p>
            <a:pPr algn="ctr"/>
            <a:r>
              <a:rPr lang="en-US" b="0" dirty="0" smtClean="0">
                <a:latin typeface="Calibri" pitchFamily="34" charset="0"/>
              </a:rPr>
              <a:t>0.2 us</a:t>
            </a:r>
            <a:endParaRPr lang="en-US" b="0" dirty="0">
              <a:latin typeface="Calibri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2382915" y="4773175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Calibri" pitchFamily="34" charset="0"/>
              </a:rPr>
              <a:t>X-band </a:t>
            </a:r>
            <a:br>
              <a:rPr lang="en-US" b="0" dirty="0" smtClean="0">
                <a:latin typeface="Calibri" pitchFamily="34" charset="0"/>
              </a:rPr>
            </a:br>
            <a:r>
              <a:rPr lang="en-US" b="0" dirty="0" smtClean="0">
                <a:latin typeface="Calibri" pitchFamily="34" charset="0"/>
              </a:rPr>
              <a:t>RF gun </a:t>
            </a:r>
            <a:endParaRPr lang="en-US" b="0" dirty="0">
              <a:latin typeface="Calibri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421662" y="4888390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Calibri" pitchFamily="34" charset="0"/>
              </a:rPr>
              <a:t>Lens</a:t>
            </a:r>
            <a:endParaRPr lang="en-US" b="0" dirty="0">
              <a:latin typeface="Calibri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082894" y="4773175"/>
            <a:ext cx="1281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latin typeface="Calibri" pitchFamily="34" charset="0"/>
              </a:rPr>
              <a:t>Vertical</a:t>
            </a:r>
          </a:p>
          <a:p>
            <a:pPr algn="ctr"/>
            <a:r>
              <a:rPr lang="en-US" b="0" dirty="0" err="1" smtClean="0">
                <a:latin typeface="Calibri" pitchFamily="34" charset="0"/>
              </a:rPr>
              <a:t>rf</a:t>
            </a:r>
            <a:r>
              <a:rPr lang="en-US" b="0" dirty="0" smtClean="0">
                <a:latin typeface="Calibri" pitchFamily="34" charset="0"/>
              </a:rPr>
              <a:t> deflector</a:t>
            </a:r>
            <a:endParaRPr lang="en-US" b="0" dirty="0">
              <a:latin typeface="Calibri" pitchFamily="34" charset="0"/>
            </a:endParaRPr>
          </a:p>
        </p:txBody>
      </p:sp>
      <p:sp>
        <p:nvSpPr>
          <p:cNvPr id="107" name="Rectangle 135"/>
          <p:cNvSpPr>
            <a:spLocks noChangeArrowheads="1"/>
          </p:cNvSpPr>
          <p:nvPr/>
        </p:nvSpPr>
        <p:spPr bwMode="auto">
          <a:xfrm>
            <a:off x="5301695" y="3160165"/>
            <a:ext cx="384175" cy="4222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108" name="Line 161"/>
          <p:cNvSpPr>
            <a:spLocks noChangeShapeType="1"/>
          </p:cNvSpPr>
          <p:nvPr/>
        </p:nvSpPr>
        <p:spPr bwMode="auto">
          <a:xfrm flipV="1">
            <a:off x="4648380" y="3352190"/>
            <a:ext cx="691720" cy="6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109" name="Line 175"/>
          <p:cNvSpPr>
            <a:spLocks noChangeShapeType="1"/>
          </p:cNvSpPr>
          <p:nvPr/>
        </p:nvSpPr>
        <p:spPr bwMode="auto">
          <a:xfrm flipV="1">
            <a:off x="5032555" y="3352190"/>
            <a:ext cx="192330" cy="6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110" name="Rectangle 178"/>
          <p:cNvSpPr>
            <a:spLocks noChangeArrowheads="1"/>
          </p:cNvSpPr>
          <p:nvPr/>
        </p:nvSpPr>
        <p:spPr bwMode="auto">
          <a:xfrm>
            <a:off x="5839365" y="3160165"/>
            <a:ext cx="498475" cy="384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111" name="Line 182"/>
          <p:cNvSpPr>
            <a:spLocks noChangeShapeType="1"/>
          </p:cNvSpPr>
          <p:nvPr/>
        </p:nvSpPr>
        <p:spPr bwMode="auto">
          <a:xfrm flipV="1">
            <a:off x="5955253" y="3082807"/>
            <a:ext cx="460375" cy="498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112" name="Text Box 183"/>
          <p:cNvSpPr txBox="1">
            <a:spLocks noChangeArrowheads="1"/>
          </p:cNvSpPr>
          <p:nvPr/>
        </p:nvSpPr>
        <p:spPr bwMode="auto">
          <a:xfrm>
            <a:off x="5877465" y="3120477"/>
            <a:ext cx="3465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b="0">
                <a:latin typeface="Calibri" pitchFamily="34" charset="0"/>
                <a:cs typeface="Arial" pitchFamily="34" charset="0"/>
              </a:rPr>
              <a:t>φ</a:t>
            </a:r>
          </a:p>
        </p:txBody>
      </p:sp>
      <p:sp>
        <p:nvSpPr>
          <p:cNvPr id="117" name="Line 162"/>
          <p:cNvSpPr>
            <a:spLocks noChangeShapeType="1"/>
          </p:cNvSpPr>
          <p:nvPr/>
        </p:nvSpPr>
        <p:spPr bwMode="auto">
          <a:xfrm>
            <a:off x="6569060" y="3352190"/>
            <a:ext cx="0" cy="4608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118" name="Rectangle 5"/>
          <p:cNvSpPr>
            <a:spLocks noChangeArrowheads="1"/>
          </p:cNvSpPr>
          <p:nvPr/>
        </p:nvSpPr>
        <p:spPr bwMode="auto">
          <a:xfrm>
            <a:off x="5301695" y="3964255"/>
            <a:ext cx="614480" cy="533400"/>
          </a:xfrm>
          <a:prstGeom prst="rect">
            <a:avLst/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latin typeface="Calibri" pitchFamily="34" charset="0"/>
            </a:endParaRPr>
          </a:p>
        </p:txBody>
      </p:sp>
      <p:cxnSp>
        <p:nvCxnSpPr>
          <p:cNvPr id="120" name="Straight Connector 119"/>
          <p:cNvCxnSpPr/>
          <p:nvPr/>
        </p:nvCxnSpPr>
        <p:spPr bwMode="auto">
          <a:xfrm rot="10800000">
            <a:off x="5608936" y="3813050"/>
            <a:ext cx="9601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3" name="TextBox 122"/>
          <p:cNvSpPr txBox="1"/>
          <p:nvPr/>
        </p:nvSpPr>
        <p:spPr>
          <a:xfrm>
            <a:off x="5238310" y="4734770"/>
            <a:ext cx="1236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latin typeface="Calibri" pitchFamily="34" charset="0"/>
              </a:rPr>
              <a:t>Horizontal</a:t>
            </a:r>
          </a:p>
          <a:p>
            <a:pPr algn="ctr"/>
            <a:r>
              <a:rPr lang="en-US" b="0" dirty="0" err="1" smtClean="0">
                <a:latin typeface="Calibri" pitchFamily="34" charset="0"/>
              </a:rPr>
              <a:t>rf</a:t>
            </a:r>
            <a:r>
              <a:rPr lang="en-US" b="0" dirty="0" smtClean="0">
                <a:latin typeface="Calibri" pitchFamily="34" charset="0"/>
              </a:rPr>
              <a:t> deflector</a:t>
            </a:r>
            <a:endParaRPr lang="en-US" b="0" dirty="0">
              <a:latin typeface="Calibri" pitchFamily="34" charset="0"/>
            </a:endParaRPr>
          </a:p>
        </p:txBody>
      </p:sp>
      <p:sp>
        <p:nvSpPr>
          <p:cNvPr id="124" name="Text Box 115"/>
          <p:cNvSpPr txBox="1">
            <a:spLocks noChangeArrowheads="1"/>
          </p:cNvSpPr>
          <p:nvPr/>
        </p:nvSpPr>
        <p:spPr bwMode="auto">
          <a:xfrm>
            <a:off x="5647340" y="2468875"/>
            <a:ext cx="16616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 smtClean="0">
                <a:latin typeface="Calibri" pitchFamily="34" charset="0"/>
              </a:rPr>
              <a:t>Variable splitter</a:t>
            </a:r>
            <a:endParaRPr lang="en-US" b="0" dirty="0">
              <a:latin typeface="Calibri" pitchFamily="34" charset="0"/>
            </a:endParaRPr>
          </a:p>
        </p:txBody>
      </p:sp>
      <p:cxnSp>
        <p:nvCxnSpPr>
          <p:cNvPr id="126" name="Straight Arrow Connector 125"/>
          <p:cNvCxnSpPr/>
          <p:nvPr/>
        </p:nvCxnSpPr>
        <p:spPr bwMode="auto">
          <a:xfrm rot="10800000" flipV="1">
            <a:off x="5570531" y="2852925"/>
            <a:ext cx="268835" cy="2304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7" name="Line 186"/>
          <p:cNvSpPr>
            <a:spLocks noChangeShapeType="1"/>
          </p:cNvSpPr>
          <p:nvPr/>
        </p:nvSpPr>
        <p:spPr bwMode="auto">
          <a:xfrm>
            <a:off x="6569060" y="3467405"/>
            <a:ext cx="0" cy="26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2536535" y="1700775"/>
            <a:ext cx="122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Calibri" pitchFamily="34" charset="0"/>
              </a:rPr>
              <a:t>5 MW, 3 us</a:t>
            </a:r>
            <a:endParaRPr lang="en-US" dirty="0"/>
          </a:p>
        </p:txBody>
      </p:sp>
      <p:sp>
        <p:nvSpPr>
          <p:cNvPr id="129" name="Line 179"/>
          <p:cNvSpPr>
            <a:spLocks noChangeShapeType="1"/>
          </p:cNvSpPr>
          <p:nvPr/>
        </p:nvSpPr>
        <p:spPr bwMode="auto">
          <a:xfrm>
            <a:off x="3496660" y="2046421"/>
            <a:ext cx="499265" cy="2304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132" name="Line 179"/>
          <p:cNvSpPr>
            <a:spLocks noChangeShapeType="1"/>
          </p:cNvSpPr>
          <p:nvPr/>
        </p:nvSpPr>
        <p:spPr bwMode="auto">
          <a:xfrm>
            <a:off x="3343040" y="2392065"/>
            <a:ext cx="691290" cy="4608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794561" y="4249352"/>
            <a:ext cx="57991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TextBox 132"/>
          <p:cNvSpPr txBox="1"/>
          <p:nvPr/>
        </p:nvSpPr>
        <p:spPr>
          <a:xfrm>
            <a:off x="6761085" y="2891330"/>
            <a:ext cx="1643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latin typeface="Calibri" pitchFamily="34" charset="0"/>
              </a:rPr>
              <a:t>2 </a:t>
            </a:r>
            <a:r>
              <a:rPr lang="en-US" b="0" dirty="0" err="1" smtClean="0">
                <a:latin typeface="Calibri" pitchFamily="34" charset="0"/>
              </a:rPr>
              <a:t>MeV</a:t>
            </a:r>
            <a:r>
              <a:rPr lang="en-US" b="0" dirty="0" smtClean="0">
                <a:latin typeface="Calibri" pitchFamily="34" charset="0"/>
              </a:rPr>
              <a:t> x 2 </a:t>
            </a:r>
            <a:r>
              <a:rPr lang="en-US" b="0" dirty="0" err="1" smtClean="0">
                <a:latin typeface="Calibri" pitchFamily="34" charset="0"/>
              </a:rPr>
              <a:t>MeV</a:t>
            </a:r>
            <a:endParaRPr lang="en-US" b="0" dirty="0" smtClean="0">
              <a:latin typeface="Calibri" pitchFamily="34" charset="0"/>
            </a:endParaRPr>
          </a:p>
          <a:p>
            <a:pPr algn="ctr"/>
            <a:r>
              <a:rPr lang="en-US" b="0" dirty="0" smtClean="0">
                <a:latin typeface="Calibri" pitchFamily="34" charset="0"/>
              </a:rPr>
              <a:t>kick</a:t>
            </a:r>
            <a:endParaRPr lang="en-US" b="0" dirty="0">
              <a:latin typeface="Calibri" pitchFamily="34" charset="0"/>
            </a:endParaRPr>
          </a:p>
        </p:txBody>
      </p:sp>
      <p:sp>
        <p:nvSpPr>
          <p:cNvPr id="134" name="Oval 113"/>
          <p:cNvSpPr>
            <a:spLocks noChangeArrowheads="1"/>
          </p:cNvSpPr>
          <p:nvPr/>
        </p:nvSpPr>
        <p:spPr bwMode="auto">
          <a:xfrm>
            <a:off x="3457520" y="4213428"/>
            <a:ext cx="307975" cy="762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3074205" y="3866173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Calibri" pitchFamily="34" charset="0"/>
              </a:rPr>
              <a:t>4-10 </a:t>
            </a:r>
            <a:r>
              <a:rPr lang="en-US" b="0" dirty="0" err="1" smtClean="0">
                <a:latin typeface="Calibri" pitchFamily="34" charset="0"/>
              </a:rPr>
              <a:t>MeV</a:t>
            </a:r>
            <a:endParaRPr lang="en-US" b="0" dirty="0">
              <a:latin typeface="Calibri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765496" y="5387655"/>
            <a:ext cx="960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latin typeface="Calibri" pitchFamily="34" charset="0"/>
              </a:rPr>
              <a:t>~3 m</a:t>
            </a:r>
          </a:p>
        </p:txBody>
      </p:sp>
      <p:sp>
        <p:nvSpPr>
          <p:cNvPr id="78" name="Line 153"/>
          <p:cNvSpPr>
            <a:spLocks noChangeShapeType="1"/>
          </p:cNvSpPr>
          <p:nvPr/>
        </p:nvSpPr>
        <p:spPr bwMode="auto">
          <a:xfrm>
            <a:off x="1845245" y="5733300"/>
            <a:ext cx="49158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lg"/>
            <a:tailEnd type="triangle" w="sm" len="lg"/>
          </a:ln>
          <a:effectLst/>
        </p:spPr>
        <p:txBody>
          <a:bodyPr/>
          <a:lstStyle/>
          <a:p>
            <a:endParaRPr lang="en-US" b="0">
              <a:latin typeface="Calibri" pitchFamily="34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6876300" y="3467405"/>
            <a:ext cx="45719" cy="1382580"/>
          </a:xfrm>
          <a:prstGeom prst="rect">
            <a:avLst/>
          </a:prstGeom>
          <a:solidFill>
            <a:srgbClr val="07C13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492250" y="4888390"/>
            <a:ext cx="81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Calibri" pitchFamily="34" charset="0"/>
              </a:rPr>
              <a:t>Screen</a:t>
            </a:r>
            <a:endParaRPr lang="en-US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81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52400"/>
            <a:ext cx="2566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Summary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348800"/>
            <a:ext cx="88392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X-band deflectors are used femtosecond beam diagnostics in accelerators and novel methods in ultrafast  physics.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Development  of new </a:t>
            </a:r>
            <a:r>
              <a:rPr lang="en-US" sz="3200" dirty="0" err="1" smtClean="0"/>
              <a:t>rf</a:t>
            </a:r>
            <a:r>
              <a:rPr lang="en-US" sz="3200" dirty="0" smtClean="0"/>
              <a:t> deflectors utilizes mature high gradient X-band technology.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Introduction of commercial X-band klystrons opens new possibilities for practical applications of the </a:t>
            </a:r>
            <a:r>
              <a:rPr lang="en-US" sz="3200" dirty="0" err="1" smtClean="0"/>
              <a:t>rf</a:t>
            </a:r>
            <a:r>
              <a:rPr lang="en-US" sz="3200" dirty="0" smtClean="0"/>
              <a:t> deflectors: for example </a:t>
            </a:r>
            <a:r>
              <a:rPr lang="en-US" sz="3200" dirty="0" smtClean="0">
                <a:latin typeface="Calibri" pitchFamily="34" charset="0"/>
              </a:rPr>
              <a:t>a steak camera that </a:t>
            </a:r>
            <a:r>
              <a:rPr lang="en-US" sz="3200" dirty="0">
                <a:latin typeface="Calibri" pitchFamily="34" charset="0"/>
              </a:rPr>
              <a:t>will improve the state-of-the-art time resolution </a:t>
            </a:r>
            <a:r>
              <a:rPr lang="en-US" sz="3200" dirty="0" smtClean="0">
                <a:latin typeface="Calibri" pitchFamily="34" charset="0"/>
              </a:rPr>
              <a:t>by </a:t>
            </a:r>
            <a:r>
              <a:rPr lang="en-US" sz="3200" dirty="0">
                <a:latin typeface="Calibri" pitchFamily="34" charset="0"/>
              </a:rPr>
              <a:t>an order of magnitude or better.</a:t>
            </a:r>
          </a:p>
          <a:p>
            <a:pPr>
              <a:buFont typeface="Arial" pitchFamily="34" charset="0"/>
              <a:buChar char="•"/>
            </a:pPr>
            <a:endParaRPr lang="en-US" sz="3200" dirty="0" smtClean="0"/>
          </a:p>
          <a:p>
            <a:pPr>
              <a:buFont typeface="Arial" pitchFamily="34" charset="0"/>
              <a:buChar char="•"/>
            </a:pPr>
            <a:endParaRPr lang="en-US" sz="3200" dirty="0" smtClean="0"/>
          </a:p>
          <a:p>
            <a:pPr>
              <a:buFont typeface="Arial" pitchFamily="34" charset="0"/>
              <a:buChar char="•"/>
            </a:pPr>
            <a:endParaRPr lang="en-US" sz="3200" dirty="0" smtClean="0"/>
          </a:p>
          <a:p>
            <a:pPr>
              <a:buFont typeface="Arial" pitchFamily="34" charset="0"/>
              <a:buChar char="•"/>
            </a:pPr>
            <a:endParaRPr lang="en-US" sz="3200" dirty="0" smtClean="0"/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31" name="Group 5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9662643"/>
              </p:ext>
            </p:extLst>
          </p:nvPr>
        </p:nvGraphicFramePr>
        <p:xfrm>
          <a:off x="228600" y="716280"/>
          <a:ext cx="8799513" cy="3300677"/>
        </p:xfrm>
        <a:graphic>
          <a:graphicData uri="http://schemas.openxmlformats.org/drawingml/2006/table">
            <a:tbl>
              <a:tblPr/>
              <a:tblGrid>
                <a:gridCol w="4400550"/>
                <a:gridCol w="4398963"/>
              </a:tblGrid>
              <a:tr h="32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Frequency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11.424 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Beam pipe diameter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5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Phase advance per cell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π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/3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Kick per 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MeV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/m/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Sqrt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(20 MW)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115 cell +2 matching cells structure kick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 MeV/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Sqrt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(20 MV)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Maximum Electric field (input coupler)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 MV/m / Sqrt(20 MW)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Maximum Magnetic field (input coupler)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400 kA/m /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Sqrt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(20 MW)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Group velocity/ speed of light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3.2 %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Structure length (with beam pipes)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~1.2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7" descr="Deflector MKI Braze"/>
          <p:cNvPicPr>
            <a:picLocks noChangeAspect="1" noChangeArrowheads="1"/>
          </p:cNvPicPr>
          <p:nvPr/>
        </p:nvPicPr>
        <p:blipFill>
          <a:blip r:embed="rId2" cstate="print"/>
          <a:srcRect t="24928" b="22447"/>
          <a:stretch>
            <a:fillRect/>
          </a:stretch>
        </p:blipFill>
        <p:spPr bwMode="auto">
          <a:xfrm>
            <a:off x="1676400" y="4114801"/>
            <a:ext cx="5999746" cy="25908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11.424 GHz Traveling Wave Deflector for LCLS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8875" y="6477000"/>
            <a:ext cx="199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Wang et al., SLAC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580589" y="5334000"/>
            <a:ext cx="4963211" cy="1371600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 rot="20606524">
            <a:off x="4506312" y="5732833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i="1" dirty="0">
                <a:solidFill>
                  <a:srgbClr val="FF0000"/>
                </a:solidFill>
              </a:rPr>
              <a:t>1.2 m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123389" y="6172200"/>
            <a:ext cx="4572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173011" y="4847735"/>
            <a:ext cx="4572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</a:t>
            </a:r>
            <a:r>
              <a:rPr lang="en-US" dirty="0" smtClean="0"/>
              <a:t>Cell, HFSS Model</a:t>
            </a:r>
            <a:endParaRPr lang="en-US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8850" y="1470025"/>
            <a:ext cx="4767263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998875" y="6488668"/>
            <a:ext cx="199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Wang et al., SLAC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447800" y="3276600"/>
            <a:ext cx="2514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524000" y="4800600"/>
            <a:ext cx="2514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286000" y="3276600"/>
            <a:ext cx="1" cy="1524000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16200000">
            <a:off x="1637471" y="3839645"/>
            <a:ext cx="83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0000"/>
                </a:solidFill>
              </a:rPr>
              <a:t>1</a:t>
            </a:r>
            <a:r>
              <a:rPr lang="en-US" i="1" dirty="0">
                <a:solidFill>
                  <a:srgbClr val="FF0000"/>
                </a:solidFill>
              </a:rPr>
              <a:t>0</a:t>
            </a:r>
            <a:r>
              <a:rPr lang="en-US" i="1" dirty="0" smtClean="0">
                <a:solidFill>
                  <a:srgbClr val="FF0000"/>
                </a:solidFill>
              </a:rPr>
              <a:t> mm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4650" y="0"/>
            <a:ext cx="8229600" cy="1143000"/>
          </a:xfrm>
        </p:spPr>
        <p:txBody>
          <a:bodyPr/>
          <a:lstStyle/>
          <a:p>
            <a:r>
              <a:rPr lang="en-US" sz="3200" dirty="0"/>
              <a:t>Periodic 2Pi/3 traveling wave deflector,</a:t>
            </a:r>
            <a:br>
              <a:rPr lang="en-US" sz="3200" dirty="0"/>
            </a:br>
            <a:r>
              <a:rPr lang="en-US" sz="3200" dirty="0"/>
              <a:t>20 MW, deflecting gradient 31 MV/m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724400" y="4343400"/>
            <a:ext cx="415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Maximum surface electric fields 86 MV/m.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0" y="4267200"/>
            <a:ext cx="434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Maximum surface magnetic fields </a:t>
            </a:r>
            <a:r>
              <a:rPr lang="en-US" dirty="0" smtClean="0">
                <a:latin typeface="+mj-lt"/>
              </a:rPr>
              <a:t>340 </a:t>
            </a:r>
            <a:r>
              <a:rPr lang="en-US" dirty="0">
                <a:latin typeface="+mj-lt"/>
              </a:rPr>
              <a:t>kA/m,</a:t>
            </a:r>
          </a:p>
          <a:p>
            <a:r>
              <a:rPr lang="en-US" dirty="0">
                <a:latin typeface="+mj-lt"/>
              </a:rPr>
              <a:t>Pulse heating </a:t>
            </a:r>
            <a:r>
              <a:rPr lang="en-US" dirty="0" smtClean="0">
                <a:latin typeface="+mj-lt"/>
              </a:rPr>
              <a:t>16 </a:t>
            </a:r>
            <a:r>
              <a:rPr lang="en-US" dirty="0">
                <a:latin typeface="+mj-lt"/>
              </a:rPr>
              <a:t>deg. C for 100 ns pulse.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477000" y="5181600"/>
            <a:ext cx="20773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a = 5 mm</a:t>
            </a:r>
          </a:p>
          <a:p>
            <a:r>
              <a:rPr lang="en-US" dirty="0">
                <a:latin typeface="+mj-lt"/>
              </a:rPr>
              <a:t>t  = 2 mm, round iris</a:t>
            </a:r>
          </a:p>
          <a:p>
            <a:r>
              <a:rPr lang="en-US" smtClean="0">
                <a:latin typeface="+mj-lt"/>
              </a:rPr>
              <a:t>Q=6,300</a:t>
            </a:r>
            <a:endParaRPr lang="en-US" dirty="0"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5029201"/>
            <a:ext cx="229663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Arrow Connector 11"/>
          <p:cNvCxnSpPr>
            <a:stCxn id="13" idx="1"/>
          </p:cNvCxnSpPr>
          <p:nvPr/>
        </p:nvCxnSpPr>
        <p:spPr>
          <a:xfrm flipH="1">
            <a:off x="2971800" y="5442466"/>
            <a:ext cx="914400" cy="424934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86200" y="5257800"/>
            <a:ext cx="156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working mode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124200" y="6214533"/>
            <a:ext cx="838200" cy="228600"/>
          </a:xfrm>
          <a:prstGeom prst="straightConnector1">
            <a:avLst/>
          </a:prstGeom>
          <a:ln>
            <a:solidFill>
              <a:srgbClr val="080858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38600" y="6248400"/>
            <a:ext cx="368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  <a:latin typeface="+mj-lt"/>
              </a:rPr>
              <a:t>parasitic mode, ~100 MHz separation</a:t>
            </a:r>
            <a:endParaRPr lang="en-US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14" name="Picture 2" descr="C:\Projects\rf_deflector_x_band\x-band deflectro electric field movie 9dec201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05" y="1287462"/>
            <a:ext cx="4116915" cy="259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Projects\rf_deflector_x_band\x-band deflectro magnetic field movie 9dec201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52111"/>
            <a:ext cx="4994877" cy="275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62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Documents and Settings\dolgash\My Documents\My Dropbox\UK_April2010\SLAC\cell photos 8apr2010\100_2901.JPG"/>
          <p:cNvPicPr>
            <a:picLocks noChangeAspect="1" noChangeArrowheads="1"/>
          </p:cNvPicPr>
          <p:nvPr/>
        </p:nvPicPr>
        <p:blipFill>
          <a:blip r:embed="rId2" cstate="print"/>
          <a:srcRect l="16664" t="31111" r="15846" b="6667"/>
          <a:stretch>
            <a:fillRect/>
          </a:stretch>
        </p:blipFill>
        <p:spPr bwMode="auto">
          <a:xfrm>
            <a:off x="381000" y="381000"/>
            <a:ext cx="8376557" cy="5791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075075" y="6400800"/>
            <a:ext cx="199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Wang et al., SLAC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1624013"/>
            <a:ext cx="3494087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5763" y="125413"/>
            <a:ext cx="8229600" cy="126841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Waveguide </a:t>
            </a:r>
            <a:r>
              <a:rPr lang="en-US" sz="3200" dirty="0" smtClean="0"/>
              <a:t>Coupler </a:t>
            </a:r>
            <a:r>
              <a:rPr lang="en-US" sz="3200" dirty="0"/>
              <a:t>for TW X-band </a:t>
            </a:r>
            <a:r>
              <a:rPr lang="en-US" sz="3200" dirty="0" smtClean="0"/>
              <a:t>Deflector</a:t>
            </a:r>
            <a:r>
              <a:rPr lang="en-US" sz="3200" dirty="0"/>
              <a:t>,</a:t>
            </a:r>
            <a:br>
              <a:rPr lang="en-US" sz="3200" dirty="0"/>
            </a:br>
            <a:r>
              <a:rPr lang="en-US" sz="3200" dirty="0"/>
              <a:t>20 MW of </a:t>
            </a:r>
            <a:r>
              <a:rPr lang="en-US" sz="3200" dirty="0" smtClean="0"/>
              <a:t>Transmitted Power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3200" dirty="0"/>
              <a:t>or 21.3 </a:t>
            </a:r>
            <a:r>
              <a:rPr lang="en-US" sz="3200" dirty="0" err="1"/>
              <a:t>MeV</a:t>
            </a:r>
            <a:r>
              <a:rPr lang="en-US" sz="3200" dirty="0"/>
              <a:t> kick for 89 cm structure 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687888" y="4503738"/>
            <a:ext cx="4397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Maximum surface electric fields ~100 MV/m.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17475" y="4465638"/>
            <a:ext cx="4473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Maximum surface magnetic fields ~400 kA/m,</a:t>
            </a:r>
          </a:p>
          <a:p>
            <a:r>
              <a:rPr lang="en-US" dirty="0"/>
              <a:t>Pulse heating 22 deg. C for 100 ns pulse.</a:t>
            </a:r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4275" y="1470025"/>
            <a:ext cx="360997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5588" y="3390900"/>
            <a:ext cx="8445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24" name="Oval 12"/>
          <p:cNvSpPr>
            <a:spLocks noChangeArrowheads="1"/>
          </p:cNvSpPr>
          <p:nvPr/>
        </p:nvSpPr>
        <p:spPr bwMode="auto">
          <a:xfrm>
            <a:off x="7029450" y="2468563"/>
            <a:ext cx="384175" cy="3841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Freeform 14"/>
          <p:cNvSpPr>
            <a:spLocks/>
          </p:cNvSpPr>
          <p:nvPr/>
        </p:nvSpPr>
        <p:spPr bwMode="auto">
          <a:xfrm>
            <a:off x="7413625" y="2565400"/>
            <a:ext cx="922338" cy="1055688"/>
          </a:xfrm>
          <a:custGeom>
            <a:avLst/>
            <a:gdLst/>
            <a:ahLst/>
            <a:cxnLst>
              <a:cxn ang="0">
                <a:pos x="0" y="60"/>
              </a:cxn>
              <a:cxn ang="0">
                <a:pos x="266" y="60"/>
              </a:cxn>
              <a:cxn ang="0">
                <a:pos x="508" y="423"/>
              </a:cxn>
              <a:cxn ang="0">
                <a:pos x="508" y="544"/>
              </a:cxn>
              <a:cxn ang="0">
                <a:pos x="581" y="665"/>
              </a:cxn>
            </a:cxnLst>
            <a:rect l="0" t="0" r="r" b="b"/>
            <a:pathLst>
              <a:path w="581" h="665">
                <a:moveTo>
                  <a:pt x="0" y="60"/>
                </a:moveTo>
                <a:cubicBezTo>
                  <a:pt x="90" y="30"/>
                  <a:pt x="181" y="0"/>
                  <a:pt x="266" y="60"/>
                </a:cubicBezTo>
                <a:cubicBezTo>
                  <a:pt x="351" y="120"/>
                  <a:pt x="468" y="342"/>
                  <a:pt x="508" y="423"/>
                </a:cubicBezTo>
                <a:cubicBezTo>
                  <a:pt x="548" y="504"/>
                  <a:pt x="496" y="504"/>
                  <a:pt x="508" y="544"/>
                </a:cubicBezTo>
                <a:cubicBezTo>
                  <a:pt x="520" y="584"/>
                  <a:pt x="550" y="624"/>
                  <a:pt x="581" y="665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sm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5488" y="3198813"/>
            <a:ext cx="1268412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31" name="Oval 19"/>
          <p:cNvSpPr>
            <a:spLocks noChangeArrowheads="1"/>
          </p:cNvSpPr>
          <p:nvPr/>
        </p:nvSpPr>
        <p:spPr bwMode="auto">
          <a:xfrm>
            <a:off x="2536825" y="2736850"/>
            <a:ext cx="384175" cy="3841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Freeform 21"/>
          <p:cNvSpPr>
            <a:spLocks/>
          </p:cNvSpPr>
          <p:nvPr/>
        </p:nvSpPr>
        <p:spPr bwMode="auto">
          <a:xfrm>
            <a:off x="2921000" y="2968625"/>
            <a:ext cx="882650" cy="384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2" y="48"/>
              </a:cxn>
              <a:cxn ang="0">
                <a:pos x="484" y="169"/>
              </a:cxn>
              <a:cxn ang="0">
                <a:pos x="556" y="242"/>
              </a:cxn>
            </a:cxnLst>
            <a:rect l="0" t="0" r="r" b="b"/>
            <a:pathLst>
              <a:path w="556" h="242">
                <a:moveTo>
                  <a:pt x="0" y="0"/>
                </a:moveTo>
                <a:cubicBezTo>
                  <a:pt x="80" y="10"/>
                  <a:pt x="161" y="20"/>
                  <a:pt x="242" y="48"/>
                </a:cubicBezTo>
                <a:cubicBezTo>
                  <a:pt x="323" y="76"/>
                  <a:pt x="432" y="137"/>
                  <a:pt x="484" y="169"/>
                </a:cubicBezTo>
                <a:cubicBezTo>
                  <a:pt x="536" y="201"/>
                  <a:pt x="546" y="221"/>
                  <a:pt x="556" y="242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sm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4800" y="6059269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V. Dolgashev, “Waveguide coupler for </a:t>
            </a:r>
            <a:r>
              <a:rPr lang="en-US" dirty="0" err="1" smtClean="0"/>
              <a:t>x-band</a:t>
            </a:r>
            <a:r>
              <a:rPr lang="en-US" dirty="0" smtClean="0"/>
              <a:t> </a:t>
            </a:r>
            <a:r>
              <a:rPr lang="en-US" dirty="0"/>
              <a:t>defectors</a:t>
            </a:r>
            <a:r>
              <a:rPr lang="en-US" dirty="0" smtClean="0"/>
              <a:t>,” Presented </a:t>
            </a:r>
            <a:r>
              <a:rPr lang="en-US" dirty="0"/>
              <a:t>at Advanced Accelerator Concepts </a:t>
            </a:r>
            <a:r>
              <a:rPr lang="en-US" dirty="0" smtClean="0"/>
              <a:t>Workshop 2008</a:t>
            </a:r>
            <a:r>
              <a:rPr lang="en-US" dirty="0"/>
              <a:t>, </a:t>
            </a:r>
            <a:r>
              <a:rPr lang="en-US" i="1" dirty="0"/>
              <a:t>SLAC-WP-084</a:t>
            </a:r>
            <a:r>
              <a:rPr lang="en-US" dirty="0"/>
              <a:t>, Santa Cruz, CA, (July 27 </a:t>
            </a:r>
            <a:r>
              <a:rPr lang="en-US" dirty="0" smtClean="0"/>
              <a:t>– August 2</a:t>
            </a:r>
            <a:r>
              <a:rPr lang="en-US" dirty="0"/>
              <a:t>, 2008).</a:t>
            </a:r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4468</TotalTime>
  <Words>2763</Words>
  <Application>Microsoft Office PowerPoint</Application>
  <PresentationFormat>On-screen Show (4:3)</PresentationFormat>
  <Paragraphs>577</Paragraphs>
  <Slides>47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Acknowledgments</vt:lpstr>
      <vt:lpstr>Outline</vt:lpstr>
      <vt:lpstr>Introduction</vt:lpstr>
      <vt:lpstr>PowerPoint Presentation</vt:lpstr>
      <vt:lpstr>Regular Cell, HFSS Model</vt:lpstr>
      <vt:lpstr>Periodic 2Pi/3 traveling wave deflector, 20 MW, deflecting gradient 31 MV/m</vt:lpstr>
      <vt:lpstr>PowerPoint Presentation</vt:lpstr>
      <vt:lpstr>Waveguide Coupler for TW X-band Deflector, 20 MW of Transmitted Power,  or 21.3 MeV kick for 89 cm structure </vt:lpstr>
      <vt:lpstr>PowerPoint Presentation</vt:lpstr>
      <vt:lpstr>P. Emma, An X-Band Transverse RF Deflector for the LCLS, Oct. 18, 2006   </vt:lpstr>
      <vt:lpstr>XTCAV:  x-ray beams temporal diagnostics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11.424 GHz Traveling Wave Deflector  by Radiabeam Technologies  </vt:lpstr>
      <vt:lpstr>Manufacturing</vt:lpstr>
      <vt:lpstr>PowerPoint Presentation</vt:lpstr>
      <vt:lpstr>PowerPoint Presentation</vt:lpstr>
      <vt:lpstr>Proposed application: Measurements of Longitudinal Phase Space of BNL ATF Beam</vt:lpstr>
      <vt:lpstr>PowerPoint Presentation</vt:lpstr>
      <vt:lpstr>Cavity Design</vt:lpstr>
      <vt:lpstr>Application: Measurement of Longitudinal Phase Space</vt:lpstr>
      <vt:lpstr>PowerPoint Presentation</vt:lpstr>
      <vt:lpstr> Ultrafast relativistic electron diffraction with RF streak camera </vt:lpstr>
      <vt:lpstr>Ultrafast relativistic electron diffraction with RF streak camera, Single shot study of heating and melting of gold crystal</vt:lpstr>
      <vt:lpstr>PowerPoint Presentation</vt:lpstr>
      <vt:lpstr>PowerPoint Presentation</vt:lpstr>
      <vt:lpstr>17 GHz circularly polarized SW deflector by Haimson Research Corporation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Side-Coupled Cavity with Nose-Cones</vt:lpstr>
      <vt:lpstr>PowerPoint Presentation</vt:lpstr>
      <vt:lpstr>PowerPoint Presentation</vt:lpstr>
      <vt:lpstr>Recently advertised commercial 9.3 GHz klystrons</vt:lpstr>
      <vt:lpstr>PowerPoint Presentation</vt:lpstr>
      <vt:lpstr>PowerPoint Presentation</vt:lpstr>
      <vt:lpstr>Waveguide coupler for 6 cell SW X-band deflector, 1.5 MW of input power, deflection 2 MeV </vt:lpstr>
      <vt:lpstr>Parameters of 6 cell X-band SW deflector</vt:lpstr>
      <vt:lpstr>Estimation of resolution</vt:lpstr>
      <vt:lpstr>PowerPoint Presentation</vt:lpstr>
      <vt:lpstr>PowerPoint Presentation</vt:lpstr>
    </vt:vector>
  </TitlesOfParts>
  <Company>SLAC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dolgash</dc:creator>
  <cp:lastModifiedBy>Dolgashev, Valery</cp:lastModifiedBy>
  <cp:revision>76</cp:revision>
  <dcterms:created xsi:type="dcterms:W3CDTF">2010-08-27T10:54:29Z</dcterms:created>
  <dcterms:modified xsi:type="dcterms:W3CDTF">2013-12-13T21:44:44Z</dcterms:modified>
</cp:coreProperties>
</file>