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376" r:id="rId3"/>
    <p:sldId id="462" r:id="rId4"/>
    <p:sldId id="463" r:id="rId5"/>
    <p:sldId id="467" r:id="rId6"/>
    <p:sldId id="468" r:id="rId7"/>
    <p:sldId id="465" r:id="rId8"/>
    <p:sldId id="469" r:id="rId9"/>
    <p:sldId id="470" r:id="rId10"/>
    <p:sldId id="473" r:id="rId11"/>
    <p:sldId id="451" r:id="rId12"/>
    <p:sldId id="471" r:id="rId13"/>
    <p:sldId id="472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482" r:id="rId22"/>
    <p:sldId id="456" r:id="rId23"/>
    <p:sldId id="483" r:id="rId24"/>
    <p:sldId id="461" r:id="rId25"/>
    <p:sldId id="481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0000"/>
    <a:srgbClr val="FFF5A7"/>
    <a:srgbClr val="BD1D1D"/>
    <a:srgbClr val="006699"/>
    <a:srgbClr val="9D7E6B"/>
    <a:srgbClr val="4F81BD"/>
    <a:srgbClr val="CDB315"/>
    <a:srgbClr val="CDAF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46" autoAdjust="0"/>
  </p:normalViewPr>
  <p:slideViewPr>
    <p:cSldViewPr snapToGrid="0">
      <p:cViewPr>
        <p:scale>
          <a:sx n="105" d="100"/>
          <a:sy n="105" d="100"/>
        </p:scale>
        <p:origin x="-804" y="9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081BB-4F4B-4962-80D2-3DEC1D1F0A41}" type="datetimeFigureOut">
              <a:rPr lang="en-US"/>
              <a:pPr>
                <a:defRPr/>
              </a:pPr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0C6CB-C97D-4AD9-98E9-B9E5B3F28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FBC12-2160-45EF-9013-81746E74B50E}" type="datetimeFigureOut">
              <a:rPr lang="en-US"/>
              <a:pPr>
                <a:defRPr/>
              </a:pPr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B3D06-BBA2-4B49-BD3A-EE9C5C877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B9518-7757-445D-8B93-524248EE679C}" type="datetimeFigureOut">
              <a:rPr lang="en-US"/>
              <a:pPr>
                <a:defRPr/>
              </a:pPr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CABEA-2DAD-4C6F-B9E1-2218FA6BD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1DD54-04BF-4DB8-9D8F-371F9D4B9BBC}" type="datetimeFigureOut">
              <a:rPr lang="en-US"/>
              <a:pPr>
                <a:defRPr/>
              </a:pPr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70912-9164-4E74-965C-9EE623139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38DCF-B674-4D97-9A9B-7089F619CE95}" type="datetimeFigureOut">
              <a:rPr lang="en-US"/>
              <a:pPr>
                <a:defRPr/>
              </a:pPr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F8C18-21F4-4194-8287-C6D52BF04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57E81-C822-43D4-8AC8-A9D90C008F31}" type="datetimeFigureOut">
              <a:rPr lang="en-US"/>
              <a:pPr>
                <a:defRPr/>
              </a:pPr>
              <a:t>12/9/2013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6B84-F38C-4E74-9BD1-2E50C8EDA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91624-E89A-4363-88B4-60AF3A1E039F}" type="datetimeFigureOut">
              <a:rPr lang="en-US"/>
              <a:pPr>
                <a:defRPr/>
              </a:pPr>
              <a:t>12/9/2013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67448-F499-434C-B39E-B6B772DAF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97DF-F3AB-410C-B831-468E9CCA1820}" type="datetimeFigureOut">
              <a:rPr lang="en-US"/>
              <a:pPr>
                <a:defRPr/>
              </a:pPr>
              <a:t>12/9/2013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B8DFF-A7C5-49A3-8964-B46C43F4E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AE071-43A6-4C97-8A0A-BF1A1AFFA11B}" type="datetimeFigureOut">
              <a:rPr lang="en-US"/>
              <a:pPr>
                <a:defRPr/>
              </a:pPr>
              <a:t>12/9/2013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4065D-B8FF-438E-9357-3EE4D6EF9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97DAA-FC0F-4750-8669-0B3CE808017B}" type="datetimeFigureOut">
              <a:rPr lang="en-US"/>
              <a:pPr>
                <a:defRPr/>
              </a:pPr>
              <a:t>12/9/2013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C7C8D-FB0A-410C-B2BE-AE8C23B0A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C50AA-66E9-4B75-9D6E-0EF7402BC2A6}" type="datetimeFigureOut">
              <a:rPr lang="en-US"/>
              <a:pPr>
                <a:defRPr/>
              </a:pPr>
              <a:t>12/9/2013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08A25-4413-4981-8F32-EE13C68FF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46B139-10B3-4DE8-85D1-608425798BAE}" type="datetimeFigureOut">
              <a:rPr lang="en-US"/>
              <a:pPr>
                <a:defRPr/>
              </a:pPr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310E7E-8B21-4BD4-82A9-ADDF698AD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4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099110" y="2794101"/>
            <a:ext cx="6797486" cy="10699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6447662" y="6439824"/>
            <a:ext cx="3233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Key West, December 2013</a:t>
            </a:r>
            <a:endParaRPr lang="en-US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912" y="2966684"/>
            <a:ext cx="8364538" cy="335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/>
              <a:t>Time-domain observation of coherent phenomena in </a:t>
            </a:r>
            <a:endParaRPr lang="en-US" sz="22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/>
              <a:t>solids </a:t>
            </a:r>
            <a:r>
              <a:rPr lang="en-US" sz="2200" dirty="0"/>
              <a:t>and </a:t>
            </a:r>
            <a:r>
              <a:rPr lang="en-US" sz="2200" dirty="0" err="1" smtClean="0"/>
              <a:t>nano</a:t>
            </a:r>
            <a:r>
              <a:rPr lang="en-US" sz="2200" dirty="0"/>
              <a:t>-</a:t>
            </a:r>
            <a:r>
              <a:rPr lang="en-US" sz="2200" dirty="0" smtClean="0"/>
              <a:t>structures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Fabrizio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Carbone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Ecole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Polytechnique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Federale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de Lausanne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EPFL-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997" y="94949"/>
            <a:ext cx="1264444" cy="79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g_snf"/>
          <p:cNvPicPr>
            <a:picLocks noChangeAspect="1" noChangeArrowheads="1"/>
          </p:cNvPicPr>
          <p:nvPr/>
        </p:nvPicPr>
        <p:blipFill>
          <a:blip r:embed="rId3" cstate="print"/>
          <a:srcRect r="59543" b="45238"/>
          <a:stretch>
            <a:fillRect/>
          </a:stretch>
        </p:blipFill>
        <p:spPr bwMode="auto">
          <a:xfrm>
            <a:off x="73272" y="6330525"/>
            <a:ext cx="1672715" cy="478631"/>
          </a:xfrm>
          <a:prstGeom prst="rect">
            <a:avLst/>
          </a:prstGeom>
          <a:noFill/>
        </p:spPr>
      </p:pic>
      <p:pic>
        <p:nvPicPr>
          <p:cNvPr id="22532" name="Picture 4" descr="http://cochin.inserm.fr/l_actualite/evenements/carole-peyssonnaux-laureate-dun-projet-erc/images/erc-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929" y="0"/>
            <a:ext cx="1243011" cy="1254312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1572383" y="810376"/>
            <a:ext cx="6240298" cy="1107145"/>
            <a:chOff x="1681238" y="713616"/>
            <a:chExt cx="6240298" cy="11071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/>
            <a:srcRect t="45079"/>
            <a:stretch/>
          </p:blipFill>
          <p:spPr>
            <a:xfrm>
              <a:off x="2487384" y="713616"/>
              <a:ext cx="4749800" cy="94161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681238" y="1451429"/>
              <a:ext cx="6240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Laboratory for Ultrafast Microscopy and Electron Scattering</a:t>
              </a:r>
              <a:endParaRPr lang="en-US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-64616" y="586128"/>
            <a:ext cx="8367000" cy="6630570"/>
            <a:chOff x="-64616" y="586128"/>
            <a:chExt cx="8367000" cy="6630570"/>
          </a:xfrm>
        </p:grpSpPr>
        <p:grpSp>
          <p:nvGrpSpPr>
            <p:cNvPr id="20" name="Group 19"/>
            <p:cNvGrpSpPr/>
            <p:nvPr/>
          </p:nvGrpSpPr>
          <p:grpSpPr>
            <a:xfrm>
              <a:off x="-64616" y="586128"/>
              <a:ext cx="8367000" cy="6630570"/>
              <a:chOff x="-64616" y="586128"/>
              <a:chExt cx="8367000" cy="6630570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464098" y="4713444"/>
                <a:ext cx="5544382" cy="2503254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prstDash val="dot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1092785" y="4157606"/>
                <a:ext cx="5544382" cy="2503254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prstDash val="dot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1612054" y="3626665"/>
                <a:ext cx="6533610" cy="2955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85510" y="3632533"/>
                <a:ext cx="1532396" cy="142281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1623758" y="586128"/>
                <a:ext cx="509" cy="30766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 rot="19395370">
                <a:off x="-64616" y="3175226"/>
                <a:ext cx="13211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Energy, (</a:t>
                </a:r>
                <a:r>
                  <a:rPr lang="en-US" sz="1600" dirty="0" err="1" smtClean="0"/>
                  <a:t>eV</a:t>
                </a:r>
                <a:r>
                  <a:rPr lang="en-US" sz="1600" dirty="0" smtClean="0"/>
                  <a:t>)</a:t>
                </a:r>
                <a:endParaRPr lang="en-US" sz="16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1483532">
                <a:off x="6703669" y="5905010"/>
                <a:ext cx="15987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Real space, (A)</a:t>
                </a:r>
                <a:endParaRPr lang="en-US" sz="1600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131459" y="2794005"/>
              <a:ext cx="496023" cy="1029635"/>
              <a:chOff x="1131459" y="2794005"/>
              <a:chExt cx="496023" cy="1029635"/>
            </a:xfrm>
          </p:grpSpPr>
          <p:sp>
            <p:nvSpPr>
              <p:cNvPr id="12" name="Freeform 11"/>
              <p:cNvSpPr/>
              <p:nvPr/>
            </p:nvSpPr>
            <p:spPr>
              <a:xfrm rot="16373273" flipV="1">
                <a:off x="1154058" y="3350216"/>
                <a:ext cx="709202" cy="237646"/>
              </a:xfrm>
              <a:custGeom>
                <a:avLst/>
                <a:gdLst>
                  <a:gd name="connsiteX0" fmla="*/ 2472 w 709202"/>
                  <a:gd name="connsiteY0" fmla="*/ 230961 h 237646"/>
                  <a:gd name="connsiteX1" fmla="*/ 129472 w 709202"/>
                  <a:gd name="connsiteY1" fmla="*/ 150143 h 237646"/>
                  <a:gd name="connsiteX2" fmla="*/ 406562 w 709202"/>
                  <a:gd name="connsiteY2" fmla="*/ 173234 h 237646"/>
                  <a:gd name="connsiteX3" fmla="*/ 706744 w 709202"/>
                  <a:gd name="connsiteY3" fmla="*/ 230961 h 237646"/>
                  <a:gd name="connsiteX4" fmla="*/ 233381 w 709202"/>
                  <a:gd name="connsiteY4" fmla="*/ 52 h 237646"/>
                  <a:gd name="connsiteX5" fmla="*/ 2472 w 709202"/>
                  <a:gd name="connsiteY5" fmla="*/ 230961 h 237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202" h="237646">
                    <a:moveTo>
                      <a:pt x="2472" y="230961"/>
                    </a:moveTo>
                    <a:cubicBezTo>
                      <a:pt x="-14846" y="255976"/>
                      <a:pt x="62124" y="159764"/>
                      <a:pt x="129472" y="150143"/>
                    </a:cubicBezTo>
                    <a:cubicBezTo>
                      <a:pt x="196820" y="140522"/>
                      <a:pt x="310350" y="159764"/>
                      <a:pt x="406562" y="173234"/>
                    </a:cubicBezTo>
                    <a:cubicBezTo>
                      <a:pt x="502774" y="186704"/>
                      <a:pt x="735607" y="259825"/>
                      <a:pt x="706744" y="230961"/>
                    </a:cubicBezTo>
                    <a:cubicBezTo>
                      <a:pt x="677881" y="202097"/>
                      <a:pt x="346911" y="3900"/>
                      <a:pt x="233381" y="52"/>
                    </a:cubicBezTo>
                    <a:cubicBezTo>
                      <a:pt x="119851" y="-3796"/>
                      <a:pt x="19790" y="205946"/>
                      <a:pt x="2472" y="23096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9238385">
                <a:off x="1131459" y="2794005"/>
                <a:ext cx="3642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ZL</a:t>
                </a:r>
                <a:endParaRPr lang="en-US" sz="12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27408" y="3650678"/>
              <a:ext cx="1193806" cy="751378"/>
              <a:chOff x="427408" y="3650678"/>
              <a:chExt cx="1193806" cy="751378"/>
            </a:xfrm>
          </p:grpSpPr>
          <p:sp>
            <p:nvSpPr>
              <p:cNvPr id="13" name="Freeform 12"/>
              <p:cNvSpPr/>
              <p:nvPr/>
            </p:nvSpPr>
            <p:spPr>
              <a:xfrm rot="16373273" flipV="1">
                <a:off x="793303" y="3760797"/>
                <a:ext cx="646061" cy="636457"/>
              </a:xfrm>
              <a:custGeom>
                <a:avLst/>
                <a:gdLst>
                  <a:gd name="connsiteX0" fmla="*/ 646061 w 646061"/>
                  <a:gd name="connsiteY0" fmla="*/ 0 h 636457"/>
                  <a:gd name="connsiteX1" fmla="*/ 565243 w 646061"/>
                  <a:gd name="connsiteY1" fmla="*/ 103910 h 636457"/>
                  <a:gd name="connsiteX2" fmla="*/ 542152 w 646061"/>
                  <a:gd name="connsiteY2" fmla="*/ 311728 h 636457"/>
                  <a:gd name="connsiteX3" fmla="*/ 368970 w 646061"/>
                  <a:gd name="connsiteY3" fmla="*/ 357910 h 636457"/>
                  <a:gd name="connsiteX4" fmla="*/ 276607 w 646061"/>
                  <a:gd name="connsiteY4" fmla="*/ 369455 h 636457"/>
                  <a:gd name="connsiteX5" fmla="*/ 276607 w 646061"/>
                  <a:gd name="connsiteY5" fmla="*/ 577273 h 636457"/>
                  <a:gd name="connsiteX6" fmla="*/ 80334 w 646061"/>
                  <a:gd name="connsiteY6" fmla="*/ 623455 h 636457"/>
                  <a:gd name="connsiteX7" fmla="*/ 34152 w 646061"/>
                  <a:gd name="connsiteY7" fmla="*/ 577273 h 636457"/>
                  <a:gd name="connsiteX8" fmla="*/ 576789 w 646061"/>
                  <a:gd name="connsiteY8" fmla="*/ 46182 h 636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6061" h="636457">
                    <a:moveTo>
                      <a:pt x="646061" y="0"/>
                    </a:moveTo>
                    <a:cubicBezTo>
                      <a:pt x="614311" y="25977"/>
                      <a:pt x="582561" y="51955"/>
                      <a:pt x="565243" y="103910"/>
                    </a:cubicBezTo>
                    <a:cubicBezTo>
                      <a:pt x="547925" y="155865"/>
                      <a:pt x="574864" y="269395"/>
                      <a:pt x="542152" y="311728"/>
                    </a:cubicBezTo>
                    <a:cubicBezTo>
                      <a:pt x="509440" y="354061"/>
                      <a:pt x="413228" y="348289"/>
                      <a:pt x="368970" y="357910"/>
                    </a:cubicBezTo>
                    <a:cubicBezTo>
                      <a:pt x="324712" y="367531"/>
                      <a:pt x="292001" y="332895"/>
                      <a:pt x="276607" y="369455"/>
                    </a:cubicBezTo>
                    <a:cubicBezTo>
                      <a:pt x="261213" y="406015"/>
                      <a:pt x="309319" y="534940"/>
                      <a:pt x="276607" y="577273"/>
                    </a:cubicBezTo>
                    <a:cubicBezTo>
                      <a:pt x="243895" y="619606"/>
                      <a:pt x="120743" y="623455"/>
                      <a:pt x="80334" y="623455"/>
                    </a:cubicBezTo>
                    <a:cubicBezTo>
                      <a:pt x="39925" y="623455"/>
                      <a:pt x="-48591" y="673485"/>
                      <a:pt x="34152" y="577273"/>
                    </a:cubicBezTo>
                    <a:cubicBezTo>
                      <a:pt x="116895" y="481061"/>
                      <a:pt x="576789" y="46182"/>
                      <a:pt x="576789" y="46182"/>
                    </a:cubicBezTo>
                  </a:path>
                </a:pathLst>
              </a:cu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 rot="19257072">
                <a:off x="427408" y="3650678"/>
                <a:ext cx="11938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/>
                  <a:t>Plasmons</a:t>
                </a:r>
                <a:r>
                  <a:rPr lang="en-US" sz="1200" dirty="0" smtClean="0"/>
                  <a:t> (</a:t>
                </a:r>
                <a:r>
                  <a:rPr lang="en-US" sz="1200" dirty="0" err="1" smtClean="0"/>
                  <a:t>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-59754" y="3789256"/>
              <a:ext cx="905102" cy="1177584"/>
              <a:chOff x="-59754" y="3789256"/>
              <a:chExt cx="905102" cy="1177584"/>
            </a:xfrm>
          </p:grpSpPr>
          <p:sp>
            <p:nvSpPr>
              <p:cNvPr id="14" name="Freeform 13"/>
              <p:cNvSpPr/>
              <p:nvPr/>
            </p:nvSpPr>
            <p:spPr>
              <a:xfrm rot="16373273" flipV="1">
                <a:off x="85104" y="4206595"/>
                <a:ext cx="873308" cy="647181"/>
              </a:xfrm>
              <a:custGeom>
                <a:avLst/>
                <a:gdLst>
                  <a:gd name="connsiteX0" fmla="*/ 639862 w 873308"/>
                  <a:gd name="connsiteY0" fmla="*/ 0 h 647181"/>
                  <a:gd name="connsiteX1" fmla="*/ 582135 w 873308"/>
                  <a:gd name="connsiteY1" fmla="*/ 69272 h 647181"/>
                  <a:gd name="connsiteX2" fmla="*/ 547499 w 873308"/>
                  <a:gd name="connsiteY2" fmla="*/ 173181 h 647181"/>
                  <a:gd name="connsiteX3" fmla="*/ 870771 w 873308"/>
                  <a:gd name="connsiteY3" fmla="*/ 346363 h 647181"/>
                  <a:gd name="connsiteX4" fmla="*/ 697590 w 873308"/>
                  <a:gd name="connsiteY4" fmla="*/ 357909 h 647181"/>
                  <a:gd name="connsiteX5" fmla="*/ 686044 w 873308"/>
                  <a:gd name="connsiteY5" fmla="*/ 438727 h 647181"/>
                  <a:gd name="connsiteX6" fmla="*/ 547499 w 873308"/>
                  <a:gd name="connsiteY6" fmla="*/ 450272 h 647181"/>
                  <a:gd name="connsiteX7" fmla="*/ 501317 w 873308"/>
                  <a:gd name="connsiteY7" fmla="*/ 508000 h 647181"/>
                  <a:gd name="connsiteX8" fmla="*/ 374317 w 873308"/>
                  <a:gd name="connsiteY8" fmla="*/ 519545 h 647181"/>
                  <a:gd name="connsiteX9" fmla="*/ 270408 w 873308"/>
                  <a:gd name="connsiteY9" fmla="*/ 588818 h 647181"/>
                  <a:gd name="connsiteX10" fmla="*/ 4862 w 873308"/>
                  <a:gd name="connsiteY10" fmla="*/ 611909 h 647181"/>
                  <a:gd name="connsiteX11" fmla="*/ 524408 w 873308"/>
                  <a:gd name="connsiteY11" fmla="*/ 80818 h 64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3308" h="647181">
                    <a:moveTo>
                      <a:pt x="639862" y="0"/>
                    </a:moveTo>
                    <a:cubicBezTo>
                      <a:pt x="618695" y="20204"/>
                      <a:pt x="597529" y="40409"/>
                      <a:pt x="582135" y="69272"/>
                    </a:cubicBezTo>
                    <a:cubicBezTo>
                      <a:pt x="566741" y="98135"/>
                      <a:pt x="499393" y="126999"/>
                      <a:pt x="547499" y="173181"/>
                    </a:cubicBezTo>
                    <a:cubicBezTo>
                      <a:pt x="595605" y="219363"/>
                      <a:pt x="845756" y="315575"/>
                      <a:pt x="870771" y="346363"/>
                    </a:cubicBezTo>
                    <a:cubicBezTo>
                      <a:pt x="895786" y="377151"/>
                      <a:pt x="728378" y="342515"/>
                      <a:pt x="697590" y="357909"/>
                    </a:cubicBezTo>
                    <a:cubicBezTo>
                      <a:pt x="666802" y="373303"/>
                      <a:pt x="711059" y="423333"/>
                      <a:pt x="686044" y="438727"/>
                    </a:cubicBezTo>
                    <a:cubicBezTo>
                      <a:pt x="661029" y="454121"/>
                      <a:pt x="578287" y="438727"/>
                      <a:pt x="547499" y="450272"/>
                    </a:cubicBezTo>
                    <a:cubicBezTo>
                      <a:pt x="516711" y="461817"/>
                      <a:pt x="530181" y="496455"/>
                      <a:pt x="501317" y="508000"/>
                    </a:cubicBezTo>
                    <a:cubicBezTo>
                      <a:pt x="472453" y="519546"/>
                      <a:pt x="412802" y="506075"/>
                      <a:pt x="374317" y="519545"/>
                    </a:cubicBezTo>
                    <a:cubicBezTo>
                      <a:pt x="335832" y="533015"/>
                      <a:pt x="331984" y="573424"/>
                      <a:pt x="270408" y="588818"/>
                    </a:cubicBezTo>
                    <a:cubicBezTo>
                      <a:pt x="208832" y="604212"/>
                      <a:pt x="-37471" y="696576"/>
                      <a:pt x="4862" y="611909"/>
                    </a:cubicBezTo>
                    <a:cubicBezTo>
                      <a:pt x="47195" y="527242"/>
                      <a:pt x="285801" y="304030"/>
                      <a:pt x="524408" y="80818"/>
                    </a:cubicBezTo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 rot="19238385">
                <a:off x="-59754" y="3789256"/>
                <a:ext cx="6463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</a:t>
                </a:r>
                <a:r>
                  <a:rPr lang="en-US" sz="1200" dirty="0" smtClean="0"/>
                  <a:t>ore</a:t>
                </a:r>
              </a:p>
              <a:p>
                <a:r>
                  <a:rPr lang="en-US" sz="1200" dirty="0" smtClean="0"/>
                  <a:t>10</a:t>
                </a:r>
                <a:r>
                  <a:rPr lang="en-US" sz="1200" baseline="30000" dirty="0" smtClean="0"/>
                  <a:t>2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eV</a:t>
                </a:r>
                <a:endParaRPr lang="en-US" sz="1200" dirty="0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512634" y="2574636"/>
            <a:ext cx="1791847" cy="2683167"/>
            <a:chOff x="512634" y="2574636"/>
            <a:chExt cx="1791847" cy="2683167"/>
          </a:xfrm>
        </p:grpSpPr>
        <p:grpSp>
          <p:nvGrpSpPr>
            <p:cNvPr id="117" name="Group 116"/>
            <p:cNvGrpSpPr/>
            <p:nvPr/>
          </p:nvGrpSpPr>
          <p:grpSpPr>
            <a:xfrm rot="20673154">
              <a:off x="512634" y="4689809"/>
              <a:ext cx="593428" cy="567994"/>
              <a:chOff x="2068960" y="3175045"/>
              <a:chExt cx="593428" cy="567994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2332180" y="3625270"/>
                <a:ext cx="92363" cy="808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2461490" y="3662220"/>
                <a:ext cx="92363" cy="808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498440" y="3537540"/>
                <a:ext cx="92363" cy="808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373760" y="3493675"/>
                <a:ext cx="92363" cy="808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2403765" y="3373595"/>
                <a:ext cx="92363" cy="808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533075" y="3422090"/>
                <a:ext cx="92363" cy="808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2570025" y="3297410"/>
                <a:ext cx="92363" cy="808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2445345" y="3253545"/>
                <a:ext cx="92363" cy="808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2068960" y="3535225"/>
                <a:ext cx="92363" cy="808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2198270" y="3583720"/>
                <a:ext cx="92363" cy="808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2235220" y="3459040"/>
                <a:ext cx="92363" cy="808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2110540" y="3415175"/>
                <a:ext cx="92363" cy="808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2140545" y="3295095"/>
                <a:ext cx="92363" cy="808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269855" y="3343590"/>
                <a:ext cx="92363" cy="808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2306805" y="3218910"/>
                <a:ext cx="92363" cy="808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2182125" y="3175045"/>
                <a:ext cx="92363" cy="808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1711053" y="2574636"/>
              <a:ext cx="593428" cy="1041402"/>
              <a:chOff x="1711053" y="2574636"/>
              <a:chExt cx="593428" cy="1041402"/>
            </a:xfrm>
          </p:grpSpPr>
          <p:grpSp>
            <p:nvGrpSpPr>
              <p:cNvPr id="98" name="Group 97"/>
              <p:cNvGrpSpPr/>
              <p:nvPr/>
            </p:nvGrpSpPr>
            <p:grpSpPr>
              <a:xfrm rot="20673154">
                <a:off x="1711053" y="3048044"/>
                <a:ext cx="593428" cy="567994"/>
                <a:chOff x="2068960" y="3175045"/>
                <a:chExt cx="593428" cy="567994"/>
              </a:xfrm>
            </p:grpSpPr>
            <p:sp>
              <p:nvSpPr>
                <p:cNvPr id="82" name="Oval 81"/>
                <p:cNvSpPr/>
                <p:nvPr/>
              </p:nvSpPr>
              <p:spPr>
                <a:xfrm>
                  <a:off x="2332180" y="3625270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2461490" y="3662220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2498440" y="3537540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2373760" y="3493675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2403765" y="3373595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2533075" y="3422090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2570025" y="3297410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2445345" y="3253545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2068960" y="3535225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2198270" y="3583720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2235220" y="3459040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2110540" y="3415175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2140545" y="3295095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2269855" y="3343590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2306805" y="3218910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2182125" y="3175045"/>
                  <a:ext cx="92363" cy="808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1778000" y="2574636"/>
                <a:ext cx="3000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o</a:t>
                </a:r>
              </a:p>
              <a:p>
                <a:r>
                  <a:rPr lang="en-US" sz="1400" dirty="0" smtClean="0"/>
                  <a:t>A</a:t>
                </a:r>
              </a:p>
              <a:p>
                <a:endParaRPr lang="en-US" dirty="0"/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1955849" y="1676401"/>
            <a:ext cx="1817204" cy="3045723"/>
            <a:chOff x="1955849" y="1676401"/>
            <a:chExt cx="1817204" cy="3045723"/>
          </a:xfrm>
        </p:grpSpPr>
        <p:sp>
          <p:nvSpPr>
            <p:cNvPr id="103" name="Oval 102"/>
            <p:cNvSpPr/>
            <p:nvPr/>
          </p:nvSpPr>
          <p:spPr>
            <a:xfrm>
              <a:off x="2934867" y="3904674"/>
              <a:ext cx="92364" cy="9236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2934867" y="3777679"/>
              <a:ext cx="92364" cy="9236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052632" y="3849264"/>
              <a:ext cx="92364" cy="9236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2983362" y="3606819"/>
              <a:ext cx="92364" cy="9236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955849" y="1676401"/>
              <a:ext cx="1817204" cy="3045723"/>
              <a:chOff x="1955849" y="1676401"/>
              <a:chExt cx="1817204" cy="304572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417657" y="3479824"/>
                <a:ext cx="775834" cy="452573"/>
                <a:chOff x="2417657" y="3479824"/>
                <a:chExt cx="775834" cy="452573"/>
              </a:xfrm>
            </p:grpSpPr>
            <p:sp>
              <p:nvSpPr>
                <p:cNvPr id="99" name="Oval 98"/>
                <p:cNvSpPr/>
                <p:nvPr/>
              </p:nvSpPr>
              <p:spPr>
                <a:xfrm>
                  <a:off x="2528477" y="3752274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2528477" y="3625279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2646242" y="3696864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2417657" y="3687634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2824047" y="3840034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983362" y="3479824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3101127" y="3551409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2872542" y="3542179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2482327" y="3355144"/>
                <a:ext cx="320949" cy="219358"/>
                <a:chOff x="2482327" y="3355144"/>
                <a:chExt cx="320949" cy="219358"/>
              </a:xfrm>
            </p:grpSpPr>
            <p:sp>
              <p:nvSpPr>
                <p:cNvPr id="111" name="Oval 110"/>
                <p:cNvSpPr/>
                <p:nvPr/>
              </p:nvSpPr>
              <p:spPr>
                <a:xfrm>
                  <a:off x="2593147" y="3482139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2593147" y="3355144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2710912" y="3426729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2482327" y="3417499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>
                <a:off x="2609272" y="2909455"/>
                <a:ext cx="547245" cy="350990"/>
                <a:chOff x="2597727" y="2667001"/>
                <a:chExt cx="547245" cy="350990"/>
              </a:xfrm>
            </p:grpSpPr>
            <p:cxnSp>
              <p:nvCxnSpPr>
                <p:cNvPr id="123" name="Straight Arrow Connector 122"/>
                <p:cNvCxnSpPr/>
                <p:nvPr/>
              </p:nvCxnSpPr>
              <p:spPr>
                <a:xfrm flipV="1">
                  <a:off x="2597727" y="2667001"/>
                  <a:ext cx="0" cy="288635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Arrow Connector 124"/>
                <p:cNvCxnSpPr/>
                <p:nvPr/>
              </p:nvCxnSpPr>
              <p:spPr>
                <a:xfrm flipV="1">
                  <a:off x="2715492" y="2680861"/>
                  <a:ext cx="0" cy="288635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Arrow Connector 125"/>
                <p:cNvCxnSpPr/>
                <p:nvPr/>
              </p:nvCxnSpPr>
              <p:spPr>
                <a:xfrm>
                  <a:off x="2821712" y="2706266"/>
                  <a:ext cx="0" cy="288635"/>
                </a:xfrm>
                <a:prstGeom prst="straightConnector1">
                  <a:avLst/>
                </a:prstGeom>
                <a:ln>
                  <a:solidFill>
                    <a:srgbClr val="BD1D1D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Arrow Connector 126"/>
                <p:cNvCxnSpPr/>
                <p:nvPr/>
              </p:nvCxnSpPr>
              <p:spPr>
                <a:xfrm>
                  <a:off x="2927932" y="2720126"/>
                  <a:ext cx="0" cy="288635"/>
                </a:xfrm>
                <a:prstGeom prst="straightConnector1">
                  <a:avLst/>
                </a:prstGeom>
                <a:ln>
                  <a:solidFill>
                    <a:srgbClr val="BD1D1D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Arrow Connector 127"/>
                <p:cNvCxnSpPr/>
                <p:nvPr/>
              </p:nvCxnSpPr>
              <p:spPr>
                <a:xfrm flipV="1">
                  <a:off x="3027207" y="2715496"/>
                  <a:ext cx="0" cy="288635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Arrow Connector 128"/>
                <p:cNvCxnSpPr/>
                <p:nvPr/>
              </p:nvCxnSpPr>
              <p:spPr>
                <a:xfrm flipV="1">
                  <a:off x="3144972" y="2729356"/>
                  <a:ext cx="0" cy="288635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/>
              <p:cNvGrpSpPr/>
              <p:nvPr/>
            </p:nvGrpSpPr>
            <p:grpSpPr>
              <a:xfrm>
                <a:off x="2311408" y="2205197"/>
                <a:ext cx="1461645" cy="526471"/>
                <a:chOff x="2346043" y="2262922"/>
                <a:chExt cx="1461645" cy="526471"/>
              </a:xfrm>
            </p:grpSpPr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2767662" y="2359785"/>
                  <a:ext cx="20045" cy="346468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1" name="Group 140"/>
                <p:cNvGrpSpPr/>
                <p:nvPr/>
              </p:nvGrpSpPr>
              <p:grpSpPr>
                <a:xfrm rot="19666178">
                  <a:off x="2355279" y="2262922"/>
                  <a:ext cx="845116" cy="94672"/>
                  <a:chOff x="4652818" y="2620824"/>
                  <a:chExt cx="845116" cy="94672"/>
                </a:xfrm>
                <a:solidFill>
                  <a:srgbClr val="FFFF00"/>
                </a:solidFill>
              </p:grpSpPr>
              <p:sp>
                <p:nvSpPr>
                  <p:cNvPr id="138" name="Oval 137"/>
                  <p:cNvSpPr/>
                  <p:nvPr/>
                </p:nvSpPr>
                <p:spPr>
                  <a:xfrm>
                    <a:off x="4652818" y="2632364"/>
                    <a:ext cx="392546" cy="69272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Oval 138"/>
                  <p:cNvSpPr/>
                  <p:nvPr/>
                </p:nvSpPr>
                <p:spPr>
                  <a:xfrm>
                    <a:off x="5013028" y="2620824"/>
                    <a:ext cx="124691" cy="94672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Oval 139"/>
                  <p:cNvSpPr/>
                  <p:nvPr/>
                </p:nvSpPr>
                <p:spPr>
                  <a:xfrm>
                    <a:off x="5105388" y="2634679"/>
                    <a:ext cx="392546" cy="69272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2" name="Group 141"/>
                <p:cNvGrpSpPr/>
                <p:nvPr/>
              </p:nvGrpSpPr>
              <p:grpSpPr>
                <a:xfrm rot="19666178">
                  <a:off x="2346043" y="2634685"/>
                  <a:ext cx="845116" cy="94672"/>
                  <a:chOff x="4652818" y="2620824"/>
                  <a:chExt cx="845116" cy="94672"/>
                </a:xfrm>
                <a:solidFill>
                  <a:srgbClr val="FFFF00"/>
                </a:solidFill>
              </p:grpSpPr>
              <p:sp>
                <p:nvSpPr>
                  <p:cNvPr id="143" name="Oval 142"/>
                  <p:cNvSpPr/>
                  <p:nvPr/>
                </p:nvSpPr>
                <p:spPr>
                  <a:xfrm>
                    <a:off x="4652818" y="2632364"/>
                    <a:ext cx="392546" cy="69272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Oval 143"/>
                  <p:cNvSpPr/>
                  <p:nvPr/>
                </p:nvSpPr>
                <p:spPr>
                  <a:xfrm>
                    <a:off x="5013028" y="2620824"/>
                    <a:ext cx="124691" cy="94672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Oval 144"/>
                  <p:cNvSpPr/>
                  <p:nvPr/>
                </p:nvSpPr>
                <p:spPr>
                  <a:xfrm>
                    <a:off x="5105388" y="2634679"/>
                    <a:ext cx="392546" cy="69272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6" name="Group 145"/>
                <p:cNvGrpSpPr/>
                <p:nvPr/>
              </p:nvGrpSpPr>
              <p:grpSpPr>
                <a:xfrm rot="19666178">
                  <a:off x="2937170" y="2694721"/>
                  <a:ext cx="845116" cy="94672"/>
                  <a:chOff x="4652818" y="2620824"/>
                  <a:chExt cx="845116" cy="94672"/>
                </a:xfrm>
                <a:solidFill>
                  <a:srgbClr val="FFFF00"/>
                </a:solidFill>
              </p:grpSpPr>
              <p:sp>
                <p:nvSpPr>
                  <p:cNvPr id="147" name="Oval 146"/>
                  <p:cNvSpPr/>
                  <p:nvPr/>
                </p:nvSpPr>
                <p:spPr>
                  <a:xfrm>
                    <a:off x="4652818" y="2632364"/>
                    <a:ext cx="392546" cy="69272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Oval 147"/>
                  <p:cNvSpPr/>
                  <p:nvPr/>
                </p:nvSpPr>
                <p:spPr>
                  <a:xfrm>
                    <a:off x="5013028" y="2620824"/>
                    <a:ext cx="124691" cy="94672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Oval 148"/>
                  <p:cNvSpPr/>
                  <p:nvPr/>
                </p:nvSpPr>
                <p:spPr>
                  <a:xfrm>
                    <a:off x="5105388" y="2634679"/>
                    <a:ext cx="392546" cy="69272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0" name="Group 149"/>
                <p:cNvGrpSpPr/>
                <p:nvPr/>
              </p:nvGrpSpPr>
              <p:grpSpPr>
                <a:xfrm rot="19666178">
                  <a:off x="2962572" y="2281397"/>
                  <a:ext cx="845116" cy="94672"/>
                  <a:chOff x="4652818" y="2620824"/>
                  <a:chExt cx="845116" cy="94672"/>
                </a:xfrm>
                <a:solidFill>
                  <a:srgbClr val="FFFF00"/>
                </a:solidFill>
              </p:grpSpPr>
              <p:sp>
                <p:nvSpPr>
                  <p:cNvPr id="151" name="Oval 150"/>
                  <p:cNvSpPr/>
                  <p:nvPr/>
                </p:nvSpPr>
                <p:spPr>
                  <a:xfrm>
                    <a:off x="4652818" y="2632364"/>
                    <a:ext cx="392546" cy="69272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Oval 151"/>
                  <p:cNvSpPr/>
                  <p:nvPr/>
                </p:nvSpPr>
                <p:spPr>
                  <a:xfrm>
                    <a:off x="5013028" y="2620824"/>
                    <a:ext cx="124691" cy="94672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Oval 152"/>
                  <p:cNvSpPr/>
                  <p:nvPr/>
                </p:nvSpPr>
                <p:spPr>
                  <a:xfrm>
                    <a:off x="5105388" y="2634679"/>
                    <a:ext cx="392546" cy="69272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55" name="Straight Connector 154"/>
                <p:cNvCxnSpPr>
                  <a:stCxn id="139" idx="4"/>
                  <a:endCxn id="151" idx="7"/>
                </p:cNvCxnSpPr>
                <p:nvPr/>
              </p:nvCxnSpPr>
              <p:spPr>
                <a:xfrm>
                  <a:off x="2803080" y="2350301"/>
                  <a:ext cx="494353" cy="3399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>
                  <a:stCxn id="152" idx="3"/>
                  <a:endCxn id="149" idx="2"/>
                </p:cNvCxnSpPr>
                <p:nvPr/>
              </p:nvCxnSpPr>
              <p:spPr>
                <a:xfrm>
                  <a:off x="3365687" y="2380560"/>
                  <a:ext cx="20045" cy="346468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2816940" y="2722056"/>
                  <a:ext cx="494353" cy="3399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/>
            </p:nvGrpSpPr>
            <p:grpSpPr>
              <a:xfrm>
                <a:off x="2242177" y="4061729"/>
                <a:ext cx="320949" cy="219358"/>
                <a:chOff x="2482327" y="3355144"/>
                <a:chExt cx="320949" cy="219358"/>
              </a:xfrm>
            </p:grpSpPr>
            <p:sp>
              <p:nvSpPr>
                <p:cNvPr id="163" name="Oval 162"/>
                <p:cNvSpPr/>
                <p:nvPr/>
              </p:nvSpPr>
              <p:spPr>
                <a:xfrm>
                  <a:off x="2593147" y="3482139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2593147" y="3355144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2710912" y="3426729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2482327" y="3417499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1955849" y="4502766"/>
                <a:ext cx="320949" cy="219358"/>
                <a:chOff x="2482327" y="3355144"/>
                <a:chExt cx="320949" cy="219358"/>
              </a:xfrm>
              <a:gradFill flip="none" rotWithShape="1">
                <a:gsLst>
                  <a:gs pos="0">
                    <a:srgbClr val="00FF00"/>
                  </a:gs>
                  <a:gs pos="100000">
                    <a:srgbClr val="CCFFCC"/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68" name="Oval 167"/>
                <p:cNvSpPr/>
                <p:nvPr/>
              </p:nvSpPr>
              <p:spPr>
                <a:xfrm>
                  <a:off x="2593147" y="3482139"/>
                  <a:ext cx="92364" cy="92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2593147" y="3355144"/>
                  <a:ext cx="92364" cy="92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2710912" y="3426729"/>
                  <a:ext cx="92364" cy="92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2482327" y="3417499"/>
                  <a:ext cx="92364" cy="92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4" name="TextBox 173"/>
              <p:cNvSpPr txBox="1"/>
              <p:nvPr/>
            </p:nvSpPr>
            <p:spPr>
              <a:xfrm>
                <a:off x="2923308" y="1676401"/>
                <a:ext cx="4340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nm</a:t>
                </a:r>
              </a:p>
              <a:p>
                <a:endParaRPr lang="en-US" sz="1400" dirty="0"/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2666048" y="3595253"/>
            <a:ext cx="1460059" cy="1903525"/>
            <a:chOff x="2666048" y="3595253"/>
            <a:chExt cx="1460059" cy="1903525"/>
          </a:xfrm>
        </p:grpSpPr>
        <p:sp>
          <p:nvSpPr>
            <p:cNvPr id="2" name="Rectangle 1"/>
            <p:cNvSpPr/>
            <p:nvPr/>
          </p:nvSpPr>
          <p:spPr>
            <a:xfrm rot="1336494">
              <a:off x="3325091" y="4040908"/>
              <a:ext cx="79663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 rot="1559666">
              <a:off x="3131129" y="4562760"/>
              <a:ext cx="796636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2666048" y="4744506"/>
              <a:ext cx="947758" cy="754272"/>
              <a:chOff x="2723773" y="4686781"/>
              <a:chExt cx="947758" cy="754272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2723773" y="4686781"/>
                <a:ext cx="947758" cy="754272"/>
              </a:xfrm>
              <a:custGeom>
                <a:avLst/>
                <a:gdLst>
                  <a:gd name="connsiteX0" fmla="*/ 127954 w 947758"/>
                  <a:gd name="connsiteY0" fmla="*/ 104583 h 754272"/>
                  <a:gd name="connsiteX1" fmla="*/ 254954 w 947758"/>
                  <a:gd name="connsiteY1" fmla="*/ 674 h 754272"/>
                  <a:gd name="connsiteX2" fmla="*/ 254954 w 947758"/>
                  <a:gd name="connsiteY2" fmla="*/ 150764 h 754272"/>
                  <a:gd name="connsiteX3" fmla="*/ 358863 w 947758"/>
                  <a:gd name="connsiteY3" fmla="*/ 46855 h 754272"/>
                  <a:gd name="connsiteX4" fmla="*/ 347318 w 947758"/>
                  <a:gd name="connsiteY4" fmla="*/ 196946 h 754272"/>
                  <a:gd name="connsiteX5" fmla="*/ 474318 w 947758"/>
                  <a:gd name="connsiteY5" fmla="*/ 81492 h 754272"/>
                  <a:gd name="connsiteX6" fmla="*/ 462772 w 947758"/>
                  <a:gd name="connsiteY6" fmla="*/ 277764 h 754272"/>
                  <a:gd name="connsiteX7" fmla="*/ 578227 w 947758"/>
                  <a:gd name="connsiteY7" fmla="*/ 150764 h 754272"/>
                  <a:gd name="connsiteX8" fmla="*/ 578227 w 947758"/>
                  <a:gd name="connsiteY8" fmla="*/ 300855 h 754272"/>
                  <a:gd name="connsiteX9" fmla="*/ 693682 w 947758"/>
                  <a:gd name="connsiteY9" fmla="*/ 185401 h 754272"/>
                  <a:gd name="connsiteX10" fmla="*/ 670591 w 947758"/>
                  <a:gd name="connsiteY10" fmla="*/ 358583 h 754272"/>
                  <a:gd name="connsiteX11" fmla="*/ 809136 w 947758"/>
                  <a:gd name="connsiteY11" fmla="*/ 231583 h 754272"/>
                  <a:gd name="connsiteX12" fmla="*/ 786045 w 947758"/>
                  <a:gd name="connsiteY12" fmla="*/ 404764 h 754272"/>
                  <a:gd name="connsiteX13" fmla="*/ 947682 w 947758"/>
                  <a:gd name="connsiteY13" fmla="*/ 335492 h 754272"/>
                  <a:gd name="connsiteX14" fmla="*/ 762954 w 947758"/>
                  <a:gd name="connsiteY14" fmla="*/ 751128 h 754272"/>
                  <a:gd name="connsiteX15" fmla="*/ 739863 w 947758"/>
                  <a:gd name="connsiteY15" fmla="*/ 531764 h 754272"/>
                  <a:gd name="connsiteX16" fmla="*/ 601318 w 947758"/>
                  <a:gd name="connsiteY16" fmla="*/ 635674 h 754272"/>
                  <a:gd name="connsiteX17" fmla="*/ 612863 w 947758"/>
                  <a:gd name="connsiteY17" fmla="*/ 427855 h 754272"/>
                  <a:gd name="connsiteX18" fmla="*/ 474318 w 947758"/>
                  <a:gd name="connsiteY18" fmla="*/ 543310 h 754272"/>
                  <a:gd name="connsiteX19" fmla="*/ 474318 w 947758"/>
                  <a:gd name="connsiteY19" fmla="*/ 381674 h 754272"/>
                  <a:gd name="connsiteX20" fmla="*/ 324227 w 947758"/>
                  <a:gd name="connsiteY20" fmla="*/ 485583 h 754272"/>
                  <a:gd name="connsiteX21" fmla="*/ 335772 w 947758"/>
                  <a:gd name="connsiteY21" fmla="*/ 289310 h 754272"/>
                  <a:gd name="connsiteX22" fmla="*/ 139500 w 947758"/>
                  <a:gd name="connsiteY22" fmla="*/ 404764 h 754272"/>
                  <a:gd name="connsiteX23" fmla="*/ 185682 w 947758"/>
                  <a:gd name="connsiteY23" fmla="*/ 220037 h 754272"/>
                  <a:gd name="connsiteX24" fmla="*/ 954 w 947758"/>
                  <a:gd name="connsiteY24" fmla="*/ 312401 h 754272"/>
                  <a:gd name="connsiteX25" fmla="*/ 127954 w 947758"/>
                  <a:gd name="connsiteY25" fmla="*/ 104583 h 754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47758" h="754272">
                    <a:moveTo>
                      <a:pt x="127954" y="104583"/>
                    </a:moveTo>
                    <a:cubicBezTo>
                      <a:pt x="170287" y="52629"/>
                      <a:pt x="233787" y="-7023"/>
                      <a:pt x="254954" y="674"/>
                    </a:cubicBezTo>
                    <a:cubicBezTo>
                      <a:pt x="276121" y="8371"/>
                      <a:pt x="237636" y="143067"/>
                      <a:pt x="254954" y="150764"/>
                    </a:cubicBezTo>
                    <a:cubicBezTo>
                      <a:pt x="272272" y="158461"/>
                      <a:pt x="343469" y="39158"/>
                      <a:pt x="358863" y="46855"/>
                    </a:cubicBezTo>
                    <a:cubicBezTo>
                      <a:pt x="374257" y="54552"/>
                      <a:pt x="328076" y="191173"/>
                      <a:pt x="347318" y="196946"/>
                    </a:cubicBezTo>
                    <a:cubicBezTo>
                      <a:pt x="366560" y="202719"/>
                      <a:pt x="455076" y="68022"/>
                      <a:pt x="474318" y="81492"/>
                    </a:cubicBezTo>
                    <a:cubicBezTo>
                      <a:pt x="493560" y="94962"/>
                      <a:pt x="445454" y="266219"/>
                      <a:pt x="462772" y="277764"/>
                    </a:cubicBezTo>
                    <a:cubicBezTo>
                      <a:pt x="480090" y="289309"/>
                      <a:pt x="558985" y="146916"/>
                      <a:pt x="578227" y="150764"/>
                    </a:cubicBezTo>
                    <a:cubicBezTo>
                      <a:pt x="597470" y="154613"/>
                      <a:pt x="558985" y="295082"/>
                      <a:pt x="578227" y="300855"/>
                    </a:cubicBezTo>
                    <a:cubicBezTo>
                      <a:pt x="597469" y="306628"/>
                      <a:pt x="678288" y="175780"/>
                      <a:pt x="693682" y="185401"/>
                    </a:cubicBezTo>
                    <a:cubicBezTo>
                      <a:pt x="709076" y="195022"/>
                      <a:pt x="651349" y="350886"/>
                      <a:pt x="670591" y="358583"/>
                    </a:cubicBezTo>
                    <a:cubicBezTo>
                      <a:pt x="689833" y="366280"/>
                      <a:pt x="789894" y="223886"/>
                      <a:pt x="809136" y="231583"/>
                    </a:cubicBezTo>
                    <a:cubicBezTo>
                      <a:pt x="828378" y="239280"/>
                      <a:pt x="762954" y="387446"/>
                      <a:pt x="786045" y="404764"/>
                    </a:cubicBezTo>
                    <a:cubicBezTo>
                      <a:pt x="809136" y="422082"/>
                      <a:pt x="951530" y="277765"/>
                      <a:pt x="947682" y="335492"/>
                    </a:cubicBezTo>
                    <a:cubicBezTo>
                      <a:pt x="943834" y="393219"/>
                      <a:pt x="797590" y="718416"/>
                      <a:pt x="762954" y="751128"/>
                    </a:cubicBezTo>
                    <a:cubicBezTo>
                      <a:pt x="728318" y="783840"/>
                      <a:pt x="766802" y="551006"/>
                      <a:pt x="739863" y="531764"/>
                    </a:cubicBezTo>
                    <a:cubicBezTo>
                      <a:pt x="712924" y="512522"/>
                      <a:pt x="622485" y="652992"/>
                      <a:pt x="601318" y="635674"/>
                    </a:cubicBezTo>
                    <a:cubicBezTo>
                      <a:pt x="580151" y="618356"/>
                      <a:pt x="634030" y="443249"/>
                      <a:pt x="612863" y="427855"/>
                    </a:cubicBezTo>
                    <a:cubicBezTo>
                      <a:pt x="591696" y="412461"/>
                      <a:pt x="497409" y="551007"/>
                      <a:pt x="474318" y="543310"/>
                    </a:cubicBezTo>
                    <a:cubicBezTo>
                      <a:pt x="451227" y="535613"/>
                      <a:pt x="499333" y="391295"/>
                      <a:pt x="474318" y="381674"/>
                    </a:cubicBezTo>
                    <a:cubicBezTo>
                      <a:pt x="449303" y="372053"/>
                      <a:pt x="347318" y="500977"/>
                      <a:pt x="324227" y="485583"/>
                    </a:cubicBezTo>
                    <a:cubicBezTo>
                      <a:pt x="301136" y="470189"/>
                      <a:pt x="366560" y="302780"/>
                      <a:pt x="335772" y="289310"/>
                    </a:cubicBezTo>
                    <a:cubicBezTo>
                      <a:pt x="304984" y="275840"/>
                      <a:pt x="164515" y="416309"/>
                      <a:pt x="139500" y="404764"/>
                    </a:cubicBezTo>
                    <a:cubicBezTo>
                      <a:pt x="114485" y="393219"/>
                      <a:pt x="208773" y="235431"/>
                      <a:pt x="185682" y="220037"/>
                    </a:cubicBezTo>
                    <a:cubicBezTo>
                      <a:pt x="162591" y="204643"/>
                      <a:pt x="12499" y="331643"/>
                      <a:pt x="954" y="312401"/>
                    </a:cubicBezTo>
                    <a:cubicBezTo>
                      <a:pt x="-10592" y="293159"/>
                      <a:pt x="85621" y="156537"/>
                      <a:pt x="127954" y="10458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/>
              <p:cNvSpPr/>
              <p:nvPr/>
            </p:nvSpPr>
            <p:spPr>
              <a:xfrm rot="1559666">
                <a:off x="2821710" y="5003795"/>
                <a:ext cx="796636" cy="45719"/>
              </a:xfrm>
              <a:prstGeom prst="rect">
                <a:avLst/>
              </a:prstGeom>
              <a:solidFill>
                <a:schemeClr val="tx1">
                  <a:alpha val="42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3375890" y="3595253"/>
              <a:ext cx="7502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r>
                <a:rPr lang="en-US" sz="1400" baseline="30000" dirty="0" smtClean="0"/>
                <a:t>2</a:t>
              </a:r>
              <a:r>
                <a:rPr lang="en-US" sz="1400" dirty="0" smtClean="0"/>
                <a:t> nm</a:t>
              </a:r>
            </a:p>
            <a:p>
              <a:endParaRPr lang="en-US" sz="1400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530272" y="3401290"/>
            <a:ext cx="1130194" cy="1963883"/>
            <a:chOff x="5530272" y="3401290"/>
            <a:chExt cx="1130194" cy="19638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/>
            <a:srcRect l="14786" t="23075" r="15845"/>
            <a:stretch/>
          </p:blipFill>
          <p:spPr>
            <a:xfrm rot="1381084">
              <a:off x="5530272" y="4021859"/>
              <a:ext cx="1096819" cy="1343314"/>
            </a:xfrm>
            <a:prstGeom prst="rect">
              <a:avLst/>
            </a:prstGeom>
          </p:spPr>
        </p:pic>
        <p:sp>
          <p:nvSpPr>
            <p:cNvPr id="176" name="TextBox 175"/>
            <p:cNvSpPr txBox="1"/>
            <p:nvPr/>
          </p:nvSpPr>
          <p:spPr>
            <a:xfrm>
              <a:off x="5906655" y="3401290"/>
              <a:ext cx="753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r>
                <a:rPr lang="en-US" sz="1400" baseline="30000" dirty="0" smtClean="0"/>
                <a:t>2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μm</a:t>
              </a:r>
              <a:endParaRPr lang="en-US" sz="1400" dirty="0" smtClean="0"/>
            </a:p>
            <a:p>
              <a:endParaRPr lang="en-US" sz="1400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221948" y="3415142"/>
            <a:ext cx="1083168" cy="1445904"/>
            <a:chOff x="4221948" y="3415142"/>
            <a:chExt cx="1083168" cy="1445904"/>
          </a:xfrm>
        </p:grpSpPr>
        <p:sp>
          <p:nvSpPr>
            <p:cNvPr id="4" name="Freeform 3"/>
            <p:cNvSpPr/>
            <p:nvPr/>
          </p:nvSpPr>
          <p:spPr>
            <a:xfrm>
              <a:off x="4221948" y="3800734"/>
              <a:ext cx="1083168" cy="1060312"/>
            </a:xfrm>
            <a:custGeom>
              <a:avLst/>
              <a:gdLst>
                <a:gd name="connsiteX0" fmla="*/ 15232 w 1083168"/>
                <a:gd name="connsiteY0" fmla="*/ 817446 h 1060312"/>
                <a:gd name="connsiteX1" fmla="*/ 257687 w 1083168"/>
                <a:gd name="connsiteY1" fmla="*/ 690446 h 1060312"/>
                <a:gd name="connsiteX2" fmla="*/ 211505 w 1083168"/>
                <a:gd name="connsiteY2" fmla="*/ 378719 h 1060312"/>
                <a:gd name="connsiteX3" fmla="*/ 223050 w 1083168"/>
                <a:gd name="connsiteY3" fmla="*/ 90083 h 1060312"/>
                <a:gd name="connsiteX4" fmla="*/ 384687 w 1083168"/>
                <a:gd name="connsiteY4" fmla="*/ 20810 h 1060312"/>
                <a:gd name="connsiteX5" fmla="*/ 650232 w 1083168"/>
                <a:gd name="connsiteY5" fmla="*/ 20810 h 1060312"/>
                <a:gd name="connsiteX6" fmla="*/ 904232 w 1083168"/>
                <a:gd name="connsiteY6" fmla="*/ 263265 h 1060312"/>
                <a:gd name="connsiteX7" fmla="*/ 1019687 w 1083168"/>
                <a:gd name="connsiteY7" fmla="*/ 332537 h 1060312"/>
                <a:gd name="connsiteX8" fmla="*/ 1077414 w 1083168"/>
                <a:gd name="connsiteY8" fmla="*/ 725083 h 1060312"/>
                <a:gd name="connsiteX9" fmla="*/ 881141 w 1083168"/>
                <a:gd name="connsiteY9" fmla="*/ 852083 h 1060312"/>
                <a:gd name="connsiteX10" fmla="*/ 765687 w 1083168"/>
                <a:gd name="connsiteY10" fmla="*/ 1059901 h 1060312"/>
                <a:gd name="connsiteX11" fmla="*/ 15232 w 1083168"/>
                <a:gd name="connsiteY11" fmla="*/ 817446 h 106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3168" h="1060312">
                  <a:moveTo>
                    <a:pt x="15232" y="817446"/>
                  </a:moveTo>
                  <a:cubicBezTo>
                    <a:pt x="-69435" y="755870"/>
                    <a:pt x="224975" y="763567"/>
                    <a:pt x="257687" y="690446"/>
                  </a:cubicBezTo>
                  <a:cubicBezTo>
                    <a:pt x="290399" y="617325"/>
                    <a:pt x="217278" y="478779"/>
                    <a:pt x="211505" y="378719"/>
                  </a:cubicBezTo>
                  <a:cubicBezTo>
                    <a:pt x="205732" y="278659"/>
                    <a:pt x="194186" y="149734"/>
                    <a:pt x="223050" y="90083"/>
                  </a:cubicBezTo>
                  <a:cubicBezTo>
                    <a:pt x="251914" y="30432"/>
                    <a:pt x="313490" y="32356"/>
                    <a:pt x="384687" y="20810"/>
                  </a:cubicBezTo>
                  <a:cubicBezTo>
                    <a:pt x="455884" y="9264"/>
                    <a:pt x="563641" y="-19599"/>
                    <a:pt x="650232" y="20810"/>
                  </a:cubicBezTo>
                  <a:cubicBezTo>
                    <a:pt x="736823" y="61219"/>
                    <a:pt x="842656" y="211311"/>
                    <a:pt x="904232" y="263265"/>
                  </a:cubicBezTo>
                  <a:cubicBezTo>
                    <a:pt x="965808" y="315219"/>
                    <a:pt x="990823" y="255567"/>
                    <a:pt x="1019687" y="332537"/>
                  </a:cubicBezTo>
                  <a:cubicBezTo>
                    <a:pt x="1048551" y="409507"/>
                    <a:pt x="1100505" y="638492"/>
                    <a:pt x="1077414" y="725083"/>
                  </a:cubicBezTo>
                  <a:cubicBezTo>
                    <a:pt x="1054323" y="811674"/>
                    <a:pt x="933095" y="796280"/>
                    <a:pt x="881141" y="852083"/>
                  </a:cubicBezTo>
                  <a:cubicBezTo>
                    <a:pt x="829187" y="907886"/>
                    <a:pt x="906157" y="1069522"/>
                    <a:pt x="765687" y="1059901"/>
                  </a:cubicBezTo>
                  <a:cubicBezTo>
                    <a:pt x="625217" y="1050280"/>
                    <a:pt x="99899" y="879022"/>
                    <a:pt x="15232" y="81744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4445000" y="3798455"/>
              <a:ext cx="392545" cy="339936"/>
            </a:xfrm>
            <a:custGeom>
              <a:avLst/>
              <a:gdLst>
                <a:gd name="connsiteX0" fmla="*/ 0 w 392545"/>
                <a:gd name="connsiteY0" fmla="*/ 323272 h 339936"/>
                <a:gd name="connsiteX1" fmla="*/ 115455 w 392545"/>
                <a:gd name="connsiteY1" fmla="*/ 323272 h 339936"/>
                <a:gd name="connsiteX2" fmla="*/ 207818 w 392545"/>
                <a:gd name="connsiteY2" fmla="*/ 150090 h 339936"/>
                <a:gd name="connsiteX3" fmla="*/ 392545 w 392545"/>
                <a:gd name="connsiteY3" fmla="*/ 0 h 33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545" h="339936">
                  <a:moveTo>
                    <a:pt x="0" y="323272"/>
                  </a:moveTo>
                  <a:cubicBezTo>
                    <a:pt x="40409" y="337704"/>
                    <a:pt x="80819" y="352136"/>
                    <a:pt x="115455" y="323272"/>
                  </a:cubicBezTo>
                  <a:cubicBezTo>
                    <a:pt x="150091" y="294408"/>
                    <a:pt x="161636" y="203969"/>
                    <a:pt x="207818" y="150090"/>
                  </a:cubicBezTo>
                  <a:cubicBezTo>
                    <a:pt x="254000" y="96211"/>
                    <a:pt x="392545" y="0"/>
                    <a:pt x="392545" y="0"/>
                  </a:cubicBezTo>
                </a:path>
              </a:pathLst>
            </a:cu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4572000" y="4082033"/>
              <a:ext cx="623455" cy="272385"/>
            </a:xfrm>
            <a:custGeom>
              <a:avLst/>
              <a:gdLst>
                <a:gd name="connsiteX0" fmla="*/ 0 w 623455"/>
                <a:gd name="connsiteY0" fmla="*/ 16603 h 272385"/>
                <a:gd name="connsiteX1" fmla="*/ 92364 w 623455"/>
                <a:gd name="connsiteY1" fmla="*/ 132058 h 272385"/>
                <a:gd name="connsiteX2" fmla="*/ 277091 w 623455"/>
                <a:gd name="connsiteY2" fmla="*/ 270603 h 272385"/>
                <a:gd name="connsiteX3" fmla="*/ 450273 w 623455"/>
                <a:gd name="connsiteY3" fmla="*/ 28149 h 272385"/>
                <a:gd name="connsiteX4" fmla="*/ 623455 w 623455"/>
                <a:gd name="connsiteY4" fmla="*/ 5058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55" h="272385">
                  <a:moveTo>
                    <a:pt x="0" y="16603"/>
                  </a:moveTo>
                  <a:cubicBezTo>
                    <a:pt x="23091" y="53164"/>
                    <a:pt x="46182" y="89725"/>
                    <a:pt x="92364" y="132058"/>
                  </a:cubicBezTo>
                  <a:cubicBezTo>
                    <a:pt x="138546" y="174391"/>
                    <a:pt x="217440" y="287921"/>
                    <a:pt x="277091" y="270603"/>
                  </a:cubicBezTo>
                  <a:cubicBezTo>
                    <a:pt x="336742" y="253285"/>
                    <a:pt x="392546" y="72406"/>
                    <a:pt x="450273" y="28149"/>
                  </a:cubicBezTo>
                  <a:cubicBezTo>
                    <a:pt x="508000" y="-16108"/>
                    <a:pt x="623455" y="5058"/>
                    <a:pt x="623455" y="5058"/>
                  </a:cubicBezTo>
                </a:path>
              </a:pathLst>
            </a:cu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4547986" y="4359019"/>
              <a:ext cx="289559" cy="386163"/>
            </a:xfrm>
            <a:custGeom>
              <a:avLst/>
              <a:gdLst>
                <a:gd name="connsiteX0" fmla="*/ 289559 w 289559"/>
                <a:gd name="connsiteY0" fmla="*/ 5163 h 386163"/>
                <a:gd name="connsiteX1" fmla="*/ 104832 w 289559"/>
                <a:gd name="connsiteY1" fmla="*/ 16708 h 386163"/>
                <a:gd name="connsiteX2" fmla="*/ 12469 w 289559"/>
                <a:gd name="connsiteY2" fmla="*/ 143708 h 386163"/>
                <a:gd name="connsiteX3" fmla="*/ 923 w 289559"/>
                <a:gd name="connsiteY3" fmla="*/ 386163 h 38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559" h="386163">
                  <a:moveTo>
                    <a:pt x="289559" y="5163"/>
                  </a:moveTo>
                  <a:cubicBezTo>
                    <a:pt x="220286" y="-610"/>
                    <a:pt x="151014" y="-6383"/>
                    <a:pt x="104832" y="16708"/>
                  </a:cubicBezTo>
                  <a:cubicBezTo>
                    <a:pt x="58650" y="39799"/>
                    <a:pt x="29787" y="82132"/>
                    <a:pt x="12469" y="143708"/>
                  </a:cubicBezTo>
                  <a:cubicBezTo>
                    <a:pt x="-4849" y="205284"/>
                    <a:pt x="923" y="386163"/>
                    <a:pt x="923" y="386163"/>
                  </a:cubicBezTo>
                </a:path>
              </a:pathLst>
            </a:cu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722027" y="4341091"/>
              <a:ext cx="92428" cy="484909"/>
            </a:xfrm>
            <a:custGeom>
              <a:avLst/>
              <a:gdLst>
                <a:gd name="connsiteX0" fmla="*/ 80882 w 92428"/>
                <a:gd name="connsiteY0" fmla="*/ 0 h 484909"/>
                <a:gd name="connsiteX1" fmla="*/ 64 w 92428"/>
                <a:gd name="connsiteY1" fmla="*/ 184727 h 484909"/>
                <a:gd name="connsiteX2" fmla="*/ 92428 w 92428"/>
                <a:gd name="connsiteY2" fmla="*/ 484909 h 48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428" h="484909">
                  <a:moveTo>
                    <a:pt x="80882" y="0"/>
                  </a:moveTo>
                  <a:cubicBezTo>
                    <a:pt x="39511" y="51954"/>
                    <a:pt x="-1860" y="103909"/>
                    <a:pt x="64" y="184727"/>
                  </a:cubicBezTo>
                  <a:cubicBezTo>
                    <a:pt x="1988" y="265545"/>
                    <a:pt x="92428" y="484909"/>
                    <a:pt x="92428" y="484909"/>
                  </a:cubicBezTo>
                </a:path>
              </a:pathLst>
            </a:cu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814455" y="4341091"/>
              <a:ext cx="346363" cy="265545"/>
            </a:xfrm>
            <a:custGeom>
              <a:avLst/>
              <a:gdLst>
                <a:gd name="connsiteX0" fmla="*/ 0 w 346363"/>
                <a:gd name="connsiteY0" fmla="*/ 0 h 265545"/>
                <a:gd name="connsiteX1" fmla="*/ 127000 w 346363"/>
                <a:gd name="connsiteY1" fmla="*/ 150091 h 265545"/>
                <a:gd name="connsiteX2" fmla="*/ 346363 w 346363"/>
                <a:gd name="connsiteY2" fmla="*/ 265545 h 26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363" h="265545">
                  <a:moveTo>
                    <a:pt x="0" y="0"/>
                  </a:moveTo>
                  <a:cubicBezTo>
                    <a:pt x="34636" y="52916"/>
                    <a:pt x="69273" y="105833"/>
                    <a:pt x="127000" y="150091"/>
                  </a:cubicBezTo>
                  <a:cubicBezTo>
                    <a:pt x="184727" y="194349"/>
                    <a:pt x="346363" y="265545"/>
                    <a:pt x="346363" y="265545"/>
                  </a:cubicBezTo>
                </a:path>
              </a:pathLst>
            </a:cu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4581234" y="3415142"/>
              <a:ext cx="4875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</a:t>
              </a:r>
              <a:r>
                <a:rPr lang="en-US" sz="1400" dirty="0" err="1" smtClean="0"/>
                <a:t>μm</a:t>
              </a:r>
              <a:endParaRPr lang="en-US" sz="1400" dirty="0" smtClean="0"/>
            </a:p>
            <a:p>
              <a:endParaRPr lang="en-US" sz="14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27003" y="3671455"/>
            <a:ext cx="5580838" cy="3105647"/>
            <a:chOff x="127003" y="3671455"/>
            <a:chExt cx="5580838" cy="3105647"/>
          </a:xfrm>
        </p:grpSpPr>
        <p:sp>
          <p:nvSpPr>
            <p:cNvPr id="178" name="Freeform 177"/>
            <p:cNvSpPr/>
            <p:nvPr/>
          </p:nvSpPr>
          <p:spPr>
            <a:xfrm rot="174074">
              <a:off x="127003" y="3671455"/>
              <a:ext cx="5580838" cy="3105647"/>
            </a:xfrm>
            <a:custGeom>
              <a:avLst/>
              <a:gdLst>
                <a:gd name="connsiteX0" fmla="*/ 0 w 4213262"/>
                <a:gd name="connsiteY0" fmla="*/ 1245522 h 2649786"/>
                <a:gd name="connsiteX1" fmla="*/ 1111324 w 4213262"/>
                <a:gd name="connsiteY1" fmla="*/ 0 h 2649786"/>
                <a:gd name="connsiteX2" fmla="*/ 4213262 w 4213262"/>
                <a:gd name="connsiteY2" fmla="*/ 1367632 h 2649786"/>
                <a:gd name="connsiteX3" fmla="*/ 3224061 w 4213262"/>
                <a:gd name="connsiteY3" fmla="*/ 2649786 h 2649786"/>
                <a:gd name="connsiteX4" fmla="*/ 48849 w 4213262"/>
                <a:gd name="connsiteY4" fmla="*/ 1184467 h 264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3262" h="2649786">
                  <a:moveTo>
                    <a:pt x="0" y="1245522"/>
                  </a:moveTo>
                  <a:lnTo>
                    <a:pt x="1111324" y="0"/>
                  </a:lnTo>
                  <a:lnTo>
                    <a:pt x="4213262" y="1367632"/>
                  </a:lnTo>
                  <a:lnTo>
                    <a:pt x="3224061" y="2649786"/>
                  </a:lnTo>
                  <a:lnTo>
                    <a:pt x="48849" y="1184467"/>
                  </a:lnTo>
                </a:path>
              </a:pathLst>
            </a:custGeom>
            <a:solidFill>
              <a:srgbClr val="BFBFBF">
                <a:alpha val="29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258454" y="5876636"/>
              <a:ext cx="671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</a:t>
              </a:r>
              <a:endParaRPr lang="en-US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161311" y="1353126"/>
            <a:ext cx="3629486" cy="1964093"/>
            <a:chOff x="2161311" y="1353126"/>
            <a:chExt cx="3629486" cy="1964093"/>
          </a:xfrm>
        </p:grpSpPr>
        <p:sp>
          <p:nvSpPr>
            <p:cNvPr id="76" name="TextBox 75"/>
            <p:cNvSpPr txBox="1"/>
            <p:nvPr/>
          </p:nvSpPr>
          <p:spPr>
            <a:xfrm>
              <a:off x="4398819" y="2793999"/>
              <a:ext cx="1391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X-ray magnetic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speckle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161311" y="1353126"/>
              <a:ext cx="16909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(X-ray microscopy)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0" name="Group 179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81" name="Rectangle 180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smtClean="0">
                  <a:solidFill>
                    <a:schemeClr val="bg1"/>
                  </a:solidFill>
                </a:rPr>
                <a:t>Energy/</a:t>
              </a:r>
              <a:r>
                <a:rPr lang="it-IT" dirty="0" err="1" smtClean="0">
                  <a:solidFill>
                    <a:schemeClr val="bg1"/>
                  </a:solidFill>
                </a:rPr>
                <a:t>real-space</a:t>
              </a:r>
              <a:r>
                <a:rPr lang="it-IT" dirty="0" smtClean="0">
                  <a:solidFill>
                    <a:schemeClr val="bg1"/>
                  </a:solidFill>
                </a:rPr>
                <a:t>/</a:t>
              </a:r>
              <a:r>
                <a:rPr lang="it-IT" dirty="0" err="1" smtClean="0">
                  <a:solidFill>
                    <a:schemeClr val="bg1"/>
                  </a:solidFill>
                </a:rPr>
                <a:t>intensity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diagram</a:t>
              </a:r>
              <a:r>
                <a:rPr lang="it-IT" dirty="0" smtClean="0">
                  <a:solidFill>
                    <a:schemeClr val="bg1"/>
                  </a:solidFill>
                </a:rPr>
                <a:t> of </a:t>
              </a:r>
              <a:r>
                <a:rPr lang="it-IT" dirty="0" err="1" smtClean="0">
                  <a:solidFill>
                    <a:schemeClr val="bg1"/>
                  </a:solidFill>
                </a:rPr>
                <a:t>excitations</a:t>
              </a:r>
              <a:r>
                <a:rPr lang="it-IT" dirty="0" smtClean="0">
                  <a:solidFill>
                    <a:schemeClr val="bg1"/>
                  </a:solidFill>
                </a:rPr>
                <a:t> in </a:t>
              </a:r>
              <a:r>
                <a:rPr lang="it-IT" dirty="0" err="1" smtClean="0">
                  <a:solidFill>
                    <a:schemeClr val="bg1"/>
                  </a:solidFill>
                </a:rPr>
                <a:t>solids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82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991048" y="4983237"/>
            <a:ext cx="1801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PRB </a:t>
            </a:r>
            <a:r>
              <a:rPr lang="en-US" sz="1200" dirty="0"/>
              <a:t>88, 014505 (2013)</a:t>
            </a:r>
          </a:p>
        </p:txBody>
      </p:sp>
    </p:spTree>
    <p:extLst>
      <p:ext uri="{BB962C8B-B14F-4D97-AF65-F5344CB8AC3E}">
        <p14:creationId xmlns:p14="http://schemas.microsoft.com/office/powerpoint/2010/main" xmlns="" val="342441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smtClean="0">
                  <a:solidFill>
                    <a:schemeClr val="bg1"/>
                  </a:solidFill>
                </a:rPr>
                <a:t>X-</a:t>
              </a:r>
              <a:r>
                <a:rPr lang="it-IT" dirty="0" err="1" smtClean="0">
                  <a:solidFill>
                    <a:schemeClr val="bg1"/>
                  </a:solidFill>
                </a:rPr>
                <a:t>rays</a:t>
              </a:r>
              <a:r>
                <a:rPr lang="it-IT" dirty="0" smtClean="0">
                  <a:solidFill>
                    <a:schemeClr val="bg1"/>
                  </a:solidFill>
                </a:rPr>
                <a:t>/</a:t>
              </a:r>
              <a:r>
                <a:rPr lang="it-IT" dirty="0" err="1" smtClean="0">
                  <a:solidFill>
                    <a:schemeClr val="bg1"/>
                  </a:solidFill>
                </a:rPr>
                <a:t>electrons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comparison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190" y="6301618"/>
            <a:ext cx="67472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"A perspective on novel sources of </a:t>
            </a:r>
            <a:r>
              <a:rPr lang="en-US" sz="1400" dirty="0" err="1"/>
              <a:t>ultrashort</a:t>
            </a:r>
            <a:r>
              <a:rPr lang="en-US" sz="1400" dirty="0"/>
              <a:t> electron and X-ray pulses",  F. Carbone, P. </a:t>
            </a:r>
            <a:r>
              <a:rPr lang="en-US" sz="1400" dirty="0" err="1"/>
              <a:t>Musumeci</a:t>
            </a:r>
            <a:r>
              <a:rPr lang="en-US" sz="1400" dirty="0"/>
              <a:t>, O.J. </a:t>
            </a:r>
            <a:r>
              <a:rPr lang="en-US" sz="1400" dirty="0" err="1"/>
              <a:t>Luiten</a:t>
            </a:r>
            <a:r>
              <a:rPr lang="en-US" sz="1400" dirty="0"/>
              <a:t>, C. Hebert, Chemical Physics, 392, 1, (2012)</a:t>
            </a:r>
          </a:p>
          <a:p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4858" y="592647"/>
            <a:ext cx="7186953" cy="5648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mechanisms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4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3724772" y="2964003"/>
            <a:ext cx="1969269" cy="3483403"/>
            <a:chOff x="3798044" y="2512196"/>
            <a:chExt cx="1969269" cy="3483403"/>
          </a:xfrm>
        </p:grpSpPr>
        <p:sp>
          <p:nvSpPr>
            <p:cNvPr id="91" name="Freeform 90"/>
            <p:cNvSpPr/>
            <p:nvPr/>
          </p:nvSpPr>
          <p:spPr>
            <a:xfrm>
              <a:off x="4133642" y="4731523"/>
              <a:ext cx="1001413" cy="1147834"/>
            </a:xfrm>
            <a:custGeom>
              <a:avLst/>
              <a:gdLst>
                <a:gd name="connsiteX0" fmla="*/ 1001413 w 1001413"/>
                <a:gd name="connsiteY0" fmla="*/ 0 h 1147834"/>
                <a:gd name="connsiteX1" fmla="*/ 0 w 1001413"/>
                <a:gd name="connsiteY1" fmla="*/ 1147834 h 114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1413" h="1147834">
                  <a:moveTo>
                    <a:pt x="1001413" y="0"/>
                  </a:moveTo>
                  <a:lnTo>
                    <a:pt x="0" y="1147834"/>
                  </a:lnTo>
                </a:path>
              </a:pathLst>
            </a:custGeom>
            <a:ln>
              <a:solidFill>
                <a:srgbClr val="E46C0A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4420891" y="3017229"/>
              <a:ext cx="1331146" cy="1977068"/>
            </a:xfrm>
            <a:custGeom>
              <a:avLst/>
              <a:gdLst>
                <a:gd name="connsiteX0" fmla="*/ 0 w 1331146"/>
                <a:gd name="connsiteY0" fmla="*/ 1390940 h 1977068"/>
                <a:gd name="connsiteX1" fmla="*/ 244247 w 1331146"/>
                <a:gd name="connsiteY1" fmla="*/ 987977 h 1977068"/>
                <a:gd name="connsiteX2" fmla="*/ 366370 w 1331146"/>
                <a:gd name="connsiteY2" fmla="*/ 11098 h 1977068"/>
                <a:gd name="connsiteX3" fmla="*/ 439645 w 1331146"/>
                <a:gd name="connsiteY3" fmla="*/ 450694 h 1977068"/>
                <a:gd name="connsiteX4" fmla="*/ 537343 w 1331146"/>
                <a:gd name="connsiteY4" fmla="*/ 304162 h 1977068"/>
                <a:gd name="connsiteX5" fmla="*/ 549556 w 1331146"/>
                <a:gd name="connsiteY5" fmla="*/ 804812 h 1977068"/>
                <a:gd name="connsiteX6" fmla="*/ 671679 w 1331146"/>
                <a:gd name="connsiteY6" fmla="*/ 572803 h 1977068"/>
                <a:gd name="connsiteX7" fmla="*/ 696104 w 1331146"/>
                <a:gd name="connsiteY7" fmla="*/ 1537472 h 1977068"/>
                <a:gd name="connsiteX8" fmla="*/ 915926 w 1331146"/>
                <a:gd name="connsiteY8" fmla="*/ 1622949 h 1977068"/>
                <a:gd name="connsiteX9" fmla="*/ 1062475 w 1331146"/>
                <a:gd name="connsiteY9" fmla="*/ 1317674 h 1977068"/>
                <a:gd name="connsiteX10" fmla="*/ 1135749 w 1331146"/>
                <a:gd name="connsiteY10" fmla="*/ 1525261 h 1977068"/>
                <a:gd name="connsiteX11" fmla="*/ 1233448 w 1331146"/>
                <a:gd name="connsiteY11" fmla="*/ 1195564 h 1977068"/>
                <a:gd name="connsiteX12" fmla="*/ 1331146 w 1331146"/>
                <a:gd name="connsiteY12" fmla="*/ 1977068 h 197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1146" h="1977068">
                  <a:moveTo>
                    <a:pt x="0" y="1390940"/>
                  </a:moveTo>
                  <a:cubicBezTo>
                    <a:pt x="91592" y="1304445"/>
                    <a:pt x="183185" y="1217951"/>
                    <a:pt x="244247" y="987977"/>
                  </a:cubicBezTo>
                  <a:cubicBezTo>
                    <a:pt x="305309" y="758003"/>
                    <a:pt x="333804" y="100645"/>
                    <a:pt x="366370" y="11098"/>
                  </a:cubicBezTo>
                  <a:cubicBezTo>
                    <a:pt x="398936" y="-78449"/>
                    <a:pt x="411149" y="401850"/>
                    <a:pt x="439645" y="450694"/>
                  </a:cubicBezTo>
                  <a:cubicBezTo>
                    <a:pt x="468141" y="499538"/>
                    <a:pt x="519025" y="245142"/>
                    <a:pt x="537343" y="304162"/>
                  </a:cubicBezTo>
                  <a:cubicBezTo>
                    <a:pt x="555661" y="363182"/>
                    <a:pt x="527167" y="760039"/>
                    <a:pt x="549556" y="804812"/>
                  </a:cubicBezTo>
                  <a:cubicBezTo>
                    <a:pt x="571945" y="849585"/>
                    <a:pt x="647254" y="450693"/>
                    <a:pt x="671679" y="572803"/>
                  </a:cubicBezTo>
                  <a:cubicBezTo>
                    <a:pt x="696104" y="694913"/>
                    <a:pt x="655396" y="1362448"/>
                    <a:pt x="696104" y="1537472"/>
                  </a:cubicBezTo>
                  <a:cubicBezTo>
                    <a:pt x="736812" y="1712496"/>
                    <a:pt x="854864" y="1659582"/>
                    <a:pt x="915926" y="1622949"/>
                  </a:cubicBezTo>
                  <a:cubicBezTo>
                    <a:pt x="976988" y="1586316"/>
                    <a:pt x="1025838" y="1333955"/>
                    <a:pt x="1062475" y="1317674"/>
                  </a:cubicBezTo>
                  <a:cubicBezTo>
                    <a:pt x="1099112" y="1301393"/>
                    <a:pt x="1107254" y="1545613"/>
                    <a:pt x="1135749" y="1525261"/>
                  </a:cubicBezTo>
                  <a:cubicBezTo>
                    <a:pt x="1164244" y="1504909"/>
                    <a:pt x="1200882" y="1120263"/>
                    <a:pt x="1233448" y="1195564"/>
                  </a:cubicBezTo>
                  <a:cubicBezTo>
                    <a:pt x="1266014" y="1270865"/>
                    <a:pt x="1331146" y="1977068"/>
                    <a:pt x="1331146" y="1977068"/>
                  </a:cubicBezTo>
                </a:path>
              </a:pathLst>
            </a:custGeom>
            <a:solidFill>
              <a:srgbClr val="FF6600">
                <a:alpha val="30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 rot="475119">
              <a:off x="4282011" y="3720590"/>
              <a:ext cx="1052899" cy="1778522"/>
            </a:xfrm>
            <a:custGeom>
              <a:avLst/>
              <a:gdLst>
                <a:gd name="connsiteX0" fmla="*/ 0 w 1013625"/>
                <a:gd name="connsiteY0" fmla="*/ 1137329 h 1431749"/>
                <a:gd name="connsiteX1" fmla="*/ 183185 w 1013625"/>
                <a:gd name="connsiteY1" fmla="*/ 880898 h 1431749"/>
                <a:gd name="connsiteX2" fmla="*/ 219822 w 1013625"/>
                <a:gd name="connsiteY2" fmla="*/ 392458 h 1431749"/>
                <a:gd name="connsiteX3" fmla="*/ 280884 w 1013625"/>
                <a:gd name="connsiteY3" fmla="*/ 709944 h 1431749"/>
                <a:gd name="connsiteX4" fmla="*/ 317521 w 1013625"/>
                <a:gd name="connsiteY4" fmla="*/ 1706 h 1431749"/>
                <a:gd name="connsiteX5" fmla="*/ 378583 w 1013625"/>
                <a:gd name="connsiteY5" fmla="*/ 502357 h 1431749"/>
                <a:gd name="connsiteX6" fmla="*/ 451857 w 1013625"/>
                <a:gd name="connsiteY6" fmla="*/ 197082 h 1431749"/>
                <a:gd name="connsiteX7" fmla="*/ 464069 w 1013625"/>
                <a:gd name="connsiteY7" fmla="*/ 1015219 h 1431749"/>
                <a:gd name="connsiteX8" fmla="*/ 696104 w 1013625"/>
                <a:gd name="connsiteY8" fmla="*/ 1198384 h 1431749"/>
                <a:gd name="connsiteX9" fmla="*/ 854865 w 1013625"/>
                <a:gd name="connsiteY9" fmla="*/ 734366 h 1431749"/>
                <a:gd name="connsiteX10" fmla="*/ 903714 w 1013625"/>
                <a:gd name="connsiteY10" fmla="*/ 1015219 h 1431749"/>
                <a:gd name="connsiteX11" fmla="*/ 952564 w 1013625"/>
                <a:gd name="connsiteY11" fmla="*/ 880898 h 1431749"/>
                <a:gd name="connsiteX12" fmla="*/ 1001413 w 1013625"/>
                <a:gd name="connsiteY12" fmla="*/ 1393760 h 1431749"/>
                <a:gd name="connsiteX13" fmla="*/ 1013625 w 1013625"/>
                <a:gd name="connsiteY13" fmla="*/ 1393760 h 143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3625" h="1431749">
                  <a:moveTo>
                    <a:pt x="0" y="1137329"/>
                  </a:moveTo>
                  <a:cubicBezTo>
                    <a:pt x="73274" y="1071186"/>
                    <a:pt x="146548" y="1005043"/>
                    <a:pt x="183185" y="880898"/>
                  </a:cubicBezTo>
                  <a:cubicBezTo>
                    <a:pt x="219822" y="756753"/>
                    <a:pt x="203539" y="420950"/>
                    <a:pt x="219822" y="392458"/>
                  </a:cubicBezTo>
                  <a:cubicBezTo>
                    <a:pt x="236105" y="363966"/>
                    <a:pt x="264601" y="775069"/>
                    <a:pt x="280884" y="709944"/>
                  </a:cubicBezTo>
                  <a:cubicBezTo>
                    <a:pt x="297167" y="644819"/>
                    <a:pt x="301238" y="36304"/>
                    <a:pt x="317521" y="1706"/>
                  </a:cubicBezTo>
                  <a:cubicBezTo>
                    <a:pt x="333804" y="-32892"/>
                    <a:pt x="356194" y="469794"/>
                    <a:pt x="378583" y="502357"/>
                  </a:cubicBezTo>
                  <a:cubicBezTo>
                    <a:pt x="400972" y="534920"/>
                    <a:pt x="437609" y="111605"/>
                    <a:pt x="451857" y="197082"/>
                  </a:cubicBezTo>
                  <a:cubicBezTo>
                    <a:pt x="466105" y="282559"/>
                    <a:pt x="423361" y="848335"/>
                    <a:pt x="464069" y="1015219"/>
                  </a:cubicBezTo>
                  <a:cubicBezTo>
                    <a:pt x="504777" y="1182103"/>
                    <a:pt x="630971" y="1245193"/>
                    <a:pt x="696104" y="1198384"/>
                  </a:cubicBezTo>
                  <a:cubicBezTo>
                    <a:pt x="761237" y="1151575"/>
                    <a:pt x="820263" y="764893"/>
                    <a:pt x="854865" y="734366"/>
                  </a:cubicBezTo>
                  <a:cubicBezTo>
                    <a:pt x="889467" y="703839"/>
                    <a:pt x="887431" y="990797"/>
                    <a:pt x="903714" y="1015219"/>
                  </a:cubicBezTo>
                  <a:cubicBezTo>
                    <a:pt x="919997" y="1039641"/>
                    <a:pt x="936281" y="817808"/>
                    <a:pt x="952564" y="880898"/>
                  </a:cubicBezTo>
                  <a:cubicBezTo>
                    <a:pt x="968847" y="943988"/>
                    <a:pt x="991236" y="1308283"/>
                    <a:pt x="1001413" y="1393760"/>
                  </a:cubicBezTo>
                  <a:cubicBezTo>
                    <a:pt x="1011590" y="1479237"/>
                    <a:pt x="1013625" y="1393760"/>
                    <a:pt x="1013625" y="1393760"/>
                  </a:cubicBezTo>
                </a:path>
              </a:pathLst>
            </a:cu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 rot="894893">
              <a:off x="3798044" y="4520205"/>
              <a:ext cx="1123537" cy="1475394"/>
            </a:xfrm>
            <a:custGeom>
              <a:avLst/>
              <a:gdLst>
                <a:gd name="connsiteX0" fmla="*/ 0 w 1123537"/>
                <a:gd name="connsiteY0" fmla="*/ 1316651 h 1475394"/>
                <a:gd name="connsiteX1" fmla="*/ 170973 w 1123537"/>
                <a:gd name="connsiteY1" fmla="*/ 1109064 h 1475394"/>
                <a:gd name="connsiteX2" fmla="*/ 207610 w 1123537"/>
                <a:gd name="connsiteY2" fmla="*/ 583992 h 1475394"/>
                <a:gd name="connsiteX3" fmla="*/ 280884 w 1123537"/>
                <a:gd name="connsiteY3" fmla="*/ 767157 h 1475394"/>
                <a:gd name="connsiteX4" fmla="*/ 317522 w 1123537"/>
                <a:gd name="connsiteY4" fmla="*/ 339772 h 1475394"/>
                <a:gd name="connsiteX5" fmla="*/ 378583 w 1123537"/>
                <a:gd name="connsiteY5" fmla="*/ 559570 h 1475394"/>
                <a:gd name="connsiteX6" fmla="*/ 415220 w 1123537"/>
                <a:gd name="connsiteY6" fmla="*/ 10075 h 1475394"/>
                <a:gd name="connsiteX7" fmla="*/ 476282 w 1123537"/>
                <a:gd name="connsiteY7" fmla="*/ 1121275 h 1475394"/>
                <a:gd name="connsiteX8" fmla="*/ 671680 w 1123537"/>
                <a:gd name="connsiteY8" fmla="*/ 1304440 h 1475394"/>
                <a:gd name="connsiteX9" fmla="*/ 757166 w 1123537"/>
                <a:gd name="connsiteY9" fmla="*/ 1096853 h 1475394"/>
                <a:gd name="connsiteX10" fmla="*/ 854865 w 1123537"/>
                <a:gd name="connsiteY10" fmla="*/ 1206752 h 1475394"/>
                <a:gd name="connsiteX11" fmla="*/ 903715 w 1123537"/>
                <a:gd name="connsiteY11" fmla="*/ 986954 h 1475394"/>
                <a:gd name="connsiteX12" fmla="*/ 928139 w 1123537"/>
                <a:gd name="connsiteY12" fmla="*/ 1182330 h 1475394"/>
                <a:gd name="connsiteX13" fmla="*/ 1001413 w 1123537"/>
                <a:gd name="connsiteY13" fmla="*/ 1011376 h 1475394"/>
                <a:gd name="connsiteX14" fmla="*/ 1123537 w 1123537"/>
                <a:gd name="connsiteY14" fmla="*/ 1475394 h 147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3537" h="1475394">
                  <a:moveTo>
                    <a:pt x="0" y="1316651"/>
                  </a:moveTo>
                  <a:cubicBezTo>
                    <a:pt x="68185" y="1273912"/>
                    <a:pt x="136371" y="1231174"/>
                    <a:pt x="170973" y="1109064"/>
                  </a:cubicBezTo>
                  <a:cubicBezTo>
                    <a:pt x="205575" y="986954"/>
                    <a:pt x="189292" y="640976"/>
                    <a:pt x="207610" y="583992"/>
                  </a:cubicBezTo>
                  <a:cubicBezTo>
                    <a:pt x="225929" y="527007"/>
                    <a:pt x="262565" y="807860"/>
                    <a:pt x="280884" y="767157"/>
                  </a:cubicBezTo>
                  <a:cubicBezTo>
                    <a:pt x="299203" y="726454"/>
                    <a:pt x="301239" y="374370"/>
                    <a:pt x="317522" y="339772"/>
                  </a:cubicBezTo>
                  <a:cubicBezTo>
                    <a:pt x="333805" y="305174"/>
                    <a:pt x="362300" y="614519"/>
                    <a:pt x="378583" y="559570"/>
                  </a:cubicBezTo>
                  <a:cubicBezTo>
                    <a:pt x="394866" y="504621"/>
                    <a:pt x="398937" y="-83543"/>
                    <a:pt x="415220" y="10075"/>
                  </a:cubicBezTo>
                  <a:cubicBezTo>
                    <a:pt x="431503" y="103692"/>
                    <a:pt x="433539" y="905547"/>
                    <a:pt x="476282" y="1121275"/>
                  </a:cubicBezTo>
                  <a:cubicBezTo>
                    <a:pt x="519025" y="1337003"/>
                    <a:pt x="624866" y="1308510"/>
                    <a:pt x="671680" y="1304440"/>
                  </a:cubicBezTo>
                  <a:cubicBezTo>
                    <a:pt x="718494" y="1300370"/>
                    <a:pt x="726635" y="1113134"/>
                    <a:pt x="757166" y="1096853"/>
                  </a:cubicBezTo>
                  <a:cubicBezTo>
                    <a:pt x="787697" y="1080572"/>
                    <a:pt x="830440" y="1225068"/>
                    <a:pt x="854865" y="1206752"/>
                  </a:cubicBezTo>
                  <a:cubicBezTo>
                    <a:pt x="879290" y="1188436"/>
                    <a:pt x="891503" y="991024"/>
                    <a:pt x="903715" y="986954"/>
                  </a:cubicBezTo>
                  <a:cubicBezTo>
                    <a:pt x="915927" y="982884"/>
                    <a:pt x="911856" y="1178260"/>
                    <a:pt x="928139" y="1182330"/>
                  </a:cubicBezTo>
                  <a:cubicBezTo>
                    <a:pt x="944422" y="1186400"/>
                    <a:pt x="968847" y="962532"/>
                    <a:pt x="1001413" y="1011376"/>
                  </a:cubicBezTo>
                  <a:cubicBezTo>
                    <a:pt x="1033979" y="1060220"/>
                    <a:pt x="1123537" y="1475394"/>
                    <a:pt x="1123537" y="1475394"/>
                  </a:cubicBezTo>
                </a:path>
              </a:pathLst>
            </a:custGeom>
            <a:solidFill>
              <a:srgbClr val="F7964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554433" y="2512196"/>
              <a:ext cx="1212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TM L-edges</a:t>
              </a:r>
            </a:p>
            <a:p>
              <a:r>
                <a:rPr lang="en-US" sz="1400" dirty="0" smtClean="0"/>
                <a:t>300-1000 </a:t>
              </a:r>
              <a:r>
                <a:rPr lang="en-US" sz="1400" dirty="0" err="1" smtClean="0"/>
                <a:t>eV</a:t>
              </a:r>
              <a:endParaRPr lang="en-US" sz="1400" dirty="0" smtClean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-19667" y="586128"/>
            <a:ext cx="8165331" cy="6630570"/>
            <a:chOff x="53605" y="134321"/>
            <a:chExt cx="8165331" cy="6630570"/>
          </a:xfrm>
        </p:grpSpPr>
        <p:cxnSp>
          <p:nvCxnSpPr>
            <p:cNvPr id="97" name="Straight Arrow Connector 96"/>
            <p:cNvCxnSpPr/>
            <p:nvPr/>
          </p:nvCxnSpPr>
          <p:spPr>
            <a:xfrm>
              <a:off x="537370" y="4261637"/>
              <a:ext cx="5544382" cy="2503254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dot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1166057" y="3705799"/>
              <a:ext cx="5544382" cy="2503254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dot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/>
            <p:cNvGrpSpPr/>
            <p:nvPr/>
          </p:nvGrpSpPr>
          <p:grpSpPr>
            <a:xfrm>
              <a:off x="53605" y="134321"/>
              <a:ext cx="8165331" cy="5995598"/>
              <a:chOff x="53605" y="134321"/>
              <a:chExt cx="8165331" cy="5995598"/>
            </a:xfrm>
          </p:grpSpPr>
          <p:cxnSp>
            <p:nvCxnSpPr>
              <p:cNvPr id="100" name="Straight Arrow Connector 99"/>
              <p:cNvCxnSpPr/>
              <p:nvPr/>
            </p:nvCxnSpPr>
            <p:spPr>
              <a:xfrm>
                <a:off x="1685326" y="3174858"/>
                <a:ext cx="6533610" cy="2955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flipH="1">
                <a:off x="158782" y="3180726"/>
                <a:ext cx="1532396" cy="142281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 flipV="1">
                <a:off x="1697030" y="134321"/>
                <a:ext cx="509" cy="30766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 rot="1448097">
                <a:off x="6438742" y="5771429"/>
                <a:ext cx="17583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Energy loss, (</a:t>
                </a:r>
                <a:r>
                  <a:rPr lang="en-US" sz="1600" dirty="0" err="1" smtClean="0"/>
                  <a:t>eV</a:t>
                </a:r>
                <a:r>
                  <a:rPr lang="en-US" sz="1600" dirty="0" smtClean="0"/>
                  <a:t>)</a:t>
                </a:r>
                <a:endParaRPr lang="en-US" sz="1600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 rot="19094823">
                <a:off x="53605" y="3513602"/>
                <a:ext cx="15833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r</a:t>
                </a:r>
                <a:r>
                  <a:rPr lang="en-US" sz="1600" dirty="0" err="1" smtClean="0"/>
                  <a:t>ec.space</a:t>
                </a:r>
                <a:r>
                  <a:rPr lang="en-US" sz="1600" dirty="0" smtClean="0"/>
                  <a:t>, (A</a:t>
                </a:r>
                <a:r>
                  <a:rPr lang="en-US" sz="1600" baseline="30000" dirty="0" smtClean="0"/>
                  <a:t>-1</a:t>
                </a:r>
                <a:r>
                  <a:rPr lang="en-US" sz="1600" dirty="0" smtClean="0"/>
                  <a:t>)</a:t>
                </a:r>
                <a:endParaRPr lang="en-US" sz="1600" dirty="0"/>
              </a:p>
            </p:txBody>
          </p:sp>
        </p:grpSp>
      </p:grpSp>
      <p:grpSp>
        <p:nvGrpSpPr>
          <p:cNvPr id="131" name="Group 130"/>
          <p:cNvGrpSpPr/>
          <p:nvPr/>
        </p:nvGrpSpPr>
        <p:grpSpPr>
          <a:xfrm>
            <a:off x="1746390" y="2472015"/>
            <a:ext cx="1571463" cy="2790924"/>
            <a:chOff x="1819662" y="2020208"/>
            <a:chExt cx="1571463" cy="2790924"/>
          </a:xfrm>
        </p:grpSpPr>
        <p:grpSp>
          <p:nvGrpSpPr>
            <p:cNvPr id="132" name="Group 131"/>
            <p:cNvGrpSpPr/>
            <p:nvPr/>
          </p:nvGrpSpPr>
          <p:grpSpPr>
            <a:xfrm>
              <a:off x="1819662" y="2020208"/>
              <a:ext cx="1571463" cy="2790924"/>
              <a:chOff x="1819662" y="2020208"/>
              <a:chExt cx="1571463" cy="2790924"/>
            </a:xfrm>
          </p:grpSpPr>
          <p:sp>
            <p:nvSpPr>
              <p:cNvPr id="134" name="Freeform 133"/>
              <p:cNvSpPr/>
              <p:nvPr/>
            </p:nvSpPr>
            <p:spPr>
              <a:xfrm>
                <a:off x="2857722" y="2661997"/>
                <a:ext cx="146548" cy="1111200"/>
              </a:xfrm>
              <a:custGeom>
                <a:avLst/>
                <a:gdLst>
                  <a:gd name="connsiteX0" fmla="*/ 0 w 272884"/>
                  <a:gd name="connsiteY0" fmla="*/ 1294968 h 1417078"/>
                  <a:gd name="connsiteX1" fmla="*/ 61062 w 272884"/>
                  <a:gd name="connsiteY1" fmla="*/ 281456 h 1417078"/>
                  <a:gd name="connsiteX2" fmla="*/ 170973 w 272884"/>
                  <a:gd name="connsiteY2" fmla="*/ 603 h 1417078"/>
                  <a:gd name="connsiteX3" fmla="*/ 268672 w 272884"/>
                  <a:gd name="connsiteY3" fmla="*/ 330300 h 1417078"/>
                  <a:gd name="connsiteX4" fmla="*/ 256459 w 272884"/>
                  <a:gd name="connsiteY4" fmla="*/ 1417078 h 1417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884" h="1417078">
                    <a:moveTo>
                      <a:pt x="0" y="1294968"/>
                    </a:moveTo>
                    <a:cubicBezTo>
                      <a:pt x="16283" y="896076"/>
                      <a:pt x="32566" y="497184"/>
                      <a:pt x="61062" y="281456"/>
                    </a:cubicBezTo>
                    <a:cubicBezTo>
                      <a:pt x="89558" y="65728"/>
                      <a:pt x="136371" y="-7538"/>
                      <a:pt x="170973" y="603"/>
                    </a:cubicBezTo>
                    <a:cubicBezTo>
                      <a:pt x="205575" y="8744"/>
                      <a:pt x="254424" y="94221"/>
                      <a:pt x="268672" y="330300"/>
                    </a:cubicBezTo>
                    <a:cubicBezTo>
                      <a:pt x="282920" y="566379"/>
                      <a:pt x="256459" y="1417078"/>
                      <a:pt x="256459" y="1417078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 134"/>
              <p:cNvSpPr/>
              <p:nvPr/>
            </p:nvSpPr>
            <p:spPr>
              <a:xfrm>
                <a:off x="1819662" y="3736564"/>
                <a:ext cx="1074687" cy="1074568"/>
              </a:xfrm>
              <a:custGeom>
                <a:avLst/>
                <a:gdLst>
                  <a:gd name="connsiteX0" fmla="*/ 1074687 w 1074687"/>
                  <a:gd name="connsiteY0" fmla="*/ 0 h 1074568"/>
                  <a:gd name="connsiteX1" fmla="*/ 879290 w 1074687"/>
                  <a:gd name="connsiteY1" fmla="*/ 390752 h 1074568"/>
                  <a:gd name="connsiteX2" fmla="*/ 635043 w 1074687"/>
                  <a:gd name="connsiteY2" fmla="*/ 696027 h 1074568"/>
                  <a:gd name="connsiteX3" fmla="*/ 0 w 1074687"/>
                  <a:gd name="connsiteY3" fmla="*/ 1074568 h 107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687" h="1074568">
                    <a:moveTo>
                      <a:pt x="1074687" y="0"/>
                    </a:moveTo>
                    <a:cubicBezTo>
                      <a:pt x="1013625" y="137373"/>
                      <a:pt x="952564" y="274747"/>
                      <a:pt x="879290" y="390752"/>
                    </a:cubicBezTo>
                    <a:cubicBezTo>
                      <a:pt x="806016" y="506757"/>
                      <a:pt x="781591" y="582058"/>
                      <a:pt x="635043" y="696027"/>
                    </a:cubicBezTo>
                    <a:cubicBezTo>
                      <a:pt x="488495" y="809996"/>
                      <a:pt x="0" y="1074568"/>
                      <a:pt x="0" y="1074568"/>
                    </a:cubicBezTo>
                  </a:path>
                </a:pathLst>
              </a:cu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826402" y="2020208"/>
                <a:ext cx="5647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/>
                  <a:t>d</a:t>
                </a:r>
                <a:r>
                  <a:rPr lang="en-US" sz="1400" b="1" i="1" dirty="0" smtClean="0"/>
                  <a:t>-d</a:t>
                </a:r>
              </a:p>
              <a:p>
                <a:r>
                  <a:rPr lang="en-US" sz="1400" dirty="0" smtClean="0"/>
                  <a:t>1 </a:t>
                </a:r>
                <a:r>
                  <a:rPr lang="en-US" sz="1400" dirty="0" err="1" smtClean="0"/>
                  <a:t>eV</a:t>
                </a:r>
                <a:endParaRPr lang="en-US" sz="1400" dirty="0" smtClean="0"/>
              </a:p>
            </p:txBody>
          </p:sp>
        </p:grpSp>
        <p:cxnSp>
          <p:nvCxnSpPr>
            <p:cNvPr id="133" name="Straight Arrow Connector 132"/>
            <p:cNvCxnSpPr/>
            <p:nvPr/>
          </p:nvCxnSpPr>
          <p:spPr>
            <a:xfrm flipH="1">
              <a:off x="2949012" y="2472150"/>
              <a:ext cx="5870" cy="146871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processes</a:t>
              </a:r>
              <a:r>
                <a:rPr lang="it-IT" dirty="0" smtClean="0">
                  <a:solidFill>
                    <a:schemeClr val="bg1"/>
                  </a:solidFill>
                </a:rPr>
                <a:t> in </a:t>
              </a:r>
              <a:r>
                <a:rPr lang="it-IT" dirty="0" err="1" smtClean="0">
                  <a:solidFill>
                    <a:schemeClr val="bg1"/>
                  </a:solidFill>
                </a:rPr>
                <a:t>solids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54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659491" y="2161346"/>
            <a:ext cx="1263724" cy="2686418"/>
            <a:chOff x="732763" y="1709539"/>
            <a:chExt cx="1263724" cy="2686418"/>
          </a:xfrm>
        </p:grpSpPr>
        <p:grpSp>
          <p:nvGrpSpPr>
            <p:cNvPr id="114" name="Group 113"/>
            <p:cNvGrpSpPr/>
            <p:nvPr/>
          </p:nvGrpSpPr>
          <p:grpSpPr>
            <a:xfrm>
              <a:off x="732763" y="1709539"/>
              <a:ext cx="1263724" cy="2686418"/>
              <a:chOff x="732763" y="1709539"/>
              <a:chExt cx="1263724" cy="2686418"/>
            </a:xfrm>
          </p:grpSpPr>
          <p:sp>
            <p:nvSpPr>
              <p:cNvPr id="116" name="Freeform 115"/>
              <p:cNvSpPr/>
              <p:nvPr/>
            </p:nvSpPr>
            <p:spPr>
              <a:xfrm>
                <a:off x="732763" y="3235914"/>
                <a:ext cx="1038050" cy="1098989"/>
              </a:xfrm>
              <a:custGeom>
                <a:avLst/>
                <a:gdLst>
                  <a:gd name="connsiteX0" fmla="*/ 903714 w 903714"/>
                  <a:gd name="connsiteY0" fmla="*/ 0 h 952457"/>
                  <a:gd name="connsiteX1" fmla="*/ 720529 w 903714"/>
                  <a:gd name="connsiteY1" fmla="*/ 244220 h 952457"/>
                  <a:gd name="connsiteX2" fmla="*/ 378583 w 903714"/>
                  <a:gd name="connsiteY2" fmla="*/ 390751 h 952457"/>
                  <a:gd name="connsiteX3" fmla="*/ 244247 w 903714"/>
                  <a:gd name="connsiteY3" fmla="*/ 696026 h 952457"/>
                  <a:gd name="connsiteX4" fmla="*/ 0 w 903714"/>
                  <a:gd name="connsiteY4" fmla="*/ 952457 h 952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714" h="952457">
                    <a:moveTo>
                      <a:pt x="903714" y="0"/>
                    </a:moveTo>
                    <a:cubicBezTo>
                      <a:pt x="855882" y="89547"/>
                      <a:pt x="808051" y="179095"/>
                      <a:pt x="720529" y="244220"/>
                    </a:cubicBezTo>
                    <a:cubicBezTo>
                      <a:pt x="633007" y="309345"/>
                      <a:pt x="457963" y="315450"/>
                      <a:pt x="378583" y="390751"/>
                    </a:cubicBezTo>
                    <a:cubicBezTo>
                      <a:pt x="299203" y="466052"/>
                      <a:pt x="307344" y="602408"/>
                      <a:pt x="244247" y="696026"/>
                    </a:cubicBezTo>
                    <a:cubicBezTo>
                      <a:pt x="181150" y="789644"/>
                      <a:pt x="0" y="952457"/>
                      <a:pt x="0" y="952457"/>
                    </a:cubicBezTo>
                  </a:path>
                </a:pathLst>
              </a:cu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867099" y="3296968"/>
                <a:ext cx="1013625" cy="1098989"/>
              </a:xfrm>
              <a:custGeom>
                <a:avLst/>
                <a:gdLst>
                  <a:gd name="connsiteX0" fmla="*/ 903714 w 903714"/>
                  <a:gd name="connsiteY0" fmla="*/ 0 h 940246"/>
                  <a:gd name="connsiteX1" fmla="*/ 696104 w 903714"/>
                  <a:gd name="connsiteY1" fmla="*/ 256430 h 940246"/>
                  <a:gd name="connsiteX2" fmla="*/ 573981 w 903714"/>
                  <a:gd name="connsiteY2" fmla="*/ 512861 h 940246"/>
                  <a:gd name="connsiteX3" fmla="*/ 195398 w 903714"/>
                  <a:gd name="connsiteY3" fmla="*/ 757081 h 940246"/>
                  <a:gd name="connsiteX4" fmla="*/ 0 w 903714"/>
                  <a:gd name="connsiteY4" fmla="*/ 940246 h 9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714" h="940246">
                    <a:moveTo>
                      <a:pt x="903714" y="0"/>
                    </a:moveTo>
                    <a:cubicBezTo>
                      <a:pt x="827386" y="85476"/>
                      <a:pt x="751059" y="170953"/>
                      <a:pt x="696104" y="256430"/>
                    </a:cubicBezTo>
                    <a:cubicBezTo>
                      <a:pt x="641148" y="341907"/>
                      <a:pt x="657432" y="429419"/>
                      <a:pt x="573981" y="512861"/>
                    </a:cubicBezTo>
                    <a:cubicBezTo>
                      <a:pt x="490530" y="596303"/>
                      <a:pt x="291061" y="685850"/>
                      <a:pt x="195398" y="757081"/>
                    </a:cubicBezTo>
                    <a:cubicBezTo>
                      <a:pt x="99734" y="828312"/>
                      <a:pt x="0" y="940246"/>
                      <a:pt x="0" y="940246"/>
                    </a:cubicBezTo>
                  </a:path>
                </a:pathLst>
              </a:custGeom>
              <a:ln>
                <a:solidFill>
                  <a:srgbClr val="E4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757162" y="1709539"/>
                <a:ext cx="1239325" cy="1605508"/>
                <a:chOff x="757162" y="1709539"/>
                <a:chExt cx="1239325" cy="1605508"/>
              </a:xfrm>
            </p:grpSpPr>
            <p:sp>
              <p:nvSpPr>
                <p:cNvPr id="119" name="Freeform 118"/>
                <p:cNvSpPr/>
                <p:nvPr/>
              </p:nvSpPr>
              <p:spPr>
                <a:xfrm>
                  <a:off x="1746388" y="2391728"/>
                  <a:ext cx="109911" cy="856396"/>
                </a:xfrm>
                <a:custGeom>
                  <a:avLst/>
                  <a:gdLst>
                    <a:gd name="connsiteX0" fmla="*/ 0 w 109911"/>
                    <a:gd name="connsiteY0" fmla="*/ 783130 h 856396"/>
                    <a:gd name="connsiteX1" fmla="*/ 12212 w 109911"/>
                    <a:gd name="connsiteY1" fmla="*/ 111526 h 856396"/>
                    <a:gd name="connsiteX2" fmla="*/ 61061 w 109911"/>
                    <a:gd name="connsiteY2" fmla="*/ 74893 h 856396"/>
                    <a:gd name="connsiteX3" fmla="*/ 109911 w 109911"/>
                    <a:gd name="connsiteY3" fmla="*/ 856396 h 856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911" h="856396">
                      <a:moveTo>
                        <a:pt x="0" y="783130"/>
                      </a:moveTo>
                      <a:cubicBezTo>
                        <a:pt x="1017" y="506347"/>
                        <a:pt x="2035" y="229565"/>
                        <a:pt x="12212" y="111526"/>
                      </a:cubicBezTo>
                      <a:cubicBezTo>
                        <a:pt x="22389" y="-6514"/>
                        <a:pt x="44778" y="-49252"/>
                        <a:pt x="61061" y="74893"/>
                      </a:cubicBezTo>
                      <a:cubicBezTo>
                        <a:pt x="77344" y="199038"/>
                        <a:pt x="109911" y="856396"/>
                        <a:pt x="109911" y="856396"/>
                      </a:cubicBezTo>
                    </a:path>
                  </a:pathLst>
                </a:custGeom>
                <a:solidFill>
                  <a:srgbClr val="E46C0A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>
                  <a:off x="1886576" y="2458651"/>
                  <a:ext cx="109911" cy="856396"/>
                </a:xfrm>
                <a:custGeom>
                  <a:avLst/>
                  <a:gdLst>
                    <a:gd name="connsiteX0" fmla="*/ 0 w 109911"/>
                    <a:gd name="connsiteY0" fmla="*/ 783130 h 856396"/>
                    <a:gd name="connsiteX1" fmla="*/ 12212 w 109911"/>
                    <a:gd name="connsiteY1" fmla="*/ 111526 h 856396"/>
                    <a:gd name="connsiteX2" fmla="*/ 61061 w 109911"/>
                    <a:gd name="connsiteY2" fmla="*/ 74893 h 856396"/>
                    <a:gd name="connsiteX3" fmla="*/ 109911 w 109911"/>
                    <a:gd name="connsiteY3" fmla="*/ 856396 h 856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911" h="856396">
                      <a:moveTo>
                        <a:pt x="0" y="783130"/>
                      </a:moveTo>
                      <a:cubicBezTo>
                        <a:pt x="1017" y="506347"/>
                        <a:pt x="2035" y="229565"/>
                        <a:pt x="12212" y="111526"/>
                      </a:cubicBezTo>
                      <a:cubicBezTo>
                        <a:pt x="22389" y="-6514"/>
                        <a:pt x="44778" y="-49252"/>
                        <a:pt x="61061" y="74893"/>
                      </a:cubicBezTo>
                      <a:cubicBezTo>
                        <a:pt x="77344" y="199038"/>
                        <a:pt x="109911" y="856396"/>
                        <a:pt x="109911" y="856396"/>
                      </a:cubicBezTo>
                    </a:path>
                  </a:pathLst>
                </a:custGeom>
                <a:solidFill>
                  <a:srgbClr val="E46C0A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TextBox 120"/>
                <p:cNvSpPr txBox="1"/>
                <p:nvPr/>
              </p:nvSpPr>
              <p:spPr>
                <a:xfrm>
                  <a:off x="757162" y="1709539"/>
                  <a:ext cx="952605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Phonons</a:t>
                  </a:r>
                </a:p>
                <a:p>
                  <a:r>
                    <a:rPr lang="en-US" sz="1400" dirty="0"/>
                    <a:t>a</a:t>
                  </a:r>
                  <a:r>
                    <a:rPr lang="en-US" sz="1400" dirty="0" smtClean="0"/>
                    <a:t>coustic</a:t>
                  </a:r>
                </a:p>
                <a:p>
                  <a:r>
                    <a:rPr lang="en-US" sz="1400" dirty="0" smtClean="0"/>
                    <a:t>optical</a:t>
                  </a:r>
                  <a:endParaRPr lang="en-US" sz="1400" dirty="0"/>
                </a:p>
              </p:txBody>
            </p:sp>
          </p:grpSp>
        </p:grpSp>
        <p:cxnSp>
          <p:nvCxnSpPr>
            <p:cNvPr id="115" name="Straight Arrow Connector 114"/>
            <p:cNvCxnSpPr>
              <a:stCxn id="121" idx="2"/>
            </p:cNvCxnSpPr>
            <p:nvPr/>
          </p:nvCxnSpPr>
          <p:spPr>
            <a:xfrm>
              <a:off x="1233465" y="2448203"/>
              <a:ext cx="390778" cy="201583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0" y="762000"/>
            <a:ext cx="1608145" cy="1431636"/>
            <a:chOff x="0" y="762000"/>
            <a:chExt cx="1608145" cy="1431636"/>
          </a:xfrm>
        </p:grpSpPr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872" y="1027545"/>
              <a:ext cx="871542" cy="1166091"/>
            </a:xfrm>
            <a:prstGeom prst="rect">
              <a:avLst/>
            </a:prstGeom>
          </p:spPr>
        </p:pic>
        <p:sp>
          <p:nvSpPr>
            <p:cNvPr id="160" name="TextBox 159"/>
            <p:cNvSpPr txBox="1"/>
            <p:nvPr/>
          </p:nvSpPr>
          <p:spPr>
            <a:xfrm>
              <a:off x="0" y="762000"/>
              <a:ext cx="16081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Science </a:t>
              </a:r>
              <a:r>
                <a:rPr lang="en-US" sz="1000" dirty="0"/>
                <a:t>331, 189 (2011);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318959" y="915350"/>
            <a:ext cx="3198208" cy="4213268"/>
            <a:chOff x="1318959" y="915350"/>
            <a:chExt cx="3198208" cy="4213268"/>
          </a:xfrm>
        </p:grpSpPr>
        <p:grpSp>
          <p:nvGrpSpPr>
            <p:cNvPr id="78" name="Group 77"/>
            <p:cNvGrpSpPr/>
            <p:nvPr/>
          </p:nvGrpSpPr>
          <p:grpSpPr>
            <a:xfrm>
              <a:off x="1318959" y="3333602"/>
              <a:ext cx="1318933" cy="1795016"/>
              <a:chOff x="1392231" y="2881795"/>
              <a:chExt cx="1318933" cy="1795016"/>
            </a:xfrm>
          </p:grpSpPr>
          <p:sp>
            <p:nvSpPr>
              <p:cNvPr id="82" name="Freeform 81"/>
              <p:cNvSpPr/>
              <p:nvPr/>
            </p:nvSpPr>
            <p:spPr>
              <a:xfrm rot="21368291">
                <a:off x="1709751" y="2881795"/>
                <a:ext cx="1001413" cy="793714"/>
              </a:xfrm>
              <a:custGeom>
                <a:avLst/>
                <a:gdLst>
                  <a:gd name="connsiteX0" fmla="*/ 0 w 1245660"/>
                  <a:gd name="connsiteY0" fmla="*/ 225777 h 799694"/>
                  <a:gd name="connsiteX1" fmla="*/ 293096 w 1245660"/>
                  <a:gd name="connsiteY1" fmla="*/ 225777 h 799694"/>
                  <a:gd name="connsiteX2" fmla="*/ 781590 w 1245660"/>
                  <a:gd name="connsiteY2" fmla="*/ 176933 h 799694"/>
                  <a:gd name="connsiteX3" fmla="*/ 1074687 w 1245660"/>
                  <a:gd name="connsiteY3" fmla="*/ 18191 h 799694"/>
                  <a:gd name="connsiteX4" fmla="*/ 1209023 w 1245660"/>
                  <a:gd name="connsiteY4" fmla="*/ 91457 h 799694"/>
                  <a:gd name="connsiteX5" fmla="*/ 1245660 w 1245660"/>
                  <a:gd name="connsiteY5" fmla="*/ 799694 h 799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5660" h="799694">
                    <a:moveTo>
                      <a:pt x="0" y="225777"/>
                    </a:moveTo>
                    <a:cubicBezTo>
                      <a:pt x="81415" y="229847"/>
                      <a:pt x="162831" y="233918"/>
                      <a:pt x="293096" y="225777"/>
                    </a:cubicBezTo>
                    <a:cubicBezTo>
                      <a:pt x="423361" y="217636"/>
                      <a:pt x="651325" y="211531"/>
                      <a:pt x="781590" y="176933"/>
                    </a:cubicBezTo>
                    <a:cubicBezTo>
                      <a:pt x="911855" y="142335"/>
                      <a:pt x="1003448" y="32437"/>
                      <a:pt x="1074687" y="18191"/>
                    </a:cubicBezTo>
                    <a:cubicBezTo>
                      <a:pt x="1145926" y="3945"/>
                      <a:pt x="1180528" y="-38793"/>
                      <a:pt x="1209023" y="91457"/>
                    </a:cubicBezTo>
                    <a:cubicBezTo>
                      <a:pt x="1237518" y="221707"/>
                      <a:pt x="1245660" y="799694"/>
                      <a:pt x="1245660" y="799694"/>
                    </a:cubicBezTo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1392231" y="3565610"/>
                <a:ext cx="1111324" cy="1111201"/>
              </a:xfrm>
              <a:custGeom>
                <a:avLst/>
                <a:gdLst>
                  <a:gd name="connsiteX0" fmla="*/ 1066867 w 1066867"/>
                  <a:gd name="connsiteY0" fmla="*/ 0 h 1037935"/>
                  <a:gd name="connsiteX1" fmla="*/ 822620 w 1066867"/>
                  <a:gd name="connsiteY1" fmla="*/ 195376 h 1037935"/>
                  <a:gd name="connsiteX2" fmla="*/ 468462 w 1066867"/>
                  <a:gd name="connsiteY2" fmla="*/ 207587 h 1037935"/>
                  <a:gd name="connsiteX3" fmla="*/ 663859 w 1066867"/>
                  <a:gd name="connsiteY3" fmla="*/ 500651 h 1037935"/>
                  <a:gd name="connsiteX4" fmla="*/ 615010 w 1066867"/>
                  <a:gd name="connsiteY4" fmla="*/ 671605 h 1037935"/>
                  <a:gd name="connsiteX5" fmla="*/ 163153 w 1066867"/>
                  <a:gd name="connsiteY5" fmla="*/ 671605 h 1037935"/>
                  <a:gd name="connsiteX6" fmla="*/ 4392 w 1066867"/>
                  <a:gd name="connsiteY6" fmla="*/ 781504 h 1037935"/>
                  <a:gd name="connsiteX7" fmla="*/ 41029 w 1066867"/>
                  <a:gd name="connsiteY7" fmla="*/ 1037935 h 103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66867" h="1037935">
                    <a:moveTo>
                      <a:pt x="1066867" y="0"/>
                    </a:moveTo>
                    <a:cubicBezTo>
                      <a:pt x="994610" y="80389"/>
                      <a:pt x="922354" y="160778"/>
                      <a:pt x="822620" y="195376"/>
                    </a:cubicBezTo>
                    <a:cubicBezTo>
                      <a:pt x="722886" y="229974"/>
                      <a:pt x="494922" y="156708"/>
                      <a:pt x="468462" y="207587"/>
                    </a:cubicBezTo>
                    <a:cubicBezTo>
                      <a:pt x="442002" y="258466"/>
                      <a:pt x="639434" y="423315"/>
                      <a:pt x="663859" y="500651"/>
                    </a:cubicBezTo>
                    <a:cubicBezTo>
                      <a:pt x="688284" y="577987"/>
                      <a:pt x="698461" y="643113"/>
                      <a:pt x="615010" y="671605"/>
                    </a:cubicBezTo>
                    <a:cubicBezTo>
                      <a:pt x="531559" y="700097"/>
                      <a:pt x="264923" y="653288"/>
                      <a:pt x="163153" y="671605"/>
                    </a:cubicBezTo>
                    <a:cubicBezTo>
                      <a:pt x="61383" y="689922"/>
                      <a:pt x="24746" y="720449"/>
                      <a:pt x="4392" y="781504"/>
                    </a:cubicBezTo>
                    <a:cubicBezTo>
                      <a:pt x="-15962" y="842559"/>
                      <a:pt x="41029" y="1037935"/>
                      <a:pt x="41029" y="1037935"/>
                    </a:cubicBezTo>
                  </a:path>
                </a:pathLst>
              </a:custGeom>
              <a:ln>
                <a:solidFill>
                  <a:srgbClr val="CCFFC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307633" y="915350"/>
              <a:ext cx="2209534" cy="2271720"/>
              <a:chOff x="2380905" y="463543"/>
              <a:chExt cx="2209534" cy="2271720"/>
            </a:xfrm>
          </p:grpSpPr>
          <p:cxnSp>
            <p:nvCxnSpPr>
              <p:cNvPr id="80" name="Straight Arrow Connector 79"/>
              <p:cNvCxnSpPr/>
              <p:nvPr/>
            </p:nvCxnSpPr>
            <p:spPr>
              <a:xfrm flipH="1">
                <a:off x="2589019" y="1403925"/>
                <a:ext cx="323390" cy="1331338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>
                <a:off x="2380905" y="463543"/>
                <a:ext cx="220953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Many-body absorptions</a:t>
                </a:r>
              </a:p>
              <a:p>
                <a:r>
                  <a:rPr lang="en-US" sz="1400" dirty="0" smtClean="0"/>
                  <a:t>Bi-</a:t>
                </a:r>
                <a:r>
                  <a:rPr lang="en-US" sz="1400" dirty="0" err="1" smtClean="0"/>
                  <a:t>magnon</a:t>
                </a:r>
                <a:endParaRPr lang="en-US" sz="1400" dirty="0" smtClean="0"/>
              </a:p>
              <a:p>
                <a:r>
                  <a:rPr lang="en-US" sz="1400" dirty="0" err="1"/>
                  <a:t>m</a:t>
                </a:r>
                <a:r>
                  <a:rPr lang="en-US" sz="1400" dirty="0" err="1" smtClean="0"/>
                  <a:t>ultiphonons</a:t>
                </a:r>
                <a:r>
                  <a:rPr lang="en-US" sz="1400" dirty="0" smtClean="0"/>
                  <a:t>….</a:t>
                </a:r>
              </a:p>
              <a:p>
                <a:r>
                  <a:rPr lang="en-US" sz="1400" dirty="0" smtClean="0"/>
                  <a:t>0.1 </a:t>
                </a:r>
                <a:r>
                  <a:rPr lang="en-US" sz="1400" dirty="0" err="1" smtClean="0"/>
                  <a:t>eV</a:t>
                </a:r>
                <a:endParaRPr lang="en-US" sz="1400" dirty="0" smtClean="0"/>
              </a:p>
            </p:txBody>
          </p:sp>
        </p:grpSp>
      </p:grpSp>
      <p:grpSp>
        <p:nvGrpSpPr>
          <p:cNvPr id="174" name="Group 173"/>
          <p:cNvGrpSpPr/>
          <p:nvPr/>
        </p:nvGrpSpPr>
        <p:grpSpPr>
          <a:xfrm>
            <a:off x="4545134" y="676039"/>
            <a:ext cx="4550486" cy="1758699"/>
            <a:chOff x="7121726" y="1102017"/>
            <a:chExt cx="4056756" cy="1378852"/>
          </a:xfrm>
        </p:grpSpPr>
        <p:sp>
          <p:nvSpPr>
            <p:cNvPr id="170" name="TextBox 169"/>
            <p:cNvSpPr txBox="1"/>
            <p:nvPr/>
          </p:nvSpPr>
          <p:spPr>
            <a:xfrm>
              <a:off x="9845558" y="2264502"/>
              <a:ext cx="1332924" cy="216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dirty="0" smtClean="0"/>
                <a:t>PRB </a:t>
              </a:r>
              <a:r>
                <a:rPr lang="pl-PL" sz="1000" dirty="0"/>
                <a:t>73, 184434 </a:t>
              </a:r>
              <a:r>
                <a:rPr lang="pl-PL" sz="1000" dirty="0" smtClean="0"/>
                <a:t>(2006)</a:t>
              </a:r>
              <a:endParaRPr lang="en-US" sz="1000" dirty="0"/>
            </a:p>
          </p:txBody>
        </p:sp>
        <p:pic>
          <p:nvPicPr>
            <p:cNvPr id="171" name="Picture 170"/>
            <p:cNvPicPr>
              <a:picLocks noChangeAspect="1"/>
            </p:cNvPicPr>
            <p:nvPr/>
          </p:nvPicPr>
          <p:blipFill rotWithShape="1">
            <a:blip r:embed="rId3" cstate="print"/>
            <a:srcRect t="51482"/>
            <a:stretch/>
          </p:blipFill>
          <p:spPr>
            <a:xfrm>
              <a:off x="9144000" y="1103516"/>
              <a:ext cx="2022274" cy="1191225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3" cstate="print"/>
            <a:srcRect b="47914"/>
            <a:stretch/>
          </p:blipFill>
          <p:spPr>
            <a:xfrm>
              <a:off x="7121726" y="1102017"/>
              <a:ext cx="2022274" cy="1188930"/>
            </a:xfrm>
            <a:prstGeom prst="rect">
              <a:avLst/>
            </a:prstGeom>
          </p:spPr>
        </p:pic>
      </p:grpSp>
      <p:grpSp>
        <p:nvGrpSpPr>
          <p:cNvPr id="122" name="Group 121"/>
          <p:cNvGrpSpPr/>
          <p:nvPr/>
        </p:nvGrpSpPr>
        <p:grpSpPr>
          <a:xfrm>
            <a:off x="964800" y="1898571"/>
            <a:ext cx="2274666" cy="3120148"/>
            <a:chOff x="1038072" y="1446764"/>
            <a:chExt cx="2274666" cy="3120148"/>
          </a:xfrm>
        </p:grpSpPr>
        <p:grpSp>
          <p:nvGrpSpPr>
            <p:cNvPr id="123" name="Group 122"/>
            <p:cNvGrpSpPr/>
            <p:nvPr/>
          </p:nvGrpSpPr>
          <p:grpSpPr>
            <a:xfrm>
              <a:off x="1038072" y="1446764"/>
              <a:ext cx="2274666" cy="3120148"/>
              <a:chOff x="1038072" y="1446764"/>
              <a:chExt cx="2274666" cy="3120148"/>
            </a:xfrm>
          </p:grpSpPr>
          <p:sp>
            <p:nvSpPr>
              <p:cNvPr id="125" name="Freeform 124"/>
              <p:cNvSpPr/>
              <p:nvPr/>
            </p:nvSpPr>
            <p:spPr>
              <a:xfrm>
                <a:off x="1038072" y="3370235"/>
                <a:ext cx="1025837" cy="1111200"/>
              </a:xfrm>
              <a:custGeom>
                <a:avLst/>
                <a:gdLst>
                  <a:gd name="connsiteX0" fmla="*/ 903714 w 903714"/>
                  <a:gd name="connsiteY0" fmla="*/ 0 h 989090"/>
                  <a:gd name="connsiteX1" fmla="*/ 659467 w 903714"/>
                  <a:gd name="connsiteY1" fmla="*/ 219797 h 989090"/>
                  <a:gd name="connsiteX2" fmla="*/ 378583 w 903714"/>
                  <a:gd name="connsiteY2" fmla="*/ 329696 h 989090"/>
                  <a:gd name="connsiteX3" fmla="*/ 207610 w 903714"/>
                  <a:gd name="connsiteY3" fmla="*/ 439595 h 989090"/>
                  <a:gd name="connsiteX4" fmla="*/ 170973 w 903714"/>
                  <a:gd name="connsiteY4" fmla="*/ 720448 h 989090"/>
                  <a:gd name="connsiteX5" fmla="*/ 0 w 903714"/>
                  <a:gd name="connsiteY5" fmla="*/ 989090 h 989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3714" h="989090">
                    <a:moveTo>
                      <a:pt x="903714" y="0"/>
                    </a:moveTo>
                    <a:cubicBezTo>
                      <a:pt x="825351" y="82424"/>
                      <a:pt x="746989" y="164848"/>
                      <a:pt x="659467" y="219797"/>
                    </a:cubicBezTo>
                    <a:cubicBezTo>
                      <a:pt x="571945" y="274746"/>
                      <a:pt x="453892" y="293063"/>
                      <a:pt x="378583" y="329696"/>
                    </a:cubicBezTo>
                    <a:cubicBezTo>
                      <a:pt x="303274" y="366329"/>
                      <a:pt x="242212" y="374470"/>
                      <a:pt x="207610" y="439595"/>
                    </a:cubicBezTo>
                    <a:cubicBezTo>
                      <a:pt x="173008" y="504720"/>
                      <a:pt x="205575" y="628865"/>
                      <a:pt x="170973" y="720448"/>
                    </a:cubicBezTo>
                    <a:cubicBezTo>
                      <a:pt x="136371" y="812031"/>
                      <a:pt x="0" y="989090"/>
                      <a:pt x="0" y="989090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125"/>
              <p:cNvSpPr/>
              <p:nvPr/>
            </p:nvSpPr>
            <p:spPr>
              <a:xfrm>
                <a:off x="1209045" y="3437158"/>
                <a:ext cx="995052" cy="1129754"/>
              </a:xfrm>
              <a:custGeom>
                <a:avLst/>
                <a:gdLst>
                  <a:gd name="connsiteX0" fmla="*/ 903714 w 903714"/>
                  <a:gd name="connsiteY0" fmla="*/ 0 h 989090"/>
                  <a:gd name="connsiteX1" fmla="*/ 659467 w 903714"/>
                  <a:gd name="connsiteY1" fmla="*/ 219797 h 989090"/>
                  <a:gd name="connsiteX2" fmla="*/ 378583 w 903714"/>
                  <a:gd name="connsiteY2" fmla="*/ 329696 h 989090"/>
                  <a:gd name="connsiteX3" fmla="*/ 207610 w 903714"/>
                  <a:gd name="connsiteY3" fmla="*/ 439595 h 989090"/>
                  <a:gd name="connsiteX4" fmla="*/ 170973 w 903714"/>
                  <a:gd name="connsiteY4" fmla="*/ 720448 h 989090"/>
                  <a:gd name="connsiteX5" fmla="*/ 0 w 903714"/>
                  <a:gd name="connsiteY5" fmla="*/ 989090 h 989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3714" h="989090">
                    <a:moveTo>
                      <a:pt x="903714" y="0"/>
                    </a:moveTo>
                    <a:cubicBezTo>
                      <a:pt x="825351" y="82424"/>
                      <a:pt x="746989" y="164848"/>
                      <a:pt x="659467" y="219797"/>
                    </a:cubicBezTo>
                    <a:cubicBezTo>
                      <a:pt x="571945" y="274746"/>
                      <a:pt x="453892" y="293063"/>
                      <a:pt x="378583" y="329696"/>
                    </a:cubicBezTo>
                    <a:cubicBezTo>
                      <a:pt x="303274" y="366329"/>
                      <a:pt x="242212" y="374470"/>
                      <a:pt x="207610" y="439595"/>
                    </a:cubicBezTo>
                    <a:cubicBezTo>
                      <a:pt x="173008" y="504720"/>
                      <a:pt x="205575" y="628865"/>
                      <a:pt x="170973" y="720448"/>
                    </a:cubicBezTo>
                    <a:cubicBezTo>
                      <a:pt x="136371" y="812031"/>
                      <a:pt x="0" y="989090"/>
                      <a:pt x="0" y="989090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/>
              <p:cNvGrpSpPr/>
              <p:nvPr/>
            </p:nvGrpSpPr>
            <p:grpSpPr>
              <a:xfrm>
                <a:off x="1691168" y="1446764"/>
                <a:ext cx="1621570" cy="2014340"/>
                <a:chOff x="1691168" y="1446764"/>
                <a:chExt cx="1621570" cy="2014340"/>
              </a:xfrm>
            </p:grpSpPr>
            <p:sp>
              <p:nvSpPr>
                <p:cNvPr id="128" name="Freeform 127"/>
                <p:cNvSpPr/>
                <p:nvPr/>
              </p:nvSpPr>
              <p:spPr>
                <a:xfrm>
                  <a:off x="2038976" y="2525574"/>
                  <a:ext cx="109911" cy="856396"/>
                </a:xfrm>
                <a:custGeom>
                  <a:avLst/>
                  <a:gdLst>
                    <a:gd name="connsiteX0" fmla="*/ 0 w 109911"/>
                    <a:gd name="connsiteY0" fmla="*/ 783130 h 856396"/>
                    <a:gd name="connsiteX1" fmla="*/ 12212 w 109911"/>
                    <a:gd name="connsiteY1" fmla="*/ 111526 h 856396"/>
                    <a:gd name="connsiteX2" fmla="*/ 61061 w 109911"/>
                    <a:gd name="connsiteY2" fmla="*/ 74893 h 856396"/>
                    <a:gd name="connsiteX3" fmla="*/ 109911 w 109911"/>
                    <a:gd name="connsiteY3" fmla="*/ 856396 h 856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911" h="856396">
                      <a:moveTo>
                        <a:pt x="0" y="783130"/>
                      </a:moveTo>
                      <a:cubicBezTo>
                        <a:pt x="1017" y="506347"/>
                        <a:pt x="2035" y="229565"/>
                        <a:pt x="12212" y="111526"/>
                      </a:cubicBezTo>
                      <a:cubicBezTo>
                        <a:pt x="22389" y="-6514"/>
                        <a:pt x="44778" y="-49252"/>
                        <a:pt x="61061" y="74893"/>
                      </a:cubicBezTo>
                      <a:cubicBezTo>
                        <a:pt x="77344" y="199038"/>
                        <a:pt x="109911" y="856396"/>
                        <a:pt x="109911" y="85639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>
                  <a:off x="2179164" y="2604708"/>
                  <a:ext cx="109911" cy="856396"/>
                </a:xfrm>
                <a:custGeom>
                  <a:avLst/>
                  <a:gdLst>
                    <a:gd name="connsiteX0" fmla="*/ 0 w 109911"/>
                    <a:gd name="connsiteY0" fmla="*/ 783130 h 856396"/>
                    <a:gd name="connsiteX1" fmla="*/ 12212 w 109911"/>
                    <a:gd name="connsiteY1" fmla="*/ 111526 h 856396"/>
                    <a:gd name="connsiteX2" fmla="*/ 61061 w 109911"/>
                    <a:gd name="connsiteY2" fmla="*/ 74893 h 856396"/>
                    <a:gd name="connsiteX3" fmla="*/ 109911 w 109911"/>
                    <a:gd name="connsiteY3" fmla="*/ 856396 h 856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911" h="856396">
                      <a:moveTo>
                        <a:pt x="0" y="783130"/>
                      </a:moveTo>
                      <a:cubicBezTo>
                        <a:pt x="1017" y="506347"/>
                        <a:pt x="2035" y="229565"/>
                        <a:pt x="12212" y="111526"/>
                      </a:cubicBezTo>
                      <a:cubicBezTo>
                        <a:pt x="22389" y="-6514"/>
                        <a:pt x="44778" y="-49252"/>
                        <a:pt x="61061" y="74893"/>
                      </a:cubicBezTo>
                      <a:cubicBezTo>
                        <a:pt x="77344" y="199038"/>
                        <a:pt x="109911" y="856396"/>
                        <a:pt x="109911" y="85639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1691168" y="1446764"/>
                  <a:ext cx="1621570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Electronic states</a:t>
                  </a:r>
                  <a:endParaRPr lang="en-US" sz="1400" dirty="0" smtClean="0"/>
                </a:p>
                <a:p>
                  <a:r>
                    <a:rPr lang="en-US" sz="1400" dirty="0"/>
                    <a:t>g</a:t>
                  </a:r>
                  <a:r>
                    <a:rPr lang="en-US" sz="1400" dirty="0" smtClean="0"/>
                    <a:t>aps</a:t>
                  </a:r>
                </a:p>
                <a:p>
                  <a:r>
                    <a:rPr lang="en-US" sz="1400" dirty="0" err="1"/>
                    <a:t>m</a:t>
                  </a:r>
                  <a:r>
                    <a:rPr lang="en-US" sz="1400" dirty="0" err="1" smtClean="0"/>
                    <a:t>agnons</a:t>
                  </a:r>
                  <a:r>
                    <a:rPr lang="en-US" sz="1400" dirty="0" smtClean="0"/>
                    <a:t>….</a:t>
                  </a:r>
                </a:p>
                <a:p>
                  <a:r>
                    <a:rPr lang="en-US" sz="1400" dirty="0" smtClean="0"/>
                    <a:t>0.01 </a:t>
                  </a:r>
                  <a:r>
                    <a:rPr lang="en-US" sz="1400" dirty="0" err="1" smtClean="0"/>
                    <a:t>eV</a:t>
                  </a:r>
                  <a:endParaRPr lang="en-US" sz="1400" dirty="0" smtClean="0"/>
                </a:p>
              </p:txBody>
            </p:sp>
          </p:grpSp>
        </p:grpSp>
        <p:cxnSp>
          <p:nvCxnSpPr>
            <p:cNvPr id="124" name="Straight Arrow Connector 123"/>
            <p:cNvCxnSpPr/>
            <p:nvPr/>
          </p:nvCxnSpPr>
          <p:spPr>
            <a:xfrm flipH="1">
              <a:off x="2222648" y="2368594"/>
              <a:ext cx="5870" cy="146871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>
            <a:off x="4929908" y="669636"/>
            <a:ext cx="3793489" cy="1907309"/>
            <a:chOff x="4929908" y="669636"/>
            <a:chExt cx="3793489" cy="1907309"/>
          </a:xfrm>
        </p:grpSpPr>
        <p:grpSp>
          <p:nvGrpSpPr>
            <p:cNvPr id="165" name="Group 164"/>
            <p:cNvGrpSpPr/>
            <p:nvPr/>
          </p:nvGrpSpPr>
          <p:grpSpPr>
            <a:xfrm>
              <a:off x="4929908" y="669636"/>
              <a:ext cx="3793489" cy="1907309"/>
              <a:chOff x="4410363" y="646545"/>
              <a:chExt cx="3793489" cy="1907309"/>
            </a:xfrm>
          </p:grpSpPr>
          <p:pic>
            <p:nvPicPr>
              <p:cNvPr id="162" name="Picture 16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837218" y="715818"/>
                <a:ext cx="1366634" cy="1838036"/>
              </a:xfrm>
              <a:prstGeom prst="rect">
                <a:avLst/>
              </a:prstGeom>
            </p:spPr>
          </p:pic>
          <p:pic>
            <p:nvPicPr>
              <p:cNvPr id="163" name="Picture 16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410363" y="646545"/>
                <a:ext cx="2464179" cy="1651000"/>
              </a:xfrm>
              <a:prstGeom prst="rect">
                <a:avLst/>
              </a:prstGeom>
            </p:spPr>
          </p:pic>
          <p:sp>
            <p:nvSpPr>
              <p:cNvPr id="164" name="TextBox 163"/>
              <p:cNvSpPr txBox="1"/>
              <p:nvPr/>
            </p:nvSpPr>
            <p:spPr>
              <a:xfrm>
                <a:off x="4964545" y="2251363"/>
                <a:ext cx="170351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PRL 111, 057002 (2013)</a:t>
                </a:r>
                <a:endParaRPr lang="en-US" sz="1100" dirty="0"/>
              </a:p>
            </p:txBody>
          </p:sp>
        </p:grpSp>
        <p:cxnSp>
          <p:nvCxnSpPr>
            <p:cNvPr id="167" name="Straight Arrow Connector 166"/>
            <p:cNvCxnSpPr/>
            <p:nvPr/>
          </p:nvCxnSpPr>
          <p:spPr>
            <a:xfrm flipV="1">
              <a:off x="6638636" y="912091"/>
              <a:ext cx="0" cy="1016000"/>
            </a:xfrm>
            <a:prstGeom prst="straightConnector1">
              <a:avLst/>
            </a:prstGeom>
            <a:ln w="57150" cmpd="sng">
              <a:solidFill>
                <a:srgbClr val="BD1D1D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/>
        </p:nvGrpSpPr>
        <p:grpSpPr>
          <a:xfrm>
            <a:off x="5304246" y="653144"/>
            <a:ext cx="3767181" cy="2551928"/>
            <a:chOff x="5258207" y="593508"/>
            <a:chExt cx="3767181" cy="2143805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3899" y="593508"/>
              <a:ext cx="2291489" cy="2143805"/>
            </a:xfrm>
            <a:prstGeom prst="rect">
              <a:avLst/>
            </a:prstGeom>
          </p:spPr>
        </p:pic>
        <p:sp>
          <p:nvSpPr>
            <p:cNvPr id="176" name="TextBox 175"/>
            <p:cNvSpPr txBox="1"/>
            <p:nvPr/>
          </p:nvSpPr>
          <p:spPr>
            <a:xfrm>
              <a:off x="5258207" y="759693"/>
              <a:ext cx="15151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NatComm</a:t>
              </a:r>
              <a:r>
                <a:rPr lang="en-US" sz="1000" dirty="0" smtClean="0"/>
                <a:t> 2:353 (2011)</a:t>
              </a:r>
              <a:endParaRPr lang="en-US" sz="1000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344796" y="2215584"/>
            <a:ext cx="2407155" cy="3364841"/>
            <a:chOff x="2344796" y="2215584"/>
            <a:chExt cx="2407155" cy="3364841"/>
          </a:xfrm>
        </p:grpSpPr>
        <p:cxnSp>
          <p:nvCxnSpPr>
            <p:cNvPr id="85" name="Straight Connector 84"/>
            <p:cNvCxnSpPr/>
            <p:nvPr/>
          </p:nvCxnSpPr>
          <p:spPr>
            <a:xfrm flipV="1">
              <a:off x="4213288" y="3516767"/>
              <a:ext cx="61060" cy="1269943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/>
            <p:cNvGrpSpPr/>
            <p:nvPr/>
          </p:nvGrpSpPr>
          <p:grpSpPr>
            <a:xfrm>
              <a:off x="2344796" y="2215584"/>
              <a:ext cx="2407155" cy="3364841"/>
              <a:chOff x="2418068" y="1763777"/>
              <a:chExt cx="2407155" cy="3364841"/>
            </a:xfrm>
          </p:grpSpPr>
          <p:sp>
            <p:nvSpPr>
              <p:cNvPr id="87" name="Freeform 86"/>
              <p:cNvSpPr/>
              <p:nvPr/>
            </p:nvSpPr>
            <p:spPr>
              <a:xfrm>
                <a:off x="3016475" y="2425516"/>
                <a:ext cx="1295414" cy="1897176"/>
              </a:xfrm>
              <a:custGeom>
                <a:avLst/>
                <a:gdLst>
                  <a:gd name="connsiteX0" fmla="*/ 0 w 1295414"/>
                  <a:gd name="connsiteY0" fmla="*/ 1335470 h 1897176"/>
                  <a:gd name="connsiteX1" fmla="*/ 232035 w 1295414"/>
                  <a:gd name="connsiteY1" fmla="*/ 1249993 h 1897176"/>
                  <a:gd name="connsiteX2" fmla="*/ 476282 w 1295414"/>
                  <a:gd name="connsiteY2" fmla="*/ 541756 h 1897176"/>
                  <a:gd name="connsiteX3" fmla="*/ 561768 w 1295414"/>
                  <a:gd name="connsiteY3" fmla="*/ 41105 h 1897176"/>
                  <a:gd name="connsiteX4" fmla="*/ 720529 w 1295414"/>
                  <a:gd name="connsiteY4" fmla="*/ 65527 h 1897176"/>
                  <a:gd name="connsiteX5" fmla="*/ 806015 w 1295414"/>
                  <a:gd name="connsiteY5" fmla="*/ 358591 h 1897176"/>
                  <a:gd name="connsiteX6" fmla="*/ 928139 w 1295414"/>
                  <a:gd name="connsiteY6" fmla="*/ 651655 h 1897176"/>
                  <a:gd name="connsiteX7" fmla="*/ 1270085 w 1295414"/>
                  <a:gd name="connsiteY7" fmla="*/ 822609 h 1897176"/>
                  <a:gd name="connsiteX8" fmla="*/ 1270085 w 1295414"/>
                  <a:gd name="connsiteY8" fmla="*/ 1897176 h 1897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5414" h="1897176">
                    <a:moveTo>
                      <a:pt x="0" y="1335470"/>
                    </a:moveTo>
                    <a:cubicBezTo>
                      <a:pt x="76327" y="1358874"/>
                      <a:pt x="152655" y="1382279"/>
                      <a:pt x="232035" y="1249993"/>
                    </a:cubicBezTo>
                    <a:cubicBezTo>
                      <a:pt x="311415" y="1117707"/>
                      <a:pt x="421326" y="743237"/>
                      <a:pt x="476282" y="541756"/>
                    </a:cubicBezTo>
                    <a:cubicBezTo>
                      <a:pt x="531238" y="340275"/>
                      <a:pt x="521060" y="120476"/>
                      <a:pt x="561768" y="41105"/>
                    </a:cubicBezTo>
                    <a:cubicBezTo>
                      <a:pt x="602476" y="-38267"/>
                      <a:pt x="679821" y="12613"/>
                      <a:pt x="720529" y="65527"/>
                    </a:cubicBezTo>
                    <a:cubicBezTo>
                      <a:pt x="761237" y="118441"/>
                      <a:pt x="771413" y="260903"/>
                      <a:pt x="806015" y="358591"/>
                    </a:cubicBezTo>
                    <a:cubicBezTo>
                      <a:pt x="840617" y="456279"/>
                      <a:pt x="850794" y="574319"/>
                      <a:pt x="928139" y="651655"/>
                    </a:cubicBezTo>
                    <a:cubicBezTo>
                      <a:pt x="1005484" y="728991"/>
                      <a:pt x="1213094" y="615022"/>
                      <a:pt x="1270085" y="822609"/>
                    </a:cubicBezTo>
                    <a:cubicBezTo>
                      <a:pt x="1327076" y="1030196"/>
                      <a:pt x="1270085" y="1897176"/>
                      <a:pt x="1270085" y="1897176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2418068" y="3980784"/>
                <a:ext cx="1001413" cy="1147834"/>
              </a:xfrm>
              <a:custGeom>
                <a:avLst/>
                <a:gdLst>
                  <a:gd name="connsiteX0" fmla="*/ 1001413 w 1001413"/>
                  <a:gd name="connsiteY0" fmla="*/ 0 h 1147834"/>
                  <a:gd name="connsiteX1" fmla="*/ 0 w 1001413"/>
                  <a:gd name="connsiteY1" fmla="*/ 1147834 h 114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1413" h="1147834">
                    <a:moveTo>
                      <a:pt x="1001413" y="0"/>
                    </a:moveTo>
                    <a:lnTo>
                      <a:pt x="0" y="1147834"/>
                    </a:lnTo>
                  </a:path>
                </a:pathLst>
              </a:cu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473659" y="1763777"/>
                <a:ext cx="13515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CT, Mott gaps</a:t>
                </a:r>
              </a:p>
              <a:p>
                <a:r>
                  <a:rPr lang="en-US" sz="1400" dirty="0" smtClean="0"/>
                  <a:t>1-2 </a:t>
                </a:r>
                <a:r>
                  <a:rPr lang="en-US" sz="1400" dirty="0" err="1" smtClean="0"/>
                  <a:t>eV</a:t>
                </a:r>
                <a:endParaRPr lang="en-US" sz="1400" dirty="0" smtClean="0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511529" y="596920"/>
            <a:ext cx="4632471" cy="2426889"/>
            <a:chOff x="6476225" y="2193491"/>
            <a:chExt cx="4817391" cy="2717176"/>
          </a:xfrm>
        </p:grpSpPr>
        <p:pic>
          <p:nvPicPr>
            <p:cNvPr id="141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4946" b="24040"/>
            <a:stretch/>
          </p:blipFill>
          <p:spPr bwMode="auto">
            <a:xfrm>
              <a:off x="7375801" y="3422952"/>
              <a:ext cx="3910558" cy="1487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4117"/>
            <a:stretch/>
          </p:blipFill>
          <p:spPr bwMode="auto">
            <a:xfrm>
              <a:off x="7383058" y="2193491"/>
              <a:ext cx="3910558" cy="1241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5" name="ZoneTexte 7"/>
            <p:cNvSpPr txBox="1"/>
            <p:nvPr/>
          </p:nvSpPr>
          <p:spPr>
            <a:xfrm>
              <a:off x="6476225" y="2234202"/>
              <a:ext cx="10628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000" i="1" dirty="0" smtClean="0"/>
                <a:t>PRB 82 (2010)</a:t>
              </a:r>
              <a:endParaRPr lang="fr-CH" sz="1000" i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97048" y="693359"/>
            <a:ext cx="4898572" cy="3588355"/>
            <a:chOff x="7607176" y="725714"/>
            <a:chExt cx="3594224" cy="277404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/>
            <a:srcRect t="7058"/>
            <a:stretch/>
          </p:blipFill>
          <p:spPr>
            <a:xfrm>
              <a:off x="9144000" y="725714"/>
              <a:ext cx="2056190" cy="132200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4000" y="2039257"/>
              <a:ext cx="2057400" cy="14605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607176" y="749904"/>
              <a:ext cx="15368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PNAS </a:t>
              </a:r>
              <a:r>
                <a:rPr lang="en-US" sz="1000" dirty="0"/>
                <a:t>110, 4539 (2013)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4667" y="3592549"/>
            <a:ext cx="1823088" cy="2191021"/>
            <a:chOff x="84667" y="3592549"/>
            <a:chExt cx="1823088" cy="2191021"/>
          </a:xfrm>
        </p:grpSpPr>
        <p:sp>
          <p:nvSpPr>
            <p:cNvPr id="147" name="Rectangle 146"/>
            <p:cNvSpPr/>
            <p:nvPr/>
          </p:nvSpPr>
          <p:spPr>
            <a:xfrm rot="1485983">
              <a:off x="1578439" y="3592549"/>
              <a:ext cx="329316" cy="142952"/>
            </a:xfrm>
            <a:prstGeom prst="rect">
              <a:avLst/>
            </a:prstGeom>
            <a:solidFill>
              <a:schemeClr val="bg1">
                <a:lumMod val="75000"/>
                <a:alpha val="7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4667" y="5321905"/>
              <a:ext cx="13479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Direct absorption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THz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539445" y="3732853"/>
            <a:ext cx="1677948" cy="2336161"/>
            <a:chOff x="229807" y="3592549"/>
            <a:chExt cx="1677948" cy="2336161"/>
          </a:xfrm>
        </p:grpSpPr>
        <p:sp>
          <p:nvSpPr>
            <p:cNvPr id="150" name="Rectangle 149"/>
            <p:cNvSpPr/>
            <p:nvPr/>
          </p:nvSpPr>
          <p:spPr>
            <a:xfrm rot="1485983">
              <a:off x="1578439" y="3592549"/>
              <a:ext cx="329316" cy="142952"/>
            </a:xfrm>
            <a:prstGeom prst="rect">
              <a:avLst/>
            </a:prstGeom>
            <a:solidFill>
              <a:schemeClr val="bg1">
                <a:lumMod val="75000"/>
                <a:alpha val="7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229807" y="5467045"/>
              <a:ext cx="13479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Direct absorption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FIR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078887" y="3916984"/>
            <a:ext cx="1642372" cy="2264903"/>
            <a:chOff x="520087" y="3648471"/>
            <a:chExt cx="1642372" cy="2264903"/>
          </a:xfrm>
        </p:grpSpPr>
        <p:sp>
          <p:nvSpPr>
            <p:cNvPr id="156" name="Rectangle 155"/>
            <p:cNvSpPr/>
            <p:nvPr/>
          </p:nvSpPr>
          <p:spPr>
            <a:xfrm rot="1485983">
              <a:off x="1575314" y="3648471"/>
              <a:ext cx="587145" cy="101260"/>
            </a:xfrm>
            <a:prstGeom prst="rect">
              <a:avLst/>
            </a:prstGeom>
            <a:solidFill>
              <a:schemeClr val="bg1">
                <a:lumMod val="75000"/>
                <a:alpha val="7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520087" y="5636375"/>
              <a:ext cx="5438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ISRS</a:t>
              </a: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1727192" y="4454385"/>
            <a:ext cx="2598455" cy="2382281"/>
            <a:chOff x="520087" y="3900425"/>
            <a:chExt cx="2598455" cy="2382281"/>
          </a:xfrm>
        </p:grpSpPr>
        <p:sp>
          <p:nvSpPr>
            <p:cNvPr id="172" name="Rectangle 171"/>
            <p:cNvSpPr/>
            <p:nvPr/>
          </p:nvSpPr>
          <p:spPr>
            <a:xfrm rot="1485983" flipV="1">
              <a:off x="1461402" y="3900425"/>
              <a:ext cx="1657140" cy="51775"/>
            </a:xfrm>
            <a:prstGeom prst="rect">
              <a:avLst/>
            </a:prstGeom>
            <a:solidFill>
              <a:schemeClr val="bg1">
                <a:lumMod val="75000"/>
                <a:alpha val="7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20087" y="5636375"/>
              <a:ext cx="13607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Direct absorption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ISRS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VIS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7003" y="3671455"/>
            <a:ext cx="8509994" cy="3105647"/>
            <a:chOff x="127003" y="3671455"/>
            <a:chExt cx="8509994" cy="3105647"/>
          </a:xfrm>
        </p:grpSpPr>
        <p:sp>
          <p:nvSpPr>
            <p:cNvPr id="22" name="TextBox 21"/>
            <p:cNvSpPr txBox="1"/>
            <p:nvPr/>
          </p:nvSpPr>
          <p:spPr>
            <a:xfrm>
              <a:off x="6386286" y="4632476"/>
              <a:ext cx="225071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X-ray excitation:</a:t>
              </a:r>
            </a:p>
            <a:p>
              <a:r>
                <a:rPr lang="en-US" sz="1200" dirty="0" smtClean="0">
                  <a:solidFill>
                    <a:srgbClr val="0000FF"/>
                  </a:solidFill>
                </a:rPr>
                <a:t>Direct absorption </a:t>
              </a:r>
              <a:r>
                <a:rPr lang="en-US" sz="1200" dirty="0" err="1" smtClean="0"/>
                <a:t>photodoping</a:t>
              </a:r>
              <a:endParaRPr lang="en-US" sz="1200" dirty="0" smtClean="0"/>
            </a:p>
            <a:p>
              <a:r>
                <a:rPr lang="en-US" sz="1200" dirty="0" smtClean="0">
                  <a:solidFill>
                    <a:srgbClr val="0000FF"/>
                  </a:solidFill>
                </a:rPr>
                <a:t>Resonant Raman</a:t>
              </a:r>
              <a:r>
                <a:rPr lang="en-US" sz="1200" dirty="0" smtClean="0"/>
                <a:t>, chemically</a:t>
              </a:r>
            </a:p>
            <a:p>
              <a:r>
                <a:rPr lang="en-US" sz="1200" dirty="0"/>
                <a:t>s</a:t>
              </a:r>
              <a:r>
                <a:rPr lang="en-US" sz="1200" dirty="0" smtClean="0"/>
                <a:t>elective excitation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Momentum-resolved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127003" y="3671455"/>
              <a:ext cx="5580838" cy="3105647"/>
              <a:chOff x="127003" y="3671455"/>
              <a:chExt cx="5580838" cy="3105647"/>
            </a:xfrm>
          </p:grpSpPr>
          <p:sp>
            <p:nvSpPr>
              <p:cNvPr id="182" name="Freeform 181"/>
              <p:cNvSpPr/>
              <p:nvPr/>
            </p:nvSpPr>
            <p:spPr>
              <a:xfrm rot="174074">
                <a:off x="127003" y="3671455"/>
                <a:ext cx="5580838" cy="3105647"/>
              </a:xfrm>
              <a:custGeom>
                <a:avLst/>
                <a:gdLst>
                  <a:gd name="connsiteX0" fmla="*/ 0 w 4213262"/>
                  <a:gd name="connsiteY0" fmla="*/ 1245522 h 2649786"/>
                  <a:gd name="connsiteX1" fmla="*/ 1111324 w 4213262"/>
                  <a:gd name="connsiteY1" fmla="*/ 0 h 2649786"/>
                  <a:gd name="connsiteX2" fmla="*/ 4213262 w 4213262"/>
                  <a:gd name="connsiteY2" fmla="*/ 1367632 h 2649786"/>
                  <a:gd name="connsiteX3" fmla="*/ 3224061 w 4213262"/>
                  <a:gd name="connsiteY3" fmla="*/ 2649786 h 2649786"/>
                  <a:gd name="connsiteX4" fmla="*/ 48849 w 4213262"/>
                  <a:gd name="connsiteY4" fmla="*/ 1184467 h 264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3262" h="2649786">
                    <a:moveTo>
                      <a:pt x="0" y="1245522"/>
                    </a:moveTo>
                    <a:lnTo>
                      <a:pt x="1111324" y="0"/>
                    </a:lnTo>
                    <a:lnTo>
                      <a:pt x="4213262" y="1367632"/>
                    </a:lnTo>
                    <a:lnTo>
                      <a:pt x="3224061" y="2649786"/>
                    </a:lnTo>
                    <a:lnTo>
                      <a:pt x="48849" y="1184467"/>
                    </a:lnTo>
                  </a:path>
                </a:pathLst>
              </a:custGeom>
              <a:solidFill>
                <a:srgbClr val="BFBFBF">
                  <a:alpha val="29000"/>
                </a:srgb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569025" y="6275779"/>
                <a:ext cx="7534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XFEL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72766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9301"/>
            <a:ext cx="9144000" cy="4627067"/>
          </a:xfrm>
          <a:prstGeom prst="rect">
            <a:avLst/>
          </a:prstGeom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mechanisms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Example</a:t>
              </a:r>
              <a:r>
                <a:rPr lang="it-IT" dirty="0" smtClean="0">
                  <a:solidFill>
                    <a:schemeClr val="bg1"/>
                  </a:solidFill>
                </a:rPr>
                <a:t>: </a:t>
              </a:r>
              <a:r>
                <a:rPr lang="it-IT" dirty="0" err="1" smtClean="0">
                  <a:solidFill>
                    <a:schemeClr val="bg1"/>
                  </a:solidFill>
                </a:rPr>
                <a:t>fs-optical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spectroscopy</a:t>
              </a:r>
              <a:r>
                <a:rPr lang="it-IT" dirty="0" smtClean="0">
                  <a:solidFill>
                    <a:schemeClr val="bg1"/>
                  </a:solidFill>
                </a:rPr>
                <a:t> of the </a:t>
              </a:r>
              <a:r>
                <a:rPr lang="it-IT" dirty="0" err="1" smtClean="0">
                  <a:solidFill>
                    <a:schemeClr val="bg1"/>
                  </a:solidFill>
                </a:rPr>
                <a:t>coherent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oscillation</a:t>
              </a:r>
              <a:r>
                <a:rPr lang="it-IT" dirty="0" smtClean="0">
                  <a:solidFill>
                    <a:schemeClr val="bg1"/>
                  </a:solidFill>
                </a:rPr>
                <a:t> of Cooper </a:t>
              </a:r>
              <a:r>
                <a:rPr lang="it-IT" dirty="0" err="1" smtClean="0">
                  <a:solidFill>
                    <a:schemeClr val="bg1"/>
                  </a:solidFill>
                </a:rPr>
                <a:t>pairs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285" y="6362095"/>
            <a:ext cx="7688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"Evidence for a </a:t>
            </a:r>
            <a:r>
              <a:rPr lang="en-US" sz="1200" dirty="0" err="1">
                <a:solidFill>
                  <a:srgbClr val="0000FF"/>
                </a:solidFill>
              </a:rPr>
              <a:t>Peierls</a:t>
            </a:r>
            <a:r>
              <a:rPr lang="en-US" sz="1200" dirty="0">
                <a:solidFill>
                  <a:srgbClr val="0000FF"/>
                </a:solidFill>
              </a:rPr>
              <a:t> phase-transition in a three-dimensional multiple charge-density waves solid." </a:t>
            </a:r>
          </a:p>
          <a:p>
            <a:r>
              <a:rPr lang="en-US" sz="1200" dirty="0"/>
              <a:t>B. </a:t>
            </a:r>
            <a:r>
              <a:rPr lang="en-US" sz="1200" dirty="0" err="1"/>
              <a:t>Mansart</a:t>
            </a:r>
            <a:r>
              <a:rPr lang="en-US" sz="1200" dirty="0"/>
              <a:t>, M.J.G. </a:t>
            </a:r>
            <a:r>
              <a:rPr lang="en-US" sz="1200" dirty="0" err="1"/>
              <a:t>Cottet</a:t>
            </a:r>
            <a:r>
              <a:rPr lang="en-US" sz="1200" dirty="0"/>
              <a:t>, T. </a:t>
            </a:r>
            <a:r>
              <a:rPr lang="en-US" sz="1200" dirty="0" err="1"/>
              <a:t>Penfold</a:t>
            </a:r>
            <a:r>
              <a:rPr lang="en-US" sz="1200" dirty="0"/>
              <a:t>, S. </a:t>
            </a:r>
            <a:r>
              <a:rPr lang="en-US" sz="1200" dirty="0" err="1"/>
              <a:t>Dugdale</a:t>
            </a:r>
            <a:r>
              <a:rPr lang="en-US" sz="1200" dirty="0"/>
              <a:t>, R. </a:t>
            </a:r>
            <a:r>
              <a:rPr lang="en-US" sz="1200" dirty="0" err="1"/>
              <a:t>Tediosi</a:t>
            </a:r>
            <a:r>
              <a:rPr lang="en-US" sz="1200" dirty="0"/>
              <a:t>, M. </a:t>
            </a:r>
            <a:r>
              <a:rPr lang="en-US" sz="1200" dirty="0" err="1"/>
              <a:t>Chergui</a:t>
            </a:r>
            <a:r>
              <a:rPr lang="en-US" sz="1200" dirty="0"/>
              <a:t>, F. Carbone. </a:t>
            </a:r>
            <a:r>
              <a:rPr lang="en-US" sz="1200" dirty="0">
                <a:solidFill>
                  <a:srgbClr val="FF0000"/>
                </a:solidFill>
              </a:rPr>
              <a:t>PNAS109, 5603 (2012).</a:t>
            </a:r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7843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597" y="3034670"/>
            <a:ext cx="7498800" cy="3026064"/>
          </a:xfrm>
          <a:prstGeom prst="rect">
            <a:avLst/>
          </a:prstGeom>
        </p:spPr>
      </p:pic>
      <p:cxnSp>
        <p:nvCxnSpPr>
          <p:cNvPr id="6" name="Connecteur droit avec flèche 10"/>
          <p:cNvCxnSpPr/>
          <p:nvPr/>
        </p:nvCxnSpPr>
        <p:spPr>
          <a:xfrm flipH="1">
            <a:off x="5649686" y="2827387"/>
            <a:ext cx="398478" cy="1418042"/>
          </a:xfrm>
          <a:prstGeom prst="straightConnector1">
            <a:avLst/>
          </a:prstGeom>
          <a:ln w="28575">
            <a:solidFill>
              <a:srgbClr val="04AC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24" t="23697" r="28371" b="22800"/>
          <a:stretch/>
        </p:blipFill>
        <p:spPr>
          <a:xfrm>
            <a:off x="1559378" y="996043"/>
            <a:ext cx="2359478" cy="1592036"/>
          </a:xfrm>
          <a:prstGeom prst="rect">
            <a:avLst/>
          </a:prstGeom>
        </p:spPr>
      </p:pic>
      <p:sp>
        <p:nvSpPr>
          <p:cNvPr id="8" name="ZoneTexte 9"/>
          <p:cNvSpPr txBox="1"/>
          <p:nvPr/>
        </p:nvSpPr>
        <p:spPr>
          <a:xfrm>
            <a:off x="3883752" y="634486"/>
            <a:ext cx="51125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 smtClean="0"/>
              <a:t>E</a:t>
            </a:r>
            <a:r>
              <a:rPr lang="fr-CH" baseline="-25000" dirty="0" err="1" smtClean="0"/>
              <a:t>pump</a:t>
            </a:r>
            <a:r>
              <a:rPr lang="fr-CH" dirty="0" smtClean="0"/>
              <a:t>//(110), </a:t>
            </a:r>
            <a:r>
              <a:rPr lang="fr-CH" dirty="0" err="1" smtClean="0"/>
              <a:t>E</a:t>
            </a:r>
            <a:r>
              <a:rPr lang="fr-CH" baseline="-25000" dirty="0" err="1" smtClean="0"/>
              <a:t>probe</a:t>
            </a:r>
            <a:r>
              <a:rPr lang="fr-CH" dirty="0" smtClean="0"/>
              <a:t>//(110), k//001</a:t>
            </a:r>
          </a:p>
          <a:p>
            <a:pPr algn="ctr"/>
            <a:r>
              <a:rPr lang="fr-CH" dirty="0" smtClean="0"/>
              <a:t>F ~ 300 </a:t>
            </a:r>
            <a:r>
              <a:rPr lang="fr-CH" dirty="0" err="1" smtClean="0">
                <a:latin typeface="Symbol" pitchFamily="18" charset="2"/>
              </a:rPr>
              <a:t>m</a:t>
            </a:r>
            <a:r>
              <a:rPr lang="fr-CH" dirty="0" err="1" smtClean="0"/>
              <a:t>J</a:t>
            </a:r>
            <a:r>
              <a:rPr lang="fr-CH" dirty="0" smtClean="0"/>
              <a:t>/cm</a:t>
            </a:r>
            <a:r>
              <a:rPr lang="fr-CH" baseline="30000" dirty="0" smtClean="0"/>
              <a:t>2</a:t>
            </a:r>
          </a:p>
          <a:p>
            <a:pPr algn="ctr"/>
            <a:endParaRPr lang="fr-CH" dirty="0" smtClean="0"/>
          </a:p>
          <a:p>
            <a:pPr algn="ctr"/>
            <a:r>
              <a:rPr lang="fr-CH" dirty="0" smtClean="0"/>
              <a:t>A</a:t>
            </a:r>
            <a:r>
              <a:rPr lang="fr-CH" baseline="-25000" dirty="0" smtClean="0"/>
              <a:t>1g</a:t>
            </a:r>
            <a:r>
              <a:rPr lang="fr-CH" dirty="0" smtClean="0"/>
              <a:t>+B</a:t>
            </a:r>
            <a:r>
              <a:rPr lang="fr-CH" baseline="-25000" dirty="0" smtClean="0"/>
              <a:t>2g</a:t>
            </a:r>
            <a:r>
              <a:rPr lang="fr-CH" dirty="0" smtClean="0"/>
              <a:t> Raman excitation</a:t>
            </a:r>
          </a:p>
          <a:p>
            <a:pPr algn="ctr"/>
            <a:endParaRPr lang="fr-CH" baseline="30000" dirty="0" smtClean="0"/>
          </a:p>
          <a:p>
            <a:pPr algn="ctr"/>
            <a:r>
              <a:rPr lang="fr-CH" dirty="0" smtClean="0"/>
              <a:t>The signal changes </a:t>
            </a:r>
            <a:r>
              <a:rPr lang="fr-CH" dirty="0" err="1" smtClean="0"/>
              <a:t>sign</a:t>
            </a:r>
            <a:r>
              <a:rPr lang="fr-CH" dirty="0" smtClean="0"/>
              <a:t> as a </a:t>
            </a:r>
            <a:r>
              <a:rPr lang="fr-CH" dirty="0" err="1" smtClean="0"/>
              <a:t>function</a:t>
            </a:r>
            <a:r>
              <a:rPr lang="fr-CH" dirty="0" smtClean="0"/>
              <a:t> of </a:t>
            </a:r>
            <a:r>
              <a:rPr lang="fr-CH" dirty="0" err="1" smtClean="0"/>
              <a:t>wavelength</a:t>
            </a:r>
            <a:endParaRPr lang="fr-CH" dirty="0" smtClean="0"/>
          </a:p>
          <a:p>
            <a:pPr algn="ctr"/>
            <a:endParaRPr lang="fr-CH" dirty="0" smtClean="0"/>
          </a:p>
          <a:p>
            <a:pPr algn="ctr"/>
            <a:r>
              <a:rPr lang="fr-CH" dirty="0" smtClean="0"/>
              <a:t>Observation of </a:t>
            </a:r>
            <a:r>
              <a:rPr lang="fr-CH" dirty="0" err="1" smtClean="0"/>
              <a:t>coherent</a:t>
            </a:r>
            <a:r>
              <a:rPr lang="fr-CH" dirty="0" smtClean="0"/>
              <a:t> oscillations</a:t>
            </a:r>
            <a:endParaRPr lang="fr-CH" baseline="-25000" dirty="0"/>
          </a:p>
        </p:txBody>
      </p:sp>
      <p:pic>
        <p:nvPicPr>
          <p:cNvPr id="9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524" y="771426"/>
            <a:ext cx="886847" cy="892800"/>
          </a:xfrm>
          <a:prstGeom prst="rect">
            <a:avLst/>
          </a:prstGeo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mechanisms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Transient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reflectivity</a:t>
              </a:r>
              <a:r>
                <a:rPr lang="it-IT" dirty="0" smtClean="0">
                  <a:solidFill>
                    <a:schemeClr val="bg1"/>
                  </a:solidFill>
                </a:rPr>
                <a:t> in B</a:t>
              </a:r>
              <a:r>
                <a:rPr lang="it-IT" baseline="-25000" dirty="0" smtClean="0">
                  <a:solidFill>
                    <a:schemeClr val="bg1"/>
                  </a:solidFill>
                </a:rPr>
                <a:t>2g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Raman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geometry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095" y="5999238"/>
            <a:ext cx="9207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"Coupling of a high-energy excitation to superconducting </a:t>
            </a:r>
            <a:r>
              <a:rPr lang="en-US" sz="1200" dirty="0" err="1">
                <a:solidFill>
                  <a:srgbClr val="0000FF"/>
                </a:solidFill>
              </a:rPr>
              <a:t>quasiparticles</a:t>
            </a:r>
            <a:r>
              <a:rPr lang="en-US" sz="1200" dirty="0">
                <a:solidFill>
                  <a:srgbClr val="0000FF"/>
                </a:solidFill>
              </a:rPr>
              <a:t> in a </a:t>
            </a:r>
            <a:r>
              <a:rPr lang="en-US" sz="1200" dirty="0" err="1">
                <a:solidFill>
                  <a:srgbClr val="0000FF"/>
                </a:solidFill>
              </a:rPr>
              <a:t>cuprate</a:t>
            </a:r>
            <a:r>
              <a:rPr lang="en-US" sz="1200" dirty="0">
                <a:solidFill>
                  <a:srgbClr val="0000FF"/>
                </a:solidFill>
              </a:rPr>
              <a:t> from coherent charge fluctuation spectroscopy",</a:t>
            </a:r>
            <a:r>
              <a:rPr lang="en-US" sz="1200" dirty="0"/>
              <a:t> </a:t>
            </a:r>
          </a:p>
          <a:p>
            <a:r>
              <a:rPr lang="en-US" sz="1200" dirty="0"/>
              <a:t>B. </a:t>
            </a:r>
            <a:r>
              <a:rPr lang="en-US" sz="1200" dirty="0" err="1"/>
              <a:t>Mansart</a:t>
            </a:r>
            <a:r>
              <a:rPr lang="en-US" sz="1200" dirty="0"/>
              <a:t>, J. </a:t>
            </a:r>
            <a:r>
              <a:rPr lang="en-US" sz="1200" dirty="0" err="1"/>
              <a:t>Lorenzana</a:t>
            </a:r>
            <a:r>
              <a:rPr lang="en-US" sz="1200" dirty="0"/>
              <a:t>,  A. </a:t>
            </a:r>
            <a:r>
              <a:rPr lang="en-US" sz="1200" dirty="0" err="1"/>
              <a:t>Mahn</a:t>
            </a:r>
            <a:r>
              <a:rPr lang="en-US" sz="1200" dirty="0"/>
              <a:t>, A. </a:t>
            </a:r>
            <a:r>
              <a:rPr lang="en-US" sz="1200" dirty="0" err="1"/>
              <a:t>Odeh</a:t>
            </a:r>
            <a:r>
              <a:rPr lang="en-US" sz="1200" dirty="0"/>
              <a:t>, M. </a:t>
            </a:r>
            <a:r>
              <a:rPr lang="en-US" sz="1200" dirty="0" err="1"/>
              <a:t>Scarongella,M</a:t>
            </a:r>
            <a:r>
              <a:rPr lang="en-US" sz="1200" dirty="0"/>
              <a:t>. </a:t>
            </a:r>
            <a:r>
              <a:rPr lang="en-US" sz="1200" dirty="0" err="1"/>
              <a:t>Chergui</a:t>
            </a:r>
            <a:r>
              <a:rPr lang="en-US" sz="1200" dirty="0"/>
              <a:t>, and F. Carbone, </a:t>
            </a:r>
            <a:r>
              <a:rPr lang="en-US" sz="1200" dirty="0">
                <a:solidFill>
                  <a:srgbClr val="FF0000"/>
                </a:solidFill>
              </a:rPr>
              <a:t>PNAS 110, 4539 (2013)</a:t>
            </a:r>
            <a:r>
              <a:rPr lang="en-US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“Investigating </a:t>
            </a:r>
            <a:r>
              <a:rPr lang="en-US" sz="1200" dirty="0">
                <a:solidFill>
                  <a:srgbClr val="0000FF"/>
                </a:solidFill>
              </a:rPr>
              <a:t>pairing interactions with coherent charge fluctuation spectroscopy",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J</a:t>
            </a:r>
            <a:r>
              <a:rPr lang="en-US" sz="1200" dirty="0"/>
              <a:t>. </a:t>
            </a:r>
            <a:r>
              <a:rPr lang="en-US" sz="1200" dirty="0" err="1"/>
              <a:t>Lorenzana</a:t>
            </a:r>
            <a:r>
              <a:rPr lang="en-US" sz="1200" dirty="0"/>
              <a:t>, B. </a:t>
            </a:r>
            <a:r>
              <a:rPr lang="en-US" sz="1200" dirty="0" err="1"/>
              <a:t>Mansart</a:t>
            </a:r>
            <a:r>
              <a:rPr lang="en-US" sz="1200" dirty="0"/>
              <a:t>, A. Mann, A. </a:t>
            </a:r>
            <a:r>
              <a:rPr lang="en-US" sz="1200" dirty="0" err="1"/>
              <a:t>Odeh</a:t>
            </a:r>
            <a:r>
              <a:rPr lang="en-US" sz="1200" dirty="0"/>
              <a:t>, M. </a:t>
            </a:r>
            <a:r>
              <a:rPr lang="en-US" sz="1200" dirty="0" err="1"/>
              <a:t>Chergui</a:t>
            </a:r>
            <a:r>
              <a:rPr lang="en-US" sz="1200" dirty="0"/>
              <a:t>, F. Carbone, </a:t>
            </a:r>
            <a:r>
              <a:rPr lang="en-US" sz="1200" dirty="0" smtClean="0">
                <a:solidFill>
                  <a:srgbClr val="FF0000"/>
                </a:solidFill>
              </a:rPr>
              <a:t>EPJ </a:t>
            </a:r>
            <a:r>
              <a:rPr lang="en-US" sz="1200" dirty="0">
                <a:solidFill>
                  <a:srgbClr val="FF0000"/>
                </a:solidFill>
              </a:rPr>
              <a:t>222, </a:t>
            </a:r>
            <a:r>
              <a:rPr lang="en-US" sz="1200" dirty="0" smtClean="0">
                <a:solidFill>
                  <a:srgbClr val="FF0000"/>
                </a:solidFill>
              </a:rPr>
              <a:t>1223</a:t>
            </a:r>
            <a:r>
              <a:rPr lang="en-US" sz="1200" dirty="0">
                <a:solidFill>
                  <a:srgbClr val="FF0000"/>
                </a:solidFill>
              </a:rPr>
              <a:t>-1239, (2013).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26750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597" y="3037832"/>
            <a:ext cx="7497028" cy="30229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597" y="3034670"/>
            <a:ext cx="7498800" cy="3026064"/>
          </a:xfrm>
          <a:prstGeom prst="rect">
            <a:avLst/>
          </a:prstGeom>
        </p:spPr>
      </p:pic>
      <p:sp>
        <p:nvSpPr>
          <p:cNvPr id="6" name="ZoneTexte 8"/>
          <p:cNvSpPr txBox="1"/>
          <p:nvPr/>
        </p:nvSpPr>
        <p:spPr>
          <a:xfrm>
            <a:off x="3883752" y="634486"/>
            <a:ext cx="51125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 smtClean="0"/>
              <a:t>E</a:t>
            </a:r>
            <a:r>
              <a:rPr lang="fr-CH" baseline="-25000" dirty="0" err="1" smtClean="0"/>
              <a:t>pump</a:t>
            </a:r>
            <a:r>
              <a:rPr lang="fr-CH" dirty="0" smtClean="0"/>
              <a:t>//(110), </a:t>
            </a:r>
            <a:r>
              <a:rPr lang="fr-CH" dirty="0" err="1" smtClean="0"/>
              <a:t>E</a:t>
            </a:r>
            <a:r>
              <a:rPr lang="fr-CH" baseline="-25000" dirty="0" err="1" smtClean="0"/>
              <a:t>probe</a:t>
            </a:r>
            <a:r>
              <a:rPr lang="fr-CH" dirty="0" smtClean="0"/>
              <a:t>//(110), k//001</a:t>
            </a:r>
          </a:p>
          <a:p>
            <a:pPr algn="ctr"/>
            <a:r>
              <a:rPr lang="fr-CH" dirty="0" smtClean="0"/>
              <a:t>F ~ 300 </a:t>
            </a:r>
            <a:r>
              <a:rPr lang="fr-CH" dirty="0" err="1" smtClean="0">
                <a:latin typeface="Symbol" pitchFamily="18" charset="2"/>
              </a:rPr>
              <a:t>m</a:t>
            </a:r>
            <a:r>
              <a:rPr lang="fr-CH" dirty="0" err="1" smtClean="0"/>
              <a:t>J</a:t>
            </a:r>
            <a:r>
              <a:rPr lang="fr-CH" dirty="0" smtClean="0"/>
              <a:t>/cm</a:t>
            </a:r>
            <a:r>
              <a:rPr lang="fr-CH" baseline="30000" dirty="0" smtClean="0"/>
              <a:t>2</a:t>
            </a:r>
          </a:p>
          <a:p>
            <a:pPr algn="ctr"/>
            <a:endParaRPr lang="fr-CH" dirty="0" smtClean="0"/>
          </a:p>
          <a:p>
            <a:pPr algn="ctr"/>
            <a:r>
              <a:rPr lang="fr-CH" dirty="0" smtClean="0"/>
              <a:t>A</a:t>
            </a:r>
            <a:r>
              <a:rPr lang="fr-CH" baseline="-25000" dirty="0" smtClean="0"/>
              <a:t>1g</a:t>
            </a:r>
            <a:r>
              <a:rPr lang="fr-CH" dirty="0" smtClean="0"/>
              <a:t>+B</a:t>
            </a:r>
            <a:r>
              <a:rPr lang="fr-CH" baseline="-25000" dirty="0" smtClean="0"/>
              <a:t>2g</a:t>
            </a:r>
            <a:r>
              <a:rPr lang="fr-CH" dirty="0" smtClean="0"/>
              <a:t> Raman excitation</a:t>
            </a:r>
          </a:p>
          <a:p>
            <a:pPr algn="ctr"/>
            <a:endParaRPr lang="fr-CH" baseline="30000" dirty="0" smtClean="0"/>
          </a:p>
          <a:p>
            <a:pPr algn="ctr"/>
            <a:r>
              <a:rPr lang="fr-CH" dirty="0" smtClean="0"/>
              <a:t>The signal changes </a:t>
            </a:r>
            <a:r>
              <a:rPr lang="fr-CH" dirty="0" err="1" smtClean="0"/>
              <a:t>sign</a:t>
            </a:r>
            <a:r>
              <a:rPr lang="fr-CH" dirty="0" smtClean="0"/>
              <a:t> as a </a:t>
            </a:r>
            <a:r>
              <a:rPr lang="fr-CH" dirty="0" err="1" smtClean="0"/>
              <a:t>function</a:t>
            </a:r>
            <a:r>
              <a:rPr lang="fr-CH" dirty="0" smtClean="0"/>
              <a:t> of </a:t>
            </a:r>
            <a:r>
              <a:rPr lang="fr-CH" dirty="0" err="1" smtClean="0"/>
              <a:t>wavelength</a:t>
            </a:r>
            <a:endParaRPr lang="fr-CH" dirty="0" smtClean="0"/>
          </a:p>
          <a:p>
            <a:pPr algn="ctr"/>
            <a:endParaRPr lang="fr-CH" dirty="0" smtClean="0"/>
          </a:p>
          <a:p>
            <a:pPr algn="ctr"/>
            <a:r>
              <a:rPr lang="fr-CH" dirty="0"/>
              <a:t>The </a:t>
            </a:r>
            <a:r>
              <a:rPr lang="fr-CH" dirty="0" err="1"/>
              <a:t>coherent</a:t>
            </a:r>
            <a:r>
              <a:rPr lang="fr-CH" dirty="0"/>
              <a:t> oscillations </a:t>
            </a:r>
            <a:r>
              <a:rPr lang="fr-CH" dirty="0" err="1"/>
              <a:t>vanish</a:t>
            </a:r>
            <a:r>
              <a:rPr lang="fr-CH" dirty="0"/>
              <a:t> </a:t>
            </a:r>
            <a:r>
              <a:rPr lang="fr-CH" dirty="0" err="1"/>
              <a:t>above</a:t>
            </a:r>
            <a:r>
              <a:rPr lang="fr-CH" dirty="0"/>
              <a:t> T</a:t>
            </a:r>
            <a:r>
              <a:rPr lang="fr-CH" baseline="-25000" dirty="0"/>
              <a:t>c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24" t="23697" r="28371" b="22800"/>
          <a:stretch/>
        </p:blipFill>
        <p:spPr>
          <a:xfrm>
            <a:off x="1559378" y="996043"/>
            <a:ext cx="2359478" cy="15920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524" y="686761"/>
            <a:ext cx="886847" cy="892800"/>
          </a:xfrm>
          <a:prstGeom prst="rect">
            <a:avLst/>
          </a:prstGeo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mechanisms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Transient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reflectivity</a:t>
              </a:r>
              <a:r>
                <a:rPr lang="it-IT" dirty="0" smtClean="0">
                  <a:solidFill>
                    <a:schemeClr val="bg1"/>
                  </a:solidFill>
                </a:rPr>
                <a:t> in B</a:t>
              </a:r>
              <a:r>
                <a:rPr lang="it-IT" baseline="-25000" dirty="0" smtClean="0">
                  <a:solidFill>
                    <a:schemeClr val="bg1"/>
                  </a:solidFill>
                </a:rPr>
                <a:t>2g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Raman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geometry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095" y="5999238"/>
            <a:ext cx="9207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"Coupling of a high-energy excitation to superconducting </a:t>
            </a:r>
            <a:r>
              <a:rPr lang="en-US" sz="1200" dirty="0" err="1">
                <a:solidFill>
                  <a:srgbClr val="0000FF"/>
                </a:solidFill>
              </a:rPr>
              <a:t>quasiparticles</a:t>
            </a:r>
            <a:r>
              <a:rPr lang="en-US" sz="1200" dirty="0">
                <a:solidFill>
                  <a:srgbClr val="0000FF"/>
                </a:solidFill>
              </a:rPr>
              <a:t> in a </a:t>
            </a:r>
            <a:r>
              <a:rPr lang="en-US" sz="1200" dirty="0" err="1">
                <a:solidFill>
                  <a:srgbClr val="0000FF"/>
                </a:solidFill>
              </a:rPr>
              <a:t>cuprate</a:t>
            </a:r>
            <a:r>
              <a:rPr lang="en-US" sz="1200" dirty="0">
                <a:solidFill>
                  <a:srgbClr val="0000FF"/>
                </a:solidFill>
              </a:rPr>
              <a:t> from coherent charge fluctuation spectroscopy",</a:t>
            </a:r>
            <a:r>
              <a:rPr lang="en-US" sz="1200" dirty="0"/>
              <a:t> </a:t>
            </a:r>
          </a:p>
          <a:p>
            <a:r>
              <a:rPr lang="en-US" sz="1200" dirty="0"/>
              <a:t>B. </a:t>
            </a:r>
            <a:r>
              <a:rPr lang="en-US" sz="1200" dirty="0" err="1"/>
              <a:t>Mansart</a:t>
            </a:r>
            <a:r>
              <a:rPr lang="en-US" sz="1200" dirty="0"/>
              <a:t>, J. </a:t>
            </a:r>
            <a:r>
              <a:rPr lang="en-US" sz="1200" dirty="0" err="1"/>
              <a:t>Lorenzana</a:t>
            </a:r>
            <a:r>
              <a:rPr lang="en-US" sz="1200" dirty="0"/>
              <a:t>,  A. </a:t>
            </a:r>
            <a:r>
              <a:rPr lang="en-US" sz="1200" dirty="0" err="1"/>
              <a:t>Mahn</a:t>
            </a:r>
            <a:r>
              <a:rPr lang="en-US" sz="1200" dirty="0"/>
              <a:t>, A. </a:t>
            </a:r>
            <a:r>
              <a:rPr lang="en-US" sz="1200" dirty="0" err="1"/>
              <a:t>Odeh</a:t>
            </a:r>
            <a:r>
              <a:rPr lang="en-US" sz="1200" dirty="0"/>
              <a:t>, M. </a:t>
            </a:r>
            <a:r>
              <a:rPr lang="en-US" sz="1200" dirty="0" err="1"/>
              <a:t>Scarongella,M</a:t>
            </a:r>
            <a:r>
              <a:rPr lang="en-US" sz="1200" dirty="0"/>
              <a:t>. </a:t>
            </a:r>
            <a:r>
              <a:rPr lang="en-US" sz="1200" dirty="0" err="1"/>
              <a:t>Chergui</a:t>
            </a:r>
            <a:r>
              <a:rPr lang="en-US" sz="1200" dirty="0"/>
              <a:t>, and F. Carbone, </a:t>
            </a:r>
            <a:r>
              <a:rPr lang="en-US" sz="1200" dirty="0">
                <a:solidFill>
                  <a:srgbClr val="FF0000"/>
                </a:solidFill>
              </a:rPr>
              <a:t>PNAS 110, 4539 (2013)</a:t>
            </a:r>
            <a:r>
              <a:rPr lang="en-US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“Investigating </a:t>
            </a:r>
            <a:r>
              <a:rPr lang="en-US" sz="1200" dirty="0">
                <a:solidFill>
                  <a:srgbClr val="0000FF"/>
                </a:solidFill>
              </a:rPr>
              <a:t>pairing interactions with coherent charge fluctuation spectroscopy",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J</a:t>
            </a:r>
            <a:r>
              <a:rPr lang="en-US" sz="1200" dirty="0"/>
              <a:t>. </a:t>
            </a:r>
            <a:r>
              <a:rPr lang="en-US" sz="1200" dirty="0" err="1"/>
              <a:t>Lorenzana</a:t>
            </a:r>
            <a:r>
              <a:rPr lang="en-US" sz="1200" dirty="0"/>
              <a:t>, B. </a:t>
            </a:r>
            <a:r>
              <a:rPr lang="en-US" sz="1200" dirty="0" err="1"/>
              <a:t>Mansart</a:t>
            </a:r>
            <a:r>
              <a:rPr lang="en-US" sz="1200" dirty="0"/>
              <a:t>, A. Mann, A. </a:t>
            </a:r>
            <a:r>
              <a:rPr lang="en-US" sz="1200" dirty="0" err="1"/>
              <a:t>Odeh</a:t>
            </a:r>
            <a:r>
              <a:rPr lang="en-US" sz="1200" dirty="0"/>
              <a:t>, M. </a:t>
            </a:r>
            <a:r>
              <a:rPr lang="en-US" sz="1200" dirty="0" err="1"/>
              <a:t>Chergui</a:t>
            </a:r>
            <a:r>
              <a:rPr lang="en-US" sz="1200" dirty="0"/>
              <a:t>, F. Carbone, </a:t>
            </a:r>
            <a:r>
              <a:rPr lang="en-US" sz="1200" dirty="0" smtClean="0">
                <a:solidFill>
                  <a:srgbClr val="FF0000"/>
                </a:solidFill>
              </a:rPr>
              <a:t>EPJ </a:t>
            </a:r>
            <a:r>
              <a:rPr lang="en-US" sz="1200" dirty="0">
                <a:solidFill>
                  <a:srgbClr val="FF0000"/>
                </a:solidFill>
              </a:rPr>
              <a:t>222, </a:t>
            </a:r>
            <a:r>
              <a:rPr lang="en-US" sz="1200" dirty="0" smtClean="0">
                <a:solidFill>
                  <a:srgbClr val="FF0000"/>
                </a:solidFill>
              </a:rPr>
              <a:t>1223</a:t>
            </a:r>
            <a:r>
              <a:rPr lang="en-US" sz="1200" dirty="0">
                <a:solidFill>
                  <a:srgbClr val="FF0000"/>
                </a:solidFill>
              </a:rPr>
              <a:t>-1239, (2013).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5353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8"/>
          <p:cNvSpPr txBox="1"/>
          <p:nvPr/>
        </p:nvSpPr>
        <p:spPr>
          <a:xfrm>
            <a:off x="3883752" y="634486"/>
            <a:ext cx="51125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 smtClean="0"/>
              <a:t>E</a:t>
            </a:r>
            <a:r>
              <a:rPr lang="fr-CH" baseline="-25000" dirty="0" err="1" smtClean="0"/>
              <a:t>pump</a:t>
            </a:r>
            <a:r>
              <a:rPr lang="fr-CH" dirty="0" smtClean="0"/>
              <a:t>//(100), </a:t>
            </a:r>
            <a:r>
              <a:rPr lang="fr-CH" dirty="0" err="1" smtClean="0"/>
              <a:t>E</a:t>
            </a:r>
            <a:r>
              <a:rPr lang="fr-CH" baseline="-25000" dirty="0" err="1" smtClean="0"/>
              <a:t>probe</a:t>
            </a:r>
            <a:r>
              <a:rPr lang="fr-CH" dirty="0" smtClean="0"/>
              <a:t>//(100), k//001</a:t>
            </a:r>
          </a:p>
          <a:p>
            <a:pPr algn="ctr"/>
            <a:r>
              <a:rPr lang="fr-CH" dirty="0" smtClean="0"/>
              <a:t>F ~ 300 </a:t>
            </a:r>
            <a:r>
              <a:rPr lang="fr-CH" dirty="0" err="1" smtClean="0">
                <a:latin typeface="Symbol" pitchFamily="18" charset="2"/>
              </a:rPr>
              <a:t>m</a:t>
            </a:r>
            <a:r>
              <a:rPr lang="fr-CH" dirty="0" err="1" smtClean="0"/>
              <a:t>J</a:t>
            </a:r>
            <a:r>
              <a:rPr lang="fr-CH" dirty="0" smtClean="0"/>
              <a:t>/cm</a:t>
            </a:r>
            <a:r>
              <a:rPr lang="fr-CH" baseline="30000" dirty="0" smtClean="0"/>
              <a:t>2</a:t>
            </a:r>
          </a:p>
          <a:p>
            <a:pPr algn="ctr"/>
            <a:endParaRPr lang="fr-CH" dirty="0" smtClean="0"/>
          </a:p>
          <a:p>
            <a:pPr algn="ctr"/>
            <a:r>
              <a:rPr lang="fr-CH" dirty="0" smtClean="0"/>
              <a:t>A</a:t>
            </a:r>
            <a:r>
              <a:rPr lang="fr-CH" baseline="-25000" dirty="0" smtClean="0"/>
              <a:t>1g</a:t>
            </a:r>
            <a:r>
              <a:rPr lang="fr-CH" dirty="0" smtClean="0"/>
              <a:t>+B</a:t>
            </a:r>
            <a:r>
              <a:rPr lang="fr-CH" baseline="-25000" dirty="0" smtClean="0"/>
              <a:t>1g</a:t>
            </a:r>
            <a:r>
              <a:rPr lang="fr-CH" dirty="0" smtClean="0"/>
              <a:t> Raman excitation</a:t>
            </a:r>
          </a:p>
          <a:p>
            <a:pPr algn="ctr"/>
            <a:endParaRPr lang="fr-CH" baseline="30000" dirty="0" smtClean="0"/>
          </a:p>
          <a:p>
            <a:pPr algn="ctr"/>
            <a:r>
              <a:rPr lang="fr-CH" dirty="0" smtClean="0"/>
              <a:t>The signal changes </a:t>
            </a:r>
            <a:r>
              <a:rPr lang="fr-CH" dirty="0" err="1" smtClean="0"/>
              <a:t>sign</a:t>
            </a:r>
            <a:r>
              <a:rPr lang="fr-CH" dirty="0" smtClean="0"/>
              <a:t> as a </a:t>
            </a:r>
            <a:r>
              <a:rPr lang="fr-CH" dirty="0" err="1" smtClean="0"/>
              <a:t>function</a:t>
            </a:r>
            <a:r>
              <a:rPr lang="fr-CH" dirty="0" smtClean="0"/>
              <a:t> of </a:t>
            </a:r>
            <a:r>
              <a:rPr lang="fr-CH" dirty="0" err="1" smtClean="0"/>
              <a:t>wavelength</a:t>
            </a:r>
            <a:endParaRPr lang="fr-CH" dirty="0" smtClean="0"/>
          </a:p>
          <a:p>
            <a:pPr algn="ctr"/>
            <a:endParaRPr lang="fr-CH" dirty="0" smtClean="0"/>
          </a:p>
          <a:p>
            <a:pPr algn="ctr"/>
            <a:r>
              <a:rPr lang="fr-CH" dirty="0"/>
              <a:t>The </a:t>
            </a:r>
            <a:r>
              <a:rPr lang="fr-CH" dirty="0" err="1"/>
              <a:t>coherent</a:t>
            </a:r>
            <a:r>
              <a:rPr lang="fr-CH" dirty="0"/>
              <a:t> oscillations </a:t>
            </a:r>
            <a:r>
              <a:rPr lang="fr-CH" dirty="0" err="1"/>
              <a:t>vanish</a:t>
            </a:r>
            <a:r>
              <a:rPr lang="fr-CH" dirty="0"/>
              <a:t> </a:t>
            </a:r>
            <a:r>
              <a:rPr lang="fr-CH" dirty="0" err="1"/>
              <a:t>above</a:t>
            </a:r>
            <a:r>
              <a:rPr lang="fr-CH" dirty="0"/>
              <a:t> T</a:t>
            </a:r>
            <a:r>
              <a:rPr lang="fr-CH" baseline="-25000" dirty="0"/>
              <a:t>c</a:t>
            </a:r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9378" y="877819"/>
            <a:ext cx="2050089" cy="1700787"/>
          </a:xfrm>
          <a:prstGeom prst="rect">
            <a:avLst/>
          </a:prstGeom>
        </p:spPr>
      </p:pic>
      <p:pic>
        <p:nvPicPr>
          <p:cNvPr id="6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524" y="710951"/>
            <a:ext cx="885217" cy="893174"/>
          </a:xfrm>
          <a:prstGeom prst="rect">
            <a:avLst/>
          </a:prstGeom>
        </p:spPr>
      </p:pic>
      <p:pic>
        <p:nvPicPr>
          <p:cNvPr id="8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132" y="3273881"/>
            <a:ext cx="7589493" cy="2729705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mechanisms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Transient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reflectivity</a:t>
              </a:r>
              <a:r>
                <a:rPr lang="it-IT" dirty="0" smtClean="0">
                  <a:solidFill>
                    <a:schemeClr val="bg1"/>
                  </a:solidFill>
                </a:rPr>
                <a:t> in B</a:t>
              </a:r>
              <a:r>
                <a:rPr lang="it-IT" baseline="-25000" dirty="0">
                  <a:solidFill>
                    <a:schemeClr val="bg1"/>
                  </a:solidFill>
                </a:rPr>
                <a:t>1</a:t>
              </a:r>
              <a:r>
                <a:rPr lang="it-IT" baseline="-25000" dirty="0" smtClean="0">
                  <a:solidFill>
                    <a:schemeClr val="bg1"/>
                  </a:solidFill>
                </a:rPr>
                <a:t>g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Raman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geometry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095" y="5999238"/>
            <a:ext cx="9207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"Coupling of a high-energy excitation to superconducting </a:t>
            </a:r>
            <a:r>
              <a:rPr lang="en-US" sz="1200" dirty="0" err="1">
                <a:solidFill>
                  <a:srgbClr val="0000FF"/>
                </a:solidFill>
              </a:rPr>
              <a:t>quasiparticles</a:t>
            </a:r>
            <a:r>
              <a:rPr lang="en-US" sz="1200" dirty="0">
                <a:solidFill>
                  <a:srgbClr val="0000FF"/>
                </a:solidFill>
              </a:rPr>
              <a:t> in a </a:t>
            </a:r>
            <a:r>
              <a:rPr lang="en-US" sz="1200" dirty="0" err="1">
                <a:solidFill>
                  <a:srgbClr val="0000FF"/>
                </a:solidFill>
              </a:rPr>
              <a:t>cuprate</a:t>
            </a:r>
            <a:r>
              <a:rPr lang="en-US" sz="1200" dirty="0">
                <a:solidFill>
                  <a:srgbClr val="0000FF"/>
                </a:solidFill>
              </a:rPr>
              <a:t> from coherent charge fluctuation spectroscopy",</a:t>
            </a:r>
            <a:r>
              <a:rPr lang="en-US" sz="1200" dirty="0"/>
              <a:t> </a:t>
            </a:r>
          </a:p>
          <a:p>
            <a:r>
              <a:rPr lang="en-US" sz="1200" dirty="0"/>
              <a:t>B. </a:t>
            </a:r>
            <a:r>
              <a:rPr lang="en-US" sz="1200" dirty="0" err="1"/>
              <a:t>Mansart</a:t>
            </a:r>
            <a:r>
              <a:rPr lang="en-US" sz="1200" dirty="0"/>
              <a:t>, J. </a:t>
            </a:r>
            <a:r>
              <a:rPr lang="en-US" sz="1200" dirty="0" err="1"/>
              <a:t>Lorenzana</a:t>
            </a:r>
            <a:r>
              <a:rPr lang="en-US" sz="1200" dirty="0"/>
              <a:t>,  A. </a:t>
            </a:r>
            <a:r>
              <a:rPr lang="en-US" sz="1200" dirty="0" err="1"/>
              <a:t>Mahn</a:t>
            </a:r>
            <a:r>
              <a:rPr lang="en-US" sz="1200" dirty="0"/>
              <a:t>, A. </a:t>
            </a:r>
            <a:r>
              <a:rPr lang="en-US" sz="1200" dirty="0" err="1"/>
              <a:t>Odeh</a:t>
            </a:r>
            <a:r>
              <a:rPr lang="en-US" sz="1200" dirty="0"/>
              <a:t>, M. </a:t>
            </a:r>
            <a:r>
              <a:rPr lang="en-US" sz="1200" dirty="0" err="1"/>
              <a:t>Scarongella,M</a:t>
            </a:r>
            <a:r>
              <a:rPr lang="en-US" sz="1200" dirty="0"/>
              <a:t>. </a:t>
            </a:r>
            <a:r>
              <a:rPr lang="en-US" sz="1200" dirty="0" err="1"/>
              <a:t>Chergui</a:t>
            </a:r>
            <a:r>
              <a:rPr lang="en-US" sz="1200" dirty="0"/>
              <a:t>, and F. Carbone, </a:t>
            </a:r>
            <a:r>
              <a:rPr lang="en-US" sz="1200" dirty="0">
                <a:solidFill>
                  <a:srgbClr val="FF0000"/>
                </a:solidFill>
              </a:rPr>
              <a:t>PNAS 110, 4539 (2013)</a:t>
            </a:r>
            <a:r>
              <a:rPr lang="en-US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“Investigating </a:t>
            </a:r>
            <a:r>
              <a:rPr lang="en-US" sz="1200" dirty="0">
                <a:solidFill>
                  <a:srgbClr val="0000FF"/>
                </a:solidFill>
              </a:rPr>
              <a:t>pairing interactions with coherent charge fluctuation spectroscopy",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J</a:t>
            </a:r>
            <a:r>
              <a:rPr lang="en-US" sz="1200" dirty="0"/>
              <a:t>. </a:t>
            </a:r>
            <a:r>
              <a:rPr lang="en-US" sz="1200" dirty="0" err="1"/>
              <a:t>Lorenzana</a:t>
            </a:r>
            <a:r>
              <a:rPr lang="en-US" sz="1200" dirty="0"/>
              <a:t>, B. </a:t>
            </a:r>
            <a:r>
              <a:rPr lang="en-US" sz="1200" dirty="0" err="1"/>
              <a:t>Mansart</a:t>
            </a:r>
            <a:r>
              <a:rPr lang="en-US" sz="1200" dirty="0"/>
              <a:t>, A. Mann, A. </a:t>
            </a:r>
            <a:r>
              <a:rPr lang="en-US" sz="1200" dirty="0" err="1"/>
              <a:t>Odeh</a:t>
            </a:r>
            <a:r>
              <a:rPr lang="en-US" sz="1200" dirty="0"/>
              <a:t>, M. </a:t>
            </a:r>
            <a:r>
              <a:rPr lang="en-US" sz="1200" dirty="0" err="1"/>
              <a:t>Chergui</a:t>
            </a:r>
            <a:r>
              <a:rPr lang="en-US" sz="1200" dirty="0"/>
              <a:t>, F. Carbone, </a:t>
            </a:r>
            <a:r>
              <a:rPr lang="en-US" sz="1200" dirty="0" smtClean="0">
                <a:solidFill>
                  <a:srgbClr val="FF0000"/>
                </a:solidFill>
              </a:rPr>
              <a:t>EPJ </a:t>
            </a:r>
            <a:r>
              <a:rPr lang="en-US" sz="1200" dirty="0">
                <a:solidFill>
                  <a:srgbClr val="FF0000"/>
                </a:solidFill>
              </a:rPr>
              <a:t>222, </a:t>
            </a:r>
            <a:r>
              <a:rPr lang="en-US" sz="1200" dirty="0" smtClean="0">
                <a:solidFill>
                  <a:srgbClr val="FF0000"/>
                </a:solidFill>
              </a:rPr>
              <a:t>1223</a:t>
            </a:r>
            <a:r>
              <a:rPr lang="en-US" sz="1200" dirty="0">
                <a:solidFill>
                  <a:srgbClr val="FF0000"/>
                </a:solidFill>
              </a:rPr>
              <a:t>-1239, (2013).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6550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50" y="1192374"/>
            <a:ext cx="6618441" cy="4785979"/>
          </a:xfrm>
          <a:prstGeom prst="rect">
            <a:avLst/>
          </a:prstGeom>
        </p:spPr>
      </p:pic>
      <p:sp>
        <p:nvSpPr>
          <p:cNvPr id="6" name="ZoneTexte 3"/>
          <p:cNvSpPr txBox="1"/>
          <p:nvPr/>
        </p:nvSpPr>
        <p:spPr>
          <a:xfrm>
            <a:off x="6789891" y="1927253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 smtClean="0"/>
              <a:t>Ultrafast</a:t>
            </a:r>
            <a:r>
              <a:rPr lang="fr-CH" dirty="0" smtClean="0"/>
              <a:t> </a:t>
            </a:r>
            <a:r>
              <a:rPr lang="fr-CH" dirty="0" err="1" smtClean="0"/>
              <a:t>experiments</a:t>
            </a:r>
            <a:r>
              <a:rPr lang="fr-CH" dirty="0" smtClean="0"/>
              <a:t> </a:t>
            </a:r>
            <a:r>
              <a:rPr lang="fr-CH" dirty="0" err="1" smtClean="0"/>
              <a:t>compared</a:t>
            </a:r>
            <a:r>
              <a:rPr lang="fr-CH" dirty="0" smtClean="0"/>
              <a:t> to </a:t>
            </a:r>
            <a:r>
              <a:rPr lang="fr-CH" dirty="0" err="1" smtClean="0"/>
              <a:t>static</a:t>
            </a:r>
            <a:r>
              <a:rPr lang="fr-CH" dirty="0" smtClean="0"/>
              <a:t> Raman </a:t>
            </a:r>
            <a:r>
              <a:rPr lang="fr-CH" dirty="0" err="1" smtClean="0"/>
              <a:t>scattering</a:t>
            </a:r>
            <a:endParaRPr lang="fr-CH" dirty="0" smtClean="0"/>
          </a:p>
        </p:txBody>
      </p:sp>
      <p:pic>
        <p:nvPicPr>
          <p:cNvPr id="7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5517" y="3110592"/>
            <a:ext cx="2092540" cy="17329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51814" y="5192486"/>
            <a:ext cx="269422" cy="359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mechanisms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smtClean="0">
                  <a:solidFill>
                    <a:schemeClr val="bg1"/>
                  </a:solidFill>
                </a:rPr>
                <a:t>FFT of the time-domain </a:t>
              </a:r>
              <a:r>
                <a:rPr lang="it-IT" dirty="0" err="1" smtClean="0">
                  <a:solidFill>
                    <a:schemeClr val="bg1"/>
                  </a:solidFill>
                </a:rPr>
                <a:t>signal</a:t>
              </a:r>
              <a:r>
                <a:rPr lang="it-IT" dirty="0" smtClean="0">
                  <a:solidFill>
                    <a:schemeClr val="bg1"/>
                  </a:solidFill>
                </a:rPr>
                <a:t> and the SC gap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095" y="5999238"/>
            <a:ext cx="9207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"Coupling of a high-energy excitation to superconducting </a:t>
            </a:r>
            <a:r>
              <a:rPr lang="en-US" sz="1200" dirty="0" err="1">
                <a:solidFill>
                  <a:srgbClr val="0000FF"/>
                </a:solidFill>
              </a:rPr>
              <a:t>quasiparticles</a:t>
            </a:r>
            <a:r>
              <a:rPr lang="en-US" sz="1200" dirty="0">
                <a:solidFill>
                  <a:srgbClr val="0000FF"/>
                </a:solidFill>
              </a:rPr>
              <a:t> in a </a:t>
            </a:r>
            <a:r>
              <a:rPr lang="en-US" sz="1200" dirty="0" err="1">
                <a:solidFill>
                  <a:srgbClr val="0000FF"/>
                </a:solidFill>
              </a:rPr>
              <a:t>cuprate</a:t>
            </a:r>
            <a:r>
              <a:rPr lang="en-US" sz="1200" dirty="0">
                <a:solidFill>
                  <a:srgbClr val="0000FF"/>
                </a:solidFill>
              </a:rPr>
              <a:t> from coherent charge fluctuation spectroscopy",</a:t>
            </a:r>
            <a:r>
              <a:rPr lang="en-US" sz="1200" dirty="0"/>
              <a:t> </a:t>
            </a:r>
          </a:p>
          <a:p>
            <a:r>
              <a:rPr lang="en-US" sz="1200" dirty="0"/>
              <a:t>B. </a:t>
            </a:r>
            <a:r>
              <a:rPr lang="en-US" sz="1200" dirty="0" err="1"/>
              <a:t>Mansart</a:t>
            </a:r>
            <a:r>
              <a:rPr lang="en-US" sz="1200" dirty="0"/>
              <a:t>, J. </a:t>
            </a:r>
            <a:r>
              <a:rPr lang="en-US" sz="1200" dirty="0" err="1"/>
              <a:t>Lorenzana</a:t>
            </a:r>
            <a:r>
              <a:rPr lang="en-US" sz="1200" dirty="0"/>
              <a:t>,  A. </a:t>
            </a:r>
            <a:r>
              <a:rPr lang="en-US" sz="1200" dirty="0" err="1"/>
              <a:t>Mahn</a:t>
            </a:r>
            <a:r>
              <a:rPr lang="en-US" sz="1200" dirty="0"/>
              <a:t>, A. </a:t>
            </a:r>
            <a:r>
              <a:rPr lang="en-US" sz="1200" dirty="0" err="1"/>
              <a:t>Odeh</a:t>
            </a:r>
            <a:r>
              <a:rPr lang="en-US" sz="1200" dirty="0"/>
              <a:t>, M. </a:t>
            </a:r>
            <a:r>
              <a:rPr lang="en-US" sz="1200" dirty="0" err="1"/>
              <a:t>Scarongella,M</a:t>
            </a:r>
            <a:r>
              <a:rPr lang="en-US" sz="1200" dirty="0"/>
              <a:t>. </a:t>
            </a:r>
            <a:r>
              <a:rPr lang="en-US" sz="1200" dirty="0" err="1"/>
              <a:t>Chergui</a:t>
            </a:r>
            <a:r>
              <a:rPr lang="en-US" sz="1200" dirty="0"/>
              <a:t>, and F. Carbone, </a:t>
            </a:r>
            <a:r>
              <a:rPr lang="en-US" sz="1200" dirty="0">
                <a:solidFill>
                  <a:srgbClr val="FF0000"/>
                </a:solidFill>
              </a:rPr>
              <a:t>PNAS 110, 4539 (2013)</a:t>
            </a:r>
            <a:r>
              <a:rPr lang="en-US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“Investigating </a:t>
            </a:r>
            <a:r>
              <a:rPr lang="en-US" sz="1200" dirty="0">
                <a:solidFill>
                  <a:srgbClr val="0000FF"/>
                </a:solidFill>
              </a:rPr>
              <a:t>pairing interactions with coherent charge fluctuation spectroscopy",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J</a:t>
            </a:r>
            <a:r>
              <a:rPr lang="en-US" sz="1200" dirty="0"/>
              <a:t>. </a:t>
            </a:r>
            <a:r>
              <a:rPr lang="en-US" sz="1200" dirty="0" err="1"/>
              <a:t>Lorenzana</a:t>
            </a:r>
            <a:r>
              <a:rPr lang="en-US" sz="1200" dirty="0"/>
              <a:t>, B. </a:t>
            </a:r>
            <a:r>
              <a:rPr lang="en-US" sz="1200" dirty="0" err="1"/>
              <a:t>Mansart</a:t>
            </a:r>
            <a:r>
              <a:rPr lang="en-US" sz="1200" dirty="0"/>
              <a:t>, A. Mann, A. </a:t>
            </a:r>
            <a:r>
              <a:rPr lang="en-US" sz="1200" dirty="0" err="1"/>
              <a:t>Odeh</a:t>
            </a:r>
            <a:r>
              <a:rPr lang="en-US" sz="1200" dirty="0"/>
              <a:t>, M. </a:t>
            </a:r>
            <a:r>
              <a:rPr lang="en-US" sz="1200" dirty="0" err="1"/>
              <a:t>Chergui</a:t>
            </a:r>
            <a:r>
              <a:rPr lang="en-US" sz="1200" dirty="0"/>
              <a:t>, F. Carbone, </a:t>
            </a:r>
            <a:r>
              <a:rPr lang="en-US" sz="1200" dirty="0" smtClean="0">
                <a:solidFill>
                  <a:srgbClr val="FF0000"/>
                </a:solidFill>
              </a:rPr>
              <a:t>EPJ </a:t>
            </a:r>
            <a:r>
              <a:rPr lang="en-US" sz="1200" dirty="0">
                <a:solidFill>
                  <a:srgbClr val="FF0000"/>
                </a:solidFill>
              </a:rPr>
              <a:t>222, </a:t>
            </a:r>
            <a:r>
              <a:rPr lang="en-US" sz="1200" dirty="0" smtClean="0">
                <a:solidFill>
                  <a:srgbClr val="FF0000"/>
                </a:solidFill>
              </a:rPr>
              <a:t>1223</a:t>
            </a:r>
            <a:r>
              <a:rPr lang="en-US" sz="1200" dirty="0">
                <a:solidFill>
                  <a:srgbClr val="FF0000"/>
                </a:solidFill>
              </a:rPr>
              <a:t>-1239, (2013).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3775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6789891" y="1927253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 smtClean="0"/>
              <a:t>Ultrafast</a:t>
            </a:r>
            <a:r>
              <a:rPr lang="fr-CH" dirty="0" smtClean="0"/>
              <a:t> </a:t>
            </a:r>
            <a:r>
              <a:rPr lang="fr-CH" dirty="0" err="1" smtClean="0"/>
              <a:t>experiments</a:t>
            </a:r>
            <a:r>
              <a:rPr lang="fr-CH" dirty="0" smtClean="0"/>
              <a:t> </a:t>
            </a:r>
            <a:r>
              <a:rPr lang="fr-CH" dirty="0" err="1" smtClean="0"/>
              <a:t>compared</a:t>
            </a:r>
            <a:r>
              <a:rPr lang="fr-CH" dirty="0" smtClean="0"/>
              <a:t> to </a:t>
            </a:r>
            <a:r>
              <a:rPr lang="fr-CH" dirty="0" err="1" smtClean="0"/>
              <a:t>static</a:t>
            </a:r>
            <a:r>
              <a:rPr lang="fr-CH" dirty="0" smtClean="0"/>
              <a:t> Raman </a:t>
            </a:r>
            <a:r>
              <a:rPr lang="fr-CH" dirty="0" err="1" smtClean="0"/>
              <a:t>scattering</a:t>
            </a:r>
            <a:endParaRPr lang="fr-CH" dirty="0" smtClean="0"/>
          </a:p>
        </p:txBody>
      </p:sp>
      <p:pic>
        <p:nvPicPr>
          <p:cNvPr id="6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5517" y="3110592"/>
            <a:ext cx="2092540" cy="1732929"/>
          </a:xfrm>
          <a:prstGeom prst="rect">
            <a:avLst/>
          </a:prstGeom>
        </p:spPr>
      </p:pic>
      <p:pic>
        <p:nvPicPr>
          <p:cNvPr id="7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50" y="1192374"/>
            <a:ext cx="6618441" cy="4785979"/>
          </a:xfrm>
          <a:prstGeom prst="rect">
            <a:avLst/>
          </a:prstGeom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mechanisms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smtClean="0">
                  <a:solidFill>
                    <a:schemeClr val="bg1"/>
                  </a:solidFill>
                </a:rPr>
                <a:t>FFT of the time-domain </a:t>
              </a:r>
              <a:r>
                <a:rPr lang="it-IT" dirty="0" err="1" smtClean="0">
                  <a:solidFill>
                    <a:schemeClr val="bg1"/>
                  </a:solidFill>
                </a:rPr>
                <a:t>signal</a:t>
              </a:r>
              <a:r>
                <a:rPr lang="it-IT" dirty="0" smtClean="0">
                  <a:solidFill>
                    <a:schemeClr val="bg1"/>
                  </a:solidFill>
                </a:rPr>
                <a:t> and the SC gap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095" y="5999238"/>
            <a:ext cx="9207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"Coupling of a high-energy excitation to superconducting </a:t>
            </a:r>
            <a:r>
              <a:rPr lang="en-US" sz="1200" dirty="0" err="1">
                <a:solidFill>
                  <a:srgbClr val="0000FF"/>
                </a:solidFill>
              </a:rPr>
              <a:t>quasiparticles</a:t>
            </a:r>
            <a:r>
              <a:rPr lang="en-US" sz="1200" dirty="0">
                <a:solidFill>
                  <a:srgbClr val="0000FF"/>
                </a:solidFill>
              </a:rPr>
              <a:t> in a </a:t>
            </a:r>
            <a:r>
              <a:rPr lang="en-US" sz="1200" dirty="0" err="1">
                <a:solidFill>
                  <a:srgbClr val="0000FF"/>
                </a:solidFill>
              </a:rPr>
              <a:t>cuprate</a:t>
            </a:r>
            <a:r>
              <a:rPr lang="en-US" sz="1200" dirty="0">
                <a:solidFill>
                  <a:srgbClr val="0000FF"/>
                </a:solidFill>
              </a:rPr>
              <a:t> from coherent charge fluctuation spectroscopy",</a:t>
            </a:r>
            <a:r>
              <a:rPr lang="en-US" sz="1200" dirty="0"/>
              <a:t> </a:t>
            </a:r>
          </a:p>
          <a:p>
            <a:r>
              <a:rPr lang="en-US" sz="1200" dirty="0"/>
              <a:t>B. </a:t>
            </a:r>
            <a:r>
              <a:rPr lang="en-US" sz="1200" dirty="0" err="1"/>
              <a:t>Mansart</a:t>
            </a:r>
            <a:r>
              <a:rPr lang="en-US" sz="1200" dirty="0"/>
              <a:t>, J. </a:t>
            </a:r>
            <a:r>
              <a:rPr lang="en-US" sz="1200" dirty="0" err="1"/>
              <a:t>Lorenzana</a:t>
            </a:r>
            <a:r>
              <a:rPr lang="en-US" sz="1200" dirty="0"/>
              <a:t>,  A. </a:t>
            </a:r>
            <a:r>
              <a:rPr lang="en-US" sz="1200" dirty="0" err="1"/>
              <a:t>Mahn</a:t>
            </a:r>
            <a:r>
              <a:rPr lang="en-US" sz="1200" dirty="0"/>
              <a:t>, A. </a:t>
            </a:r>
            <a:r>
              <a:rPr lang="en-US" sz="1200" dirty="0" err="1"/>
              <a:t>Odeh</a:t>
            </a:r>
            <a:r>
              <a:rPr lang="en-US" sz="1200" dirty="0"/>
              <a:t>, M. </a:t>
            </a:r>
            <a:r>
              <a:rPr lang="en-US" sz="1200" dirty="0" err="1"/>
              <a:t>Scarongella,M</a:t>
            </a:r>
            <a:r>
              <a:rPr lang="en-US" sz="1200" dirty="0"/>
              <a:t>. </a:t>
            </a:r>
            <a:r>
              <a:rPr lang="en-US" sz="1200" dirty="0" err="1"/>
              <a:t>Chergui</a:t>
            </a:r>
            <a:r>
              <a:rPr lang="en-US" sz="1200" dirty="0"/>
              <a:t>, and F. Carbone, </a:t>
            </a:r>
            <a:r>
              <a:rPr lang="en-US" sz="1200" dirty="0">
                <a:solidFill>
                  <a:srgbClr val="FF0000"/>
                </a:solidFill>
              </a:rPr>
              <a:t>PNAS 110, 4539 (2013)</a:t>
            </a:r>
            <a:r>
              <a:rPr lang="en-US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“Investigating </a:t>
            </a:r>
            <a:r>
              <a:rPr lang="en-US" sz="1200" dirty="0">
                <a:solidFill>
                  <a:srgbClr val="0000FF"/>
                </a:solidFill>
              </a:rPr>
              <a:t>pairing interactions with coherent charge fluctuation spectroscopy",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J</a:t>
            </a:r>
            <a:r>
              <a:rPr lang="en-US" sz="1200" dirty="0"/>
              <a:t>. </a:t>
            </a:r>
            <a:r>
              <a:rPr lang="en-US" sz="1200" dirty="0" err="1"/>
              <a:t>Lorenzana</a:t>
            </a:r>
            <a:r>
              <a:rPr lang="en-US" sz="1200" dirty="0"/>
              <a:t>, B. </a:t>
            </a:r>
            <a:r>
              <a:rPr lang="en-US" sz="1200" dirty="0" err="1"/>
              <a:t>Mansart</a:t>
            </a:r>
            <a:r>
              <a:rPr lang="en-US" sz="1200" dirty="0"/>
              <a:t>, A. Mann, A. </a:t>
            </a:r>
            <a:r>
              <a:rPr lang="en-US" sz="1200" dirty="0" err="1"/>
              <a:t>Odeh</a:t>
            </a:r>
            <a:r>
              <a:rPr lang="en-US" sz="1200" dirty="0"/>
              <a:t>, M. </a:t>
            </a:r>
            <a:r>
              <a:rPr lang="en-US" sz="1200" dirty="0" err="1"/>
              <a:t>Chergui</a:t>
            </a:r>
            <a:r>
              <a:rPr lang="en-US" sz="1200" dirty="0"/>
              <a:t>, F. Carbone, </a:t>
            </a:r>
            <a:r>
              <a:rPr lang="en-US" sz="1200" dirty="0" smtClean="0">
                <a:solidFill>
                  <a:srgbClr val="FF0000"/>
                </a:solidFill>
              </a:rPr>
              <a:t>EPJ </a:t>
            </a:r>
            <a:r>
              <a:rPr lang="en-US" sz="1200" dirty="0">
                <a:solidFill>
                  <a:srgbClr val="FF0000"/>
                </a:solidFill>
              </a:rPr>
              <a:t>222, </a:t>
            </a:r>
            <a:r>
              <a:rPr lang="en-US" sz="1200" dirty="0" smtClean="0">
                <a:solidFill>
                  <a:srgbClr val="FF0000"/>
                </a:solidFill>
              </a:rPr>
              <a:t>1223</a:t>
            </a:r>
            <a:r>
              <a:rPr lang="en-US" sz="1200" dirty="0">
                <a:solidFill>
                  <a:srgbClr val="FF0000"/>
                </a:solidFill>
              </a:rPr>
              <a:t>-1239, (2013).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04094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derson_poster_big_en.gif"/>
          <p:cNvPicPr>
            <a:picLocks noChangeAspect="1"/>
          </p:cNvPicPr>
          <p:nvPr/>
        </p:nvPicPr>
        <p:blipFill>
          <a:blip r:embed="rId2" cstate="print"/>
          <a:srcRect t="14359" b="64308"/>
          <a:stretch>
            <a:fillRect/>
          </a:stretch>
        </p:blipFill>
        <p:spPr>
          <a:xfrm>
            <a:off x="478706" y="439518"/>
            <a:ext cx="8048433" cy="22954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85426" y="2648856"/>
            <a:ext cx="7400091" cy="3035905"/>
            <a:chOff x="285426" y="2648856"/>
            <a:chExt cx="7400091" cy="3035905"/>
          </a:xfrm>
        </p:grpSpPr>
        <p:grpSp>
          <p:nvGrpSpPr>
            <p:cNvPr id="6" name="Group 5"/>
            <p:cNvGrpSpPr/>
            <p:nvPr/>
          </p:nvGrpSpPr>
          <p:grpSpPr>
            <a:xfrm>
              <a:off x="285426" y="2648856"/>
              <a:ext cx="6004098" cy="3035905"/>
              <a:chOff x="2002950" y="1689100"/>
              <a:chExt cx="7810500" cy="381725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095500" y="1689100"/>
                <a:ext cx="4953000" cy="34671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002950" y="5112658"/>
                <a:ext cx="7810500" cy="393700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4318001" y="3168952"/>
              <a:ext cx="336751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Coupling between photons and</a:t>
              </a:r>
            </a:p>
            <a:p>
              <a:r>
                <a:rPr lang="en-US" dirty="0" smtClean="0"/>
                <a:t>Cooper pairs in the gap region</a:t>
              </a:r>
            </a:p>
            <a:p>
              <a:r>
                <a:rPr lang="en-US" dirty="0" smtClean="0"/>
                <a:t>Yields massive bosons</a:t>
              </a:r>
              <a:endParaRPr lang="en-US" dirty="0"/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mechanisms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smtClean="0">
                  <a:solidFill>
                    <a:schemeClr val="bg1"/>
                  </a:solidFill>
                </a:rPr>
                <a:t>Intimate </a:t>
              </a:r>
              <a:r>
                <a:rPr lang="it-IT" dirty="0" err="1" smtClean="0">
                  <a:solidFill>
                    <a:schemeClr val="bg1"/>
                  </a:solidFill>
                </a:rPr>
                <a:t>meaning</a:t>
              </a:r>
              <a:r>
                <a:rPr lang="it-IT" dirty="0" smtClean="0">
                  <a:solidFill>
                    <a:schemeClr val="bg1"/>
                  </a:solidFill>
                </a:rPr>
                <a:t> of the gap in SC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9334" y="576943"/>
            <a:ext cx="8991080" cy="6281057"/>
            <a:chOff x="169334" y="576943"/>
            <a:chExt cx="8991080" cy="628105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334" y="5591446"/>
              <a:ext cx="8720667" cy="126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904" y="576943"/>
              <a:ext cx="4354286" cy="5059438"/>
            </a:xfrm>
            <a:prstGeom prst="rect">
              <a:avLst/>
            </a:prstGeom>
          </p:spPr>
        </p:pic>
        <p:pic>
          <p:nvPicPr>
            <p:cNvPr id="18" name="Imag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027"/>
            <a:stretch/>
          </p:blipFill>
          <p:spPr>
            <a:xfrm>
              <a:off x="4584094" y="580573"/>
              <a:ext cx="4565812" cy="501952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241150" y="652080"/>
              <a:ext cx="29192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PNAS </a:t>
              </a:r>
              <a:r>
                <a:rPr lang="en-US" sz="1400" b="1" dirty="0"/>
                <a:t>110, </a:t>
              </a:r>
              <a:r>
                <a:rPr lang="en-US" sz="1400" b="1" dirty="0" smtClean="0"/>
                <a:t>4539 19 March </a:t>
              </a:r>
              <a:r>
                <a:rPr lang="en-US" sz="1400" b="1" dirty="0"/>
                <a:t>(2013)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88935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216" y="709934"/>
            <a:ext cx="8617320" cy="5455476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Overview of ultrafast experiments in solids:</a:t>
            </a:r>
          </a:p>
          <a:p>
            <a:pPr marL="457200" indent="-457200"/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	- The mechanisms behind phase transitions and the formation of different states of matter.</a:t>
            </a:r>
          </a:p>
          <a:p>
            <a:pPr marL="457200" indent="-457200"/>
            <a:r>
              <a:rPr lang="en-US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- Where are these phenomena observable?</a:t>
            </a:r>
          </a:p>
          <a:p>
            <a:pPr marL="457200" indent="-457200"/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- Information in multiple dimensions, static (steady state) and time-resolved.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/>
            <a:r>
              <a:rPr lang="en-US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- How to perform specific excitations in solids.</a:t>
            </a:r>
          </a:p>
          <a:p>
            <a:pPr marL="457200" indent="-457200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 startAt="2"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Examples</a:t>
            </a:r>
          </a:p>
          <a:p>
            <a:pPr marL="457200" indent="-457200">
              <a:buAutoNum type="arabicPeriod" startAt="2"/>
            </a:pP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- The ISRS mechanism and the coherent oscillations of Cooper pairs.</a:t>
            </a:r>
          </a:p>
          <a:p>
            <a:pPr marL="457200" indent="-457200"/>
            <a:r>
              <a:rPr lang="en-US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Laser-induced uniaxial pressure to probe orbital-ordering or topological transitions</a:t>
            </a:r>
          </a:p>
          <a:p>
            <a:pPr marL="457200" indent="-457200"/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(talk by Luca Piazza).</a:t>
            </a:r>
          </a:p>
          <a:p>
            <a:pPr marL="457200" indent="-457200"/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marL="457200" indent="-457200">
              <a:buAutoNum type="arabicPeriod" startAt="3"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Perspective, combining tools</a:t>
            </a:r>
          </a:p>
          <a:p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- Choose what to excite and where to probe it……….X-ray pump/TEM probe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Outline</a:t>
              </a:r>
              <a:r>
                <a:rPr lang="it-IT" dirty="0" smtClean="0">
                  <a:solidFill>
                    <a:schemeClr val="bg1"/>
                  </a:solidFill>
                </a:rPr>
                <a:t>, </a:t>
              </a:r>
              <a:r>
                <a:rPr lang="it-IT" dirty="0" err="1" smtClean="0">
                  <a:solidFill>
                    <a:schemeClr val="bg1"/>
                  </a:solidFill>
                </a:rPr>
                <a:t>overview</a:t>
              </a:r>
              <a:r>
                <a:rPr lang="it-IT" dirty="0" smtClean="0">
                  <a:solidFill>
                    <a:schemeClr val="bg1"/>
                  </a:solidFill>
                </a:rPr>
                <a:t> of LUMES </a:t>
              </a:r>
              <a:r>
                <a:rPr lang="it-IT" dirty="0" err="1" smtClean="0">
                  <a:solidFill>
                    <a:schemeClr val="bg1"/>
                  </a:solidFill>
                </a:rPr>
                <a:t>activities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12933" r="14622"/>
          <a:stretch/>
        </p:blipFill>
        <p:spPr>
          <a:xfrm>
            <a:off x="133052" y="490712"/>
            <a:ext cx="4705043" cy="6262346"/>
          </a:xfrm>
          <a:prstGeom prst="rect">
            <a:avLst/>
          </a:prstGeom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mechanisms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Coherent</a:t>
              </a:r>
              <a:r>
                <a:rPr lang="it-IT" dirty="0" smtClean="0">
                  <a:solidFill>
                    <a:schemeClr val="bg1"/>
                  </a:solidFill>
                </a:rPr>
                <a:t> control via </a:t>
              </a:r>
              <a:r>
                <a:rPr lang="it-IT" dirty="0" err="1" smtClean="0">
                  <a:solidFill>
                    <a:schemeClr val="bg1"/>
                  </a:solidFill>
                </a:rPr>
                <a:t>chemical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selectivity</a:t>
              </a:r>
              <a:r>
                <a:rPr lang="it-IT" dirty="0" smtClean="0">
                  <a:solidFill>
                    <a:schemeClr val="bg1"/>
                  </a:solidFill>
                </a:rPr>
                <a:t> and </a:t>
              </a:r>
              <a:r>
                <a:rPr lang="it-IT" dirty="0" err="1" smtClean="0">
                  <a:solidFill>
                    <a:schemeClr val="bg1"/>
                  </a:solidFill>
                </a:rPr>
                <a:t>momentum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sensitivity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95337" y="1076476"/>
            <a:ext cx="414981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X-ray pump: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Higher yield for ISRS processes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@ comparable </a:t>
            </a:r>
            <a:r>
              <a:rPr lang="en-US" dirty="0" err="1" smtClean="0">
                <a:solidFill>
                  <a:srgbClr val="0000FF"/>
                </a:solidFill>
              </a:rPr>
              <a:t>fluence</a:t>
            </a:r>
            <a:r>
              <a:rPr lang="en-US" dirty="0" smtClean="0">
                <a:solidFill>
                  <a:srgbClr val="0000FF"/>
                </a:solidFill>
              </a:rPr>
              <a:t>, 10-100</a:t>
            </a:r>
          </a:p>
          <a:p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ore population of the excited state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Chemical selectivity</a:t>
            </a:r>
          </a:p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uning excitation energy at resonances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/>
              <a:t>Momentum sensitivity</a:t>
            </a:r>
          </a:p>
          <a:p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bility to prepare carriers anywhere in</a:t>
            </a:r>
          </a:p>
          <a:p>
            <a:r>
              <a:rPr lang="en-US" dirty="0">
                <a:solidFill>
                  <a:srgbClr val="0000FF"/>
                </a:solidFill>
              </a:rPr>
              <a:t>k</a:t>
            </a:r>
            <a:r>
              <a:rPr lang="en-US" dirty="0" smtClean="0">
                <a:solidFill>
                  <a:srgbClr val="0000FF"/>
                </a:solidFill>
              </a:rPr>
              <a:t>-space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04191" y="6035523"/>
            <a:ext cx="3862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</a:t>
            </a:r>
            <a:r>
              <a:rPr lang="en-US" sz="1200" dirty="0"/>
              <a:t>A proposal for </a:t>
            </a:r>
            <a:r>
              <a:rPr lang="en-US" sz="1200" dirty="0" err="1"/>
              <a:t>fs</a:t>
            </a:r>
            <a:r>
              <a:rPr lang="en-US" sz="1200" dirty="0"/>
              <a:t>-electron microscopy experiments </a:t>
            </a:r>
            <a:r>
              <a:rPr lang="en-US" sz="1200" dirty="0" smtClean="0"/>
              <a:t>on</a:t>
            </a:r>
          </a:p>
          <a:p>
            <a:r>
              <a:rPr lang="en-US" sz="1200" dirty="0" smtClean="0"/>
              <a:t>high</a:t>
            </a:r>
            <a:r>
              <a:rPr lang="en-US" sz="1200" dirty="0"/>
              <a:t>-</a:t>
            </a:r>
            <a:r>
              <a:rPr lang="en-US" sz="1200" dirty="0" smtClean="0"/>
              <a:t>energy excitations </a:t>
            </a:r>
            <a:r>
              <a:rPr lang="en-US" sz="1200" dirty="0"/>
              <a:t>in solids.</a:t>
            </a:r>
            <a:r>
              <a:rPr lang="en-US" sz="1200" dirty="0" smtClean="0"/>
              <a:t>”</a:t>
            </a:r>
          </a:p>
          <a:p>
            <a:r>
              <a:rPr lang="en-US" sz="1200" dirty="0" smtClean="0"/>
              <a:t>Submitted to </a:t>
            </a:r>
            <a:r>
              <a:rPr lang="en-US" sz="1200" dirty="0" smtClean="0">
                <a:solidFill>
                  <a:srgbClr val="FF0000"/>
                </a:solidFill>
              </a:rPr>
              <a:t>Micron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67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mechanisms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smtClean="0">
                  <a:solidFill>
                    <a:schemeClr val="bg1"/>
                  </a:solidFill>
                </a:rPr>
                <a:t>The </a:t>
              </a:r>
              <a:r>
                <a:rPr lang="it-IT" dirty="0" err="1" smtClean="0">
                  <a:solidFill>
                    <a:schemeClr val="bg1"/>
                  </a:solidFill>
                </a:rPr>
                <a:t>highest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potential</a:t>
              </a:r>
              <a:r>
                <a:rPr lang="it-IT" dirty="0" smtClean="0">
                  <a:solidFill>
                    <a:schemeClr val="bg1"/>
                  </a:solidFill>
                </a:rPr>
                <a:t> for the </a:t>
              </a:r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, the </a:t>
              </a:r>
              <a:r>
                <a:rPr lang="it-IT" dirty="0" err="1" smtClean="0">
                  <a:solidFill>
                    <a:schemeClr val="bg1"/>
                  </a:solidFill>
                </a:rPr>
                <a:t>widest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selection</a:t>
              </a:r>
              <a:r>
                <a:rPr lang="it-IT" dirty="0" smtClean="0">
                  <a:solidFill>
                    <a:schemeClr val="bg1"/>
                  </a:solidFill>
                </a:rPr>
                <a:t> for the probe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4970" y="870852"/>
            <a:ext cx="5471885" cy="5600104"/>
            <a:chOff x="224970" y="870852"/>
            <a:chExt cx="5471885" cy="5600104"/>
          </a:xfrm>
        </p:grpSpPr>
        <p:grpSp>
          <p:nvGrpSpPr>
            <p:cNvPr id="2" name="Group 1"/>
            <p:cNvGrpSpPr/>
            <p:nvPr/>
          </p:nvGrpSpPr>
          <p:grpSpPr>
            <a:xfrm>
              <a:off x="229809" y="870852"/>
              <a:ext cx="4620381" cy="5600104"/>
              <a:chOff x="229809" y="1076467"/>
              <a:chExt cx="4620381" cy="560010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99141" y="1246168"/>
                <a:ext cx="4226860" cy="3297033"/>
              </a:xfrm>
              <a:prstGeom prst="rect">
                <a:avLst/>
              </a:prstGeom>
            </p:spPr>
          </p:pic>
          <p:grpSp>
            <p:nvGrpSpPr>
              <p:cNvPr id="38" name="Group 37"/>
              <p:cNvGrpSpPr/>
              <p:nvPr/>
            </p:nvGrpSpPr>
            <p:grpSpPr>
              <a:xfrm>
                <a:off x="895045" y="4727446"/>
                <a:ext cx="3265717" cy="797591"/>
                <a:chOff x="979714" y="4296229"/>
                <a:chExt cx="3265717" cy="795867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979714" y="4301067"/>
                  <a:ext cx="474136" cy="769258"/>
                  <a:chOff x="979714" y="4301067"/>
                  <a:chExt cx="474136" cy="769258"/>
                </a:xfrm>
              </p:grpSpPr>
              <p:cxnSp>
                <p:nvCxnSpPr>
                  <p:cNvPr id="18" name="Straight Arrow Connector 17"/>
                  <p:cNvCxnSpPr/>
                  <p:nvPr/>
                </p:nvCxnSpPr>
                <p:spPr>
                  <a:xfrm flipV="1">
                    <a:off x="979714" y="4305905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/>
                  <p:cNvCxnSpPr/>
                  <p:nvPr/>
                </p:nvCxnSpPr>
                <p:spPr>
                  <a:xfrm flipV="1">
                    <a:off x="1204686" y="4301067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/>
                  <p:cNvCxnSpPr/>
                  <p:nvPr/>
                </p:nvCxnSpPr>
                <p:spPr>
                  <a:xfrm flipV="1">
                    <a:off x="1441754" y="4308325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1676400" y="4308324"/>
                  <a:ext cx="474136" cy="769258"/>
                  <a:chOff x="979714" y="4301067"/>
                  <a:chExt cx="474136" cy="769258"/>
                </a:xfrm>
              </p:grpSpPr>
              <p:cxnSp>
                <p:nvCxnSpPr>
                  <p:cNvPr id="23" name="Straight Arrow Connector 22"/>
                  <p:cNvCxnSpPr/>
                  <p:nvPr/>
                </p:nvCxnSpPr>
                <p:spPr>
                  <a:xfrm flipV="1">
                    <a:off x="979714" y="4305905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/>
                  <p:cNvCxnSpPr/>
                  <p:nvPr/>
                </p:nvCxnSpPr>
                <p:spPr>
                  <a:xfrm flipV="1">
                    <a:off x="1204686" y="4301067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Arrow Connector 24"/>
                  <p:cNvCxnSpPr/>
                  <p:nvPr/>
                </p:nvCxnSpPr>
                <p:spPr>
                  <a:xfrm flipV="1">
                    <a:off x="1441754" y="4308325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2377923" y="4296229"/>
                  <a:ext cx="474136" cy="769258"/>
                  <a:chOff x="979714" y="4301067"/>
                  <a:chExt cx="474136" cy="769258"/>
                </a:xfrm>
              </p:grpSpPr>
              <p:cxnSp>
                <p:nvCxnSpPr>
                  <p:cNvPr id="27" name="Straight Arrow Connector 26"/>
                  <p:cNvCxnSpPr/>
                  <p:nvPr/>
                </p:nvCxnSpPr>
                <p:spPr>
                  <a:xfrm flipV="1">
                    <a:off x="979714" y="4305905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/>
                  <p:cNvCxnSpPr/>
                  <p:nvPr/>
                </p:nvCxnSpPr>
                <p:spPr>
                  <a:xfrm flipV="1">
                    <a:off x="1204686" y="4301067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/>
                  <p:cNvCxnSpPr/>
                  <p:nvPr/>
                </p:nvCxnSpPr>
                <p:spPr>
                  <a:xfrm flipV="1">
                    <a:off x="1441754" y="4308325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3074609" y="4303486"/>
                  <a:ext cx="474136" cy="769258"/>
                  <a:chOff x="979714" y="4301067"/>
                  <a:chExt cx="474136" cy="769258"/>
                </a:xfrm>
              </p:grpSpPr>
              <p:cxnSp>
                <p:nvCxnSpPr>
                  <p:cNvPr id="31" name="Straight Arrow Connector 30"/>
                  <p:cNvCxnSpPr/>
                  <p:nvPr/>
                </p:nvCxnSpPr>
                <p:spPr>
                  <a:xfrm flipV="1">
                    <a:off x="979714" y="4305905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/>
                  <p:cNvCxnSpPr/>
                  <p:nvPr/>
                </p:nvCxnSpPr>
                <p:spPr>
                  <a:xfrm flipV="1">
                    <a:off x="1204686" y="4301067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Arrow Connector 32"/>
                  <p:cNvCxnSpPr/>
                  <p:nvPr/>
                </p:nvCxnSpPr>
                <p:spPr>
                  <a:xfrm flipV="1">
                    <a:off x="1441754" y="4308325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33"/>
                <p:cNvGrpSpPr/>
                <p:nvPr/>
              </p:nvGrpSpPr>
              <p:grpSpPr>
                <a:xfrm>
                  <a:off x="3771295" y="4322838"/>
                  <a:ext cx="474136" cy="769258"/>
                  <a:chOff x="979714" y="4301067"/>
                  <a:chExt cx="474136" cy="769258"/>
                </a:xfrm>
              </p:grpSpPr>
              <p:cxnSp>
                <p:nvCxnSpPr>
                  <p:cNvPr id="35" name="Straight Arrow Connector 34"/>
                  <p:cNvCxnSpPr/>
                  <p:nvPr/>
                </p:nvCxnSpPr>
                <p:spPr>
                  <a:xfrm flipV="1">
                    <a:off x="979714" y="4305905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/>
                  <p:cNvCxnSpPr/>
                  <p:nvPr/>
                </p:nvCxnSpPr>
                <p:spPr>
                  <a:xfrm flipV="1">
                    <a:off x="1204686" y="4301067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/>
                  <p:cNvCxnSpPr/>
                  <p:nvPr/>
                </p:nvCxnSpPr>
                <p:spPr>
                  <a:xfrm flipV="1">
                    <a:off x="1441754" y="4308325"/>
                    <a:ext cx="12096" cy="762000"/>
                  </a:xfrm>
                  <a:prstGeom prst="straightConnector1">
                    <a:avLst/>
                  </a:prstGeom>
                  <a:ln w="57150" cmpd="sng">
                    <a:solidFill>
                      <a:srgbClr val="BD1D1D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9" name="TextBox 38"/>
              <p:cNvSpPr txBox="1"/>
              <p:nvPr/>
            </p:nvSpPr>
            <p:spPr>
              <a:xfrm>
                <a:off x="1548190" y="5464436"/>
                <a:ext cx="1908470" cy="370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Tuning the pump</a:t>
                </a:r>
                <a:endParaRPr lang="en-US" dirty="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29809" y="1076467"/>
                <a:ext cx="4620381" cy="56001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24970" y="5834553"/>
              <a:ext cx="5471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L-edge excitation yields 10-100 times more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Bogoliubons</a:t>
              </a:r>
              <a:r>
                <a:rPr lang="en-US" sz="1400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then 1.55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eV</a:t>
              </a:r>
              <a:r>
                <a:rPr lang="en-US" sz="1400" dirty="0" smtClean="0">
                  <a:solidFill>
                    <a:srgbClr val="FF0000"/>
                  </a:solidFill>
                </a:rPr>
                <a:t> excitation at comparable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fluence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34857" y="816534"/>
            <a:ext cx="4119638" cy="5654422"/>
            <a:chOff x="4934857" y="1022149"/>
            <a:chExt cx="4119638" cy="565442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 cstate="print"/>
            <a:srcRect r="43915"/>
            <a:stretch/>
          </p:blipFill>
          <p:spPr>
            <a:xfrm>
              <a:off x="5045927" y="1197421"/>
              <a:ext cx="2174930" cy="199672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 cstate="print"/>
            <a:srcRect l="39088" t="13889" r="31944" b="60979"/>
            <a:stretch/>
          </p:blipFill>
          <p:spPr>
            <a:xfrm>
              <a:off x="4981586" y="3459235"/>
              <a:ext cx="2408608" cy="1567247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7361601" y="1026986"/>
              <a:ext cx="1443732" cy="2007085"/>
              <a:chOff x="43982" y="4595090"/>
              <a:chExt cx="1443732" cy="2007082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302384" y="4595090"/>
                <a:ext cx="959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diffraction</a:t>
                </a: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24224" t="9596" r="25916" b="17341"/>
              <a:stretch/>
            </p:blipFill>
            <p:spPr>
              <a:xfrm>
                <a:off x="43982" y="4995333"/>
                <a:ext cx="1443732" cy="1606839"/>
              </a:xfrm>
              <a:prstGeom prst="rect">
                <a:avLst/>
              </a:prstGeom>
            </p:spPr>
          </p:pic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38570" y="3713233"/>
              <a:ext cx="1390953" cy="1320527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5921824" y="1022149"/>
              <a:ext cx="653670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optics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457366" y="3230743"/>
              <a:ext cx="1342360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photoemission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78909" y="3298476"/>
              <a:ext cx="1749197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Lorentz microscopy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999238" y="5104190"/>
              <a:ext cx="219949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Choosing the probe</a:t>
              </a:r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934857" y="1059531"/>
              <a:ext cx="4119638" cy="5617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49369" y="6011142"/>
              <a:ext cx="31786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Broad search for SC resonance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2095" y="6507235"/>
            <a:ext cx="9240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</a:t>
            </a:r>
            <a:r>
              <a:rPr lang="en-US" sz="1200" dirty="0"/>
              <a:t>A proposal for </a:t>
            </a:r>
            <a:r>
              <a:rPr lang="en-US" sz="1200" dirty="0" err="1"/>
              <a:t>fs</a:t>
            </a:r>
            <a:r>
              <a:rPr lang="en-US" sz="1200" dirty="0"/>
              <a:t>-electron microscopy experiments </a:t>
            </a:r>
            <a:r>
              <a:rPr lang="en-US" sz="1200" dirty="0" smtClean="0"/>
              <a:t>on high</a:t>
            </a:r>
            <a:r>
              <a:rPr lang="en-US" sz="1200" dirty="0"/>
              <a:t>-</a:t>
            </a:r>
            <a:r>
              <a:rPr lang="en-US" sz="1200" dirty="0" smtClean="0"/>
              <a:t>energy excitations </a:t>
            </a:r>
            <a:r>
              <a:rPr lang="en-US" sz="1200" dirty="0"/>
              <a:t>in solids.</a:t>
            </a:r>
            <a:r>
              <a:rPr lang="en-US" sz="1200" dirty="0" smtClean="0"/>
              <a:t>” Submitted to </a:t>
            </a:r>
            <a:r>
              <a:rPr lang="en-US" sz="1200" dirty="0" smtClean="0">
                <a:solidFill>
                  <a:srgbClr val="FF0000"/>
                </a:solidFill>
              </a:rPr>
              <a:t>Micron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18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37810" y="595699"/>
            <a:ext cx="7051523" cy="4943750"/>
            <a:chOff x="1426370" y="668269"/>
            <a:chExt cx="5637249" cy="4943750"/>
          </a:xfrm>
        </p:grpSpPr>
        <p:pic>
          <p:nvPicPr>
            <p:cNvPr id="4096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6370" y="668269"/>
              <a:ext cx="5637249" cy="4943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66379" y="3152371"/>
              <a:ext cx="2527905" cy="2351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mechanisms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smtClean="0">
                  <a:solidFill>
                    <a:schemeClr val="bg1"/>
                  </a:solidFill>
                </a:rPr>
                <a:t>SC </a:t>
              </a:r>
              <a:r>
                <a:rPr lang="it-IT" dirty="0" err="1" smtClean="0">
                  <a:solidFill>
                    <a:schemeClr val="bg1"/>
                  </a:solidFill>
                </a:rPr>
                <a:t>dynamics</a:t>
              </a:r>
              <a:r>
                <a:rPr lang="it-IT" dirty="0" smtClean="0">
                  <a:solidFill>
                    <a:schemeClr val="bg1"/>
                  </a:solidFill>
                </a:rPr>
                <a:t>, </a:t>
              </a:r>
              <a:r>
                <a:rPr lang="it-IT" dirty="0" err="1" smtClean="0">
                  <a:solidFill>
                    <a:schemeClr val="bg1"/>
                  </a:solidFill>
                </a:rPr>
                <a:t>photodoping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t="74653"/>
          <a:stretch/>
        </p:blipFill>
        <p:spPr>
          <a:xfrm>
            <a:off x="0" y="6241144"/>
            <a:ext cx="7245048" cy="628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/>
          <a:srcRect l="37897" t="5632" r="39566" b="87056"/>
          <a:stretch/>
        </p:blipFill>
        <p:spPr>
          <a:xfrm>
            <a:off x="4620379" y="5726422"/>
            <a:ext cx="4088190" cy="454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/>
          <a:srcRect t="16356" b="34413"/>
          <a:stretch/>
        </p:blipFill>
        <p:spPr>
          <a:xfrm>
            <a:off x="0" y="5573403"/>
            <a:ext cx="4390571" cy="740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roup 315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7" name="Rectangle 316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Excitation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mechanisms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318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19" name="Group 318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20" name="Rectangle 319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smtClean="0">
                  <a:solidFill>
                    <a:schemeClr val="bg1"/>
                  </a:solidFill>
                  <a:sym typeface="Symbol" charset="0"/>
                </a:rPr>
                <a:t>Combine </a:t>
              </a:r>
              <a:r>
                <a:rPr lang="it-IT" dirty="0" err="1" smtClean="0">
                  <a:solidFill>
                    <a:schemeClr val="bg1"/>
                  </a:solidFill>
                  <a:sym typeface="Symbol" charset="0"/>
                </a:rPr>
                <a:t>broad</a:t>
              </a:r>
              <a:r>
                <a:rPr lang="it-IT" dirty="0" smtClean="0">
                  <a:solidFill>
                    <a:schemeClr val="bg1"/>
                  </a:solidFill>
                  <a:sym typeface="Symbol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sym typeface="Symbol" charset="0"/>
                </a:rPr>
                <a:t>probing</a:t>
              </a:r>
              <a:r>
                <a:rPr lang="it-IT" dirty="0" smtClean="0">
                  <a:solidFill>
                    <a:schemeClr val="bg1"/>
                  </a:solidFill>
                  <a:sym typeface="Symbol" charset="0"/>
                </a:rPr>
                <a:t> and </a:t>
              </a:r>
              <a:r>
                <a:rPr lang="it-IT" dirty="0" err="1" smtClean="0">
                  <a:solidFill>
                    <a:schemeClr val="bg1"/>
                  </a:solidFill>
                  <a:sym typeface="Symbol" charset="0"/>
                </a:rPr>
                <a:t>pumping</a:t>
              </a:r>
              <a:r>
                <a:rPr lang="it-IT" dirty="0" smtClean="0">
                  <a:solidFill>
                    <a:schemeClr val="bg1"/>
                  </a:solidFill>
                  <a:sym typeface="Symbol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sym typeface="Symbol" charset="0"/>
                </a:rPr>
                <a:t>range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321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2384547" y="604759"/>
            <a:ext cx="5663923" cy="2721433"/>
            <a:chOff x="2384547" y="604759"/>
            <a:chExt cx="5663923" cy="2721433"/>
          </a:xfrm>
        </p:grpSpPr>
        <p:grpSp>
          <p:nvGrpSpPr>
            <p:cNvPr id="315" name="Group 314"/>
            <p:cNvGrpSpPr/>
            <p:nvPr/>
          </p:nvGrpSpPr>
          <p:grpSpPr>
            <a:xfrm>
              <a:off x="2384547" y="604759"/>
              <a:ext cx="3857006" cy="2721433"/>
              <a:chOff x="2481307" y="483809"/>
              <a:chExt cx="3857006" cy="2721433"/>
            </a:xfrm>
          </p:grpSpPr>
          <p:grpSp>
            <p:nvGrpSpPr>
              <p:cNvPr id="314" name="Group 313"/>
              <p:cNvGrpSpPr/>
              <p:nvPr/>
            </p:nvGrpSpPr>
            <p:grpSpPr>
              <a:xfrm>
                <a:off x="2481307" y="483809"/>
                <a:ext cx="3796452" cy="2510850"/>
                <a:chOff x="-234502" y="586128"/>
                <a:chExt cx="8587181" cy="6066660"/>
              </a:xfrm>
            </p:grpSpPr>
            <p:cxnSp>
              <p:nvCxnSpPr>
                <p:cNvPr id="309" name="Straight Arrow Connector 308"/>
                <p:cNvCxnSpPr/>
                <p:nvPr/>
              </p:nvCxnSpPr>
              <p:spPr>
                <a:xfrm>
                  <a:off x="1612054" y="3626665"/>
                  <a:ext cx="6533610" cy="295506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Arrow Connector 309"/>
                <p:cNvCxnSpPr/>
                <p:nvPr/>
              </p:nvCxnSpPr>
              <p:spPr>
                <a:xfrm flipH="1">
                  <a:off x="85510" y="3632533"/>
                  <a:ext cx="1532396" cy="142281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Arrow Connector 310"/>
                <p:cNvCxnSpPr/>
                <p:nvPr/>
              </p:nvCxnSpPr>
              <p:spPr>
                <a:xfrm flipV="1">
                  <a:off x="1623758" y="586128"/>
                  <a:ext cx="509" cy="307669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2" name="TextBox 311"/>
                <p:cNvSpPr txBox="1"/>
                <p:nvPr/>
              </p:nvSpPr>
              <p:spPr>
                <a:xfrm rot="1448097">
                  <a:off x="6136575" y="6132237"/>
                  <a:ext cx="2216104" cy="520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Energy loss, (</a:t>
                  </a:r>
                  <a:r>
                    <a:rPr lang="en-US" sz="800" dirty="0" err="1" smtClean="0"/>
                    <a:t>eV</a:t>
                  </a:r>
                  <a:r>
                    <a:rPr lang="en-US" sz="800" dirty="0" smtClean="0"/>
                    <a:t>)</a:t>
                  </a:r>
                  <a:endParaRPr lang="en-US" sz="800" dirty="0"/>
                </a:p>
              </p:txBody>
            </p:sp>
            <p:sp>
              <p:nvSpPr>
                <p:cNvPr id="313" name="TextBox 312"/>
                <p:cNvSpPr txBox="1"/>
                <p:nvPr/>
              </p:nvSpPr>
              <p:spPr>
                <a:xfrm rot="19094823">
                  <a:off x="-234502" y="3874411"/>
                  <a:ext cx="2013058" cy="520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err="1"/>
                    <a:t>r</a:t>
                  </a:r>
                  <a:r>
                    <a:rPr lang="en-US" sz="800" dirty="0" err="1" smtClean="0"/>
                    <a:t>ec.space</a:t>
                  </a:r>
                  <a:r>
                    <a:rPr lang="en-US" sz="800" dirty="0" smtClean="0"/>
                    <a:t>, (A</a:t>
                  </a:r>
                  <a:r>
                    <a:rPr lang="en-US" sz="800" baseline="30000" dirty="0" smtClean="0"/>
                    <a:t>-1</a:t>
                  </a:r>
                  <a:r>
                    <a:rPr lang="en-US" sz="800" dirty="0" smtClean="0"/>
                    <a:t>)</a:t>
                  </a:r>
                  <a:endParaRPr lang="en-US" sz="800" dirty="0"/>
                </a:p>
              </p:txBody>
            </p:sp>
          </p:grpSp>
          <p:grpSp>
            <p:nvGrpSpPr>
              <p:cNvPr id="308" name="Group 307"/>
              <p:cNvGrpSpPr/>
              <p:nvPr/>
            </p:nvGrpSpPr>
            <p:grpSpPr>
              <a:xfrm>
                <a:off x="2547055" y="528683"/>
                <a:ext cx="3791258" cy="2676559"/>
                <a:chOff x="7191627" y="4181441"/>
                <a:chExt cx="3791258" cy="2676559"/>
              </a:xfrm>
            </p:grpSpPr>
            <p:grpSp>
              <p:nvGrpSpPr>
                <p:cNvPr id="223" name="Group 222"/>
                <p:cNvGrpSpPr/>
                <p:nvPr/>
              </p:nvGrpSpPr>
              <p:grpSpPr>
                <a:xfrm>
                  <a:off x="9055015" y="5116885"/>
                  <a:ext cx="1000258" cy="1590571"/>
                  <a:chOff x="3798044" y="2512196"/>
                  <a:chExt cx="1953993" cy="3483403"/>
                </a:xfrm>
              </p:grpSpPr>
              <p:sp>
                <p:nvSpPr>
                  <p:cNvPr id="224" name="Freeform 223"/>
                  <p:cNvSpPr/>
                  <p:nvPr/>
                </p:nvSpPr>
                <p:spPr>
                  <a:xfrm>
                    <a:off x="4133642" y="4731523"/>
                    <a:ext cx="1001413" cy="1147834"/>
                  </a:xfrm>
                  <a:custGeom>
                    <a:avLst/>
                    <a:gdLst>
                      <a:gd name="connsiteX0" fmla="*/ 1001413 w 1001413"/>
                      <a:gd name="connsiteY0" fmla="*/ 0 h 1147834"/>
                      <a:gd name="connsiteX1" fmla="*/ 0 w 1001413"/>
                      <a:gd name="connsiteY1" fmla="*/ 1147834 h 1147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01413" h="1147834">
                        <a:moveTo>
                          <a:pt x="1001413" y="0"/>
                        </a:moveTo>
                        <a:lnTo>
                          <a:pt x="0" y="1147834"/>
                        </a:lnTo>
                      </a:path>
                    </a:pathLst>
                  </a:custGeom>
                  <a:ln>
                    <a:solidFill>
                      <a:srgbClr val="E46C0A"/>
                    </a:solidFill>
                    <a:prstDash val="sys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25" name="Freeform 224"/>
                  <p:cNvSpPr/>
                  <p:nvPr/>
                </p:nvSpPr>
                <p:spPr>
                  <a:xfrm>
                    <a:off x="4420891" y="3017229"/>
                    <a:ext cx="1331146" cy="1977068"/>
                  </a:xfrm>
                  <a:custGeom>
                    <a:avLst/>
                    <a:gdLst>
                      <a:gd name="connsiteX0" fmla="*/ 0 w 1331146"/>
                      <a:gd name="connsiteY0" fmla="*/ 1390940 h 1977068"/>
                      <a:gd name="connsiteX1" fmla="*/ 244247 w 1331146"/>
                      <a:gd name="connsiteY1" fmla="*/ 987977 h 1977068"/>
                      <a:gd name="connsiteX2" fmla="*/ 366370 w 1331146"/>
                      <a:gd name="connsiteY2" fmla="*/ 11098 h 1977068"/>
                      <a:gd name="connsiteX3" fmla="*/ 439645 w 1331146"/>
                      <a:gd name="connsiteY3" fmla="*/ 450694 h 1977068"/>
                      <a:gd name="connsiteX4" fmla="*/ 537343 w 1331146"/>
                      <a:gd name="connsiteY4" fmla="*/ 304162 h 1977068"/>
                      <a:gd name="connsiteX5" fmla="*/ 549556 w 1331146"/>
                      <a:gd name="connsiteY5" fmla="*/ 804812 h 1977068"/>
                      <a:gd name="connsiteX6" fmla="*/ 671679 w 1331146"/>
                      <a:gd name="connsiteY6" fmla="*/ 572803 h 1977068"/>
                      <a:gd name="connsiteX7" fmla="*/ 696104 w 1331146"/>
                      <a:gd name="connsiteY7" fmla="*/ 1537472 h 1977068"/>
                      <a:gd name="connsiteX8" fmla="*/ 915926 w 1331146"/>
                      <a:gd name="connsiteY8" fmla="*/ 1622949 h 1977068"/>
                      <a:gd name="connsiteX9" fmla="*/ 1062475 w 1331146"/>
                      <a:gd name="connsiteY9" fmla="*/ 1317674 h 1977068"/>
                      <a:gd name="connsiteX10" fmla="*/ 1135749 w 1331146"/>
                      <a:gd name="connsiteY10" fmla="*/ 1525261 h 1977068"/>
                      <a:gd name="connsiteX11" fmla="*/ 1233448 w 1331146"/>
                      <a:gd name="connsiteY11" fmla="*/ 1195564 h 1977068"/>
                      <a:gd name="connsiteX12" fmla="*/ 1331146 w 1331146"/>
                      <a:gd name="connsiteY12" fmla="*/ 1977068 h 197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31146" h="1977068">
                        <a:moveTo>
                          <a:pt x="0" y="1390940"/>
                        </a:moveTo>
                        <a:cubicBezTo>
                          <a:pt x="91592" y="1304445"/>
                          <a:pt x="183185" y="1217951"/>
                          <a:pt x="244247" y="987977"/>
                        </a:cubicBezTo>
                        <a:cubicBezTo>
                          <a:pt x="305309" y="758003"/>
                          <a:pt x="333804" y="100645"/>
                          <a:pt x="366370" y="11098"/>
                        </a:cubicBezTo>
                        <a:cubicBezTo>
                          <a:pt x="398936" y="-78449"/>
                          <a:pt x="411149" y="401850"/>
                          <a:pt x="439645" y="450694"/>
                        </a:cubicBezTo>
                        <a:cubicBezTo>
                          <a:pt x="468141" y="499538"/>
                          <a:pt x="519025" y="245142"/>
                          <a:pt x="537343" y="304162"/>
                        </a:cubicBezTo>
                        <a:cubicBezTo>
                          <a:pt x="555661" y="363182"/>
                          <a:pt x="527167" y="760039"/>
                          <a:pt x="549556" y="804812"/>
                        </a:cubicBezTo>
                        <a:cubicBezTo>
                          <a:pt x="571945" y="849585"/>
                          <a:pt x="647254" y="450693"/>
                          <a:pt x="671679" y="572803"/>
                        </a:cubicBezTo>
                        <a:cubicBezTo>
                          <a:pt x="696104" y="694913"/>
                          <a:pt x="655396" y="1362448"/>
                          <a:pt x="696104" y="1537472"/>
                        </a:cubicBezTo>
                        <a:cubicBezTo>
                          <a:pt x="736812" y="1712496"/>
                          <a:pt x="854864" y="1659582"/>
                          <a:pt x="915926" y="1622949"/>
                        </a:cubicBezTo>
                        <a:cubicBezTo>
                          <a:pt x="976988" y="1586316"/>
                          <a:pt x="1025838" y="1333955"/>
                          <a:pt x="1062475" y="1317674"/>
                        </a:cubicBezTo>
                        <a:cubicBezTo>
                          <a:pt x="1099112" y="1301393"/>
                          <a:pt x="1107254" y="1545613"/>
                          <a:pt x="1135749" y="1525261"/>
                        </a:cubicBezTo>
                        <a:cubicBezTo>
                          <a:pt x="1164244" y="1504909"/>
                          <a:pt x="1200882" y="1120263"/>
                          <a:pt x="1233448" y="1195564"/>
                        </a:cubicBezTo>
                        <a:cubicBezTo>
                          <a:pt x="1266014" y="1270865"/>
                          <a:pt x="1331146" y="1977068"/>
                          <a:pt x="1331146" y="1977068"/>
                        </a:cubicBezTo>
                      </a:path>
                    </a:pathLst>
                  </a:custGeom>
                  <a:solidFill>
                    <a:srgbClr val="FF6600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26" name="Freeform 225"/>
                  <p:cNvSpPr/>
                  <p:nvPr/>
                </p:nvSpPr>
                <p:spPr>
                  <a:xfrm rot="475119">
                    <a:off x="4282011" y="3720590"/>
                    <a:ext cx="1052899" cy="1778522"/>
                  </a:xfrm>
                  <a:custGeom>
                    <a:avLst/>
                    <a:gdLst>
                      <a:gd name="connsiteX0" fmla="*/ 0 w 1013625"/>
                      <a:gd name="connsiteY0" fmla="*/ 1137329 h 1431749"/>
                      <a:gd name="connsiteX1" fmla="*/ 183185 w 1013625"/>
                      <a:gd name="connsiteY1" fmla="*/ 880898 h 1431749"/>
                      <a:gd name="connsiteX2" fmla="*/ 219822 w 1013625"/>
                      <a:gd name="connsiteY2" fmla="*/ 392458 h 1431749"/>
                      <a:gd name="connsiteX3" fmla="*/ 280884 w 1013625"/>
                      <a:gd name="connsiteY3" fmla="*/ 709944 h 1431749"/>
                      <a:gd name="connsiteX4" fmla="*/ 317521 w 1013625"/>
                      <a:gd name="connsiteY4" fmla="*/ 1706 h 1431749"/>
                      <a:gd name="connsiteX5" fmla="*/ 378583 w 1013625"/>
                      <a:gd name="connsiteY5" fmla="*/ 502357 h 1431749"/>
                      <a:gd name="connsiteX6" fmla="*/ 451857 w 1013625"/>
                      <a:gd name="connsiteY6" fmla="*/ 197082 h 1431749"/>
                      <a:gd name="connsiteX7" fmla="*/ 464069 w 1013625"/>
                      <a:gd name="connsiteY7" fmla="*/ 1015219 h 1431749"/>
                      <a:gd name="connsiteX8" fmla="*/ 696104 w 1013625"/>
                      <a:gd name="connsiteY8" fmla="*/ 1198384 h 1431749"/>
                      <a:gd name="connsiteX9" fmla="*/ 854865 w 1013625"/>
                      <a:gd name="connsiteY9" fmla="*/ 734366 h 1431749"/>
                      <a:gd name="connsiteX10" fmla="*/ 903714 w 1013625"/>
                      <a:gd name="connsiteY10" fmla="*/ 1015219 h 1431749"/>
                      <a:gd name="connsiteX11" fmla="*/ 952564 w 1013625"/>
                      <a:gd name="connsiteY11" fmla="*/ 880898 h 1431749"/>
                      <a:gd name="connsiteX12" fmla="*/ 1001413 w 1013625"/>
                      <a:gd name="connsiteY12" fmla="*/ 1393760 h 1431749"/>
                      <a:gd name="connsiteX13" fmla="*/ 1013625 w 1013625"/>
                      <a:gd name="connsiteY13" fmla="*/ 1393760 h 1431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13625" h="1431749">
                        <a:moveTo>
                          <a:pt x="0" y="1137329"/>
                        </a:moveTo>
                        <a:cubicBezTo>
                          <a:pt x="73274" y="1071186"/>
                          <a:pt x="146548" y="1005043"/>
                          <a:pt x="183185" y="880898"/>
                        </a:cubicBezTo>
                        <a:cubicBezTo>
                          <a:pt x="219822" y="756753"/>
                          <a:pt x="203539" y="420950"/>
                          <a:pt x="219822" y="392458"/>
                        </a:cubicBezTo>
                        <a:cubicBezTo>
                          <a:pt x="236105" y="363966"/>
                          <a:pt x="264601" y="775069"/>
                          <a:pt x="280884" y="709944"/>
                        </a:cubicBezTo>
                        <a:cubicBezTo>
                          <a:pt x="297167" y="644819"/>
                          <a:pt x="301238" y="36304"/>
                          <a:pt x="317521" y="1706"/>
                        </a:cubicBezTo>
                        <a:cubicBezTo>
                          <a:pt x="333804" y="-32892"/>
                          <a:pt x="356194" y="469794"/>
                          <a:pt x="378583" y="502357"/>
                        </a:cubicBezTo>
                        <a:cubicBezTo>
                          <a:pt x="400972" y="534920"/>
                          <a:pt x="437609" y="111605"/>
                          <a:pt x="451857" y="197082"/>
                        </a:cubicBezTo>
                        <a:cubicBezTo>
                          <a:pt x="466105" y="282559"/>
                          <a:pt x="423361" y="848335"/>
                          <a:pt x="464069" y="1015219"/>
                        </a:cubicBezTo>
                        <a:cubicBezTo>
                          <a:pt x="504777" y="1182103"/>
                          <a:pt x="630971" y="1245193"/>
                          <a:pt x="696104" y="1198384"/>
                        </a:cubicBezTo>
                        <a:cubicBezTo>
                          <a:pt x="761237" y="1151575"/>
                          <a:pt x="820263" y="764893"/>
                          <a:pt x="854865" y="734366"/>
                        </a:cubicBezTo>
                        <a:cubicBezTo>
                          <a:pt x="889467" y="703839"/>
                          <a:pt x="887431" y="990797"/>
                          <a:pt x="903714" y="1015219"/>
                        </a:cubicBezTo>
                        <a:cubicBezTo>
                          <a:pt x="919997" y="1039641"/>
                          <a:pt x="936281" y="817808"/>
                          <a:pt x="952564" y="880898"/>
                        </a:cubicBezTo>
                        <a:cubicBezTo>
                          <a:pt x="968847" y="943988"/>
                          <a:pt x="991236" y="1308283"/>
                          <a:pt x="1001413" y="1393760"/>
                        </a:cubicBezTo>
                        <a:cubicBezTo>
                          <a:pt x="1011590" y="1479237"/>
                          <a:pt x="1013625" y="1393760"/>
                          <a:pt x="1013625" y="1393760"/>
                        </a:cubicBezTo>
                      </a:path>
                    </a:pathLst>
                  </a:custGeom>
                  <a:solidFill>
                    <a:schemeClr val="accent6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27" name="Freeform 226"/>
                  <p:cNvSpPr/>
                  <p:nvPr/>
                </p:nvSpPr>
                <p:spPr>
                  <a:xfrm rot="894893">
                    <a:off x="3798044" y="4520205"/>
                    <a:ext cx="1123537" cy="1475394"/>
                  </a:xfrm>
                  <a:custGeom>
                    <a:avLst/>
                    <a:gdLst>
                      <a:gd name="connsiteX0" fmla="*/ 0 w 1123537"/>
                      <a:gd name="connsiteY0" fmla="*/ 1316651 h 1475394"/>
                      <a:gd name="connsiteX1" fmla="*/ 170973 w 1123537"/>
                      <a:gd name="connsiteY1" fmla="*/ 1109064 h 1475394"/>
                      <a:gd name="connsiteX2" fmla="*/ 207610 w 1123537"/>
                      <a:gd name="connsiteY2" fmla="*/ 583992 h 1475394"/>
                      <a:gd name="connsiteX3" fmla="*/ 280884 w 1123537"/>
                      <a:gd name="connsiteY3" fmla="*/ 767157 h 1475394"/>
                      <a:gd name="connsiteX4" fmla="*/ 317522 w 1123537"/>
                      <a:gd name="connsiteY4" fmla="*/ 339772 h 1475394"/>
                      <a:gd name="connsiteX5" fmla="*/ 378583 w 1123537"/>
                      <a:gd name="connsiteY5" fmla="*/ 559570 h 1475394"/>
                      <a:gd name="connsiteX6" fmla="*/ 415220 w 1123537"/>
                      <a:gd name="connsiteY6" fmla="*/ 10075 h 1475394"/>
                      <a:gd name="connsiteX7" fmla="*/ 476282 w 1123537"/>
                      <a:gd name="connsiteY7" fmla="*/ 1121275 h 1475394"/>
                      <a:gd name="connsiteX8" fmla="*/ 671680 w 1123537"/>
                      <a:gd name="connsiteY8" fmla="*/ 1304440 h 1475394"/>
                      <a:gd name="connsiteX9" fmla="*/ 757166 w 1123537"/>
                      <a:gd name="connsiteY9" fmla="*/ 1096853 h 1475394"/>
                      <a:gd name="connsiteX10" fmla="*/ 854865 w 1123537"/>
                      <a:gd name="connsiteY10" fmla="*/ 1206752 h 1475394"/>
                      <a:gd name="connsiteX11" fmla="*/ 903715 w 1123537"/>
                      <a:gd name="connsiteY11" fmla="*/ 986954 h 1475394"/>
                      <a:gd name="connsiteX12" fmla="*/ 928139 w 1123537"/>
                      <a:gd name="connsiteY12" fmla="*/ 1182330 h 1475394"/>
                      <a:gd name="connsiteX13" fmla="*/ 1001413 w 1123537"/>
                      <a:gd name="connsiteY13" fmla="*/ 1011376 h 1475394"/>
                      <a:gd name="connsiteX14" fmla="*/ 1123537 w 1123537"/>
                      <a:gd name="connsiteY14" fmla="*/ 1475394 h 147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123537" h="1475394">
                        <a:moveTo>
                          <a:pt x="0" y="1316651"/>
                        </a:moveTo>
                        <a:cubicBezTo>
                          <a:pt x="68185" y="1273912"/>
                          <a:pt x="136371" y="1231174"/>
                          <a:pt x="170973" y="1109064"/>
                        </a:cubicBezTo>
                        <a:cubicBezTo>
                          <a:pt x="205575" y="986954"/>
                          <a:pt x="189292" y="640976"/>
                          <a:pt x="207610" y="583992"/>
                        </a:cubicBezTo>
                        <a:cubicBezTo>
                          <a:pt x="225929" y="527007"/>
                          <a:pt x="262565" y="807860"/>
                          <a:pt x="280884" y="767157"/>
                        </a:cubicBezTo>
                        <a:cubicBezTo>
                          <a:pt x="299203" y="726454"/>
                          <a:pt x="301239" y="374370"/>
                          <a:pt x="317522" y="339772"/>
                        </a:cubicBezTo>
                        <a:cubicBezTo>
                          <a:pt x="333805" y="305174"/>
                          <a:pt x="362300" y="614519"/>
                          <a:pt x="378583" y="559570"/>
                        </a:cubicBezTo>
                        <a:cubicBezTo>
                          <a:pt x="394866" y="504621"/>
                          <a:pt x="398937" y="-83543"/>
                          <a:pt x="415220" y="10075"/>
                        </a:cubicBezTo>
                        <a:cubicBezTo>
                          <a:pt x="431503" y="103692"/>
                          <a:pt x="433539" y="905547"/>
                          <a:pt x="476282" y="1121275"/>
                        </a:cubicBezTo>
                        <a:cubicBezTo>
                          <a:pt x="519025" y="1337003"/>
                          <a:pt x="624866" y="1308510"/>
                          <a:pt x="671680" y="1304440"/>
                        </a:cubicBezTo>
                        <a:cubicBezTo>
                          <a:pt x="718494" y="1300370"/>
                          <a:pt x="726635" y="1113134"/>
                          <a:pt x="757166" y="1096853"/>
                        </a:cubicBezTo>
                        <a:cubicBezTo>
                          <a:pt x="787697" y="1080572"/>
                          <a:pt x="830440" y="1225068"/>
                          <a:pt x="854865" y="1206752"/>
                        </a:cubicBezTo>
                        <a:cubicBezTo>
                          <a:pt x="879290" y="1188436"/>
                          <a:pt x="891503" y="991024"/>
                          <a:pt x="903715" y="986954"/>
                        </a:cubicBezTo>
                        <a:cubicBezTo>
                          <a:pt x="915927" y="982884"/>
                          <a:pt x="911856" y="1178260"/>
                          <a:pt x="928139" y="1182330"/>
                        </a:cubicBezTo>
                        <a:cubicBezTo>
                          <a:pt x="944422" y="1186400"/>
                          <a:pt x="968847" y="962532"/>
                          <a:pt x="1001413" y="1011376"/>
                        </a:cubicBezTo>
                        <a:cubicBezTo>
                          <a:pt x="1033979" y="1060220"/>
                          <a:pt x="1123537" y="1475394"/>
                          <a:pt x="1123537" y="1475394"/>
                        </a:cubicBezTo>
                      </a:path>
                    </a:pathLst>
                  </a:custGeom>
                  <a:solidFill>
                    <a:srgbClr val="F79646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28" name="TextBox 227"/>
                  <p:cNvSpPr txBox="1"/>
                  <p:nvPr/>
                </p:nvSpPr>
                <p:spPr>
                  <a:xfrm>
                    <a:off x="4554433" y="2512196"/>
                    <a:ext cx="77457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/>
                      <a:t>TM L-edges</a:t>
                    </a:r>
                  </a:p>
                  <a:p>
                    <a:r>
                      <a:rPr lang="en-US" sz="800" dirty="0" smtClean="0"/>
                      <a:t>300-1000 </a:t>
                    </a:r>
                    <a:r>
                      <a:rPr lang="en-US" sz="800" dirty="0" err="1" smtClean="0"/>
                      <a:t>eV</a:t>
                    </a:r>
                    <a:endParaRPr lang="en-US" sz="800" dirty="0" smtClean="0"/>
                  </a:p>
                </p:txBody>
              </p:sp>
            </p:grpSp>
            <p:grpSp>
              <p:nvGrpSpPr>
                <p:cNvPr id="229" name="Group 228"/>
                <p:cNvGrpSpPr/>
                <p:nvPr/>
              </p:nvGrpSpPr>
              <p:grpSpPr>
                <a:xfrm>
                  <a:off x="8042271" y="4892236"/>
                  <a:ext cx="724211" cy="1274376"/>
                  <a:chOff x="1819662" y="2020208"/>
                  <a:chExt cx="1414738" cy="2790924"/>
                </a:xfrm>
              </p:grpSpPr>
              <p:grpSp>
                <p:nvGrpSpPr>
                  <p:cNvPr id="230" name="Group 229"/>
                  <p:cNvGrpSpPr/>
                  <p:nvPr/>
                </p:nvGrpSpPr>
                <p:grpSpPr>
                  <a:xfrm>
                    <a:off x="1819662" y="2020208"/>
                    <a:ext cx="1414738" cy="2790924"/>
                    <a:chOff x="1819662" y="2020208"/>
                    <a:chExt cx="1414738" cy="2790924"/>
                  </a:xfrm>
                </p:grpSpPr>
                <p:sp>
                  <p:nvSpPr>
                    <p:cNvPr id="232" name="Freeform 231"/>
                    <p:cNvSpPr/>
                    <p:nvPr/>
                  </p:nvSpPr>
                  <p:spPr>
                    <a:xfrm>
                      <a:off x="2857722" y="2661997"/>
                      <a:ext cx="146548" cy="1111200"/>
                    </a:xfrm>
                    <a:custGeom>
                      <a:avLst/>
                      <a:gdLst>
                        <a:gd name="connsiteX0" fmla="*/ 0 w 272884"/>
                        <a:gd name="connsiteY0" fmla="*/ 1294968 h 1417078"/>
                        <a:gd name="connsiteX1" fmla="*/ 61062 w 272884"/>
                        <a:gd name="connsiteY1" fmla="*/ 281456 h 1417078"/>
                        <a:gd name="connsiteX2" fmla="*/ 170973 w 272884"/>
                        <a:gd name="connsiteY2" fmla="*/ 603 h 1417078"/>
                        <a:gd name="connsiteX3" fmla="*/ 268672 w 272884"/>
                        <a:gd name="connsiteY3" fmla="*/ 330300 h 1417078"/>
                        <a:gd name="connsiteX4" fmla="*/ 256459 w 272884"/>
                        <a:gd name="connsiteY4" fmla="*/ 1417078 h 14170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2884" h="1417078">
                          <a:moveTo>
                            <a:pt x="0" y="1294968"/>
                          </a:moveTo>
                          <a:cubicBezTo>
                            <a:pt x="16283" y="896076"/>
                            <a:pt x="32566" y="497184"/>
                            <a:pt x="61062" y="281456"/>
                          </a:cubicBezTo>
                          <a:cubicBezTo>
                            <a:pt x="89558" y="65728"/>
                            <a:pt x="136371" y="-7538"/>
                            <a:pt x="170973" y="603"/>
                          </a:cubicBezTo>
                          <a:cubicBezTo>
                            <a:pt x="205575" y="8744"/>
                            <a:pt x="254424" y="94221"/>
                            <a:pt x="268672" y="330300"/>
                          </a:cubicBezTo>
                          <a:cubicBezTo>
                            <a:pt x="282920" y="566379"/>
                            <a:pt x="256459" y="1417078"/>
                            <a:pt x="256459" y="1417078"/>
                          </a:cubicBezTo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233" name="Freeform 232"/>
                    <p:cNvSpPr/>
                    <p:nvPr/>
                  </p:nvSpPr>
                  <p:spPr>
                    <a:xfrm>
                      <a:off x="1819662" y="3736564"/>
                      <a:ext cx="1074687" cy="1074568"/>
                    </a:xfrm>
                    <a:custGeom>
                      <a:avLst/>
                      <a:gdLst>
                        <a:gd name="connsiteX0" fmla="*/ 1074687 w 1074687"/>
                        <a:gd name="connsiteY0" fmla="*/ 0 h 1074568"/>
                        <a:gd name="connsiteX1" fmla="*/ 879290 w 1074687"/>
                        <a:gd name="connsiteY1" fmla="*/ 390752 h 1074568"/>
                        <a:gd name="connsiteX2" fmla="*/ 635043 w 1074687"/>
                        <a:gd name="connsiteY2" fmla="*/ 696027 h 1074568"/>
                        <a:gd name="connsiteX3" fmla="*/ 0 w 1074687"/>
                        <a:gd name="connsiteY3" fmla="*/ 1074568 h 1074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74687" h="1074568">
                          <a:moveTo>
                            <a:pt x="1074687" y="0"/>
                          </a:moveTo>
                          <a:cubicBezTo>
                            <a:pt x="1013625" y="137373"/>
                            <a:pt x="952564" y="274747"/>
                            <a:pt x="879290" y="390752"/>
                          </a:cubicBezTo>
                          <a:cubicBezTo>
                            <a:pt x="806016" y="506757"/>
                            <a:pt x="781591" y="582058"/>
                            <a:pt x="635043" y="696027"/>
                          </a:cubicBezTo>
                          <a:cubicBezTo>
                            <a:pt x="488495" y="809996"/>
                            <a:pt x="0" y="1074568"/>
                            <a:pt x="0" y="1074568"/>
                          </a:cubicBezTo>
                        </a:path>
                      </a:pathLst>
                    </a:custGeom>
                    <a:ln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234" name="TextBox 233"/>
                    <p:cNvSpPr txBox="1"/>
                    <p:nvPr/>
                  </p:nvSpPr>
                  <p:spPr>
                    <a:xfrm>
                      <a:off x="2826402" y="2020208"/>
                      <a:ext cx="40799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800" b="1" i="1" dirty="0"/>
                        <a:t>d</a:t>
                      </a:r>
                      <a:r>
                        <a:rPr lang="en-US" sz="800" b="1" i="1" dirty="0" smtClean="0"/>
                        <a:t>-d</a:t>
                      </a:r>
                    </a:p>
                    <a:p>
                      <a:r>
                        <a:rPr lang="en-US" sz="800" dirty="0" smtClean="0"/>
                        <a:t>1 </a:t>
                      </a:r>
                      <a:r>
                        <a:rPr lang="en-US" sz="800" dirty="0" err="1" smtClean="0"/>
                        <a:t>eV</a:t>
                      </a:r>
                      <a:endParaRPr lang="en-US" sz="800" dirty="0" smtClean="0"/>
                    </a:p>
                  </p:txBody>
                </p:sp>
              </p:grpSp>
              <p:cxnSp>
                <p:nvCxnSpPr>
                  <p:cNvPr id="231" name="Straight Arrow Connector 230"/>
                  <p:cNvCxnSpPr/>
                  <p:nvPr/>
                </p:nvCxnSpPr>
                <p:spPr>
                  <a:xfrm flipH="1">
                    <a:off x="2949012" y="2472150"/>
                    <a:ext cx="5870" cy="146871"/>
                  </a:xfrm>
                  <a:prstGeom prst="straightConnector1">
                    <a:avLst/>
                  </a:prstGeom>
                  <a:ln>
                    <a:solidFill>
                      <a:schemeClr val="accent3">
                        <a:lumMod val="75000"/>
                      </a:schemeClr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5" name="Group 234"/>
                <p:cNvGrpSpPr/>
                <p:nvPr/>
              </p:nvGrpSpPr>
              <p:grpSpPr>
                <a:xfrm>
                  <a:off x="7485883" y="4750380"/>
                  <a:ext cx="646906" cy="1226657"/>
                  <a:chOff x="732763" y="1709539"/>
                  <a:chExt cx="1263724" cy="2686418"/>
                </a:xfrm>
              </p:grpSpPr>
              <p:grpSp>
                <p:nvGrpSpPr>
                  <p:cNvPr id="236" name="Group 235"/>
                  <p:cNvGrpSpPr/>
                  <p:nvPr/>
                </p:nvGrpSpPr>
                <p:grpSpPr>
                  <a:xfrm>
                    <a:off x="732763" y="1709539"/>
                    <a:ext cx="1263724" cy="2686418"/>
                    <a:chOff x="732763" y="1709539"/>
                    <a:chExt cx="1263724" cy="2686418"/>
                  </a:xfrm>
                </p:grpSpPr>
                <p:sp>
                  <p:nvSpPr>
                    <p:cNvPr id="238" name="Freeform 237"/>
                    <p:cNvSpPr/>
                    <p:nvPr/>
                  </p:nvSpPr>
                  <p:spPr>
                    <a:xfrm>
                      <a:off x="732763" y="3235914"/>
                      <a:ext cx="1038050" cy="1098989"/>
                    </a:xfrm>
                    <a:custGeom>
                      <a:avLst/>
                      <a:gdLst>
                        <a:gd name="connsiteX0" fmla="*/ 903714 w 903714"/>
                        <a:gd name="connsiteY0" fmla="*/ 0 h 952457"/>
                        <a:gd name="connsiteX1" fmla="*/ 720529 w 903714"/>
                        <a:gd name="connsiteY1" fmla="*/ 244220 h 952457"/>
                        <a:gd name="connsiteX2" fmla="*/ 378583 w 903714"/>
                        <a:gd name="connsiteY2" fmla="*/ 390751 h 952457"/>
                        <a:gd name="connsiteX3" fmla="*/ 244247 w 903714"/>
                        <a:gd name="connsiteY3" fmla="*/ 696026 h 952457"/>
                        <a:gd name="connsiteX4" fmla="*/ 0 w 903714"/>
                        <a:gd name="connsiteY4" fmla="*/ 952457 h 9524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3714" h="952457">
                          <a:moveTo>
                            <a:pt x="903714" y="0"/>
                          </a:moveTo>
                          <a:cubicBezTo>
                            <a:pt x="855882" y="89547"/>
                            <a:pt x="808051" y="179095"/>
                            <a:pt x="720529" y="244220"/>
                          </a:cubicBezTo>
                          <a:cubicBezTo>
                            <a:pt x="633007" y="309345"/>
                            <a:pt x="457963" y="315450"/>
                            <a:pt x="378583" y="390751"/>
                          </a:cubicBezTo>
                          <a:cubicBezTo>
                            <a:pt x="299203" y="466052"/>
                            <a:pt x="307344" y="602408"/>
                            <a:pt x="244247" y="696026"/>
                          </a:cubicBezTo>
                          <a:cubicBezTo>
                            <a:pt x="181150" y="789644"/>
                            <a:pt x="0" y="952457"/>
                            <a:pt x="0" y="952457"/>
                          </a:cubicBezTo>
                        </a:path>
                      </a:pathLst>
                    </a:custGeom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239" name="Freeform 238"/>
                    <p:cNvSpPr/>
                    <p:nvPr/>
                  </p:nvSpPr>
                  <p:spPr>
                    <a:xfrm>
                      <a:off x="867099" y="3296968"/>
                      <a:ext cx="1013625" cy="1098989"/>
                    </a:xfrm>
                    <a:custGeom>
                      <a:avLst/>
                      <a:gdLst>
                        <a:gd name="connsiteX0" fmla="*/ 903714 w 903714"/>
                        <a:gd name="connsiteY0" fmla="*/ 0 h 940246"/>
                        <a:gd name="connsiteX1" fmla="*/ 696104 w 903714"/>
                        <a:gd name="connsiteY1" fmla="*/ 256430 h 940246"/>
                        <a:gd name="connsiteX2" fmla="*/ 573981 w 903714"/>
                        <a:gd name="connsiteY2" fmla="*/ 512861 h 940246"/>
                        <a:gd name="connsiteX3" fmla="*/ 195398 w 903714"/>
                        <a:gd name="connsiteY3" fmla="*/ 757081 h 940246"/>
                        <a:gd name="connsiteX4" fmla="*/ 0 w 903714"/>
                        <a:gd name="connsiteY4" fmla="*/ 940246 h 9402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3714" h="940246">
                          <a:moveTo>
                            <a:pt x="903714" y="0"/>
                          </a:moveTo>
                          <a:cubicBezTo>
                            <a:pt x="827386" y="85476"/>
                            <a:pt x="751059" y="170953"/>
                            <a:pt x="696104" y="256430"/>
                          </a:cubicBezTo>
                          <a:cubicBezTo>
                            <a:pt x="641148" y="341907"/>
                            <a:pt x="657432" y="429419"/>
                            <a:pt x="573981" y="512861"/>
                          </a:cubicBezTo>
                          <a:cubicBezTo>
                            <a:pt x="490530" y="596303"/>
                            <a:pt x="291061" y="685850"/>
                            <a:pt x="195398" y="757081"/>
                          </a:cubicBezTo>
                          <a:cubicBezTo>
                            <a:pt x="99734" y="828312"/>
                            <a:pt x="0" y="940246"/>
                            <a:pt x="0" y="940246"/>
                          </a:cubicBezTo>
                        </a:path>
                      </a:pathLst>
                    </a:custGeom>
                    <a:ln>
                      <a:solidFill>
                        <a:srgbClr val="E46C0A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grpSp>
                  <p:nvGrpSpPr>
                    <p:cNvPr id="240" name="Group 239"/>
                    <p:cNvGrpSpPr/>
                    <p:nvPr/>
                  </p:nvGrpSpPr>
                  <p:grpSpPr>
                    <a:xfrm>
                      <a:off x="757162" y="1709539"/>
                      <a:ext cx="1239325" cy="1605508"/>
                      <a:chOff x="757162" y="1709539"/>
                      <a:chExt cx="1239325" cy="1605508"/>
                    </a:xfrm>
                  </p:grpSpPr>
                  <p:sp>
                    <p:nvSpPr>
                      <p:cNvPr id="241" name="Freeform 240"/>
                      <p:cNvSpPr/>
                      <p:nvPr/>
                    </p:nvSpPr>
                    <p:spPr>
                      <a:xfrm>
                        <a:off x="1746388" y="2391728"/>
                        <a:ext cx="109911" cy="856396"/>
                      </a:xfrm>
                      <a:custGeom>
                        <a:avLst/>
                        <a:gdLst>
                          <a:gd name="connsiteX0" fmla="*/ 0 w 109911"/>
                          <a:gd name="connsiteY0" fmla="*/ 783130 h 856396"/>
                          <a:gd name="connsiteX1" fmla="*/ 12212 w 109911"/>
                          <a:gd name="connsiteY1" fmla="*/ 111526 h 856396"/>
                          <a:gd name="connsiteX2" fmla="*/ 61061 w 109911"/>
                          <a:gd name="connsiteY2" fmla="*/ 74893 h 856396"/>
                          <a:gd name="connsiteX3" fmla="*/ 109911 w 109911"/>
                          <a:gd name="connsiteY3" fmla="*/ 856396 h 8563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9911" h="856396">
                            <a:moveTo>
                              <a:pt x="0" y="783130"/>
                            </a:moveTo>
                            <a:cubicBezTo>
                              <a:pt x="1017" y="506347"/>
                              <a:pt x="2035" y="229565"/>
                              <a:pt x="12212" y="111526"/>
                            </a:cubicBezTo>
                            <a:cubicBezTo>
                              <a:pt x="22389" y="-6514"/>
                              <a:pt x="44778" y="-49252"/>
                              <a:pt x="61061" y="74893"/>
                            </a:cubicBezTo>
                            <a:cubicBezTo>
                              <a:pt x="77344" y="199038"/>
                              <a:pt x="109911" y="856396"/>
                              <a:pt x="109911" y="856396"/>
                            </a:cubicBezTo>
                          </a:path>
                        </a:pathLst>
                      </a:custGeom>
                      <a:solidFill>
                        <a:srgbClr val="E46C0A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242" name="Freeform 241"/>
                      <p:cNvSpPr/>
                      <p:nvPr/>
                    </p:nvSpPr>
                    <p:spPr>
                      <a:xfrm>
                        <a:off x="1886576" y="2458651"/>
                        <a:ext cx="109911" cy="856396"/>
                      </a:xfrm>
                      <a:custGeom>
                        <a:avLst/>
                        <a:gdLst>
                          <a:gd name="connsiteX0" fmla="*/ 0 w 109911"/>
                          <a:gd name="connsiteY0" fmla="*/ 783130 h 856396"/>
                          <a:gd name="connsiteX1" fmla="*/ 12212 w 109911"/>
                          <a:gd name="connsiteY1" fmla="*/ 111526 h 856396"/>
                          <a:gd name="connsiteX2" fmla="*/ 61061 w 109911"/>
                          <a:gd name="connsiteY2" fmla="*/ 74893 h 856396"/>
                          <a:gd name="connsiteX3" fmla="*/ 109911 w 109911"/>
                          <a:gd name="connsiteY3" fmla="*/ 856396 h 8563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9911" h="856396">
                            <a:moveTo>
                              <a:pt x="0" y="783130"/>
                            </a:moveTo>
                            <a:cubicBezTo>
                              <a:pt x="1017" y="506347"/>
                              <a:pt x="2035" y="229565"/>
                              <a:pt x="12212" y="111526"/>
                            </a:cubicBezTo>
                            <a:cubicBezTo>
                              <a:pt x="22389" y="-6514"/>
                              <a:pt x="44778" y="-49252"/>
                              <a:pt x="61061" y="74893"/>
                            </a:cubicBezTo>
                            <a:cubicBezTo>
                              <a:pt x="77344" y="199038"/>
                              <a:pt x="109911" y="856396"/>
                              <a:pt x="109911" y="856396"/>
                            </a:cubicBezTo>
                          </a:path>
                        </a:pathLst>
                      </a:custGeom>
                      <a:solidFill>
                        <a:srgbClr val="E46C0A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243" name="TextBox 242"/>
                      <p:cNvSpPr txBox="1"/>
                      <p:nvPr/>
                    </p:nvSpPr>
                    <p:spPr>
                      <a:xfrm>
                        <a:off x="757162" y="1709539"/>
                        <a:ext cx="623488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800" b="1" dirty="0" smtClean="0"/>
                          <a:t>Phonons</a:t>
                        </a:r>
                      </a:p>
                      <a:p>
                        <a:r>
                          <a:rPr lang="en-US" sz="800" dirty="0"/>
                          <a:t>a</a:t>
                        </a:r>
                        <a:r>
                          <a:rPr lang="en-US" sz="800" dirty="0" smtClean="0"/>
                          <a:t>coustic</a:t>
                        </a:r>
                      </a:p>
                      <a:p>
                        <a:r>
                          <a:rPr lang="en-US" sz="800" dirty="0" smtClean="0"/>
                          <a:t>optical</a:t>
                        </a:r>
                        <a:endParaRPr lang="en-US" sz="800" dirty="0"/>
                      </a:p>
                    </p:txBody>
                  </p:sp>
                </p:grpSp>
              </p:grpSp>
              <p:cxnSp>
                <p:nvCxnSpPr>
                  <p:cNvPr id="237" name="Straight Arrow Connector 236"/>
                  <p:cNvCxnSpPr>
                    <a:stCxn id="243" idx="2"/>
                  </p:cNvCxnSpPr>
                  <p:nvPr/>
                </p:nvCxnSpPr>
                <p:spPr>
                  <a:xfrm>
                    <a:off x="1068906" y="2171204"/>
                    <a:ext cx="555337" cy="478582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7" name="Group 246"/>
                <p:cNvGrpSpPr/>
                <p:nvPr/>
              </p:nvGrpSpPr>
              <p:grpSpPr>
                <a:xfrm>
                  <a:off x="7823467" y="4181441"/>
                  <a:ext cx="1192947" cy="1923838"/>
                  <a:chOff x="1318959" y="915350"/>
                  <a:chExt cx="2330408" cy="4213268"/>
                </a:xfrm>
              </p:grpSpPr>
              <p:grpSp>
                <p:nvGrpSpPr>
                  <p:cNvPr id="248" name="Group 247"/>
                  <p:cNvGrpSpPr/>
                  <p:nvPr/>
                </p:nvGrpSpPr>
                <p:grpSpPr>
                  <a:xfrm>
                    <a:off x="1318959" y="3333602"/>
                    <a:ext cx="1318933" cy="1795016"/>
                    <a:chOff x="1392231" y="2881795"/>
                    <a:chExt cx="1318933" cy="1795016"/>
                  </a:xfrm>
                </p:grpSpPr>
                <p:sp>
                  <p:nvSpPr>
                    <p:cNvPr id="252" name="Freeform 251"/>
                    <p:cNvSpPr/>
                    <p:nvPr/>
                  </p:nvSpPr>
                  <p:spPr>
                    <a:xfrm rot="21368291">
                      <a:off x="1709751" y="2881795"/>
                      <a:ext cx="1001413" cy="793714"/>
                    </a:xfrm>
                    <a:custGeom>
                      <a:avLst/>
                      <a:gdLst>
                        <a:gd name="connsiteX0" fmla="*/ 0 w 1245660"/>
                        <a:gd name="connsiteY0" fmla="*/ 225777 h 799694"/>
                        <a:gd name="connsiteX1" fmla="*/ 293096 w 1245660"/>
                        <a:gd name="connsiteY1" fmla="*/ 225777 h 799694"/>
                        <a:gd name="connsiteX2" fmla="*/ 781590 w 1245660"/>
                        <a:gd name="connsiteY2" fmla="*/ 176933 h 799694"/>
                        <a:gd name="connsiteX3" fmla="*/ 1074687 w 1245660"/>
                        <a:gd name="connsiteY3" fmla="*/ 18191 h 799694"/>
                        <a:gd name="connsiteX4" fmla="*/ 1209023 w 1245660"/>
                        <a:gd name="connsiteY4" fmla="*/ 91457 h 799694"/>
                        <a:gd name="connsiteX5" fmla="*/ 1245660 w 1245660"/>
                        <a:gd name="connsiteY5" fmla="*/ 799694 h 7996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45660" h="799694">
                          <a:moveTo>
                            <a:pt x="0" y="225777"/>
                          </a:moveTo>
                          <a:cubicBezTo>
                            <a:pt x="81415" y="229847"/>
                            <a:pt x="162831" y="233918"/>
                            <a:pt x="293096" y="225777"/>
                          </a:cubicBezTo>
                          <a:cubicBezTo>
                            <a:pt x="423361" y="217636"/>
                            <a:pt x="651325" y="211531"/>
                            <a:pt x="781590" y="176933"/>
                          </a:cubicBezTo>
                          <a:cubicBezTo>
                            <a:pt x="911855" y="142335"/>
                            <a:pt x="1003448" y="32437"/>
                            <a:pt x="1074687" y="18191"/>
                          </a:cubicBezTo>
                          <a:cubicBezTo>
                            <a:pt x="1145926" y="3945"/>
                            <a:pt x="1180528" y="-38793"/>
                            <a:pt x="1209023" y="91457"/>
                          </a:cubicBezTo>
                          <a:cubicBezTo>
                            <a:pt x="1237518" y="221707"/>
                            <a:pt x="1245660" y="799694"/>
                            <a:pt x="1245660" y="799694"/>
                          </a:cubicBezTo>
                        </a:path>
                      </a:pathLst>
                    </a:cu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253" name="Freeform 252"/>
                    <p:cNvSpPr/>
                    <p:nvPr/>
                  </p:nvSpPr>
                  <p:spPr>
                    <a:xfrm>
                      <a:off x="1392231" y="3565610"/>
                      <a:ext cx="1111324" cy="1111201"/>
                    </a:xfrm>
                    <a:custGeom>
                      <a:avLst/>
                      <a:gdLst>
                        <a:gd name="connsiteX0" fmla="*/ 1066867 w 1066867"/>
                        <a:gd name="connsiteY0" fmla="*/ 0 h 1037935"/>
                        <a:gd name="connsiteX1" fmla="*/ 822620 w 1066867"/>
                        <a:gd name="connsiteY1" fmla="*/ 195376 h 1037935"/>
                        <a:gd name="connsiteX2" fmla="*/ 468462 w 1066867"/>
                        <a:gd name="connsiteY2" fmla="*/ 207587 h 1037935"/>
                        <a:gd name="connsiteX3" fmla="*/ 663859 w 1066867"/>
                        <a:gd name="connsiteY3" fmla="*/ 500651 h 1037935"/>
                        <a:gd name="connsiteX4" fmla="*/ 615010 w 1066867"/>
                        <a:gd name="connsiteY4" fmla="*/ 671605 h 1037935"/>
                        <a:gd name="connsiteX5" fmla="*/ 163153 w 1066867"/>
                        <a:gd name="connsiteY5" fmla="*/ 671605 h 1037935"/>
                        <a:gd name="connsiteX6" fmla="*/ 4392 w 1066867"/>
                        <a:gd name="connsiteY6" fmla="*/ 781504 h 1037935"/>
                        <a:gd name="connsiteX7" fmla="*/ 41029 w 1066867"/>
                        <a:gd name="connsiteY7" fmla="*/ 1037935 h 10379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66867" h="1037935">
                          <a:moveTo>
                            <a:pt x="1066867" y="0"/>
                          </a:moveTo>
                          <a:cubicBezTo>
                            <a:pt x="994610" y="80389"/>
                            <a:pt x="922354" y="160778"/>
                            <a:pt x="822620" y="195376"/>
                          </a:cubicBezTo>
                          <a:cubicBezTo>
                            <a:pt x="722886" y="229974"/>
                            <a:pt x="494922" y="156708"/>
                            <a:pt x="468462" y="207587"/>
                          </a:cubicBezTo>
                          <a:cubicBezTo>
                            <a:pt x="442002" y="258466"/>
                            <a:pt x="639434" y="423315"/>
                            <a:pt x="663859" y="500651"/>
                          </a:cubicBezTo>
                          <a:cubicBezTo>
                            <a:pt x="688284" y="577987"/>
                            <a:pt x="698461" y="643113"/>
                            <a:pt x="615010" y="671605"/>
                          </a:cubicBezTo>
                          <a:cubicBezTo>
                            <a:pt x="531559" y="700097"/>
                            <a:pt x="264923" y="653288"/>
                            <a:pt x="163153" y="671605"/>
                          </a:cubicBezTo>
                          <a:cubicBezTo>
                            <a:pt x="61383" y="689922"/>
                            <a:pt x="24746" y="720449"/>
                            <a:pt x="4392" y="781504"/>
                          </a:cubicBezTo>
                          <a:cubicBezTo>
                            <a:pt x="-15962" y="842559"/>
                            <a:pt x="41029" y="1037935"/>
                            <a:pt x="41029" y="1037935"/>
                          </a:cubicBezTo>
                        </a:path>
                      </a:pathLst>
                    </a:custGeom>
                    <a:ln>
                      <a:solidFill>
                        <a:srgbClr val="CCFFCC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grpSp>
                <p:nvGrpSpPr>
                  <p:cNvPr id="249" name="Group 248"/>
                  <p:cNvGrpSpPr/>
                  <p:nvPr/>
                </p:nvGrpSpPr>
                <p:grpSpPr>
                  <a:xfrm>
                    <a:off x="2307633" y="915350"/>
                    <a:ext cx="1341734" cy="2271720"/>
                    <a:chOff x="2380905" y="463543"/>
                    <a:chExt cx="1341734" cy="2271720"/>
                  </a:xfrm>
                </p:grpSpPr>
                <p:cxnSp>
                  <p:nvCxnSpPr>
                    <p:cNvPr id="250" name="Straight Arrow Connector 249"/>
                    <p:cNvCxnSpPr/>
                    <p:nvPr/>
                  </p:nvCxnSpPr>
                  <p:spPr>
                    <a:xfrm flipH="1">
                      <a:off x="2589019" y="1403925"/>
                      <a:ext cx="323390" cy="1331338"/>
                    </a:xfrm>
                    <a:prstGeom prst="straightConnector1">
                      <a:avLst/>
                    </a:prstGeom>
                    <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headEnd type="non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1" name="TextBox 250"/>
                    <p:cNvSpPr txBox="1"/>
                    <p:nvPr/>
                  </p:nvSpPr>
                  <p:spPr>
                    <a:xfrm>
                      <a:off x="2380905" y="463543"/>
                      <a:ext cx="1341734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800" b="1" dirty="0" smtClean="0"/>
                        <a:t>Many-body absorptions</a:t>
                      </a:r>
                    </a:p>
                    <a:p>
                      <a:r>
                        <a:rPr lang="en-US" sz="800" dirty="0" smtClean="0"/>
                        <a:t>Bi-</a:t>
                      </a:r>
                      <a:r>
                        <a:rPr lang="en-US" sz="800" dirty="0" err="1" smtClean="0"/>
                        <a:t>magnon</a:t>
                      </a:r>
                      <a:endParaRPr lang="en-US" sz="800" dirty="0" smtClean="0"/>
                    </a:p>
                    <a:p>
                      <a:r>
                        <a:rPr lang="en-US" sz="800" dirty="0" err="1"/>
                        <a:t>m</a:t>
                      </a:r>
                      <a:r>
                        <a:rPr lang="en-US" sz="800" dirty="0" err="1" smtClean="0"/>
                        <a:t>ultiphonons</a:t>
                      </a:r>
                      <a:r>
                        <a:rPr lang="en-US" sz="800" dirty="0" smtClean="0"/>
                        <a:t>….</a:t>
                      </a:r>
                    </a:p>
                    <a:p>
                      <a:r>
                        <a:rPr lang="en-US" sz="800" dirty="0" smtClean="0"/>
                        <a:t>0.1 </a:t>
                      </a:r>
                      <a:r>
                        <a:rPr lang="en-US" sz="800" dirty="0" err="1" smtClean="0"/>
                        <a:t>eV</a:t>
                      </a:r>
                      <a:endParaRPr lang="en-US" sz="800" dirty="0" smtClean="0"/>
                    </a:p>
                  </p:txBody>
                </p:sp>
              </p:grpSp>
            </p:grpSp>
            <p:grpSp>
              <p:nvGrpSpPr>
                <p:cNvPr id="258" name="Group 257"/>
                <p:cNvGrpSpPr/>
                <p:nvPr/>
              </p:nvGrpSpPr>
              <p:grpSpPr>
                <a:xfrm>
                  <a:off x="7642172" y="4630393"/>
                  <a:ext cx="849173" cy="1424704"/>
                  <a:chOff x="1038072" y="1446764"/>
                  <a:chExt cx="1658850" cy="3120148"/>
                </a:xfrm>
              </p:grpSpPr>
              <p:grpSp>
                <p:nvGrpSpPr>
                  <p:cNvPr id="259" name="Group 258"/>
                  <p:cNvGrpSpPr/>
                  <p:nvPr/>
                </p:nvGrpSpPr>
                <p:grpSpPr>
                  <a:xfrm>
                    <a:off x="1038072" y="1446764"/>
                    <a:ext cx="1658850" cy="3120148"/>
                    <a:chOff x="1038072" y="1446764"/>
                    <a:chExt cx="1658850" cy="3120148"/>
                  </a:xfrm>
                </p:grpSpPr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1038072" y="3370235"/>
                      <a:ext cx="1025837" cy="1111200"/>
                    </a:xfrm>
                    <a:custGeom>
                      <a:avLst/>
                      <a:gdLst>
                        <a:gd name="connsiteX0" fmla="*/ 903714 w 903714"/>
                        <a:gd name="connsiteY0" fmla="*/ 0 h 989090"/>
                        <a:gd name="connsiteX1" fmla="*/ 659467 w 903714"/>
                        <a:gd name="connsiteY1" fmla="*/ 219797 h 989090"/>
                        <a:gd name="connsiteX2" fmla="*/ 378583 w 903714"/>
                        <a:gd name="connsiteY2" fmla="*/ 329696 h 989090"/>
                        <a:gd name="connsiteX3" fmla="*/ 207610 w 903714"/>
                        <a:gd name="connsiteY3" fmla="*/ 439595 h 989090"/>
                        <a:gd name="connsiteX4" fmla="*/ 170973 w 903714"/>
                        <a:gd name="connsiteY4" fmla="*/ 720448 h 989090"/>
                        <a:gd name="connsiteX5" fmla="*/ 0 w 903714"/>
                        <a:gd name="connsiteY5" fmla="*/ 989090 h 989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03714" h="989090">
                          <a:moveTo>
                            <a:pt x="903714" y="0"/>
                          </a:moveTo>
                          <a:cubicBezTo>
                            <a:pt x="825351" y="82424"/>
                            <a:pt x="746989" y="164848"/>
                            <a:pt x="659467" y="219797"/>
                          </a:cubicBezTo>
                          <a:cubicBezTo>
                            <a:pt x="571945" y="274746"/>
                            <a:pt x="453892" y="293063"/>
                            <a:pt x="378583" y="329696"/>
                          </a:cubicBezTo>
                          <a:cubicBezTo>
                            <a:pt x="303274" y="366329"/>
                            <a:pt x="242212" y="374470"/>
                            <a:pt x="207610" y="439595"/>
                          </a:cubicBezTo>
                          <a:cubicBezTo>
                            <a:pt x="173008" y="504720"/>
                            <a:pt x="205575" y="628865"/>
                            <a:pt x="170973" y="720448"/>
                          </a:cubicBezTo>
                          <a:cubicBezTo>
                            <a:pt x="136371" y="812031"/>
                            <a:pt x="0" y="989090"/>
                            <a:pt x="0" y="989090"/>
                          </a:cubicBezTo>
                        </a:path>
                      </a:pathLst>
                    </a:custGeom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262" name="Freeform 261"/>
                    <p:cNvSpPr/>
                    <p:nvPr/>
                  </p:nvSpPr>
                  <p:spPr>
                    <a:xfrm>
                      <a:off x="1209045" y="3437158"/>
                      <a:ext cx="995052" cy="1129754"/>
                    </a:xfrm>
                    <a:custGeom>
                      <a:avLst/>
                      <a:gdLst>
                        <a:gd name="connsiteX0" fmla="*/ 903714 w 903714"/>
                        <a:gd name="connsiteY0" fmla="*/ 0 h 989090"/>
                        <a:gd name="connsiteX1" fmla="*/ 659467 w 903714"/>
                        <a:gd name="connsiteY1" fmla="*/ 219797 h 989090"/>
                        <a:gd name="connsiteX2" fmla="*/ 378583 w 903714"/>
                        <a:gd name="connsiteY2" fmla="*/ 329696 h 989090"/>
                        <a:gd name="connsiteX3" fmla="*/ 207610 w 903714"/>
                        <a:gd name="connsiteY3" fmla="*/ 439595 h 989090"/>
                        <a:gd name="connsiteX4" fmla="*/ 170973 w 903714"/>
                        <a:gd name="connsiteY4" fmla="*/ 720448 h 989090"/>
                        <a:gd name="connsiteX5" fmla="*/ 0 w 903714"/>
                        <a:gd name="connsiteY5" fmla="*/ 989090 h 989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03714" h="989090">
                          <a:moveTo>
                            <a:pt x="903714" y="0"/>
                          </a:moveTo>
                          <a:cubicBezTo>
                            <a:pt x="825351" y="82424"/>
                            <a:pt x="746989" y="164848"/>
                            <a:pt x="659467" y="219797"/>
                          </a:cubicBezTo>
                          <a:cubicBezTo>
                            <a:pt x="571945" y="274746"/>
                            <a:pt x="453892" y="293063"/>
                            <a:pt x="378583" y="329696"/>
                          </a:cubicBezTo>
                          <a:cubicBezTo>
                            <a:pt x="303274" y="366329"/>
                            <a:pt x="242212" y="374470"/>
                            <a:pt x="207610" y="439595"/>
                          </a:cubicBezTo>
                          <a:cubicBezTo>
                            <a:pt x="173008" y="504720"/>
                            <a:pt x="205575" y="628865"/>
                            <a:pt x="170973" y="720448"/>
                          </a:cubicBezTo>
                          <a:cubicBezTo>
                            <a:pt x="136371" y="812031"/>
                            <a:pt x="0" y="989090"/>
                            <a:pt x="0" y="989090"/>
                          </a:cubicBezTo>
                        </a:path>
                      </a:pathLst>
                    </a:custGeom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grpSp>
                  <p:nvGrpSpPr>
                    <p:cNvPr id="263" name="Group 262"/>
                    <p:cNvGrpSpPr/>
                    <p:nvPr/>
                  </p:nvGrpSpPr>
                  <p:grpSpPr>
                    <a:xfrm>
                      <a:off x="1691168" y="1446764"/>
                      <a:ext cx="1005754" cy="2014340"/>
                      <a:chOff x="1691168" y="1446764"/>
                      <a:chExt cx="1005754" cy="2014340"/>
                    </a:xfrm>
                  </p:grpSpPr>
                  <p:sp>
                    <p:nvSpPr>
                      <p:cNvPr id="264" name="Freeform 263"/>
                      <p:cNvSpPr/>
                      <p:nvPr/>
                    </p:nvSpPr>
                    <p:spPr>
                      <a:xfrm>
                        <a:off x="2038976" y="2525574"/>
                        <a:ext cx="109911" cy="856396"/>
                      </a:xfrm>
                      <a:custGeom>
                        <a:avLst/>
                        <a:gdLst>
                          <a:gd name="connsiteX0" fmla="*/ 0 w 109911"/>
                          <a:gd name="connsiteY0" fmla="*/ 783130 h 856396"/>
                          <a:gd name="connsiteX1" fmla="*/ 12212 w 109911"/>
                          <a:gd name="connsiteY1" fmla="*/ 111526 h 856396"/>
                          <a:gd name="connsiteX2" fmla="*/ 61061 w 109911"/>
                          <a:gd name="connsiteY2" fmla="*/ 74893 h 856396"/>
                          <a:gd name="connsiteX3" fmla="*/ 109911 w 109911"/>
                          <a:gd name="connsiteY3" fmla="*/ 856396 h 8563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9911" h="856396">
                            <a:moveTo>
                              <a:pt x="0" y="783130"/>
                            </a:moveTo>
                            <a:cubicBezTo>
                              <a:pt x="1017" y="506347"/>
                              <a:pt x="2035" y="229565"/>
                              <a:pt x="12212" y="111526"/>
                            </a:cubicBezTo>
                            <a:cubicBezTo>
                              <a:pt x="22389" y="-6514"/>
                              <a:pt x="44778" y="-49252"/>
                              <a:pt x="61061" y="74893"/>
                            </a:cubicBezTo>
                            <a:cubicBezTo>
                              <a:pt x="77344" y="199038"/>
                              <a:pt x="109911" y="856396"/>
                              <a:pt x="109911" y="856396"/>
                            </a:cubicBezTo>
                          </a:path>
                        </a:pathLst>
                      </a:custGeom>
                      <a:solidFill>
                        <a:schemeClr val="accent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265" name="Freeform 264"/>
                      <p:cNvSpPr/>
                      <p:nvPr/>
                    </p:nvSpPr>
                    <p:spPr>
                      <a:xfrm>
                        <a:off x="2179164" y="2604708"/>
                        <a:ext cx="109911" cy="856396"/>
                      </a:xfrm>
                      <a:custGeom>
                        <a:avLst/>
                        <a:gdLst>
                          <a:gd name="connsiteX0" fmla="*/ 0 w 109911"/>
                          <a:gd name="connsiteY0" fmla="*/ 783130 h 856396"/>
                          <a:gd name="connsiteX1" fmla="*/ 12212 w 109911"/>
                          <a:gd name="connsiteY1" fmla="*/ 111526 h 856396"/>
                          <a:gd name="connsiteX2" fmla="*/ 61061 w 109911"/>
                          <a:gd name="connsiteY2" fmla="*/ 74893 h 856396"/>
                          <a:gd name="connsiteX3" fmla="*/ 109911 w 109911"/>
                          <a:gd name="connsiteY3" fmla="*/ 856396 h 8563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9911" h="856396">
                            <a:moveTo>
                              <a:pt x="0" y="783130"/>
                            </a:moveTo>
                            <a:cubicBezTo>
                              <a:pt x="1017" y="506347"/>
                              <a:pt x="2035" y="229565"/>
                              <a:pt x="12212" y="111526"/>
                            </a:cubicBezTo>
                            <a:cubicBezTo>
                              <a:pt x="22389" y="-6514"/>
                              <a:pt x="44778" y="-49252"/>
                              <a:pt x="61061" y="74893"/>
                            </a:cubicBezTo>
                            <a:cubicBezTo>
                              <a:pt x="77344" y="199038"/>
                              <a:pt x="109911" y="856396"/>
                              <a:pt x="109911" y="856396"/>
                            </a:cubicBezTo>
                          </a:path>
                        </a:pathLst>
                      </a:custGeom>
                      <a:solidFill>
                        <a:schemeClr val="accent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266" name="TextBox 265"/>
                      <p:cNvSpPr txBox="1"/>
                      <p:nvPr/>
                    </p:nvSpPr>
                    <p:spPr>
                      <a:xfrm>
                        <a:off x="1691168" y="1446764"/>
                        <a:ext cx="1005754" cy="58477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800" b="1" dirty="0" smtClean="0"/>
                          <a:t>Electronic states</a:t>
                        </a:r>
                        <a:endParaRPr lang="en-US" sz="800" dirty="0" smtClean="0"/>
                      </a:p>
                      <a:p>
                        <a:r>
                          <a:rPr lang="en-US" sz="800" dirty="0"/>
                          <a:t>g</a:t>
                        </a:r>
                        <a:r>
                          <a:rPr lang="en-US" sz="800" dirty="0" smtClean="0"/>
                          <a:t>aps</a:t>
                        </a:r>
                      </a:p>
                      <a:p>
                        <a:r>
                          <a:rPr lang="en-US" sz="800" dirty="0" err="1"/>
                          <a:t>m</a:t>
                        </a:r>
                        <a:r>
                          <a:rPr lang="en-US" sz="800" dirty="0" err="1" smtClean="0"/>
                          <a:t>agnons</a:t>
                        </a:r>
                        <a:r>
                          <a:rPr lang="en-US" sz="800" dirty="0" smtClean="0"/>
                          <a:t>….</a:t>
                        </a:r>
                      </a:p>
                      <a:p>
                        <a:r>
                          <a:rPr lang="en-US" sz="800" dirty="0" smtClean="0"/>
                          <a:t>0.01 </a:t>
                        </a:r>
                        <a:r>
                          <a:rPr lang="en-US" sz="800" dirty="0" err="1" smtClean="0"/>
                          <a:t>eV</a:t>
                        </a:r>
                        <a:endParaRPr lang="en-US" sz="800" dirty="0" smtClean="0"/>
                      </a:p>
                    </p:txBody>
                  </p:sp>
                </p:grpSp>
              </p:grpSp>
              <p:cxnSp>
                <p:nvCxnSpPr>
                  <p:cNvPr id="260" name="Straight Arrow Connector 259"/>
                  <p:cNvCxnSpPr/>
                  <p:nvPr/>
                </p:nvCxnSpPr>
                <p:spPr>
                  <a:xfrm flipH="1">
                    <a:off x="2222648" y="2368594"/>
                    <a:ext cx="5870" cy="146871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50000"/>
                      </a:schemeClr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6" name="Group 275"/>
                <p:cNvGrpSpPr/>
                <p:nvPr/>
              </p:nvGrpSpPr>
              <p:grpSpPr>
                <a:xfrm>
                  <a:off x="8348598" y="4775146"/>
                  <a:ext cx="987747" cy="1536434"/>
                  <a:chOff x="2344796" y="2215584"/>
                  <a:chExt cx="1929552" cy="3364841"/>
                </a:xfrm>
              </p:grpSpPr>
              <p:cxnSp>
                <p:nvCxnSpPr>
                  <p:cNvPr id="277" name="Straight Connector 276"/>
                  <p:cNvCxnSpPr/>
                  <p:nvPr/>
                </p:nvCxnSpPr>
                <p:spPr>
                  <a:xfrm flipV="1">
                    <a:off x="4213288" y="3516767"/>
                    <a:ext cx="61060" cy="1269943"/>
                  </a:xfrm>
                  <a:prstGeom prst="line">
                    <a:avLst/>
                  </a:prstGeom>
                  <a:ln w="3175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8" name="Group 277"/>
                  <p:cNvGrpSpPr/>
                  <p:nvPr/>
                </p:nvGrpSpPr>
                <p:grpSpPr>
                  <a:xfrm>
                    <a:off x="2344796" y="2215584"/>
                    <a:ext cx="1907106" cy="3364841"/>
                    <a:chOff x="2418068" y="1763777"/>
                    <a:chExt cx="1907106" cy="3364841"/>
                  </a:xfrm>
                </p:grpSpPr>
                <p:sp>
                  <p:nvSpPr>
                    <p:cNvPr id="279" name="Freeform 278"/>
                    <p:cNvSpPr/>
                    <p:nvPr/>
                  </p:nvSpPr>
                  <p:spPr>
                    <a:xfrm>
                      <a:off x="3016475" y="2425516"/>
                      <a:ext cx="1295414" cy="1897176"/>
                    </a:xfrm>
                    <a:custGeom>
                      <a:avLst/>
                      <a:gdLst>
                        <a:gd name="connsiteX0" fmla="*/ 0 w 1295414"/>
                        <a:gd name="connsiteY0" fmla="*/ 1335470 h 1897176"/>
                        <a:gd name="connsiteX1" fmla="*/ 232035 w 1295414"/>
                        <a:gd name="connsiteY1" fmla="*/ 1249993 h 1897176"/>
                        <a:gd name="connsiteX2" fmla="*/ 476282 w 1295414"/>
                        <a:gd name="connsiteY2" fmla="*/ 541756 h 1897176"/>
                        <a:gd name="connsiteX3" fmla="*/ 561768 w 1295414"/>
                        <a:gd name="connsiteY3" fmla="*/ 41105 h 1897176"/>
                        <a:gd name="connsiteX4" fmla="*/ 720529 w 1295414"/>
                        <a:gd name="connsiteY4" fmla="*/ 65527 h 1897176"/>
                        <a:gd name="connsiteX5" fmla="*/ 806015 w 1295414"/>
                        <a:gd name="connsiteY5" fmla="*/ 358591 h 1897176"/>
                        <a:gd name="connsiteX6" fmla="*/ 928139 w 1295414"/>
                        <a:gd name="connsiteY6" fmla="*/ 651655 h 1897176"/>
                        <a:gd name="connsiteX7" fmla="*/ 1270085 w 1295414"/>
                        <a:gd name="connsiteY7" fmla="*/ 822609 h 1897176"/>
                        <a:gd name="connsiteX8" fmla="*/ 1270085 w 1295414"/>
                        <a:gd name="connsiteY8" fmla="*/ 1897176 h 1897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5414" h="1897176">
                          <a:moveTo>
                            <a:pt x="0" y="1335470"/>
                          </a:moveTo>
                          <a:cubicBezTo>
                            <a:pt x="76327" y="1358874"/>
                            <a:pt x="152655" y="1382279"/>
                            <a:pt x="232035" y="1249993"/>
                          </a:cubicBezTo>
                          <a:cubicBezTo>
                            <a:pt x="311415" y="1117707"/>
                            <a:pt x="421326" y="743237"/>
                            <a:pt x="476282" y="541756"/>
                          </a:cubicBezTo>
                          <a:cubicBezTo>
                            <a:pt x="531238" y="340275"/>
                            <a:pt x="521060" y="120476"/>
                            <a:pt x="561768" y="41105"/>
                          </a:cubicBezTo>
                          <a:cubicBezTo>
                            <a:pt x="602476" y="-38267"/>
                            <a:pt x="679821" y="12613"/>
                            <a:pt x="720529" y="65527"/>
                          </a:cubicBezTo>
                          <a:cubicBezTo>
                            <a:pt x="761237" y="118441"/>
                            <a:pt x="771413" y="260903"/>
                            <a:pt x="806015" y="358591"/>
                          </a:cubicBezTo>
                          <a:cubicBezTo>
                            <a:pt x="840617" y="456279"/>
                            <a:pt x="850794" y="574319"/>
                            <a:pt x="928139" y="651655"/>
                          </a:cubicBezTo>
                          <a:cubicBezTo>
                            <a:pt x="1005484" y="728991"/>
                            <a:pt x="1213094" y="615022"/>
                            <a:pt x="1270085" y="822609"/>
                          </a:cubicBezTo>
                          <a:cubicBezTo>
                            <a:pt x="1327076" y="1030196"/>
                            <a:pt x="1270085" y="1897176"/>
                            <a:pt x="1270085" y="1897176"/>
                          </a:cubicBezTo>
                        </a:path>
                      </a:pathLst>
                    </a:cu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2418068" y="3980784"/>
                      <a:ext cx="1001413" cy="1147834"/>
                    </a:xfrm>
                    <a:custGeom>
                      <a:avLst/>
                      <a:gdLst>
                        <a:gd name="connsiteX0" fmla="*/ 1001413 w 1001413"/>
                        <a:gd name="connsiteY0" fmla="*/ 0 h 1147834"/>
                        <a:gd name="connsiteX1" fmla="*/ 0 w 1001413"/>
                        <a:gd name="connsiteY1" fmla="*/ 1147834 h 1147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01413" h="1147834">
                          <a:moveTo>
                            <a:pt x="1001413" y="0"/>
                          </a:moveTo>
                          <a:lnTo>
                            <a:pt x="0" y="1147834"/>
                          </a:lnTo>
                        </a:path>
                      </a:pathLst>
                    </a:custGeom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281" name="TextBox 280"/>
                    <p:cNvSpPr txBox="1"/>
                    <p:nvPr/>
                  </p:nvSpPr>
                  <p:spPr>
                    <a:xfrm>
                      <a:off x="3473659" y="1763777"/>
                      <a:ext cx="85151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800" b="1" dirty="0" smtClean="0"/>
                        <a:t>CT, Mott gaps</a:t>
                      </a:r>
                    </a:p>
                    <a:p>
                      <a:r>
                        <a:rPr lang="en-US" sz="800" dirty="0" smtClean="0"/>
                        <a:t>1-2 </a:t>
                      </a:r>
                      <a:r>
                        <a:rPr lang="en-US" sz="800" dirty="0" err="1" smtClean="0"/>
                        <a:t>eV</a:t>
                      </a:r>
                      <a:endParaRPr lang="en-US" sz="800" dirty="0" smtClean="0"/>
                    </a:p>
                  </p:txBody>
                </p:sp>
              </p:grpSp>
            </p:grpSp>
            <p:grpSp>
              <p:nvGrpSpPr>
                <p:cNvPr id="290" name="Group 289"/>
                <p:cNvGrpSpPr/>
                <p:nvPr/>
              </p:nvGrpSpPr>
              <p:grpSpPr>
                <a:xfrm>
                  <a:off x="7191627" y="5403888"/>
                  <a:ext cx="933247" cy="944237"/>
                  <a:chOff x="84667" y="3592549"/>
                  <a:chExt cx="1823088" cy="2067910"/>
                </a:xfrm>
              </p:grpSpPr>
              <p:sp>
                <p:nvSpPr>
                  <p:cNvPr id="291" name="Rectangle 290"/>
                  <p:cNvSpPr/>
                  <p:nvPr/>
                </p:nvSpPr>
                <p:spPr>
                  <a:xfrm rot="1485983">
                    <a:off x="1578439" y="3592549"/>
                    <a:ext cx="329316" cy="14295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  <a:alpha val="73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92" name="TextBox 291"/>
                  <p:cNvSpPr txBox="1"/>
                  <p:nvPr/>
                </p:nvSpPr>
                <p:spPr>
                  <a:xfrm>
                    <a:off x="84667" y="5321905"/>
                    <a:ext cx="96016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FF0000"/>
                        </a:solidFill>
                      </a:rPr>
                      <a:t>Direct absorption</a:t>
                    </a:r>
                  </a:p>
                  <a:p>
                    <a:r>
                      <a:rPr lang="en-US" sz="800" dirty="0" smtClean="0">
                        <a:solidFill>
                          <a:srgbClr val="FF0000"/>
                        </a:solidFill>
                      </a:rPr>
                      <a:t>THz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293" name="Group 292"/>
                <p:cNvGrpSpPr/>
                <p:nvPr/>
              </p:nvGrpSpPr>
              <p:grpSpPr>
                <a:xfrm>
                  <a:off x="7424430" y="5467953"/>
                  <a:ext cx="858950" cy="1010510"/>
                  <a:chOff x="229807" y="3592549"/>
                  <a:chExt cx="1677948" cy="2213050"/>
                </a:xfrm>
              </p:grpSpPr>
              <p:sp>
                <p:nvSpPr>
                  <p:cNvPr id="294" name="Rectangle 293"/>
                  <p:cNvSpPr/>
                  <p:nvPr/>
                </p:nvSpPr>
                <p:spPr>
                  <a:xfrm rot="1485983">
                    <a:off x="1578439" y="3592549"/>
                    <a:ext cx="329316" cy="14295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  <a:alpha val="73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95" name="TextBox 294"/>
                  <p:cNvSpPr txBox="1"/>
                  <p:nvPr/>
                </p:nvSpPr>
                <p:spPr>
                  <a:xfrm>
                    <a:off x="229807" y="5467045"/>
                    <a:ext cx="96016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FF0000"/>
                        </a:solidFill>
                      </a:rPr>
                      <a:t>Direct absorption</a:t>
                    </a:r>
                  </a:p>
                  <a:p>
                    <a:r>
                      <a:rPr lang="en-US" sz="800" dirty="0" smtClean="0">
                        <a:solidFill>
                          <a:srgbClr val="FF0000"/>
                        </a:solidFill>
                      </a:rPr>
                      <a:t>FIR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296" name="Group 295"/>
                <p:cNvGrpSpPr/>
                <p:nvPr/>
              </p:nvGrpSpPr>
              <p:grpSpPr>
                <a:xfrm>
                  <a:off x="7700573" y="5552029"/>
                  <a:ext cx="840738" cy="1006080"/>
                  <a:chOff x="520087" y="3648471"/>
                  <a:chExt cx="1642372" cy="2203348"/>
                </a:xfrm>
              </p:grpSpPr>
              <p:sp>
                <p:nvSpPr>
                  <p:cNvPr id="297" name="Rectangle 296"/>
                  <p:cNvSpPr/>
                  <p:nvPr/>
                </p:nvSpPr>
                <p:spPr>
                  <a:xfrm rot="1485983">
                    <a:off x="1575314" y="3648471"/>
                    <a:ext cx="587145" cy="10126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  <a:alpha val="73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98" name="TextBox 297"/>
                  <p:cNvSpPr txBox="1"/>
                  <p:nvPr/>
                </p:nvSpPr>
                <p:spPr>
                  <a:xfrm>
                    <a:off x="520087" y="5636375"/>
                    <a:ext cx="42411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FF0000"/>
                        </a:solidFill>
                      </a:rPr>
                      <a:t>ISRS</a:t>
                    </a:r>
                  </a:p>
                </p:txBody>
              </p:sp>
            </p:grpSp>
            <p:grpSp>
              <p:nvGrpSpPr>
                <p:cNvPr id="299" name="Group 298"/>
                <p:cNvGrpSpPr/>
                <p:nvPr/>
              </p:nvGrpSpPr>
              <p:grpSpPr>
                <a:xfrm>
                  <a:off x="8032444" y="5797414"/>
                  <a:ext cx="1330162" cy="1003462"/>
                  <a:chOff x="520087" y="3900425"/>
                  <a:chExt cx="2598455" cy="2197615"/>
                </a:xfrm>
              </p:grpSpPr>
              <p:sp>
                <p:nvSpPr>
                  <p:cNvPr id="300" name="Rectangle 299"/>
                  <p:cNvSpPr/>
                  <p:nvPr/>
                </p:nvSpPr>
                <p:spPr>
                  <a:xfrm rot="1485983" flipV="1">
                    <a:off x="1461402" y="3900425"/>
                    <a:ext cx="1657140" cy="51775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  <a:alpha val="73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301" name="TextBox 300"/>
                  <p:cNvSpPr txBox="1"/>
                  <p:nvPr/>
                </p:nvSpPr>
                <p:spPr>
                  <a:xfrm>
                    <a:off x="520087" y="5636375"/>
                    <a:ext cx="96016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FF0000"/>
                        </a:solidFill>
                      </a:rPr>
                      <a:t>Direct absorption</a:t>
                    </a:r>
                  </a:p>
                  <a:p>
                    <a:r>
                      <a:rPr lang="en-US" sz="800" dirty="0" smtClean="0">
                        <a:solidFill>
                          <a:srgbClr val="FF0000"/>
                        </a:solidFill>
                      </a:rPr>
                      <a:t>ISRS</a:t>
                    </a:r>
                  </a:p>
                  <a:p>
                    <a:r>
                      <a:rPr lang="en-US" sz="800" dirty="0" smtClean="0">
                        <a:solidFill>
                          <a:srgbClr val="FF0000"/>
                        </a:solidFill>
                      </a:rPr>
                      <a:t>VIS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302" name="Group 301"/>
                <p:cNvGrpSpPr/>
                <p:nvPr/>
              </p:nvGrpSpPr>
              <p:grpSpPr>
                <a:xfrm>
                  <a:off x="7213299" y="5439917"/>
                  <a:ext cx="3769586" cy="1418083"/>
                  <a:chOff x="127003" y="3671455"/>
                  <a:chExt cx="7363841" cy="3105647"/>
                </a:xfrm>
              </p:grpSpPr>
              <p:sp>
                <p:nvSpPr>
                  <p:cNvPr id="303" name="TextBox 302"/>
                  <p:cNvSpPr txBox="1"/>
                  <p:nvPr/>
                </p:nvSpPr>
                <p:spPr>
                  <a:xfrm>
                    <a:off x="5937364" y="4049730"/>
                    <a:ext cx="1553480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>
                        <a:solidFill>
                          <a:srgbClr val="FF0000"/>
                        </a:solidFill>
                      </a:rPr>
                      <a:t>X-ray excitation:</a:t>
                    </a:r>
                  </a:p>
                  <a:p>
                    <a:r>
                      <a:rPr lang="en-US" sz="800" dirty="0" smtClean="0">
                        <a:solidFill>
                          <a:srgbClr val="0000FF"/>
                        </a:solidFill>
                      </a:rPr>
                      <a:t>Direct absorption </a:t>
                    </a:r>
                    <a:r>
                      <a:rPr lang="en-US" sz="800" dirty="0" err="1" smtClean="0"/>
                      <a:t>photodoping</a:t>
                    </a:r>
                    <a:endParaRPr lang="en-US" sz="800" dirty="0" smtClean="0"/>
                  </a:p>
                  <a:p>
                    <a:r>
                      <a:rPr lang="en-US" sz="800" dirty="0" smtClean="0">
                        <a:solidFill>
                          <a:srgbClr val="0000FF"/>
                        </a:solidFill>
                      </a:rPr>
                      <a:t>Resonant Raman</a:t>
                    </a:r>
                    <a:r>
                      <a:rPr lang="en-US" sz="800" dirty="0" smtClean="0"/>
                      <a:t>, chemically</a:t>
                    </a:r>
                  </a:p>
                  <a:p>
                    <a:r>
                      <a:rPr lang="en-US" sz="800" dirty="0"/>
                      <a:t>s</a:t>
                    </a:r>
                    <a:r>
                      <a:rPr lang="en-US" sz="800" dirty="0" smtClean="0"/>
                      <a:t>elective excitation</a:t>
                    </a:r>
                  </a:p>
                  <a:p>
                    <a:r>
                      <a:rPr lang="en-US" sz="800" dirty="0" smtClean="0">
                        <a:solidFill>
                          <a:srgbClr val="FF0000"/>
                        </a:solidFill>
                      </a:rPr>
                      <a:t>Momentum-resolved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  <p:grpSp>
                <p:nvGrpSpPr>
                  <p:cNvPr id="304" name="Group 303"/>
                  <p:cNvGrpSpPr/>
                  <p:nvPr/>
                </p:nvGrpSpPr>
                <p:grpSpPr>
                  <a:xfrm>
                    <a:off x="127003" y="3671455"/>
                    <a:ext cx="5580838" cy="3105647"/>
                    <a:chOff x="127003" y="3671455"/>
                    <a:chExt cx="5580838" cy="3105647"/>
                  </a:xfrm>
                </p:grpSpPr>
                <p:sp>
                  <p:nvSpPr>
                    <p:cNvPr id="305" name="Freeform 304"/>
                    <p:cNvSpPr/>
                    <p:nvPr/>
                  </p:nvSpPr>
                  <p:spPr>
                    <a:xfrm rot="174074">
                      <a:off x="127003" y="3671455"/>
                      <a:ext cx="5580838" cy="3105647"/>
                    </a:xfrm>
                    <a:custGeom>
                      <a:avLst/>
                      <a:gdLst>
                        <a:gd name="connsiteX0" fmla="*/ 0 w 4213262"/>
                        <a:gd name="connsiteY0" fmla="*/ 1245522 h 2649786"/>
                        <a:gd name="connsiteX1" fmla="*/ 1111324 w 4213262"/>
                        <a:gd name="connsiteY1" fmla="*/ 0 h 2649786"/>
                        <a:gd name="connsiteX2" fmla="*/ 4213262 w 4213262"/>
                        <a:gd name="connsiteY2" fmla="*/ 1367632 h 2649786"/>
                        <a:gd name="connsiteX3" fmla="*/ 3224061 w 4213262"/>
                        <a:gd name="connsiteY3" fmla="*/ 2649786 h 2649786"/>
                        <a:gd name="connsiteX4" fmla="*/ 48849 w 4213262"/>
                        <a:gd name="connsiteY4" fmla="*/ 1184467 h 2649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13262" h="2649786">
                          <a:moveTo>
                            <a:pt x="0" y="1245522"/>
                          </a:moveTo>
                          <a:lnTo>
                            <a:pt x="1111324" y="0"/>
                          </a:lnTo>
                          <a:lnTo>
                            <a:pt x="4213262" y="1367632"/>
                          </a:lnTo>
                          <a:lnTo>
                            <a:pt x="3224061" y="2649786"/>
                          </a:lnTo>
                          <a:lnTo>
                            <a:pt x="48849" y="1184467"/>
                          </a:lnTo>
                        </a:path>
                      </a:pathLst>
                    </a:custGeom>
                    <a:solidFill>
                      <a:srgbClr val="BFBFBF">
                        <a:alpha val="29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306" name="TextBox 305"/>
                    <p:cNvSpPr txBox="1"/>
                    <p:nvPr/>
                  </p:nvSpPr>
                  <p:spPr>
                    <a:xfrm>
                      <a:off x="569025" y="6275779"/>
                      <a:ext cx="45397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800" dirty="0" smtClean="0"/>
                        <a:t>XFEL</a:t>
                      </a:r>
                      <a:endParaRPr lang="en-US" sz="800" dirty="0"/>
                    </a:p>
                  </p:txBody>
                </p:sp>
              </p:grpSp>
            </p:grpSp>
          </p:grpSp>
        </p:grpSp>
        <p:sp>
          <p:nvSpPr>
            <p:cNvPr id="322" name="TextBox 321"/>
            <p:cNvSpPr txBox="1"/>
            <p:nvPr/>
          </p:nvSpPr>
          <p:spPr>
            <a:xfrm>
              <a:off x="7196667" y="1185333"/>
              <a:ext cx="8518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Pump:</a:t>
              </a:r>
            </a:p>
            <a:p>
              <a:r>
                <a:rPr lang="en-US" dirty="0" smtClean="0"/>
                <a:t>XFEL </a:t>
              </a:r>
            </a:p>
            <a:p>
              <a:r>
                <a:rPr lang="en-US" dirty="0" smtClean="0"/>
                <a:t>Laser</a:t>
              </a:r>
              <a:endParaRPr lang="en-US" dirty="0"/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96764" y="3253622"/>
            <a:ext cx="8755160" cy="3709079"/>
            <a:chOff x="96764" y="3253622"/>
            <a:chExt cx="8755160" cy="3709079"/>
          </a:xfrm>
        </p:grpSpPr>
        <p:grpSp>
          <p:nvGrpSpPr>
            <p:cNvPr id="82" name="Group 81"/>
            <p:cNvGrpSpPr/>
            <p:nvPr/>
          </p:nvGrpSpPr>
          <p:grpSpPr>
            <a:xfrm>
              <a:off x="96764" y="3338287"/>
              <a:ext cx="4238372" cy="3491365"/>
              <a:chOff x="0" y="586128"/>
              <a:chExt cx="8532182" cy="663057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318959" y="915350"/>
                <a:ext cx="2330408" cy="4213268"/>
                <a:chOff x="1318959" y="915350"/>
                <a:chExt cx="2330408" cy="4213268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318959" y="3333602"/>
                  <a:ext cx="1318933" cy="1795016"/>
                  <a:chOff x="1392231" y="2881795"/>
                  <a:chExt cx="1318933" cy="1795016"/>
                </a:xfrm>
              </p:grpSpPr>
              <p:sp>
                <p:nvSpPr>
                  <p:cNvPr id="9" name="Freeform 8"/>
                  <p:cNvSpPr/>
                  <p:nvPr/>
                </p:nvSpPr>
                <p:spPr>
                  <a:xfrm rot="21368291">
                    <a:off x="1709751" y="2881795"/>
                    <a:ext cx="1001413" cy="793714"/>
                  </a:xfrm>
                  <a:custGeom>
                    <a:avLst/>
                    <a:gdLst>
                      <a:gd name="connsiteX0" fmla="*/ 0 w 1245660"/>
                      <a:gd name="connsiteY0" fmla="*/ 225777 h 799694"/>
                      <a:gd name="connsiteX1" fmla="*/ 293096 w 1245660"/>
                      <a:gd name="connsiteY1" fmla="*/ 225777 h 799694"/>
                      <a:gd name="connsiteX2" fmla="*/ 781590 w 1245660"/>
                      <a:gd name="connsiteY2" fmla="*/ 176933 h 799694"/>
                      <a:gd name="connsiteX3" fmla="*/ 1074687 w 1245660"/>
                      <a:gd name="connsiteY3" fmla="*/ 18191 h 799694"/>
                      <a:gd name="connsiteX4" fmla="*/ 1209023 w 1245660"/>
                      <a:gd name="connsiteY4" fmla="*/ 91457 h 799694"/>
                      <a:gd name="connsiteX5" fmla="*/ 1245660 w 1245660"/>
                      <a:gd name="connsiteY5" fmla="*/ 799694 h 799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45660" h="799694">
                        <a:moveTo>
                          <a:pt x="0" y="225777"/>
                        </a:moveTo>
                        <a:cubicBezTo>
                          <a:pt x="81415" y="229847"/>
                          <a:pt x="162831" y="233918"/>
                          <a:pt x="293096" y="225777"/>
                        </a:cubicBezTo>
                        <a:cubicBezTo>
                          <a:pt x="423361" y="217636"/>
                          <a:pt x="651325" y="211531"/>
                          <a:pt x="781590" y="176933"/>
                        </a:cubicBezTo>
                        <a:cubicBezTo>
                          <a:pt x="911855" y="142335"/>
                          <a:pt x="1003448" y="32437"/>
                          <a:pt x="1074687" y="18191"/>
                        </a:cubicBezTo>
                        <a:cubicBezTo>
                          <a:pt x="1145926" y="3945"/>
                          <a:pt x="1180528" y="-38793"/>
                          <a:pt x="1209023" y="91457"/>
                        </a:cubicBezTo>
                        <a:cubicBezTo>
                          <a:pt x="1237518" y="221707"/>
                          <a:pt x="1245660" y="799694"/>
                          <a:pt x="1245660" y="799694"/>
                        </a:cubicBezTo>
                      </a:path>
                    </a:pathLst>
                  </a:cu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0" name="Freeform 9"/>
                  <p:cNvSpPr/>
                  <p:nvPr/>
                </p:nvSpPr>
                <p:spPr>
                  <a:xfrm>
                    <a:off x="1392231" y="3565610"/>
                    <a:ext cx="1111324" cy="1111201"/>
                  </a:xfrm>
                  <a:custGeom>
                    <a:avLst/>
                    <a:gdLst>
                      <a:gd name="connsiteX0" fmla="*/ 1066867 w 1066867"/>
                      <a:gd name="connsiteY0" fmla="*/ 0 h 1037935"/>
                      <a:gd name="connsiteX1" fmla="*/ 822620 w 1066867"/>
                      <a:gd name="connsiteY1" fmla="*/ 195376 h 1037935"/>
                      <a:gd name="connsiteX2" fmla="*/ 468462 w 1066867"/>
                      <a:gd name="connsiteY2" fmla="*/ 207587 h 1037935"/>
                      <a:gd name="connsiteX3" fmla="*/ 663859 w 1066867"/>
                      <a:gd name="connsiteY3" fmla="*/ 500651 h 1037935"/>
                      <a:gd name="connsiteX4" fmla="*/ 615010 w 1066867"/>
                      <a:gd name="connsiteY4" fmla="*/ 671605 h 1037935"/>
                      <a:gd name="connsiteX5" fmla="*/ 163153 w 1066867"/>
                      <a:gd name="connsiteY5" fmla="*/ 671605 h 1037935"/>
                      <a:gd name="connsiteX6" fmla="*/ 4392 w 1066867"/>
                      <a:gd name="connsiteY6" fmla="*/ 781504 h 1037935"/>
                      <a:gd name="connsiteX7" fmla="*/ 41029 w 1066867"/>
                      <a:gd name="connsiteY7" fmla="*/ 1037935 h 1037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66867" h="1037935">
                        <a:moveTo>
                          <a:pt x="1066867" y="0"/>
                        </a:moveTo>
                        <a:cubicBezTo>
                          <a:pt x="994610" y="80389"/>
                          <a:pt x="922354" y="160778"/>
                          <a:pt x="822620" y="195376"/>
                        </a:cubicBezTo>
                        <a:cubicBezTo>
                          <a:pt x="722886" y="229974"/>
                          <a:pt x="494922" y="156708"/>
                          <a:pt x="468462" y="207587"/>
                        </a:cubicBezTo>
                        <a:cubicBezTo>
                          <a:pt x="442002" y="258466"/>
                          <a:pt x="639434" y="423315"/>
                          <a:pt x="663859" y="500651"/>
                        </a:cubicBezTo>
                        <a:cubicBezTo>
                          <a:pt x="688284" y="577987"/>
                          <a:pt x="698461" y="643113"/>
                          <a:pt x="615010" y="671605"/>
                        </a:cubicBezTo>
                        <a:cubicBezTo>
                          <a:pt x="531559" y="700097"/>
                          <a:pt x="264923" y="653288"/>
                          <a:pt x="163153" y="671605"/>
                        </a:cubicBezTo>
                        <a:cubicBezTo>
                          <a:pt x="61383" y="689922"/>
                          <a:pt x="24746" y="720449"/>
                          <a:pt x="4392" y="781504"/>
                        </a:cubicBezTo>
                        <a:cubicBezTo>
                          <a:pt x="-15962" y="842559"/>
                          <a:pt x="41029" y="1037935"/>
                          <a:pt x="41029" y="1037935"/>
                        </a:cubicBezTo>
                      </a:path>
                    </a:pathLst>
                  </a:custGeom>
                  <a:ln>
                    <a:solidFill>
                      <a:srgbClr val="CCFFCC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  <p:grpSp>
              <p:nvGrpSpPr>
                <p:cNvPr id="6" name="Group 5"/>
                <p:cNvGrpSpPr/>
                <p:nvPr/>
              </p:nvGrpSpPr>
              <p:grpSpPr>
                <a:xfrm>
                  <a:off x="2307633" y="915350"/>
                  <a:ext cx="1341734" cy="2271720"/>
                  <a:chOff x="2380905" y="463543"/>
                  <a:chExt cx="1341734" cy="2271720"/>
                </a:xfrm>
              </p:grpSpPr>
              <p:cxnSp>
                <p:nvCxnSpPr>
                  <p:cNvPr id="7" name="Straight Arrow Connector 6"/>
                  <p:cNvCxnSpPr/>
                  <p:nvPr/>
                </p:nvCxnSpPr>
                <p:spPr>
                  <a:xfrm flipH="1">
                    <a:off x="2589019" y="1403925"/>
                    <a:ext cx="323390" cy="1331338"/>
                  </a:xfrm>
                  <a:prstGeom prst="straightConnector1">
                    <a:avLst/>
                  </a:prstGeom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2380905" y="463543"/>
                    <a:ext cx="1341734" cy="584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/>
                      <a:t>Many-body absorptions</a:t>
                    </a:r>
                  </a:p>
                  <a:p>
                    <a:r>
                      <a:rPr lang="en-US" sz="800" dirty="0" smtClean="0"/>
                      <a:t>Bi-</a:t>
                    </a:r>
                    <a:r>
                      <a:rPr lang="en-US" sz="800" dirty="0" err="1" smtClean="0"/>
                      <a:t>magnon</a:t>
                    </a:r>
                    <a:endParaRPr lang="en-US" sz="800" dirty="0" smtClean="0"/>
                  </a:p>
                  <a:p>
                    <a:r>
                      <a:rPr lang="en-US" sz="800" dirty="0" err="1"/>
                      <a:t>m</a:t>
                    </a:r>
                    <a:r>
                      <a:rPr lang="en-US" sz="800" dirty="0" err="1" smtClean="0"/>
                      <a:t>ultiphonons</a:t>
                    </a:r>
                    <a:r>
                      <a:rPr lang="en-US" sz="800" dirty="0" smtClean="0"/>
                      <a:t>….</a:t>
                    </a:r>
                  </a:p>
                  <a:p>
                    <a:r>
                      <a:rPr lang="en-US" sz="800" dirty="0" smtClean="0"/>
                      <a:t>0.1 </a:t>
                    </a:r>
                    <a:r>
                      <a:rPr lang="en-US" sz="800" dirty="0" err="1" smtClean="0"/>
                      <a:t>eV</a:t>
                    </a:r>
                    <a:endParaRPr lang="en-US" sz="800" dirty="0" smtClean="0"/>
                  </a:p>
                </p:txBody>
              </p:sp>
            </p:grpSp>
          </p:grpSp>
          <p:grpSp>
            <p:nvGrpSpPr>
              <p:cNvPr id="11" name="Group 10"/>
              <p:cNvGrpSpPr/>
              <p:nvPr/>
            </p:nvGrpSpPr>
            <p:grpSpPr>
              <a:xfrm>
                <a:off x="2344796" y="2215584"/>
                <a:ext cx="1929552" cy="3364841"/>
                <a:chOff x="2344796" y="2215584"/>
                <a:chExt cx="1929552" cy="3364841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4213288" y="3516767"/>
                  <a:ext cx="61060" cy="1269943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" name="Group 12"/>
                <p:cNvGrpSpPr/>
                <p:nvPr/>
              </p:nvGrpSpPr>
              <p:grpSpPr>
                <a:xfrm>
                  <a:off x="2344796" y="2215584"/>
                  <a:ext cx="1907106" cy="3364841"/>
                  <a:chOff x="2418068" y="1763777"/>
                  <a:chExt cx="1907106" cy="3364841"/>
                </a:xfrm>
              </p:grpSpPr>
              <p:sp>
                <p:nvSpPr>
                  <p:cNvPr id="14" name="Freeform 13"/>
                  <p:cNvSpPr/>
                  <p:nvPr/>
                </p:nvSpPr>
                <p:spPr>
                  <a:xfrm>
                    <a:off x="3016475" y="2425516"/>
                    <a:ext cx="1295414" cy="1897176"/>
                  </a:xfrm>
                  <a:custGeom>
                    <a:avLst/>
                    <a:gdLst>
                      <a:gd name="connsiteX0" fmla="*/ 0 w 1295414"/>
                      <a:gd name="connsiteY0" fmla="*/ 1335470 h 1897176"/>
                      <a:gd name="connsiteX1" fmla="*/ 232035 w 1295414"/>
                      <a:gd name="connsiteY1" fmla="*/ 1249993 h 1897176"/>
                      <a:gd name="connsiteX2" fmla="*/ 476282 w 1295414"/>
                      <a:gd name="connsiteY2" fmla="*/ 541756 h 1897176"/>
                      <a:gd name="connsiteX3" fmla="*/ 561768 w 1295414"/>
                      <a:gd name="connsiteY3" fmla="*/ 41105 h 1897176"/>
                      <a:gd name="connsiteX4" fmla="*/ 720529 w 1295414"/>
                      <a:gd name="connsiteY4" fmla="*/ 65527 h 1897176"/>
                      <a:gd name="connsiteX5" fmla="*/ 806015 w 1295414"/>
                      <a:gd name="connsiteY5" fmla="*/ 358591 h 1897176"/>
                      <a:gd name="connsiteX6" fmla="*/ 928139 w 1295414"/>
                      <a:gd name="connsiteY6" fmla="*/ 651655 h 1897176"/>
                      <a:gd name="connsiteX7" fmla="*/ 1270085 w 1295414"/>
                      <a:gd name="connsiteY7" fmla="*/ 822609 h 1897176"/>
                      <a:gd name="connsiteX8" fmla="*/ 1270085 w 1295414"/>
                      <a:gd name="connsiteY8" fmla="*/ 1897176 h 189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95414" h="1897176">
                        <a:moveTo>
                          <a:pt x="0" y="1335470"/>
                        </a:moveTo>
                        <a:cubicBezTo>
                          <a:pt x="76327" y="1358874"/>
                          <a:pt x="152655" y="1382279"/>
                          <a:pt x="232035" y="1249993"/>
                        </a:cubicBezTo>
                        <a:cubicBezTo>
                          <a:pt x="311415" y="1117707"/>
                          <a:pt x="421326" y="743237"/>
                          <a:pt x="476282" y="541756"/>
                        </a:cubicBezTo>
                        <a:cubicBezTo>
                          <a:pt x="531238" y="340275"/>
                          <a:pt x="521060" y="120476"/>
                          <a:pt x="561768" y="41105"/>
                        </a:cubicBezTo>
                        <a:cubicBezTo>
                          <a:pt x="602476" y="-38267"/>
                          <a:pt x="679821" y="12613"/>
                          <a:pt x="720529" y="65527"/>
                        </a:cubicBezTo>
                        <a:cubicBezTo>
                          <a:pt x="761237" y="118441"/>
                          <a:pt x="771413" y="260903"/>
                          <a:pt x="806015" y="358591"/>
                        </a:cubicBezTo>
                        <a:cubicBezTo>
                          <a:pt x="840617" y="456279"/>
                          <a:pt x="850794" y="574319"/>
                          <a:pt x="928139" y="651655"/>
                        </a:cubicBezTo>
                        <a:cubicBezTo>
                          <a:pt x="1005484" y="728991"/>
                          <a:pt x="1213094" y="615022"/>
                          <a:pt x="1270085" y="822609"/>
                        </a:cubicBezTo>
                        <a:cubicBezTo>
                          <a:pt x="1327076" y="1030196"/>
                          <a:pt x="1270085" y="1897176"/>
                          <a:pt x="1270085" y="1897176"/>
                        </a:cubicBezTo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5" name="Freeform 14"/>
                  <p:cNvSpPr/>
                  <p:nvPr/>
                </p:nvSpPr>
                <p:spPr>
                  <a:xfrm>
                    <a:off x="2418068" y="3980784"/>
                    <a:ext cx="1001413" cy="1147834"/>
                  </a:xfrm>
                  <a:custGeom>
                    <a:avLst/>
                    <a:gdLst>
                      <a:gd name="connsiteX0" fmla="*/ 1001413 w 1001413"/>
                      <a:gd name="connsiteY0" fmla="*/ 0 h 1147834"/>
                      <a:gd name="connsiteX1" fmla="*/ 0 w 1001413"/>
                      <a:gd name="connsiteY1" fmla="*/ 1147834 h 1147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01413" h="1147834">
                        <a:moveTo>
                          <a:pt x="1001413" y="0"/>
                        </a:moveTo>
                        <a:lnTo>
                          <a:pt x="0" y="1147834"/>
                        </a:lnTo>
                      </a:path>
                    </a:pathLst>
                  </a:custGeom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3473659" y="1763777"/>
                    <a:ext cx="85151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/>
                      <a:t>CT, Mott gaps</a:t>
                    </a:r>
                  </a:p>
                  <a:p>
                    <a:r>
                      <a:rPr lang="en-US" sz="800" dirty="0" smtClean="0"/>
                      <a:t>1-2 </a:t>
                    </a:r>
                    <a:r>
                      <a:rPr lang="en-US" sz="800" dirty="0" err="1" smtClean="0"/>
                      <a:t>eV</a:t>
                    </a:r>
                    <a:endParaRPr lang="en-US" sz="800" dirty="0" smtClean="0"/>
                  </a:p>
                </p:txBody>
              </p:sp>
            </p:grpSp>
          </p:grpSp>
          <p:grpSp>
            <p:nvGrpSpPr>
              <p:cNvPr id="17" name="Group 16"/>
              <p:cNvGrpSpPr/>
              <p:nvPr/>
            </p:nvGrpSpPr>
            <p:grpSpPr>
              <a:xfrm>
                <a:off x="3724772" y="2722103"/>
                <a:ext cx="1953993" cy="3725303"/>
                <a:chOff x="3798044" y="2270296"/>
                <a:chExt cx="1953993" cy="3725303"/>
              </a:xfrm>
            </p:grpSpPr>
            <p:sp>
              <p:nvSpPr>
                <p:cNvPr id="18" name="Freeform 17"/>
                <p:cNvSpPr/>
                <p:nvPr/>
              </p:nvSpPr>
              <p:spPr>
                <a:xfrm>
                  <a:off x="4133642" y="4731523"/>
                  <a:ext cx="1001413" cy="1147834"/>
                </a:xfrm>
                <a:custGeom>
                  <a:avLst/>
                  <a:gdLst>
                    <a:gd name="connsiteX0" fmla="*/ 1001413 w 1001413"/>
                    <a:gd name="connsiteY0" fmla="*/ 0 h 1147834"/>
                    <a:gd name="connsiteX1" fmla="*/ 0 w 1001413"/>
                    <a:gd name="connsiteY1" fmla="*/ 1147834 h 1147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1413" h="1147834">
                      <a:moveTo>
                        <a:pt x="1001413" y="0"/>
                      </a:moveTo>
                      <a:lnTo>
                        <a:pt x="0" y="1147834"/>
                      </a:lnTo>
                    </a:path>
                  </a:pathLst>
                </a:custGeom>
                <a:ln>
                  <a:solidFill>
                    <a:srgbClr val="E46C0A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4420891" y="3017229"/>
                  <a:ext cx="1331146" cy="1977068"/>
                </a:xfrm>
                <a:custGeom>
                  <a:avLst/>
                  <a:gdLst>
                    <a:gd name="connsiteX0" fmla="*/ 0 w 1331146"/>
                    <a:gd name="connsiteY0" fmla="*/ 1390940 h 1977068"/>
                    <a:gd name="connsiteX1" fmla="*/ 244247 w 1331146"/>
                    <a:gd name="connsiteY1" fmla="*/ 987977 h 1977068"/>
                    <a:gd name="connsiteX2" fmla="*/ 366370 w 1331146"/>
                    <a:gd name="connsiteY2" fmla="*/ 11098 h 1977068"/>
                    <a:gd name="connsiteX3" fmla="*/ 439645 w 1331146"/>
                    <a:gd name="connsiteY3" fmla="*/ 450694 h 1977068"/>
                    <a:gd name="connsiteX4" fmla="*/ 537343 w 1331146"/>
                    <a:gd name="connsiteY4" fmla="*/ 304162 h 1977068"/>
                    <a:gd name="connsiteX5" fmla="*/ 549556 w 1331146"/>
                    <a:gd name="connsiteY5" fmla="*/ 804812 h 1977068"/>
                    <a:gd name="connsiteX6" fmla="*/ 671679 w 1331146"/>
                    <a:gd name="connsiteY6" fmla="*/ 572803 h 1977068"/>
                    <a:gd name="connsiteX7" fmla="*/ 696104 w 1331146"/>
                    <a:gd name="connsiteY7" fmla="*/ 1537472 h 1977068"/>
                    <a:gd name="connsiteX8" fmla="*/ 915926 w 1331146"/>
                    <a:gd name="connsiteY8" fmla="*/ 1622949 h 1977068"/>
                    <a:gd name="connsiteX9" fmla="*/ 1062475 w 1331146"/>
                    <a:gd name="connsiteY9" fmla="*/ 1317674 h 1977068"/>
                    <a:gd name="connsiteX10" fmla="*/ 1135749 w 1331146"/>
                    <a:gd name="connsiteY10" fmla="*/ 1525261 h 1977068"/>
                    <a:gd name="connsiteX11" fmla="*/ 1233448 w 1331146"/>
                    <a:gd name="connsiteY11" fmla="*/ 1195564 h 1977068"/>
                    <a:gd name="connsiteX12" fmla="*/ 1331146 w 1331146"/>
                    <a:gd name="connsiteY12" fmla="*/ 1977068 h 1977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1146" h="1977068">
                      <a:moveTo>
                        <a:pt x="0" y="1390940"/>
                      </a:moveTo>
                      <a:cubicBezTo>
                        <a:pt x="91592" y="1304445"/>
                        <a:pt x="183185" y="1217951"/>
                        <a:pt x="244247" y="987977"/>
                      </a:cubicBezTo>
                      <a:cubicBezTo>
                        <a:pt x="305309" y="758003"/>
                        <a:pt x="333804" y="100645"/>
                        <a:pt x="366370" y="11098"/>
                      </a:cubicBezTo>
                      <a:cubicBezTo>
                        <a:pt x="398936" y="-78449"/>
                        <a:pt x="411149" y="401850"/>
                        <a:pt x="439645" y="450694"/>
                      </a:cubicBezTo>
                      <a:cubicBezTo>
                        <a:pt x="468141" y="499538"/>
                        <a:pt x="519025" y="245142"/>
                        <a:pt x="537343" y="304162"/>
                      </a:cubicBezTo>
                      <a:cubicBezTo>
                        <a:pt x="555661" y="363182"/>
                        <a:pt x="527167" y="760039"/>
                        <a:pt x="549556" y="804812"/>
                      </a:cubicBezTo>
                      <a:cubicBezTo>
                        <a:pt x="571945" y="849585"/>
                        <a:pt x="647254" y="450693"/>
                        <a:pt x="671679" y="572803"/>
                      </a:cubicBezTo>
                      <a:cubicBezTo>
                        <a:pt x="696104" y="694913"/>
                        <a:pt x="655396" y="1362448"/>
                        <a:pt x="696104" y="1537472"/>
                      </a:cubicBezTo>
                      <a:cubicBezTo>
                        <a:pt x="736812" y="1712496"/>
                        <a:pt x="854864" y="1659582"/>
                        <a:pt x="915926" y="1622949"/>
                      </a:cubicBezTo>
                      <a:cubicBezTo>
                        <a:pt x="976988" y="1586316"/>
                        <a:pt x="1025838" y="1333955"/>
                        <a:pt x="1062475" y="1317674"/>
                      </a:cubicBezTo>
                      <a:cubicBezTo>
                        <a:pt x="1099112" y="1301393"/>
                        <a:pt x="1107254" y="1545613"/>
                        <a:pt x="1135749" y="1525261"/>
                      </a:cubicBezTo>
                      <a:cubicBezTo>
                        <a:pt x="1164244" y="1504909"/>
                        <a:pt x="1200882" y="1120263"/>
                        <a:pt x="1233448" y="1195564"/>
                      </a:cubicBezTo>
                      <a:cubicBezTo>
                        <a:pt x="1266014" y="1270865"/>
                        <a:pt x="1331146" y="1977068"/>
                        <a:pt x="1331146" y="1977068"/>
                      </a:cubicBezTo>
                    </a:path>
                  </a:pathLst>
                </a:custGeom>
                <a:solidFill>
                  <a:srgbClr val="FF6600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 rot="894893">
                  <a:off x="3798044" y="4520205"/>
                  <a:ext cx="1123537" cy="1475394"/>
                </a:xfrm>
                <a:custGeom>
                  <a:avLst/>
                  <a:gdLst>
                    <a:gd name="connsiteX0" fmla="*/ 0 w 1123537"/>
                    <a:gd name="connsiteY0" fmla="*/ 1316651 h 1475394"/>
                    <a:gd name="connsiteX1" fmla="*/ 170973 w 1123537"/>
                    <a:gd name="connsiteY1" fmla="*/ 1109064 h 1475394"/>
                    <a:gd name="connsiteX2" fmla="*/ 207610 w 1123537"/>
                    <a:gd name="connsiteY2" fmla="*/ 583992 h 1475394"/>
                    <a:gd name="connsiteX3" fmla="*/ 280884 w 1123537"/>
                    <a:gd name="connsiteY3" fmla="*/ 767157 h 1475394"/>
                    <a:gd name="connsiteX4" fmla="*/ 317522 w 1123537"/>
                    <a:gd name="connsiteY4" fmla="*/ 339772 h 1475394"/>
                    <a:gd name="connsiteX5" fmla="*/ 378583 w 1123537"/>
                    <a:gd name="connsiteY5" fmla="*/ 559570 h 1475394"/>
                    <a:gd name="connsiteX6" fmla="*/ 415220 w 1123537"/>
                    <a:gd name="connsiteY6" fmla="*/ 10075 h 1475394"/>
                    <a:gd name="connsiteX7" fmla="*/ 476282 w 1123537"/>
                    <a:gd name="connsiteY7" fmla="*/ 1121275 h 1475394"/>
                    <a:gd name="connsiteX8" fmla="*/ 671680 w 1123537"/>
                    <a:gd name="connsiteY8" fmla="*/ 1304440 h 1475394"/>
                    <a:gd name="connsiteX9" fmla="*/ 757166 w 1123537"/>
                    <a:gd name="connsiteY9" fmla="*/ 1096853 h 1475394"/>
                    <a:gd name="connsiteX10" fmla="*/ 854865 w 1123537"/>
                    <a:gd name="connsiteY10" fmla="*/ 1206752 h 1475394"/>
                    <a:gd name="connsiteX11" fmla="*/ 903715 w 1123537"/>
                    <a:gd name="connsiteY11" fmla="*/ 986954 h 1475394"/>
                    <a:gd name="connsiteX12" fmla="*/ 928139 w 1123537"/>
                    <a:gd name="connsiteY12" fmla="*/ 1182330 h 1475394"/>
                    <a:gd name="connsiteX13" fmla="*/ 1001413 w 1123537"/>
                    <a:gd name="connsiteY13" fmla="*/ 1011376 h 1475394"/>
                    <a:gd name="connsiteX14" fmla="*/ 1123537 w 1123537"/>
                    <a:gd name="connsiteY14" fmla="*/ 1475394 h 1475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23537" h="1475394">
                      <a:moveTo>
                        <a:pt x="0" y="1316651"/>
                      </a:moveTo>
                      <a:cubicBezTo>
                        <a:pt x="68185" y="1273912"/>
                        <a:pt x="136371" y="1231174"/>
                        <a:pt x="170973" y="1109064"/>
                      </a:cubicBezTo>
                      <a:cubicBezTo>
                        <a:pt x="205575" y="986954"/>
                        <a:pt x="189292" y="640976"/>
                        <a:pt x="207610" y="583992"/>
                      </a:cubicBezTo>
                      <a:cubicBezTo>
                        <a:pt x="225929" y="527007"/>
                        <a:pt x="262565" y="807860"/>
                        <a:pt x="280884" y="767157"/>
                      </a:cubicBezTo>
                      <a:cubicBezTo>
                        <a:pt x="299203" y="726454"/>
                        <a:pt x="301239" y="374370"/>
                        <a:pt x="317522" y="339772"/>
                      </a:cubicBezTo>
                      <a:cubicBezTo>
                        <a:pt x="333805" y="305174"/>
                        <a:pt x="362300" y="614519"/>
                        <a:pt x="378583" y="559570"/>
                      </a:cubicBezTo>
                      <a:cubicBezTo>
                        <a:pt x="394866" y="504621"/>
                        <a:pt x="398937" y="-83543"/>
                        <a:pt x="415220" y="10075"/>
                      </a:cubicBezTo>
                      <a:cubicBezTo>
                        <a:pt x="431503" y="103692"/>
                        <a:pt x="433539" y="905547"/>
                        <a:pt x="476282" y="1121275"/>
                      </a:cubicBezTo>
                      <a:cubicBezTo>
                        <a:pt x="519025" y="1337003"/>
                        <a:pt x="624866" y="1308510"/>
                        <a:pt x="671680" y="1304440"/>
                      </a:cubicBezTo>
                      <a:cubicBezTo>
                        <a:pt x="718494" y="1300370"/>
                        <a:pt x="726635" y="1113134"/>
                        <a:pt x="757166" y="1096853"/>
                      </a:cubicBezTo>
                      <a:cubicBezTo>
                        <a:pt x="787697" y="1080572"/>
                        <a:pt x="830440" y="1225068"/>
                        <a:pt x="854865" y="1206752"/>
                      </a:cubicBezTo>
                      <a:cubicBezTo>
                        <a:pt x="879290" y="1188436"/>
                        <a:pt x="891503" y="991024"/>
                        <a:pt x="903715" y="986954"/>
                      </a:cubicBezTo>
                      <a:cubicBezTo>
                        <a:pt x="915927" y="982884"/>
                        <a:pt x="911856" y="1178260"/>
                        <a:pt x="928139" y="1182330"/>
                      </a:cubicBezTo>
                      <a:cubicBezTo>
                        <a:pt x="944422" y="1186400"/>
                        <a:pt x="968847" y="962532"/>
                        <a:pt x="1001413" y="1011376"/>
                      </a:cubicBezTo>
                      <a:cubicBezTo>
                        <a:pt x="1033979" y="1060220"/>
                        <a:pt x="1123537" y="1475394"/>
                        <a:pt x="1123537" y="1475394"/>
                      </a:cubicBezTo>
                    </a:path>
                  </a:pathLst>
                </a:custGeom>
                <a:solidFill>
                  <a:srgbClr val="F79646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4578623" y="2270296"/>
                  <a:ext cx="77457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TM L-edges</a:t>
                  </a:r>
                </a:p>
                <a:p>
                  <a:r>
                    <a:rPr lang="en-US" sz="800" dirty="0" smtClean="0"/>
                    <a:t>300-1000 </a:t>
                  </a:r>
                  <a:r>
                    <a:rPr lang="en-US" sz="800" dirty="0" err="1" smtClean="0"/>
                    <a:t>eV</a:t>
                  </a:r>
                  <a:endParaRPr lang="en-US" sz="800" dirty="0" smtClean="0"/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 rot="475119">
                  <a:off x="4282011" y="3720590"/>
                  <a:ext cx="1052899" cy="1778522"/>
                </a:xfrm>
                <a:custGeom>
                  <a:avLst/>
                  <a:gdLst>
                    <a:gd name="connsiteX0" fmla="*/ 0 w 1013625"/>
                    <a:gd name="connsiteY0" fmla="*/ 1137329 h 1431749"/>
                    <a:gd name="connsiteX1" fmla="*/ 183185 w 1013625"/>
                    <a:gd name="connsiteY1" fmla="*/ 880898 h 1431749"/>
                    <a:gd name="connsiteX2" fmla="*/ 219822 w 1013625"/>
                    <a:gd name="connsiteY2" fmla="*/ 392458 h 1431749"/>
                    <a:gd name="connsiteX3" fmla="*/ 280884 w 1013625"/>
                    <a:gd name="connsiteY3" fmla="*/ 709944 h 1431749"/>
                    <a:gd name="connsiteX4" fmla="*/ 317521 w 1013625"/>
                    <a:gd name="connsiteY4" fmla="*/ 1706 h 1431749"/>
                    <a:gd name="connsiteX5" fmla="*/ 378583 w 1013625"/>
                    <a:gd name="connsiteY5" fmla="*/ 502357 h 1431749"/>
                    <a:gd name="connsiteX6" fmla="*/ 451857 w 1013625"/>
                    <a:gd name="connsiteY6" fmla="*/ 197082 h 1431749"/>
                    <a:gd name="connsiteX7" fmla="*/ 464069 w 1013625"/>
                    <a:gd name="connsiteY7" fmla="*/ 1015219 h 1431749"/>
                    <a:gd name="connsiteX8" fmla="*/ 696104 w 1013625"/>
                    <a:gd name="connsiteY8" fmla="*/ 1198384 h 1431749"/>
                    <a:gd name="connsiteX9" fmla="*/ 854865 w 1013625"/>
                    <a:gd name="connsiteY9" fmla="*/ 734366 h 1431749"/>
                    <a:gd name="connsiteX10" fmla="*/ 903714 w 1013625"/>
                    <a:gd name="connsiteY10" fmla="*/ 1015219 h 1431749"/>
                    <a:gd name="connsiteX11" fmla="*/ 952564 w 1013625"/>
                    <a:gd name="connsiteY11" fmla="*/ 880898 h 1431749"/>
                    <a:gd name="connsiteX12" fmla="*/ 1001413 w 1013625"/>
                    <a:gd name="connsiteY12" fmla="*/ 1393760 h 1431749"/>
                    <a:gd name="connsiteX13" fmla="*/ 1013625 w 1013625"/>
                    <a:gd name="connsiteY13" fmla="*/ 1393760 h 1431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13625" h="1431749">
                      <a:moveTo>
                        <a:pt x="0" y="1137329"/>
                      </a:moveTo>
                      <a:cubicBezTo>
                        <a:pt x="73274" y="1071186"/>
                        <a:pt x="146548" y="1005043"/>
                        <a:pt x="183185" y="880898"/>
                      </a:cubicBezTo>
                      <a:cubicBezTo>
                        <a:pt x="219822" y="756753"/>
                        <a:pt x="203539" y="420950"/>
                        <a:pt x="219822" y="392458"/>
                      </a:cubicBezTo>
                      <a:cubicBezTo>
                        <a:pt x="236105" y="363966"/>
                        <a:pt x="264601" y="775069"/>
                        <a:pt x="280884" y="709944"/>
                      </a:cubicBezTo>
                      <a:cubicBezTo>
                        <a:pt x="297167" y="644819"/>
                        <a:pt x="301238" y="36304"/>
                        <a:pt x="317521" y="1706"/>
                      </a:cubicBezTo>
                      <a:cubicBezTo>
                        <a:pt x="333804" y="-32892"/>
                        <a:pt x="356194" y="469794"/>
                        <a:pt x="378583" y="502357"/>
                      </a:cubicBezTo>
                      <a:cubicBezTo>
                        <a:pt x="400972" y="534920"/>
                        <a:pt x="437609" y="111605"/>
                        <a:pt x="451857" y="197082"/>
                      </a:cubicBezTo>
                      <a:cubicBezTo>
                        <a:pt x="466105" y="282559"/>
                        <a:pt x="423361" y="848335"/>
                        <a:pt x="464069" y="1015219"/>
                      </a:cubicBezTo>
                      <a:cubicBezTo>
                        <a:pt x="504777" y="1182103"/>
                        <a:pt x="630971" y="1245193"/>
                        <a:pt x="696104" y="1198384"/>
                      </a:cubicBezTo>
                      <a:cubicBezTo>
                        <a:pt x="761237" y="1151575"/>
                        <a:pt x="820263" y="764893"/>
                        <a:pt x="854865" y="734366"/>
                      </a:cubicBezTo>
                      <a:cubicBezTo>
                        <a:pt x="889467" y="703839"/>
                        <a:pt x="887431" y="990797"/>
                        <a:pt x="903714" y="1015219"/>
                      </a:cubicBezTo>
                      <a:cubicBezTo>
                        <a:pt x="919997" y="1039641"/>
                        <a:pt x="936281" y="817808"/>
                        <a:pt x="952564" y="880898"/>
                      </a:cubicBezTo>
                      <a:cubicBezTo>
                        <a:pt x="968847" y="943988"/>
                        <a:pt x="991236" y="1308283"/>
                        <a:pt x="1001413" y="1393760"/>
                      </a:cubicBezTo>
                      <a:cubicBezTo>
                        <a:pt x="1011590" y="1479237"/>
                        <a:pt x="1013625" y="1393760"/>
                        <a:pt x="1013625" y="1393760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85510" y="586128"/>
                <a:ext cx="8060154" cy="6630570"/>
                <a:chOff x="158782" y="134321"/>
                <a:chExt cx="8060154" cy="6630570"/>
              </a:xfrm>
            </p:grpSpPr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537370" y="4261637"/>
                  <a:ext cx="5544382" cy="2503254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prstDash val="dot"/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1166057" y="3705799"/>
                  <a:ext cx="5544382" cy="2503254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prstDash val="dot"/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/>
                <p:cNvGrpSpPr/>
                <p:nvPr/>
              </p:nvGrpSpPr>
              <p:grpSpPr>
                <a:xfrm>
                  <a:off x="158782" y="134321"/>
                  <a:ext cx="8060154" cy="5995598"/>
                  <a:chOff x="158782" y="134321"/>
                  <a:chExt cx="8060154" cy="5995598"/>
                </a:xfrm>
              </p:grpSpPr>
              <p:cxnSp>
                <p:nvCxnSpPr>
                  <p:cNvPr id="27" name="Straight Arrow Connector 26"/>
                  <p:cNvCxnSpPr/>
                  <p:nvPr/>
                </p:nvCxnSpPr>
                <p:spPr>
                  <a:xfrm>
                    <a:off x="1685326" y="3174858"/>
                    <a:ext cx="6533610" cy="295506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/>
                  <p:cNvCxnSpPr/>
                  <p:nvPr/>
                </p:nvCxnSpPr>
                <p:spPr>
                  <a:xfrm flipH="1">
                    <a:off x="158782" y="3180726"/>
                    <a:ext cx="1532396" cy="142281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/>
                  <p:cNvCxnSpPr/>
                  <p:nvPr/>
                </p:nvCxnSpPr>
                <p:spPr>
                  <a:xfrm flipV="1">
                    <a:off x="1697030" y="134321"/>
                    <a:ext cx="509" cy="307669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TextBox 29"/>
                  <p:cNvSpPr txBox="1"/>
                  <p:nvPr/>
                </p:nvSpPr>
                <p:spPr>
                  <a:xfrm rot="1448097">
                    <a:off x="6828021" y="5832984"/>
                    <a:ext cx="97975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/>
                      <a:t>Energy loss, (</a:t>
                    </a:r>
                    <a:r>
                      <a:rPr lang="en-US" sz="800" dirty="0" err="1" smtClean="0"/>
                      <a:t>eV</a:t>
                    </a:r>
                    <a:r>
                      <a:rPr lang="en-US" sz="800" dirty="0" smtClean="0"/>
                      <a:t>)</a:t>
                    </a:r>
                    <a:endParaRPr lang="en-US" sz="800" dirty="0"/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 rot="19094823">
                    <a:off x="400304" y="3575157"/>
                    <a:ext cx="889987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err="1"/>
                      <a:t>r</a:t>
                    </a:r>
                    <a:r>
                      <a:rPr lang="en-US" sz="800" dirty="0" err="1" smtClean="0"/>
                      <a:t>ec.space</a:t>
                    </a:r>
                    <a:r>
                      <a:rPr lang="en-US" sz="800" dirty="0" smtClean="0"/>
                      <a:t>, (A</a:t>
                    </a:r>
                    <a:r>
                      <a:rPr lang="en-US" sz="800" baseline="30000" dirty="0" smtClean="0"/>
                      <a:t>-1</a:t>
                    </a:r>
                    <a:r>
                      <a:rPr lang="en-US" sz="800" dirty="0" smtClean="0"/>
                      <a:t>)</a:t>
                    </a:r>
                    <a:endParaRPr lang="en-US" sz="800" dirty="0"/>
                  </a:p>
                </p:txBody>
              </p:sp>
            </p:grpSp>
          </p:grpSp>
          <p:grpSp>
            <p:nvGrpSpPr>
              <p:cNvPr id="32" name="Group 31"/>
              <p:cNvGrpSpPr/>
              <p:nvPr/>
            </p:nvGrpSpPr>
            <p:grpSpPr>
              <a:xfrm>
                <a:off x="5617707" y="2727971"/>
                <a:ext cx="2491320" cy="3798569"/>
                <a:chOff x="5617707" y="2727971"/>
                <a:chExt cx="2491320" cy="3798569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8004970" y="4701233"/>
                  <a:ext cx="104057" cy="1825307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Group 33"/>
                <p:cNvGrpSpPr/>
                <p:nvPr/>
              </p:nvGrpSpPr>
              <p:grpSpPr>
                <a:xfrm>
                  <a:off x="5617707" y="2727971"/>
                  <a:ext cx="2455441" cy="3743857"/>
                  <a:chOff x="5690979" y="2276164"/>
                  <a:chExt cx="2455441" cy="3743857"/>
                </a:xfrm>
              </p:grpSpPr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5690979" y="2276164"/>
                    <a:ext cx="2455441" cy="3743857"/>
                    <a:chOff x="5690979" y="2276164"/>
                    <a:chExt cx="2455441" cy="3743857"/>
                  </a:xfrm>
                </p:grpSpPr>
                <p:sp>
                  <p:nvSpPr>
                    <p:cNvPr id="38" name="Freeform 37"/>
                    <p:cNvSpPr/>
                    <p:nvPr/>
                  </p:nvSpPr>
                  <p:spPr>
                    <a:xfrm>
                      <a:off x="5690979" y="2895307"/>
                      <a:ext cx="2455441" cy="3124714"/>
                    </a:xfrm>
                    <a:custGeom>
                      <a:avLst/>
                      <a:gdLst>
                        <a:gd name="connsiteX0" fmla="*/ 0 w 2455441"/>
                        <a:gd name="connsiteY0" fmla="*/ 2086779 h 3124714"/>
                        <a:gd name="connsiteX1" fmla="*/ 195397 w 2455441"/>
                        <a:gd name="connsiteY1" fmla="*/ 2147834 h 3124714"/>
                        <a:gd name="connsiteX2" fmla="*/ 329733 w 2455441"/>
                        <a:gd name="connsiteY2" fmla="*/ 1928036 h 3124714"/>
                        <a:gd name="connsiteX3" fmla="*/ 427432 w 2455441"/>
                        <a:gd name="connsiteY3" fmla="*/ 47543 h 3124714"/>
                        <a:gd name="connsiteX4" fmla="*/ 537343 w 2455441"/>
                        <a:gd name="connsiteY4" fmla="*/ 560405 h 3124714"/>
                        <a:gd name="connsiteX5" fmla="*/ 647254 w 2455441"/>
                        <a:gd name="connsiteY5" fmla="*/ 523772 h 3124714"/>
                        <a:gd name="connsiteX6" fmla="*/ 683891 w 2455441"/>
                        <a:gd name="connsiteY6" fmla="*/ 926735 h 3124714"/>
                        <a:gd name="connsiteX7" fmla="*/ 818227 w 2455441"/>
                        <a:gd name="connsiteY7" fmla="*/ 1256431 h 3124714"/>
                        <a:gd name="connsiteX8" fmla="*/ 1294509 w 2455441"/>
                        <a:gd name="connsiteY8" fmla="*/ 1207588 h 3124714"/>
                        <a:gd name="connsiteX9" fmla="*/ 1685304 w 2455441"/>
                        <a:gd name="connsiteY9" fmla="*/ 1402963 h 3124714"/>
                        <a:gd name="connsiteX10" fmla="*/ 2308134 w 2455441"/>
                        <a:gd name="connsiteY10" fmla="*/ 1378541 h 3124714"/>
                        <a:gd name="connsiteX11" fmla="*/ 2454683 w 2455441"/>
                        <a:gd name="connsiteY11" fmla="*/ 1647183 h 3124714"/>
                        <a:gd name="connsiteX12" fmla="*/ 2369196 w 2455441"/>
                        <a:gd name="connsiteY12" fmla="*/ 3124714 h 3124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455441" h="3124714">
                          <a:moveTo>
                            <a:pt x="0" y="2086779"/>
                          </a:moveTo>
                          <a:cubicBezTo>
                            <a:pt x="70221" y="2130535"/>
                            <a:pt x="140442" y="2174291"/>
                            <a:pt x="195397" y="2147834"/>
                          </a:cubicBezTo>
                          <a:cubicBezTo>
                            <a:pt x="250352" y="2121377"/>
                            <a:pt x="291061" y="2278084"/>
                            <a:pt x="329733" y="1928036"/>
                          </a:cubicBezTo>
                          <a:cubicBezTo>
                            <a:pt x="368405" y="1577988"/>
                            <a:pt x="392830" y="275481"/>
                            <a:pt x="427432" y="47543"/>
                          </a:cubicBezTo>
                          <a:cubicBezTo>
                            <a:pt x="462034" y="-180395"/>
                            <a:pt x="500706" y="481034"/>
                            <a:pt x="537343" y="560405"/>
                          </a:cubicBezTo>
                          <a:cubicBezTo>
                            <a:pt x="573980" y="639776"/>
                            <a:pt x="622829" y="462717"/>
                            <a:pt x="647254" y="523772"/>
                          </a:cubicBezTo>
                          <a:cubicBezTo>
                            <a:pt x="671679" y="584827"/>
                            <a:pt x="655396" y="804625"/>
                            <a:pt x="683891" y="926735"/>
                          </a:cubicBezTo>
                          <a:cubicBezTo>
                            <a:pt x="712386" y="1048845"/>
                            <a:pt x="716458" y="1209622"/>
                            <a:pt x="818227" y="1256431"/>
                          </a:cubicBezTo>
                          <a:cubicBezTo>
                            <a:pt x="919996" y="1303240"/>
                            <a:pt x="1149996" y="1183166"/>
                            <a:pt x="1294509" y="1207588"/>
                          </a:cubicBezTo>
                          <a:cubicBezTo>
                            <a:pt x="1439022" y="1232010"/>
                            <a:pt x="1516367" y="1374471"/>
                            <a:pt x="1685304" y="1402963"/>
                          </a:cubicBezTo>
                          <a:cubicBezTo>
                            <a:pt x="1854242" y="1431455"/>
                            <a:pt x="2179904" y="1337838"/>
                            <a:pt x="2308134" y="1378541"/>
                          </a:cubicBezTo>
                          <a:cubicBezTo>
                            <a:pt x="2436364" y="1419244"/>
                            <a:pt x="2444506" y="1356154"/>
                            <a:pt x="2454683" y="1647183"/>
                          </a:cubicBezTo>
                          <a:cubicBezTo>
                            <a:pt x="2464860" y="1938212"/>
                            <a:pt x="2369196" y="3124714"/>
                            <a:pt x="2369196" y="3124714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39" name="TextBox 38"/>
                    <p:cNvSpPr txBox="1"/>
                    <p:nvPr/>
                  </p:nvSpPr>
                  <p:spPr>
                    <a:xfrm>
                      <a:off x="6684998" y="2276164"/>
                      <a:ext cx="607859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800" b="1" dirty="0" smtClean="0"/>
                        <a:t>K-edges</a:t>
                      </a:r>
                    </a:p>
                    <a:p>
                      <a:r>
                        <a:rPr lang="en-US" sz="800" dirty="0" smtClean="0"/>
                        <a:t>XANES</a:t>
                      </a:r>
                    </a:p>
                    <a:p>
                      <a:r>
                        <a:rPr lang="en-US" sz="800" dirty="0" smtClean="0"/>
                        <a:t>EXASF</a:t>
                      </a:r>
                    </a:p>
                    <a:p>
                      <a:r>
                        <a:rPr lang="en-US" sz="800" dirty="0" smtClean="0"/>
                        <a:t>1-10 </a:t>
                      </a:r>
                      <a:r>
                        <a:rPr lang="en-US" sz="800" dirty="0" err="1" smtClean="0"/>
                        <a:t>keV</a:t>
                      </a:r>
                      <a:endParaRPr lang="en-US" sz="800" dirty="0" smtClean="0"/>
                    </a:p>
                  </p:txBody>
                </p:sp>
              </p:grpSp>
              <p:cxnSp>
                <p:nvCxnSpPr>
                  <p:cNvPr id="36" name="Straight Arrow Connector 35"/>
                  <p:cNvCxnSpPr/>
                  <p:nvPr/>
                </p:nvCxnSpPr>
                <p:spPr>
                  <a:xfrm flipH="1">
                    <a:off x="6264938" y="2613153"/>
                    <a:ext cx="439644" cy="476229"/>
                  </a:xfrm>
                  <a:prstGeom prst="straightConnector1">
                    <a:avLst/>
                  </a:prstGeom>
                  <a:ln w="3175" cmpd="sng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/>
                  <p:cNvCxnSpPr/>
                  <p:nvPr/>
                </p:nvCxnSpPr>
                <p:spPr>
                  <a:xfrm>
                    <a:off x="7425111" y="2857373"/>
                    <a:ext cx="439645" cy="1050145"/>
                  </a:xfrm>
                  <a:prstGeom prst="straightConnector1">
                    <a:avLst/>
                  </a:prstGeom>
                  <a:ln w="3175" cmpd="sng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0" name="Group 39"/>
              <p:cNvGrpSpPr/>
              <p:nvPr/>
            </p:nvGrpSpPr>
            <p:grpSpPr>
              <a:xfrm>
                <a:off x="659491" y="2161346"/>
                <a:ext cx="1263724" cy="2686418"/>
                <a:chOff x="732763" y="1709539"/>
                <a:chExt cx="1263724" cy="2686418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732763" y="1709539"/>
                  <a:ext cx="1263724" cy="2686418"/>
                  <a:chOff x="732763" y="1709539"/>
                  <a:chExt cx="1263724" cy="2686418"/>
                </a:xfrm>
              </p:grpSpPr>
              <p:sp>
                <p:nvSpPr>
                  <p:cNvPr id="43" name="Freeform 42"/>
                  <p:cNvSpPr/>
                  <p:nvPr/>
                </p:nvSpPr>
                <p:spPr>
                  <a:xfrm>
                    <a:off x="732763" y="3235914"/>
                    <a:ext cx="1038050" cy="1098989"/>
                  </a:xfrm>
                  <a:custGeom>
                    <a:avLst/>
                    <a:gdLst>
                      <a:gd name="connsiteX0" fmla="*/ 903714 w 903714"/>
                      <a:gd name="connsiteY0" fmla="*/ 0 h 952457"/>
                      <a:gd name="connsiteX1" fmla="*/ 720529 w 903714"/>
                      <a:gd name="connsiteY1" fmla="*/ 244220 h 952457"/>
                      <a:gd name="connsiteX2" fmla="*/ 378583 w 903714"/>
                      <a:gd name="connsiteY2" fmla="*/ 390751 h 952457"/>
                      <a:gd name="connsiteX3" fmla="*/ 244247 w 903714"/>
                      <a:gd name="connsiteY3" fmla="*/ 696026 h 952457"/>
                      <a:gd name="connsiteX4" fmla="*/ 0 w 903714"/>
                      <a:gd name="connsiteY4" fmla="*/ 952457 h 95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3714" h="952457">
                        <a:moveTo>
                          <a:pt x="903714" y="0"/>
                        </a:moveTo>
                        <a:cubicBezTo>
                          <a:pt x="855882" y="89547"/>
                          <a:pt x="808051" y="179095"/>
                          <a:pt x="720529" y="244220"/>
                        </a:cubicBezTo>
                        <a:cubicBezTo>
                          <a:pt x="633007" y="309345"/>
                          <a:pt x="457963" y="315450"/>
                          <a:pt x="378583" y="390751"/>
                        </a:cubicBezTo>
                        <a:cubicBezTo>
                          <a:pt x="299203" y="466052"/>
                          <a:pt x="307344" y="602408"/>
                          <a:pt x="244247" y="696026"/>
                        </a:cubicBezTo>
                        <a:cubicBezTo>
                          <a:pt x="181150" y="789644"/>
                          <a:pt x="0" y="952457"/>
                          <a:pt x="0" y="952457"/>
                        </a:cubicBezTo>
                      </a:path>
                    </a:pathLst>
                  </a:cu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44" name="Freeform 43"/>
                  <p:cNvSpPr/>
                  <p:nvPr/>
                </p:nvSpPr>
                <p:spPr>
                  <a:xfrm>
                    <a:off x="867099" y="3296968"/>
                    <a:ext cx="1013625" cy="1098989"/>
                  </a:xfrm>
                  <a:custGeom>
                    <a:avLst/>
                    <a:gdLst>
                      <a:gd name="connsiteX0" fmla="*/ 903714 w 903714"/>
                      <a:gd name="connsiteY0" fmla="*/ 0 h 940246"/>
                      <a:gd name="connsiteX1" fmla="*/ 696104 w 903714"/>
                      <a:gd name="connsiteY1" fmla="*/ 256430 h 940246"/>
                      <a:gd name="connsiteX2" fmla="*/ 573981 w 903714"/>
                      <a:gd name="connsiteY2" fmla="*/ 512861 h 940246"/>
                      <a:gd name="connsiteX3" fmla="*/ 195398 w 903714"/>
                      <a:gd name="connsiteY3" fmla="*/ 757081 h 940246"/>
                      <a:gd name="connsiteX4" fmla="*/ 0 w 903714"/>
                      <a:gd name="connsiteY4" fmla="*/ 940246 h 940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3714" h="940246">
                        <a:moveTo>
                          <a:pt x="903714" y="0"/>
                        </a:moveTo>
                        <a:cubicBezTo>
                          <a:pt x="827386" y="85476"/>
                          <a:pt x="751059" y="170953"/>
                          <a:pt x="696104" y="256430"/>
                        </a:cubicBezTo>
                        <a:cubicBezTo>
                          <a:pt x="641148" y="341907"/>
                          <a:pt x="657432" y="429419"/>
                          <a:pt x="573981" y="512861"/>
                        </a:cubicBezTo>
                        <a:cubicBezTo>
                          <a:pt x="490530" y="596303"/>
                          <a:pt x="291061" y="685850"/>
                          <a:pt x="195398" y="757081"/>
                        </a:cubicBezTo>
                        <a:cubicBezTo>
                          <a:pt x="99734" y="828312"/>
                          <a:pt x="0" y="940246"/>
                          <a:pt x="0" y="940246"/>
                        </a:cubicBezTo>
                      </a:path>
                    </a:pathLst>
                  </a:custGeom>
                  <a:ln>
                    <a:solidFill>
                      <a:srgbClr val="E46C0A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757162" y="1709539"/>
                    <a:ext cx="1239325" cy="1605508"/>
                    <a:chOff x="757162" y="1709539"/>
                    <a:chExt cx="1239325" cy="1605508"/>
                  </a:xfrm>
                </p:grpSpPr>
                <p:sp>
                  <p:nvSpPr>
                    <p:cNvPr id="46" name="Freeform 45"/>
                    <p:cNvSpPr/>
                    <p:nvPr/>
                  </p:nvSpPr>
                  <p:spPr>
                    <a:xfrm>
                      <a:off x="1746388" y="2391728"/>
                      <a:ext cx="109911" cy="856396"/>
                    </a:xfrm>
                    <a:custGeom>
                      <a:avLst/>
                      <a:gdLst>
                        <a:gd name="connsiteX0" fmla="*/ 0 w 109911"/>
                        <a:gd name="connsiteY0" fmla="*/ 783130 h 856396"/>
                        <a:gd name="connsiteX1" fmla="*/ 12212 w 109911"/>
                        <a:gd name="connsiteY1" fmla="*/ 111526 h 856396"/>
                        <a:gd name="connsiteX2" fmla="*/ 61061 w 109911"/>
                        <a:gd name="connsiteY2" fmla="*/ 74893 h 856396"/>
                        <a:gd name="connsiteX3" fmla="*/ 109911 w 109911"/>
                        <a:gd name="connsiteY3" fmla="*/ 856396 h 85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9911" h="856396">
                          <a:moveTo>
                            <a:pt x="0" y="783130"/>
                          </a:moveTo>
                          <a:cubicBezTo>
                            <a:pt x="1017" y="506347"/>
                            <a:pt x="2035" y="229565"/>
                            <a:pt x="12212" y="111526"/>
                          </a:cubicBezTo>
                          <a:cubicBezTo>
                            <a:pt x="22389" y="-6514"/>
                            <a:pt x="44778" y="-49252"/>
                            <a:pt x="61061" y="74893"/>
                          </a:cubicBezTo>
                          <a:cubicBezTo>
                            <a:pt x="77344" y="199038"/>
                            <a:pt x="109911" y="856396"/>
                            <a:pt x="109911" y="856396"/>
                          </a:cubicBezTo>
                        </a:path>
                      </a:pathLst>
                    </a:custGeom>
                    <a:solidFill>
                      <a:srgbClr val="E46C0A"/>
                    </a:solidFill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47" name="Freeform 46"/>
                    <p:cNvSpPr/>
                    <p:nvPr/>
                  </p:nvSpPr>
                  <p:spPr>
                    <a:xfrm>
                      <a:off x="1886576" y="2458651"/>
                      <a:ext cx="109911" cy="856396"/>
                    </a:xfrm>
                    <a:custGeom>
                      <a:avLst/>
                      <a:gdLst>
                        <a:gd name="connsiteX0" fmla="*/ 0 w 109911"/>
                        <a:gd name="connsiteY0" fmla="*/ 783130 h 856396"/>
                        <a:gd name="connsiteX1" fmla="*/ 12212 w 109911"/>
                        <a:gd name="connsiteY1" fmla="*/ 111526 h 856396"/>
                        <a:gd name="connsiteX2" fmla="*/ 61061 w 109911"/>
                        <a:gd name="connsiteY2" fmla="*/ 74893 h 856396"/>
                        <a:gd name="connsiteX3" fmla="*/ 109911 w 109911"/>
                        <a:gd name="connsiteY3" fmla="*/ 856396 h 85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9911" h="856396">
                          <a:moveTo>
                            <a:pt x="0" y="783130"/>
                          </a:moveTo>
                          <a:cubicBezTo>
                            <a:pt x="1017" y="506347"/>
                            <a:pt x="2035" y="229565"/>
                            <a:pt x="12212" y="111526"/>
                          </a:cubicBezTo>
                          <a:cubicBezTo>
                            <a:pt x="22389" y="-6514"/>
                            <a:pt x="44778" y="-49252"/>
                            <a:pt x="61061" y="74893"/>
                          </a:cubicBezTo>
                          <a:cubicBezTo>
                            <a:pt x="77344" y="199038"/>
                            <a:pt x="109911" y="856396"/>
                            <a:pt x="109911" y="856396"/>
                          </a:cubicBezTo>
                        </a:path>
                      </a:pathLst>
                    </a:custGeom>
                    <a:solidFill>
                      <a:srgbClr val="E46C0A"/>
                    </a:solidFill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757162" y="1709539"/>
                      <a:ext cx="62348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800" b="1" dirty="0" smtClean="0"/>
                        <a:t>Phonons</a:t>
                      </a:r>
                    </a:p>
                    <a:p>
                      <a:r>
                        <a:rPr lang="en-US" sz="800" dirty="0"/>
                        <a:t>a</a:t>
                      </a:r>
                      <a:r>
                        <a:rPr lang="en-US" sz="800" dirty="0" smtClean="0"/>
                        <a:t>coustic</a:t>
                      </a:r>
                    </a:p>
                    <a:p>
                      <a:r>
                        <a:rPr lang="en-US" sz="800" dirty="0" smtClean="0"/>
                        <a:t>optical</a:t>
                      </a:r>
                      <a:endParaRPr lang="en-US" sz="800" dirty="0"/>
                    </a:p>
                  </p:txBody>
                </p:sp>
              </p:grpSp>
            </p:grpSp>
            <p:cxnSp>
              <p:nvCxnSpPr>
                <p:cNvPr id="42" name="Straight Arrow Connector 41"/>
                <p:cNvCxnSpPr>
                  <a:stCxn id="48" idx="2"/>
                </p:cNvCxnSpPr>
                <p:nvPr/>
              </p:nvCxnSpPr>
              <p:spPr>
                <a:xfrm>
                  <a:off x="1068906" y="2171204"/>
                  <a:ext cx="555337" cy="478582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964800" y="1898571"/>
                <a:ext cx="1658850" cy="3120148"/>
                <a:chOff x="1038072" y="1446764"/>
                <a:chExt cx="1658850" cy="3120148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1038072" y="1446764"/>
                  <a:ext cx="1658850" cy="3120148"/>
                  <a:chOff x="1038072" y="1446764"/>
                  <a:chExt cx="1658850" cy="3120148"/>
                </a:xfrm>
              </p:grpSpPr>
              <p:sp>
                <p:nvSpPr>
                  <p:cNvPr id="52" name="Freeform 51"/>
                  <p:cNvSpPr/>
                  <p:nvPr/>
                </p:nvSpPr>
                <p:spPr>
                  <a:xfrm>
                    <a:off x="1038072" y="3370235"/>
                    <a:ext cx="1025837" cy="1111200"/>
                  </a:xfrm>
                  <a:custGeom>
                    <a:avLst/>
                    <a:gdLst>
                      <a:gd name="connsiteX0" fmla="*/ 903714 w 903714"/>
                      <a:gd name="connsiteY0" fmla="*/ 0 h 989090"/>
                      <a:gd name="connsiteX1" fmla="*/ 659467 w 903714"/>
                      <a:gd name="connsiteY1" fmla="*/ 219797 h 989090"/>
                      <a:gd name="connsiteX2" fmla="*/ 378583 w 903714"/>
                      <a:gd name="connsiteY2" fmla="*/ 329696 h 989090"/>
                      <a:gd name="connsiteX3" fmla="*/ 207610 w 903714"/>
                      <a:gd name="connsiteY3" fmla="*/ 439595 h 989090"/>
                      <a:gd name="connsiteX4" fmla="*/ 170973 w 903714"/>
                      <a:gd name="connsiteY4" fmla="*/ 720448 h 989090"/>
                      <a:gd name="connsiteX5" fmla="*/ 0 w 903714"/>
                      <a:gd name="connsiteY5" fmla="*/ 989090 h 98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03714" h="989090">
                        <a:moveTo>
                          <a:pt x="903714" y="0"/>
                        </a:moveTo>
                        <a:cubicBezTo>
                          <a:pt x="825351" y="82424"/>
                          <a:pt x="746989" y="164848"/>
                          <a:pt x="659467" y="219797"/>
                        </a:cubicBezTo>
                        <a:cubicBezTo>
                          <a:pt x="571945" y="274746"/>
                          <a:pt x="453892" y="293063"/>
                          <a:pt x="378583" y="329696"/>
                        </a:cubicBezTo>
                        <a:cubicBezTo>
                          <a:pt x="303274" y="366329"/>
                          <a:pt x="242212" y="374470"/>
                          <a:pt x="207610" y="439595"/>
                        </a:cubicBezTo>
                        <a:cubicBezTo>
                          <a:pt x="173008" y="504720"/>
                          <a:pt x="205575" y="628865"/>
                          <a:pt x="170973" y="720448"/>
                        </a:cubicBezTo>
                        <a:cubicBezTo>
                          <a:pt x="136371" y="812031"/>
                          <a:pt x="0" y="989090"/>
                          <a:pt x="0" y="989090"/>
                        </a:cubicBezTo>
                      </a:path>
                    </a:pathLst>
                  </a:custGeom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53" name="Freeform 52"/>
                  <p:cNvSpPr/>
                  <p:nvPr/>
                </p:nvSpPr>
                <p:spPr>
                  <a:xfrm>
                    <a:off x="1209045" y="3437158"/>
                    <a:ext cx="995052" cy="1129754"/>
                  </a:xfrm>
                  <a:custGeom>
                    <a:avLst/>
                    <a:gdLst>
                      <a:gd name="connsiteX0" fmla="*/ 903714 w 903714"/>
                      <a:gd name="connsiteY0" fmla="*/ 0 h 989090"/>
                      <a:gd name="connsiteX1" fmla="*/ 659467 w 903714"/>
                      <a:gd name="connsiteY1" fmla="*/ 219797 h 989090"/>
                      <a:gd name="connsiteX2" fmla="*/ 378583 w 903714"/>
                      <a:gd name="connsiteY2" fmla="*/ 329696 h 989090"/>
                      <a:gd name="connsiteX3" fmla="*/ 207610 w 903714"/>
                      <a:gd name="connsiteY3" fmla="*/ 439595 h 989090"/>
                      <a:gd name="connsiteX4" fmla="*/ 170973 w 903714"/>
                      <a:gd name="connsiteY4" fmla="*/ 720448 h 989090"/>
                      <a:gd name="connsiteX5" fmla="*/ 0 w 903714"/>
                      <a:gd name="connsiteY5" fmla="*/ 989090 h 98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03714" h="989090">
                        <a:moveTo>
                          <a:pt x="903714" y="0"/>
                        </a:moveTo>
                        <a:cubicBezTo>
                          <a:pt x="825351" y="82424"/>
                          <a:pt x="746989" y="164848"/>
                          <a:pt x="659467" y="219797"/>
                        </a:cubicBezTo>
                        <a:cubicBezTo>
                          <a:pt x="571945" y="274746"/>
                          <a:pt x="453892" y="293063"/>
                          <a:pt x="378583" y="329696"/>
                        </a:cubicBezTo>
                        <a:cubicBezTo>
                          <a:pt x="303274" y="366329"/>
                          <a:pt x="242212" y="374470"/>
                          <a:pt x="207610" y="439595"/>
                        </a:cubicBezTo>
                        <a:cubicBezTo>
                          <a:pt x="173008" y="504720"/>
                          <a:pt x="205575" y="628865"/>
                          <a:pt x="170973" y="720448"/>
                        </a:cubicBezTo>
                        <a:cubicBezTo>
                          <a:pt x="136371" y="812031"/>
                          <a:pt x="0" y="989090"/>
                          <a:pt x="0" y="989090"/>
                        </a:cubicBezTo>
                      </a:path>
                    </a:pathLst>
                  </a:custGeom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691168" y="1446764"/>
                    <a:ext cx="1005754" cy="2014340"/>
                    <a:chOff x="1691168" y="1446764"/>
                    <a:chExt cx="1005754" cy="2014340"/>
                  </a:xfrm>
                </p:grpSpPr>
                <p:sp>
                  <p:nvSpPr>
                    <p:cNvPr id="55" name="Freeform 54"/>
                    <p:cNvSpPr/>
                    <p:nvPr/>
                  </p:nvSpPr>
                  <p:spPr>
                    <a:xfrm>
                      <a:off x="2038976" y="2525574"/>
                      <a:ext cx="109911" cy="856396"/>
                    </a:xfrm>
                    <a:custGeom>
                      <a:avLst/>
                      <a:gdLst>
                        <a:gd name="connsiteX0" fmla="*/ 0 w 109911"/>
                        <a:gd name="connsiteY0" fmla="*/ 783130 h 856396"/>
                        <a:gd name="connsiteX1" fmla="*/ 12212 w 109911"/>
                        <a:gd name="connsiteY1" fmla="*/ 111526 h 856396"/>
                        <a:gd name="connsiteX2" fmla="*/ 61061 w 109911"/>
                        <a:gd name="connsiteY2" fmla="*/ 74893 h 856396"/>
                        <a:gd name="connsiteX3" fmla="*/ 109911 w 109911"/>
                        <a:gd name="connsiteY3" fmla="*/ 856396 h 85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9911" h="856396">
                          <a:moveTo>
                            <a:pt x="0" y="783130"/>
                          </a:moveTo>
                          <a:cubicBezTo>
                            <a:pt x="1017" y="506347"/>
                            <a:pt x="2035" y="229565"/>
                            <a:pt x="12212" y="111526"/>
                          </a:cubicBezTo>
                          <a:cubicBezTo>
                            <a:pt x="22389" y="-6514"/>
                            <a:pt x="44778" y="-49252"/>
                            <a:pt x="61061" y="74893"/>
                          </a:cubicBezTo>
                          <a:cubicBezTo>
                            <a:pt x="77344" y="199038"/>
                            <a:pt x="109911" y="856396"/>
                            <a:pt x="109911" y="856396"/>
                          </a:cubicBezTo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56" name="Freeform 55"/>
                    <p:cNvSpPr/>
                    <p:nvPr/>
                  </p:nvSpPr>
                  <p:spPr>
                    <a:xfrm>
                      <a:off x="2179164" y="2604708"/>
                      <a:ext cx="109911" cy="856396"/>
                    </a:xfrm>
                    <a:custGeom>
                      <a:avLst/>
                      <a:gdLst>
                        <a:gd name="connsiteX0" fmla="*/ 0 w 109911"/>
                        <a:gd name="connsiteY0" fmla="*/ 783130 h 856396"/>
                        <a:gd name="connsiteX1" fmla="*/ 12212 w 109911"/>
                        <a:gd name="connsiteY1" fmla="*/ 111526 h 856396"/>
                        <a:gd name="connsiteX2" fmla="*/ 61061 w 109911"/>
                        <a:gd name="connsiteY2" fmla="*/ 74893 h 856396"/>
                        <a:gd name="connsiteX3" fmla="*/ 109911 w 109911"/>
                        <a:gd name="connsiteY3" fmla="*/ 856396 h 856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9911" h="856396">
                          <a:moveTo>
                            <a:pt x="0" y="783130"/>
                          </a:moveTo>
                          <a:cubicBezTo>
                            <a:pt x="1017" y="506347"/>
                            <a:pt x="2035" y="229565"/>
                            <a:pt x="12212" y="111526"/>
                          </a:cubicBezTo>
                          <a:cubicBezTo>
                            <a:pt x="22389" y="-6514"/>
                            <a:pt x="44778" y="-49252"/>
                            <a:pt x="61061" y="74893"/>
                          </a:cubicBezTo>
                          <a:cubicBezTo>
                            <a:pt x="77344" y="199038"/>
                            <a:pt x="109911" y="856396"/>
                            <a:pt x="109911" y="856396"/>
                          </a:cubicBezTo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1691168" y="1446764"/>
                      <a:ext cx="1005754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800" b="1" dirty="0" smtClean="0"/>
                        <a:t>Electronic states</a:t>
                      </a:r>
                      <a:endParaRPr lang="en-US" sz="800" dirty="0" smtClean="0"/>
                    </a:p>
                    <a:p>
                      <a:r>
                        <a:rPr lang="en-US" sz="800" dirty="0"/>
                        <a:t>g</a:t>
                      </a:r>
                      <a:r>
                        <a:rPr lang="en-US" sz="800" dirty="0" smtClean="0"/>
                        <a:t>aps</a:t>
                      </a:r>
                    </a:p>
                    <a:p>
                      <a:r>
                        <a:rPr lang="en-US" sz="800" dirty="0" err="1"/>
                        <a:t>m</a:t>
                      </a:r>
                      <a:r>
                        <a:rPr lang="en-US" sz="800" dirty="0" err="1" smtClean="0"/>
                        <a:t>agnons</a:t>
                      </a:r>
                      <a:r>
                        <a:rPr lang="en-US" sz="800" dirty="0" smtClean="0"/>
                        <a:t>….</a:t>
                      </a:r>
                    </a:p>
                    <a:p>
                      <a:r>
                        <a:rPr lang="en-US" sz="800" dirty="0" smtClean="0"/>
                        <a:t>0.01 </a:t>
                      </a:r>
                      <a:r>
                        <a:rPr lang="en-US" sz="800" dirty="0" err="1" smtClean="0"/>
                        <a:t>eV</a:t>
                      </a:r>
                      <a:endParaRPr lang="en-US" sz="800" dirty="0" smtClean="0"/>
                    </a:p>
                  </p:txBody>
                </p:sp>
              </p:grpSp>
            </p:grpSp>
            <p:cxnSp>
              <p:nvCxnSpPr>
                <p:cNvPr id="51" name="Straight Arrow Connector 50"/>
                <p:cNvCxnSpPr/>
                <p:nvPr/>
              </p:nvCxnSpPr>
              <p:spPr>
                <a:xfrm flipH="1">
                  <a:off x="2222648" y="2368594"/>
                  <a:ext cx="5870" cy="146871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/>
            </p:nvGrpSpPr>
            <p:grpSpPr>
              <a:xfrm>
                <a:off x="1746390" y="2472015"/>
                <a:ext cx="1414738" cy="2790924"/>
                <a:chOff x="1819662" y="2020208"/>
                <a:chExt cx="1414738" cy="2790924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1819662" y="2020208"/>
                  <a:ext cx="1414738" cy="2790924"/>
                  <a:chOff x="1819662" y="2020208"/>
                  <a:chExt cx="1414738" cy="2790924"/>
                </a:xfrm>
              </p:grpSpPr>
              <p:sp>
                <p:nvSpPr>
                  <p:cNvPr id="61" name="Freeform 60"/>
                  <p:cNvSpPr/>
                  <p:nvPr/>
                </p:nvSpPr>
                <p:spPr>
                  <a:xfrm>
                    <a:off x="2857722" y="2661997"/>
                    <a:ext cx="146548" cy="1111200"/>
                  </a:xfrm>
                  <a:custGeom>
                    <a:avLst/>
                    <a:gdLst>
                      <a:gd name="connsiteX0" fmla="*/ 0 w 272884"/>
                      <a:gd name="connsiteY0" fmla="*/ 1294968 h 1417078"/>
                      <a:gd name="connsiteX1" fmla="*/ 61062 w 272884"/>
                      <a:gd name="connsiteY1" fmla="*/ 281456 h 1417078"/>
                      <a:gd name="connsiteX2" fmla="*/ 170973 w 272884"/>
                      <a:gd name="connsiteY2" fmla="*/ 603 h 1417078"/>
                      <a:gd name="connsiteX3" fmla="*/ 268672 w 272884"/>
                      <a:gd name="connsiteY3" fmla="*/ 330300 h 1417078"/>
                      <a:gd name="connsiteX4" fmla="*/ 256459 w 272884"/>
                      <a:gd name="connsiteY4" fmla="*/ 1417078 h 1417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2884" h="1417078">
                        <a:moveTo>
                          <a:pt x="0" y="1294968"/>
                        </a:moveTo>
                        <a:cubicBezTo>
                          <a:pt x="16283" y="896076"/>
                          <a:pt x="32566" y="497184"/>
                          <a:pt x="61062" y="281456"/>
                        </a:cubicBezTo>
                        <a:cubicBezTo>
                          <a:pt x="89558" y="65728"/>
                          <a:pt x="136371" y="-7538"/>
                          <a:pt x="170973" y="603"/>
                        </a:cubicBezTo>
                        <a:cubicBezTo>
                          <a:pt x="205575" y="8744"/>
                          <a:pt x="254424" y="94221"/>
                          <a:pt x="268672" y="330300"/>
                        </a:cubicBezTo>
                        <a:cubicBezTo>
                          <a:pt x="282920" y="566379"/>
                          <a:pt x="256459" y="1417078"/>
                          <a:pt x="256459" y="1417078"/>
                        </a:cubicBezTo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62" name="Freeform 61"/>
                  <p:cNvSpPr/>
                  <p:nvPr/>
                </p:nvSpPr>
                <p:spPr>
                  <a:xfrm>
                    <a:off x="1819662" y="3736564"/>
                    <a:ext cx="1074687" cy="1074568"/>
                  </a:xfrm>
                  <a:custGeom>
                    <a:avLst/>
                    <a:gdLst>
                      <a:gd name="connsiteX0" fmla="*/ 1074687 w 1074687"/>
                      <a:gd name="connsiteY0" fmla="*/ 0 h 1074568"/>
                      <a:gd name="connsiteX1" fmla="*/ 879290 w 1074687"/>
                      <a:gd name="connsiteY1" fmla="*/ 390752 h 1074568"/>
                      <a:gd name="connsiteX2" fmla="*/ 635043 w 1074687"/>
                      <a:gd name="connsiteY2" fmla="*/ 696027 h 1074568"/>
                      <a:gd name="connsiteX3" fmla="*/ 0 w 1074687"/>
                      <a:gd name="connsiteY3" fmla="*/ 1074568 h 1074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4687" h="1074568">
                        <a:moveTo>
                          <a:pt x="1074687" y="0"/>
                        </a:moveTo>
                        <a:cubicBezTo>
                          <a:pt x="1013625" y="137373"/>
                          <a:pt x="952564" y="274747"/>
                          <a:pt x="879290" y="390752"/>
                        </a:cubicBezTo>
                        <a:cubicBezTo>
                          <a:pt x="806016" y="506757"/>
                          <a:pt x="781591" y="582058"/>
                          <a:pt x="635043" y="696027"/>
                        </a:cubicBezTo>
                        <a:cubicBezTo>
                          <a:pt x="488495" y="809996"/>
                          <a:pt x="0" y="1074568"/>
                          <a:pt x="0" y="1074568"/>
                        </a:cubicBezTo>
                      </a:path>
                    </a:pathLst>
                  </a:cu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2826402" y="2020208"/>
                    <a:ext cx="40799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i="1" dirty="0"/>
                      <a:t>d</a:t>
                    </a:r>
                    <a:r>
                      <a:rPr lang="en-US" sz="800" b="1" i="1" dirty="0" smtClean="0"/>
                      <a:t>-d</a:t>
                    </a:r>
                  </a:p>
                  <a:p>
                    <a:r>
                      <a:rPr lang="en-US" sz="800" dirty="0" smtClean="0"/>
                      <a:t>1 </a:t>
                    </a:r>
                    <a:r>
                      <a:rPr lang="en-US" sz="800" dirty="0" err="1" smtClean="0"/>
                      <a:t>eV</a:t>
                    </a:r>
                    <a:endParaRPr lang="en-US" sz="800" dirty="0" smtClean="0"/>
                  </a:p>
                </p:txBody>
              </p:sp>
            </p:grpSp>
            <p:cxnSp>
              <p:nvCxnSpPr>
                <p:cNvPr id="60" name="Straight Arrow Connector 59"/>
                <p:cNvCxnSpPr/>
                <p:nvPr/>
              </p:nvCxnSpPr>
              <p:spPr>
                <a:xfrm flipH="1">
                  <a:off x="2949012" y="2472150"/>
                  <a:ext cx="5870" cy="146871"/>
                </a:xfrm>
                <a:prstGeom prst="straightConnector1">
                  <a:avLst/>
                </a:prstGeom>
                <a:ln>
                  <a:solidFill>
                    <a:schemeClr val="accent3">
                      <a:lumMod val="75000"/>
                    </a:schemeClr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/>
              <p:cNvGrpSpPr/>
              <p:nvPr/>
            </p:nvGrpSpPr>
            <p:grpSpPr>
              <a:xfrm>
                <a:off x="1949821" y="6024563"/>
                <a:ext cx="2830958" cy="461665"/>
                <a:chOff x="1949821" y="6024563"/>
                <a:chExt cx="2830958" cy="461665"/>
              </a:xfrm>
            </p:grpSpPr>
            <p:sp>
              <p:nvSpPr>
                <p:cNvPr id="65" name="TextBox 64"/>
                <p:cNvSpPr txBox="1"/>
                <p:nvPr/>
              </p:nvSpPr>
              <p:spPr>
                <a:xfrm rot="1442973">
                  <a:off x="1949821" y="6024563"/>
                  <a:ext cx="85747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/>
                    <a:t>d</a:t>
                  </a:r>
                  <a:r>
                    <a:rPr lang="en-US" sz="800" dirty="0" smtClean="0"/>
                    <a:t>eeper levels</a:t>
                  </a:r>
                </a:p>
                <a:p>
                  <a:r>
                    <a:rPr lang="en-US" sz="800" dirty="0"/>
                    <a:t>n</a:t>
                  </a:r>
                  <a:r>
                    <a:rPr lang="en-US" sz="800" dirty="0" smtClean="0"/>
                    <a:t>o dispersion</a:t>
                  </a:r>
                </a:p>
                <a:p>
                  <a:r>
                    <a:rPr lang="en-US" sz="800" dirty="0"/>
                    <a:t>c</a:t>
                  </a:r>
                  <a:r>
                    <a:rPr lang="en-US" sz="800" dirty="0" smtClean="0"/>
                    <a:t>enter of mass</a:t>
                  </a:r>
                  <a:endParaRPr lang="en-US" sz="800" dirty="0"/>
                </a:p>
              </p:txBody>
            </p:sp>
            <p:sp>
              <p:nvSpPr>
                <p:cNvPr id="66" name="Left Brace 65"/>
                <p:cNvSpPr/>
                <p:nvPr/>
              </p:nvSpPr>
              <p:spPr>
                <a:xfrm rot="17707516">
                  <a:off x="3298475" y="4898941"/>
                  <a:ext cx="291638" cy="2672971"/>
                </a:xfrm>
                <a:prstGeom prst="leftBrace">
                  <a:avLst>
                    <a:gd name="adj1" fmla="val 8333"/>
                    <a:gd name="adj2" fmla="val 51763"/>
                  </a:avLst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1459897" y="4125136"/>
                <a:ext cx="2873596" cy="783007"/>
                <a:chOff x="1459897" y="4125136"/>
                <a:chExt cx="2873596" cy="783007"/>
              </a:xfrm>
            </p:grpSpPr>
            <p:sp>
              <p:nvSpPr>
                <p:cNvPr id="68" name="Rectangle 67"/>
                <p:cNvSpPr/>
                <p:nvPr/>
              </p:nvSpPr>
              <p:spPr>
                <a:xfrm rot="1485983">
                  <a:off x="1459897" y="4125136"/>
                  <a:ext cx="2873596" cy="150276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73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 rot="1464983">
                  <a:off x="3488611" y="4692699"/>
                  <a:ext cx="45397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FF0000"/>
                      </a:solidFill>
                    </a:rPr>
                    <a:t>optics</a:t>
                  </a:r>
                  <a:endParaRPr lang="en-US" sz="800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44247" y="3489678"/>
                <a:ext cx="2430259" cy="1858738"/>
                <a:chOff x="244247" y="3489678"/>
                <a:chExt cx="2430259" cy="1858738"/>
              </a:xfrm>
            </p:grpSpPr>
            <p:sp>
              <p:nvSpPr>
                <p:cNvPr id="71" name="TextBox 70"/>
                <p:cNvSpPr txBox="1"/>
                <p:nvPr/>
              </p:nvSpPr>
              <p:spPr>
                <a:xfrm rot="19302566">
                  <a:off x="780701" y="3489678"/>
                  <a:ext cx="53246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FF0000"/>
                      </a:solidFill>
                    </a:rPr>
                    <a:t>ARPES</a:t>
                  </a:r>
                  <a:endParaRPr lang="en-US" sz="8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244247" y="3614454"/>
                  <a:ext cx="2430259" cy="1733962"/>
                </a:xfrm>
                <a:custGeom>
                  <a:avLst/>
                  <a:gdLst>
                    <a:gd name="connsiteX0" fmla="*/ 122124 w 2430259"/>
                    <a:gd name="connsiteY0" fmla="*/ 1037935 h 1733962"/>
                    <a:gd name="connsiteX1" fmla="*/ 1282297 w 2430259"/>
                    <a:gd name="connsiteY1" fmla="*/ 0 h 1733962"/>
                    <a:gd name="connsiteX2" fmla="*/ 2430259 w 2430259"/>
                    <a:gd name="connsiteY2" fmla="*/ 537284 h 1733962"/>
                    <a:gd name="connsiteX3" fmla="*/ 1331147 w 2430259"/>
                    <a:gd name="connsiteY3" fmla="*/ 1733962 h 1733962"/>
                    <a:gd name="connsiteX4" fmla="*/ 0 w 2430259"/>
                    <a:gd name="connsiteY4" fmla="*/ 1098990 h 1733962"/>
                    <a:gd name="connsiteX5" fmla="*/ 122124 w 2430259"/>
                    <a:gd name="connsiteY5" fmla="*/ 1037935 h 1733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30259" h="1733962">
                      <a:moveTo>
                        <a:pt x="122124" y="1037935"/>
                      </a:moveTo>
                      <a:lnTo>
                        <a:pt x="1282297" y="0"/>
                      </a:lnTo>
                      <a:lnTo>
                        <a:pt x="2430259" y="537284"/>
                      </a:lnTo>
                      <a:lnTo>
                        <a:pt x="1331147" y="1733962"/>
                      </a:lnTo>
                      <a:lnTo>
                        <a:pt x="0" y="1098990"/>
                      </a:lnTo>
                      <a:lnTo>
                        <a:pt x="122124" y="1037935"/>
                      </a:lnTo>
                      <a:close/>
                    </a:path>
                  </a:pathLst>
                </a:custGeom>
                <a:solidFill>
                  <a:srgbClr val="BFBFBF">
                    <a:alpha val="5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1575394" y="4127316"/>
                <a:ext cx="4475928" cy="2649786"/>
                <a:chOff x="1575394" y="4127316"/>
                <a:chExt cx="4475928" cy="2649786"/>
              </a:xfrm>
            </p:grpSpPr>
            <p:sp>
              <p:nvSpPr>
                <p:cNvPr id="74" name="TextBox 73"/>
                <p:cNvSpPr txBox="1"/>
                <p:nvPr/>
              </p:nvSpPr>
              <p:spPr>
                <a:xfrm rot="1545971">
                  <a:off x="5604315" y="5704738"/>
                  <a:ext cx="44700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FF0000"/>
                      </a:solidFill>
                    </a:rPr>
                    <a:t>EELS</a:t>
                  </a:r>
                </a:p>
                <a:p>
                  <a:r>
                    <a:rPr lang="en-US" sz="800" dirty="0" smtClean="0">
                      <a:solidFill>
                        <a:srgbClr val="FF0000"/>
                      </a:solidFill>
                    </a:rPr>
                    <a:t>XAS</a:t>
                  </a:r>
                </a:p>
                <a:p>
                  <a:r>
                    <a:rPr lang="en-US" sz="800" dirty="0" smtClean="0">
                      <a:solidFill>
                        <a:srgbClr val="FF0000"/>
                      </a:solidFill>
                    </a:rPr>
                    <a:t>RXD</a:t>
                  </a:r>
                  <a:endParaRPr lang="en-US" sz="8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1575394" y="4127316"/>
                  <a:ext cx="4213262" cy="2649786"/>
                </a:xfrm>
                <a:custGeom>
                  <a:avLst/>
                  <a:gdLst>
                    <a:gd name="connsiteX0" fmla="*/ 0 w 4213262"/>
                    <a:gd name="connsiteY0" fmla="*/ 1245522 h 2649786"/>
                    <a:gd name="connsiteX1" fmla="*/ 1111324 w 4213262"/>
                    <a:gd name="connsiteY1" fmla="*/ 0 h 2649786"/>
                    <a:gd name="connsiteX2" fmla="*/ 4213262 w 4213262"/>
                    <a:gd name="connsiteY2" fmla="*/ 1367632 h 2649786"/>
                    <a:gd name="connsiteX3" fmla="*/ 3224061 w 4213262"/>
                    <a:gd name="connsiteY3" fmla="*/ 2649786 h 2649786"/>
                    <a:gd name="connsiteX4" fmla="*/ 48849 w 4213262"/>
                    <a:gd name="connsiteY4" fmla="*/ 1184467 h 2649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13262" h="2649786">
                      <a:moveTo>
                        <a:pt x="0" y="1245522"/>
                      </a:moveTo>
                      <a:lnTo>
                        <a:pt x="1111324" y="0"/>
                      </a:lnTo>
                      <a:lnTo>
                        <a:pt x="4213262" y="1367632"/>
                      </a:lnTo>
                      <a:lnTo>
                        <a:pt x="3224061" y="2649786"/>
                      </a:lnTo>
                      <a:lnTo>
                        <a:pt x="48849" y="1184467"/>
                      </a:lnTo>
                    </a:path>
                  </a:pathLst>
                </a:custGeom>
                <a:solidFill>
                  <a:srgbClr val="BFBFBF">
                    <a:alpha val="29000"/>
                  </a:srgb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>
                <a:off x="5605488" y="5934652"/>
                <a:ext cx="2926694" cy="358728"/>
                <a:chOff x="5605488" y="5934652"/>
                <a:chExt cx="2926694" cy="358728"/>
              </a:xfrm>
            </p:grpSpPr>
            <p:sp>
              <p:nvSpPr>
                <p:cNvPr id="77" name="Rectangle 76"/>
                <p:cNvSpPr/>
                <p:nvPr/>
              </p:nvSpPr>
              <p:spPr>
                <a:xfrm rot="1485983">
                  <a:off x="5605488" y="5934652"/>
                  <a:ext cx="2467596" cy="110022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73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 rot="194575">
                  <a:off x="8142231" y="6077936"/>
                  <a:ext cx="38995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FF0000"/>
                      </a:solidFill>
                    </a:rPr>
                    <a:t>XAS</a:t>
                  </a:r>
                  <a:endParaRPr lang="en-US" sz="800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0" y="5091544"/>
                <a:ext cx="627596" cy="734990"/>
                <a:chOff x="0" y="5091544"/>
                <a:chExt cx="627596" cy="734990"/>
              </a:xfrm>
            </p:grpSpPr>
            <p:sp>
              <p:nvSpPr>
                <p:cNvPr id="80" name="TextBox 79"/>
                <p:cNvSpPr txBox="1"/>
                <p:nvPr/>
              </p:nvSpPr>
              <p:spPr>
                <a:xfrm>
                  <a:off x="0" y="5611090"/>
                  <a:ext cx="62759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diffraction</a:t>
                  </a:r>
                </a:p>
              </p:txBody>
            </p:sp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2" cstate="print"/>
                <a:srcRect l="24224" t="9596" r="25916" b="17341"/>
                <a:stretch/>
              </p:blipFill>
              <p:spPr>
                <a:xfrm>
                  <a:off x="92363" y="5091544"/>
                  <a:ext cx="421383" cy="50800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2" name="Group 221"/>
            <p:cNvGrpSpPr/>
            <p:nvPr/>
          </p:nvGrpSpPr>
          <p:grpSpPr>
            <a:xfrm>
              <a:off x="4717145" y="3253622"/>
              <a:ext cx="4134779" cy="3709079"/>
              <a:chOff x="10778" y="586128"/>
              <a:chExt cx="8134886" cy="6630570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10778" y="586128"/>
                <a:ext cx="8134886" cy="6630570"/>
                <a:chOff x="10778" y="586128"/>
                <a:chExt cx="8134886" cy="6630570"/>
              </a:xfrm>
            </p:grpSpPr>
            <p:grpSp>
              <p:nvGrpSpPr>
                <p:cNvPr id="84" name="Group 83"/>
                <p:cNvGrpSpPr/>
                <p:nvPr/>
              </p:nvGrpSpPr>
              <p:grpSpPr>
                <a:xfrm>
                  <a:off x="85510" y="586128"/>
                  <a:ext cx="8060154" cy="6630570"/>
                  <a:chOff x="85510" y="586128"/>
                  <a:chExt cx="8060154" cy="6630570"/>
                </a:xfrm>
              </p:grpSpPr>
              <p:cxnSp>
                <p:nvCxnSpPr>
                  <p:cNvPr id="94" name="Straight Arrow Connector 93"/>
                  <p:cNvCxnSpPr/>
                  <p:nvPr/>
                </p:nvCxnSpPr>
                <p:spPr>
                  <a:xfrm>
                    <a:off x="464098" y="4713444"/>
                    <a:ext cx="5544382" cy="2503254"/>
                  </a:xfrm>
                  <a:prstGeom prst="straightConnector1">
                    <a:avLst/>
                  </a:prstGeom>
                  <a:ln w="3175" cmpd="sng">
                    <a:solidFill>
                      <a:schemeClr val="tx1"/>
                    </a:solidFill>
                    <a:prstDash val="dot"/>
                    <a:headEnd type="none"/>
                    <a:tailEnd type="non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Arrow Connector 94"/>
                  <p:cNvCxnSpPr/>
                  <p:nvPr/>
                </p:nvCxnSpPr>
                <p:spPr>
                  <a:xfrm>
                    <a:off x="1092785" y="4157606"/>
                    <a:ext cx="5544382" cy="2503254"/>
                  </a:xfrm>
                  <a:prstGeom prst="straightConnector1">
                    <a:avLst/>
                  </a:prstGeom>
                  <a:ln w="3175" cmpd="sng">
                    <a:solidFill>
                      <a:schemeClr val="tx1"/>
                    </a:solidFill>
                    <a:prstDash val="dot"/>
                    <a:headEnd type="none"/>
                    <a:tailEnd type="non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Arrow Connector 95"/>
                  <p:cNvCxnSpPr/>
                  <p:nvPr/>
                </p:nvCxnSpPr>
                <p:spPr>
                  <a:xfrm>
                    <a:off x="1612054" y="3626665"/>
                    <a:ext cx="6533610" cy="295506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Arrow Connector 96"/>
                  <p:cNvCxnSpPr/>
                  <p:nvPr/>
                </p:nvCxnSpPr>
                <p:spPr>
                  <a:xfrm flipH="1">
                    <a:off x="85510" y="3632533"/>
                    <a:ext cx="1532396" cy="142281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Arrow Connector 97"/>
                  <p:cNvCxnSpPr/>
                  <p:nvPr/>
                </p:nvCxnSpPr>
                <p:spPr>
                  <a:xfrm flipV="1">
                    <a:off x="1623758" y="586128"/>
                    <a:ext cx="509" cy="307669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TextBox 98"/>
                  <p:cNvSpPr txBox="1"/>
                  <p:nvPr/>
                </p:nvSpPr>
                <p:spPr>
                  <a:xfrm rot="19395370">
                    <a:off x="215108" y="3236781"/>
                    <a:ext cx="761747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/>
                      <a:t>Energy, (</a:t>
                    </a:r>
                    <a:r>
                      <a:rPr lang="en-US" sz="800" dirty="0" err="1" smtClean="0"/>
                      <a:t>eV</a:t>
                    </a:r>
                    <a:r>
                      <a:rPr lang="en-US" sz="800" dirty="0" smtClean="0"/>
                      <a:t>)</a:t>
                    </a:r>
                    <a:endParaRPr lang="en-US" sz="800" dirty="0"/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 rot="1483532">
                    <a:off x="7057181" y="5966565"/>
                    <a:ext cx="89169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/>
                      <a:t>Real space, (A)</a:t>
                    </a:r>
                    <a:endParaRPr lang="en-US" sz="800" dirty="0"/>
                  </a:p>
                </p:txBody>
              </p:sp>
            </p:grpSp>
            <p:grpSp>
              <p:nvGrpSpPr>
                <p:cNvPr id="85" name="Group 84"/>
                <p:cNvGrpSpPr/>
                <p:nvPr/>
              </p:nvGrpSpPr>
              <p:grpSpPr>
                <a:xfrm>
                  <a:off x="1157107" y="2824782"/>
                  <a:ext cx="470375" cy="998858"/>
                  <a:chOff x="1157107" y="2824782"/>
                  <a:chExt cx="470375" cy="998858"/>
                </a:xfrm>
              </p:grpSpPr>
              <p:sp>
                <p:nvSpPr>
                  <p:cNvPr id="92" name="Freeform 91"/>
                  <p:cNvSpPr/>
                  <p:nvPr/>
                </p:nvSpPr>
                <p:spPr>
                  <a:xfrm rot="16373273" flipV="1">
                    <a:off x="1154058" y="3350216"/>
                    <a:ext cx="709202" cy="237646"/>
                  </a:xfrm>
                  <a:custGeom>
                    <a:avLst/>
                    <a:gdLst>
                      <a:gd name="connsiteX0" fmla="*/ 2472 w 709202"/>
                      <a:gd name="connsiteY0" fmla="*/ 230961 h 237646"/>
                      <a:gd name="connsiteX1" fmla="*/ 129472 w 709202"/>
                      <a:gd name="connsiteY1" fmla="*/ 150143 h 237646"/>
                      <a:gd name="connsiteX2" fmla="*/ 406562 w 709202"/>
                      <a:gd name="connsiteY2" fmla="*/ 173234 h 237646"/>
                      <a:gd name="connsiteX3" fmla="*/ 706744 w 709202"/>
                      <a:gd name="connsiteY3" fmla="*/ 230961 h 237646"/>
                      <a:gd name="connsiteX4" fmla="*/ 233381 w 709202"/>
                      <a:gd name="connsiteY4" fmla="*/ 52 h 237646"/>
                      <a:gd name="connsiteX5" fmla="*/ 2472 w 709202"/>
                      <a:gd name="connsiteY5" fmla="*/ 230961 h 237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202" h="237646">
                        <a:moveTo>
                          <a:pt x="2472" y="230961"/>
                        </a:moveTo>
                        <a:cubicBezTo>
                          <a:pt x="-14846" y="255976"/>
                          <a:pt x="62124" y="159764"/>
                          <a:pt x="129472" y="150143"/>
                        </a:cubicBezTo>
                        <a:cubicBezTo>
                          <a:pt x="196820" y="140522"/>
                          <a:pt x="310350" y="159764"/>
                          <a:pt x="406562" y="173234"/>
                        </a:cubicBezTo>
                        <a:cubicBezTo>
                          <a:pt x="502774" y="186704"/>
                          <a:pt x="735607" y="259825"/>
                          <a:pt x="706744" y="230961"/>
                        </a:cubicBezTo>
                        <a:cubicBezTo>
                          <a:pt x="677881" y="202097"/>
                          <a:pt x="346911" y="3900"/>
                          <a:pt x="233381" y="52"/>
                        </a:cubicBezTo>
                        <a:cubicBezTo>
                          <a:pt x="119851" y="-3796"/>
                          <a:pt x="19790" y="205946"/>
                          <a:pt x="2472" y="230961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93" name="TextBox 92"/>
                  <p:cNvSpPr txBox="1"/>
                  <p:nvPr/>
                </p:nvSpPr>
                <p:spPr>
                  <a:xfrm rot="19238385">
                    <a:off x="1157107" y="2824782"/>
                    <a:ext cx="312906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/>
                      <a:t>ZL</a:t>
                    </a:r>
                    <a:endParaRPr lang="en-US" sz="800" dirty="0"/>
                  </a:p>
                </p:txBody>
              </p:sp>
            </p:grpSp>
            <p:grpSp>
              <p:nvGrpSpPr>
                <p:cNvPr id="86" name="Group 85"/>
                <p:cNvGrpSpPr/>
                <p:nvPr/>
              </p:nvGrpSpPr>
              <p:grpSpPr>
                <a:xfrm>
                  <a:off x="592141" y="3681455"/>
                  <a:ext cx="864339" cy="720601"/>
                  <a:chOff x="592141" y="3681455"/>
                  <a:chExt cx="864339" cy="720601"/>
                </a:xfrm>
              </p:grpSpPr>
              <p:sp>
                <p:nvSpPr>
                  <p:cNvPr id="90" name="Freeform 89"/>
                  <p:cNvSpPr/>
                  <p:nvPr/>
                </p:nvSpPr>
                <p:spPr>
                  <a:xfrm rot="16373273" flipV="1">
                    <a:off x="793303" y="3760797"/>
                    <a:ext cx="646061" cy="636457"/>
                  </a:xfrm>
                  <a:custGeom>
                    <a:avLst/>
                    <a:gdLst>
                      <a:gd name="connsiteX0" fmla="*/ 646061 w 646061"/>
                      <a:gd name="connsiteY0" fmla="*/ 0 h 636457"/>
                      <a:gd name="connsiteX1" fmla="*/ 565243 w 646061"/>
                      <a:gd name="connsiteY1" fmla="*/ 103910 h 636457"/>
                      <a:gd name="connsiteX2" fmla="*/ 542152 w 646061"/>
                      <a:gd name="connsiteY2" fmla="*/ 311728 h 636457"/>
                      <a:gd name="connsiteX3" fmla="*/ 368970 w 646061"/>
                      <a:gd name="connsiteY3" fmla="*/ 357910 h 636457"/>
                      <a:gd name="connsiteX4" fmla="*/ 276607 w 646061"/>
                      <a:gd name="connsiteY4" fmla="*/ 369455 h 636457"/>
                      <a:gd name="connsiteX5" fmla="*/ 276607 w 646061"/>
                      <a:gd name="connsiteY5" fmla="*/ 577273 h 636457"/>
                      <a:gd name="connsiteX6" fmla="*/ 80334 w 646061"/>
                      <a:gd name="connsiteY6" fmla="*/ 623455 h 636457"/>
                      <a:gd name="connsiteX7" fmla="*/ 34152 w 646061"/>
                      <a:gd name="connsiteY7" fmla="*/ 577273 h 636457"/>
                      <a:gd name="connsiteX8" fmla="*/ 576789 w 646061"/>
                      <a:gd name="connsiteY8" fmla="*/ 46182 h 636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6061" h="636457">
                        <a:moveTo>
                          <a:pt x="646061" y="0"/>
                        </a:moveTo>
                        <a:cubicBezTo>
                          <a:pt x="614311" y="25977"/>
                          <a:pt x="582561" y="51955"/>
                          <a:pt x="565243" y="103910"/>
                        </a:cubicBezTo>
                        <a:cubicBezTo>
                          <a:pt x="547925" y="155865"/>
                          <a:pt x="574864" y="269395"/>
                          <a:pt x="542152" y="311728"/>
                        </a:cubicBezTo>
                        <a:cubicBezTo>
                          <a:pt x="509440" y="354061"/>
                          <a:pt x="413228" y="348289"/>
                          <a:pt x="368970" y="357910"/>
                        </a:cubicBezTo>
                        <a:cubicBezTo>
                          <a:pt x="324712" y="367531"/>
                          <a:pt x="292001" y="332895"/>
                          <a:pt x="276607" y="369455"/>
                        </a:cubicBezTo>
                        <a:cubicBezTo>
                          <a:pt x="261213" y="406015"/>
                          <a:pt x="309319" y="534940"/>
                          <a:pt x="276607" y="577273"/>
                        </a:cubicBezTo>
                        <a:cubicBezTo>
                          <a:pt x="243895" y="619606"/>
                          <a:pt x="120743" y="623455"/>
                          <a:pt x="80334" y="623455"/>
                        </a:cubicBezTo>
                        <a:cubicBezTo>
                          <a:pt x="39925" y="623455"/>
                          <a:pt x="-48591" y="673485"/>
                          <a:pt x="34152" y="577273"/>
                        </a:cubicBezTo>
                        <a:cubicBezTo>
                          <a:pt x="116895" y="481061"/>
                          <a:pt x="576789" y="46182"/>
                          <a:pt x="576789" y="46182"/>
                        </a:cubicBezTo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91" name="TextBox 90"/>
                  <p:cNvSpPr txBox="1"/>
                  <p:nvPr/>
                </p:nvSpPr>
                <p:spPr>
                  <a:xfrm rot="19257072">
                    <a:off x="592141" y="3681455"/>
                    <a:ext cx="864339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err="1" smtClean="0"/>
                      <a:t>Plasmons</a:t>
                    </a:r>
                    <a:r>
                      <a:rPr lang="en-US" sz="800" dirty="0" smtClean="0"/>
                      <a:t> (</a:t>
                    </a:r>
                    <a:r>
                      <a:rPr lang="en-US" sz="800" dirty="0" err="1" smtClean="0"/>
                      <a:t>eV</a:t>
                    </a:r>
                    <a:r>
                      <a:rPr lang="en-US" sz="800" dirty="0" smtClean="0"/>
                      <a:t>)</a:t>
                    </a:r>
                    <a:endParaRPr lang="en-US" sz="800" dirty="0"/>
                  </a:p>
                </p:txBody>
              </p:sp>
            </p:grpSp>
            <p:grpSp>
              <p:nvGrpSpPr>
                <p:cNvPr id="87" name="Group 86"/>
                <p:cNvGrpSpPr/>
                <p:nvPr/>
              </p:nvGrpSpPr>
              <p:grpSpPr>
                <a:xfrm>
                  <a:off x="10778" y="3850811"/>
                  <a:ext cx="834570" cy="1116029"/>
                  <a:chOff x="10778" y="3850811"/>
                  <a:chExt cx="834570" cy="1116029"/>
                </a:xfrm>
              </p:grpSpPr>
              <p:sp>
                <p:nvSpPr>
                  <p:cNvPr id="88" name="Freeform 87"/>
                  <p:cNvSpPr/>
                  <p:nvPr/>
                </p:nvSpPr>
                <p:spPr>
                  <a:xfrm rot="16373273" flipV="1">
                    <a:off x="85104" y="4206595"/>
                    <a:ext cx="873308" cy="647181"/>
                  </a:xfrm>
                  <a:custGeom>
                    <a:avLst/>
                    <a:gdLst>
                      <a:gd name="connsiteX0" fmla="*/ 639862 w 873308"/>
                      <a:gd name="connsiteY0" fmla="*/ 0 h 647181"/>
                      <a:gd name="connsiteX1" fmla="*/ 582135 w 873308"/>
                      <a:gd name="connsiteY1" fmla="*/ 69272 h 647181"/>
                      <a:gd name="connsiteX2" fmla="*/ 547499 w 873308"/>
                      <a:gd name="connsiteY2" fmla="*/ 173181 h 647181"/>
                      <a:gd name="connsiteX3" fmla="*/ 870771 w 873308"/>
                      <a:gd name="connsiteY3" fmla="*/ 346363 h 647181"/>
                      <a:gd name="connsiteX4" fmla="*/ 697590 w 873308"/>
                      <a:gd name="connsiteY4" fmla="*/ 357909 h 647181"/>
                      <a:gd name="connsiteX5" fmla="*/ 686044 w 873308"/>
                      <a:gd name="connsiteY5" fmla="*/ 438727 h 647181"/>
                      <a:gd name="connsiteX6" fmla="*/ 547499 w 873308"/>
                      <a:gd name="connsiteY6" fmla="*/ 450272 h 647181"/>
                      <a:gd name="connsiteX7" fmla="*/ 501317 w 873308"/>
                      <a:gd name="connsiteY7" fmla="*/ 508000 h 647181"/>
                      <a:gd name="connsiteX8" fmla="*/ 374317 w 873308"/>
                      <a:gd name="connsiteY8" fmla="*/ 519545 h 647181"/>
                      <a:gd name="connsiteX9" fmla="*/ 270408 w 873308"/>
                      <a:gd name="connsiteY9" fmla="*/ 588818 h 647181"/>
                      <a:gd name="connsiteX10" fmla="*/ 4862 w 873308"/>
                      <a:gd name="connsiteY10" fmla="*/ 611909 h 647181"/>
                      <a:gd name="connsiteX11" fmla="*/ 524408 w 873308"/>
                      <a:gd name="connsiteY11" fmla="*/ 80818 h 647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73308" h="647181">
                        <a:moveTo>
                          <a:pt x="639862" y="0"/>
                        </a:moveTo>
                        <a:cubicBezTo>
                          <a:pt x="618695" y="20204"/>
                          <a:pt x="597529" y="40409"/>
                          <a:pt x="582135" y="69272"/>
                        </a:cubicBezTo>
                        <a:cubicBezTo>
                          <a:pt x="566741" y="98135"/>
                          <a:pt x="499393" y="126999"/>
                          <a:pt x="547499" y="173181"/>
                        </a:cubicBezTo>
                        <a:cubicBezTo>
                          <a:pt x="595605" y="219363"/>
                          <a:pt x="845756" y="315575"/>
                          <a:pt x="870771" y="346363"/>
                        </a:cubicBezTo>
                        <a:cubicBezTo>
                          <a:pt x="895786" y="377151"/>
                          <a:pt x="728378" y="342515"/>
                          <a:pt x="697590" y="357909"/>
                        </a:cubicBezTo>
                        <a:cubicBezTo>
                          <a:pt x="666802" y="373303"/>
                          <a:pt x="711059" y="423333"/>
                          <a:pt x="686044" y="438727"/>
                        </a:cubicBezTo>
                        <a:cubicBezTo>
                          <a:pt x="661029" y="454121"/>
                          <a:pt x="578287" y="438727"/>
                          <a:pt x="547499" y="450272"/>
                        </a:cubicBezTo>
                        <a:cubicBezTo>
                          <a:pt x="516711" y="461817"/>
                          <a:pt x="530181" y="496455"/>
                          <a:pt x="501317" y="508000"/>
                        </a:cubicBezTo>
                        <a:cubicBezTo>
                          <a:pt x="472453" y="519546"/>
                          <a:pt x="412802" y="506075"/>
                          <a:pt x="374317" y="519545"/>
                        </a:cubicBezTo>
                        <a:cubicBezTo>
                          <a:pt x="335832" y="533015"/>
                          <a:pt x="331984" y="573424"/>
                          <a:pt x="270408" y="588818"/>
                        </a:cubicBezTo>
                        <a:cubicBezTo>
                          <a:pt x="208832" y="604212"/>
                          <a:pt x="-37471" y="696576"/>
                          <a:pt x="4862" y="611909"/>
                        </a:cubicBezTo>
                        <a:cubicBezTo>
                          <a:pt x="47195" y="527242"/>
                          <a:pt x="285801" y="304030"/>
                          <a:pt x="524408" y="80818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89" name="TextBox 88"/>
                  <p:cNvSpPr txBox="1"/>
                  <p:nvPr/>
                </p:nvSpPr>
                <p:spPr>
                  <a:xfrm rot="19238385">
                    <a:off x="10778" y="3850811"/>
                    <a:ext cx="505267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/>
                      <a:t>c</a:t>
                    </a:r>
                    <a:r>
                      <a:rPr lang="en-US" sz="800" dirty="0" smtClean="0"/>
                      <a:t>ore</a:t>
                    </a:r>
                  </a:p>
                  <a:p>
                    <a:r>
                      <a:rPr lang="en-US" sz="800" dirty="0" smtClean="0"/>
                      <a:t>10</a:t>
                    </a:r>
                    <a:r>
                      <a:rPr lang="en-US" sz="800" baseline="30000" dirty="0" smtClean="0"/>
                      <a:t>2</a:t>
                    </a:r>
                    <a:r>
                      <a:rPr lang="en-US" sz="800" dirty="0" smtClean="0"/>
                      <a:t> </a:t>
                    </a:r>
                    <a:r>
                      <a:rPr lang="en-US" sz="800" dirty="0" err="1" smtClean="0"/>
                      <a:t>eV</a:t>
                    </a:r>
                    <a:endParaRPr lang="en-US" sz="800" dirty="0"/>
                  </a:p>
                </p:txBody>
              </p:sp>
            </p:grpSp>
          </p:grpSp>
          <p:grpSp>
            <p:nvGrpSpPr>
              <p:cNvPr id="101" name="Group 100"/>
              <p:cNvGrpSpPr/>
              <p:nvPr/>
            </p:nvGrpSpPr>
            <p:grpSpPr>
              <a:xfrm>
                <a:off x="512634" y="2574636"/>
                <a:ext cx="1791847" cy="2683167"/>
                <a:chOff x="512634" y="2574636"/>
                <a:chExt cx="1791847" cy="2683167"/>
              </a:xfrm>
            </p:grpSpPr>
            <p:grpSp>
              <p:nvGrpSpPr>
                <p:cNvPr id="102" name="Group 101"/>
                <p:cNvGrpSpPr/>
                <p:nvPr/>
              </p:nvGrpSpPr>
              <p:grpSpPr>
                <a:xfrm rot="20673154">
                  <a:off x="512634" y="4689809"/>
                  <a:ext cx="593428" cy="567994"/>
                  <a:chOff x="2068960" y="3175045"/>
                  <a:chExt cx="593428" cy="567994"/>
                </a:xfrm>
              </p:grpSpPr>
              <p:sp>
                <p:nvSpPr>
                  <p:cNvPr id="122" name="Oval 121"/>
                  <p:cNvSpPr/>
                  <p:nvPr/>
                </p:nvSpPr>
                <p:spPr>
                  <a:xfrm>
                    <a:off x="2332180" y="3625270"/>
                    <a:ext cx="92363" cy="808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23" name="Oval 122"/>
                  <p:cNvSpPr/>
                  <p:nvPr/>
                </p:nvSpPr>
                <p:spPr>
                  <a:xfrm>
                    <a:off x="2461490" y="3662220"/>
                    <a:ext cx="92363" cy="808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24" name="Oval 123"/>
                  <p:cNvSpPr/>
                  <p:nvPr/>
                </p:nvSpPr>
                <p:spPr>
                  <a:xfrm>
                    <a:off x="2498440" y="3537540"/>
                    <a:ext cx="92363" cy="808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25" name="Oval 124"/>
                  <p:cNvSpPr/>
                  <p:nvPr/>
                </p:nvSpPr>
                <p:spPr>
                  <a:xfrm>
                    <a:off x="2373760" y="3493675"/>
                    <a:ext cx="92363" cy="8081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26" name="Oval 125"/>
                  <p:cNvSpPr/>
                  <p:nvPr/>
                </p:nvSpPr>
                <p:spPr>
                  <a:xfrm>
                    <a:off x="2403765" y="3373595"/>
                    <a:ext cx="92363" cy="808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27" name="Oval 126"/>
                  <p:cNvSpPr/>
                  <p:nvPr/>
                </p:nvSpPr>
                <p:spPr>
                  <a:xfrm>
                    <a:off x="2533075" y="3422090"/>
                    <a:ext cx="92363" cy="808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28" name="Oval 127"/>
                  <p:cNvSpPr/>
                  <p:nvPr/>
                </p:nvSpPr>
                <p:spPr>
                  <a:xfrm>
                    <a:off x="2570025" y="3297410"/>
                    <a:ext cx="92363" cy="8081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29" name="Oval 128"/>
                  <p:cNvSpPr/>
                  <p:nvPr/>
                </p:nvSpPr>
                <p:spPr>
                  <a:xfrm>
                    <a:off x="2445345" y="3253545"/>
                    <a:ext cx="92363" cy="808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30" name="Oval 129"/>
                  <p:cNvSpPr/>
                  <p:nvPr/>
                </p:nvSpPr>
                <p:spPr>
                  <a:xfrm>
                    <a:off x="2068960" y="3535225"/>
                    <a:ext cx="92363" cy="8081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31" name="Oval 130"/>
                  <p:cNvSpPr/>
                  <p:nvPr/>
                </p:nvSpPr>
                <p:spPr>
                  <a:xfrm>
                    <a:off x="2198270" y="3583720"/>
                    <a:ext cx="92363" cy="808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32" name="Oval 131"/>
                  <p:cNvSpPr/>
                  <p:nvPr/>
                </p:nvSpPr>
                <p:spPr>
                  <a:xfrm>
                    <a:off x="2235220" y="3459040"/>
                    <a:ext cx="92363" cy="808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33" name="Oval 132"/>
                  <p:cNvSpPr/>
                  <p:nvPr/>
                </p:nvSpPr>
                <p:spPr>
                  <a:xfrm>
                    <a:off x="2110540" y="3415175"/>
                    <a:ext cx="92363" cy="808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34" name="Oval 133"/>
                  <p:cNvSpPr/>
                  <p:nvPr/>
                </p:nvSpPr>
                <p:spPr>
                  <a:xfrm>
                    <a:off x="2140545" y="3295095"/>
                    <a:ext cx="92363" cy="808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35" name="Oval 134"/>
                  <p:cNvSpPr/>
                  <p:nvPr/>
                </p:nvSpPr>
                <p:spPr>
                  <a:xfrm>
                    <a:off x="2269855" y="3343590"/>
                    <a:ext cx="92363" cy="8081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36" name="Oval 135"/>
                  <p:cNvSpPr/>
                  <p:nvPr/>
                </p:nvSpPr>
                <p:spPr>
                  <a:xfrm>
                    <a:off x="2306805" y="3218910"/>
                    <a:ext cx="92363" cy="808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137" name="Oval 136"/>
                  <p:cNvSpPr/>
                  <p:nvPr/>
                </p:nvSpPr>
                <p:spPr>
                  <a:xfrm>
                    <a:off x="2182125" y="3175045"/>
                    <a:ext cx="92363" cy="808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  <p:grpSp>
              <p:nvGrpSpPr>
                <p:cNvPr id="103" name="Group 102"/>
                <p:cNvGrpSpPr/>
                <p:nvPr/>
              </p:nvGrpSpPr>
              <p:grpSpPr>
                <a:xfrm>
                  <a:off x="1711053" y="2574636"/>
                  <a:ext cx="593428" cy="1041402"/>
                  <a:chOff x="1711053" y="2574636"/>
                  <a:chExt cx="593428" cy="1041402"/>
                </a:xfrm>
              </p:grpSpPr>
              <p:grpSp>
                <p:nvGrpSpPr>
                  <p:cNvPr id="104" name="Group 103"/>
                  <p:cNvGrpSpPr/>
                  <p:nvPr/>
                </p:nvGrpSpPr>
                <p:grpSpPr>
                  <a:xfrm rot="20673154">
                    <a:off x="1711053" y="3048044"/>
                    <a:ext cx="593428" cy="567994"/>
                    <a:chOff x="2068960" y="3175045"/>
                    <a:chExt cx="593428" cy="567994"/>
                  </a:xfrm>
                </p:grpSpPr>
                <p:sp>
                  <p:nvSpPr>
                    <p:cNvPr id="106" name="Oval 105"/>
                    <p:cNvSpPr/>
                    <p:nvPr/>
                  </p:nvSpPr>
                  <p:spPr>
                    <a:xfrm>
                      <a:off x="2332180" y="3625270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07" name="Oval 106"/>
                    <p:cNvSpPr/>
                    <p:nvPr/>
                  </p:nvSpPr>
                  <p:spPr>
                    <a:xfrm>
                      <a:off x="2461490" y="3662220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08" name="Oval 107"/>
                    <p:cNvSpPr/>
                    <p:nvPr/>
                  </p:nvSpPr>
                  <p:spPr>
                    <a:xfrm>
                      <a:off x="2498440" y="3537540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09" name="Oval 108"/>
                    <p:cNvSpPr/>
                    <p:nvPr/>
                  </p:nvSpPr>
                  <p:spPr>
                    <a:xfrm>
                      <a:off x="2373760" y="3493675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10" name="Oval 109"/>
                    <p:cNvSpPr/>
                    <p:nvPr/>
                  </p:nvSpPr>
                  <p:spPr>
                    <a:xfrm>
                      <a:off x="2403765" y="3373595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11" name="Oval 110"/>
                    <p:cNvSpPr/>
                    <p:nvPr/>
                  </p:nvSpPr>
                  <p:spPr>
                    <a:xfrm>
                      <a:off x="2533075" y="3422090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12" name="Oval 111"/>
                    <p:cNvSpPr/>
                    <p:nvPr/>
                  </p:nvSpPr>
                  <p:spPr>
                    <a:xfrm>
                      <a:off x="2570025" y="3297410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13" name="Oval 112"/>
                    <p:cNvSpPr/>
                    <p:nvPr/>
                  </p:nvSpPr>
                  <p:spPr>
                    <a:xfrm>
                      <a:off x="2445345" y="3253545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14" name="Oval 113"/>
                    <p:cNvSpPr/>
                    <p:nvPr/>
                  </p:nvSpPr>
                  <p:spPr>
                    <a:xfrm>
                      <a:off x="2068960" y="3535225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15" name="Oval 114"/>
                    <p:cNvSpPr/>
                    <p:nvPr/>
                  </p:nvSpPr>
                  <p:spPr>
                    <a:xfrm>
                      <a:off x="2198270" y="3583720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16" name="Oval 115"/>
                    <p:cNvSpPr/>
                    <p:nvPr/>
                  </p:nvSpPr>
                  <p:spPr>
                    <a:xfrm>
                      <a:off x="2235220" y="3459040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17" name="Oval 116"/>
                    <p:cNvSpPr/>
                    <p:nvPr/>
                  </p:nvSpPr>
                  <p:spPr>
                    <a:xfrm>
                      <a:off x="2110540" y="3415175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18" name="Oval 117"/>
                    <p:cNvSpPr/>
                    <p:nvPr/>
                  </p:nvSpPr>
                  <p:spPr>
                    <a:xfrm>
                      <a:off x="2140545" y="3295095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19" name="Oval 118"/>
                    <p:cNvSpPr/>
                    <p:nvPr/>
                  </p:nvSpPr>
                  <p:spPr>
                    <a:xfrm>
                      <a:off x="2269855" y="3343590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20" name="Oval 119"/>
                    <p:cNvSpPr/>
                    <p:nvPr/>
                  </p:nvSpPr>
                  <p:spPr>
                    <a:xfrm>
                      <a:off x="2306805" y="3218910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21" name="Oval 120"/>
                    <p:cNvSpPr/>
                    <p:nvPr/>
                  </p:nvSpPr>
                  <p:spPr>
                    <a:xfrm>
                      <a:off x="2182125" y="3175045"/>
                      <a:ext cx="92363" cy="80819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4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1778000" y="2574636"/>
                    <a:ext cx="26161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/>
                      <a:t>o</a:t>
                    </a:r>
                  </a:p>
                  <a:p>
                    <a:r>
                      <a:rPr lang="en-US" sz="800" dirty="0" smtClean="0"/>
                      <a:t>A</a:t>
                    </a:r>
                  </a:p>
                  <a:p>
                    <a:endParaRPr lang="en-US" sz="800" dirty="0"/>
                  </a:p>
                </p:txBody>
              </p:sp>
            </p:grpSp>
          </p:grpSp>
          <p:grpSp>
            <p:nvGrpSpPr>
              <p:cNvPr id="138" name="Group 137"/>
              <p:cNvGrpSpPr/>
              <p:nvPr/>
            </p:nvGrpSpPr>
            <p:grpSpPr>
              <a:xfrm>
                <a:off x="1955849" y="1676401"/>
                <a:ext cx="1817204" cy="3045723"/>
                <a:chOff x="1955849" y="1676401"/>
                <a:chExt cx="1817204" cy="3045723"/>
              </a:xfrm>
            </p:grpSpPr>
            <p:sp>
              <p:nvSpPr>
                <p:cNvPr id="139" name="Oval 138"/>
                <p:cNvSpPr/>
                <p:nvPr/>
              </p:nvSpPr>
              <p:spPr>
                <a:xfrm>
                  <a:off x="2934867" y="3904674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2934867" y="3777679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3052632" y="3849264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2983362" y="3606819"/>
                  <a:ext cx="92364" cy="923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grpSp>
              <p:nvGrpSpPr>
                <p:cNvPr id="143" name="Group 142"/>
                <p:cNvGrpSpPr/>
                <p:nvPr/>
              </p:nvGrpSpPr>
              <p:grpSpPr>
                <a:xfrm>
                  <a:off x="1955849" y="1676401"/>
                  <a:ext cx="1817204" cy="3045723"/>
                  <a:chOff x="1955849" y="1676401"/>
                  <a:chExt cx="1817204" cy="3045723"/>
                </a:xfrm>
              </p:grpSpPr>
              <p:grpSp>
                <p:nvGrpSpPr>
                  <p:cNvPr id="144" name="Group 143"/>
                  <p:cNvGrpSpPr/>
                  <p:nvPr/>
                </p:nvGrpSpPr>
                <p:grpSpPr>
                  <a:xfrm>
                    <a:off x="2417657" y="3479824"/>
                    <a:ext cx="775834" cy="452573"/>
                    <a:chOff x="2417657" y="3479824"/>
                    <a:chExt cx="775834" cy="452573"/>
                  </a:xfrm>
                </p:grpSpPr>
                <p:sp>
                  <p:nvSpPr>
                    <p:cNvPr id="189" name="Oval 188"/>
                    <p:cNvSpPr/>
                    <p:nvPr/>
                  </p:nvSpPr>
                  <p:spPr>
                    <a:xfrm>
                      <a:off x="2528477" y="3752274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90" name="Oval 189"/>
                    <p:cNvSpPr/>
                    <p:nvPr/>
                  </p:nvSpPr>
                  <p:spPr>
                    <a:xfrm>
                      <a:off x="2528477" y="3625279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91" name="Oval 190"/>
                    <p:cNvSpPr/>
                    <p:nvPr/>
                  </p:nvSpPr>
                  <p:spPr>
                    <a:xfrm>
                      <a:off x="2646242" y="3696864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92" name="Oval 191"/>
                    <p:cNvSpPr/>
                    <p:nvPr/>
                  </p:nvSpPr>
                  <p:spPr>
                    <a:xfrm>
                      <a:off x="2417657" y="3687634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93" name="Oval 192"/>
                    <p:cNvSpPr/>
                    <p:nvPr/>
                  </p:nvSpPr>
                  <p:spPr>
                    <a:xfrm>
                      <a:off x="2824047" y="3840034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94" name="Oval 193"/>
                    <p:cNvSpPr/>
                    <p:nvPr/>
                  </p:nvSpPr>
                  <p:spPr>
                    <a:xfrm>
                      <a:off x="2983362" y="3479824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95" name="Oval 194"/>
                    <p:cNvSpPr/>
                    <p:nvPr/>
                  </p:nvSpPr>
                  <p:spPr>
                    <a:xfrm>
                      <a:off x="3101127" y="3551409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96" name="Oval 195"/>
                    <p:cNvSpPr/>
                    <p:nvPr/>
                  </p:nvSpPr>
                  <p:spPr>
                    <a:xfrm>
                      <a:off x="2872542" y="3542179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grpSp>
                <p:nvGrpSpPr>
                  <p:cNvPr id="145" name="Group 144"/>
                  <p:cNvGrpSpPr/>
                  <p:nvPr/>
                </p:nvGrpSpPr>
                <p:grpSpPr>
                  <a:xfrm>
                    <a:off x="2482327" y="3355144"/>
                    <a:ext cx="320949" cy="219358"/>
                    <a:chOff x="2482327" y="3355144"/>
                    <a:chExt cx="320949" cy="219358"/>
                  </a:xfrm>
                </p:grpSpPr>
                <p:sp>
                  <p:nvSpPr>
                    <p:cNvPr id="185" name="Oval 184"/>
                    <p:cNvSpPr/>
                    <p:nvPr/>
                  </p:nvSpPr>
                  <p:spPr>
                    <a:xfrm>
                      <a:off x="2593147" y="3482139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86" name="Oval 185"/>
                    <p:cNvSpPr/>
                    <p:nvPr/>
                  </p:nvSpPr>
                  <p:spPr>
                    <a:xfrm>
                      <a:off x="2593147" y="3355144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87" name="Oval 186"/>
                    <p:cNvSpPr/>
                    <p:nvPr/>
                  </p:nvSpPr>
                  <p:spPr>
                    <a:xfrm>
                      <a:off x="2710912" y="3426729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88" name="Oval 187"/>
                    <p:cNvSpPr/>
                    <p:nvPr/>
                  </p:nvSpPr>
                  <p:spPr>
                    <a:xfrm>
                      <a:off x="2482327" y="3417499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grpSp>
                <p:nvGrpSpPr>
                  <p:cNvPr id="146" name="Group 145"/>
                  <p:cNvGrpSpPr/>
                  <p:nvPr/>
                </p:nvGrpSpPr>
                <p:grpSpPr>
                  <a:xfrm>
                    <a:off x="2609272" y="2909455"/>
                    <a:ext cx="547245" cy="350990"/>
                    <a:chOff x="2597727" y="2667001"/>
                    <a:chExt cx="547245" cy="350990"/>
                  </a:xfrm>
                </p:grpSpPr>
                <p:cxnSp>
                  <p:nvCxnSpPr>
                    <p:cNvPr id="179" name="Straight Arrow Connector 178"/>
                    <p:cNvCxnSpPr/>
                    <p:nvPr/>
                  </p:nvCxnSpPr>
                  <p:spPr>
                    <a:xfrm flipV="1">
                      <a:off x="2597727" y="2667001"/>
                      <a:ext cx="0" cy="288635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headEnd type="non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Straight Arrow Connector 179"/>
                    <p:cNvCxnSpPr/>
                    <p:nvPr/>
                  </p:nvCxnSpPr>
                  <p:spPr>
                    <a:xfrm flipV="1">
                      <a:off x="2715492" y="2680861"/>
                      <a:ext cx="0" cy="288635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headEnd type="non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Straight Arrow Connector 180"/>
                    <p:cNvCxnSpPr/>
                    <p:nvPr/>
                  </p:nvCxnSpPr>
                  <p:spPr>
                    <a:xfrm>
                      <a:off x="2821712" y="2706266"/>
                      <a:ext cx="0" cy="288635"/>
                    </a:xfrm>
                    <a:prstGeom prst="straightConnector1">
                      <a:avLst/>
                    </a:prstGeom>
                    <a:ln>
                      <a:solidFill>
                        <a:srgbClr val="BD1D1D"/>
                      </a:solidFill>
                      <a:headEnd type="non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Straight Arrow Connector 181"/>
                    <p:cNvCxnSpPr/>
                    <p:nvPr/>
                  </p:nvCxnSpPr>
                  <p:spPr>
                    <a:xfrm>
                      <a:off x="2927932" y="2720126"/>
                      <a:ext cx="0" cy="288635"/>
                    </a:xfrm>
                    <a:prstGeom prst="straightConnector1">
                      <a:avLst/>
                    </a:prstGeom>
                    <a:ln>
                      <a:solidFill>
                        <a:srgbClr val="BD1D1D"/>
                      </a:solidFill>
                      <a:headEnd type="non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3" name="Straight Arrow Connector 182"/>
                    <p:cNvCxnSpPr/>
                    <p:nvPr/>
                  </p:nvCxnSpPr>
                  <p:spPr>
                    <a:xfrm flipV="1">
                      <a:off x="3027207" y="2715496"/>
                      <a:ext cx="0" cy="288635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headEnd type="non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Straight Arrow Connector 183"/>
                    <p:cNvCxnSpPr/>
                    <p:nvPr/>
                  </p:nvCxnSpPr>
                  <p:spPr>
                    <a:xfrm flipV="1">
                      <a:off x="3144972" y="2729356"/>
                      <a:ext cx="0" cy="288635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headEnd type="non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7" name="Group 146"/>
                  <p:cNvGrpSpPr/>
                  <p:nvPr/>
                </p:nvGrpSpPr>
                <p:grpSpPr>
                  <a:xfrm>
                    <a:off x="2311408" y="2205197"/>
                    <a:ext cx="1461645" cy="526471"/>
                    <a:chOff x="2346043" y="2262922"/>
                    <a:chExt cx="1461645" cy="526471"/>
                  </a:xfrm>
                </p:grpSpPr>
                <p:cxnSp>
                  <p:nvCxnSpPr>
                    <p:cNvPr id="159" name="Straight Connector 158"/>
                    <p:cNvCxnSpPr/>
                    <p:nvPr/>
                  </p:nvCxnSpPr>
                  <p:spPr>
                    <a:xfrm>
                      <a:off x="2767662" y="2359785"/>
                      <a:ext cx="20045" cy="346468"/>
                    </a:xfrm>
                    <a:prstGeom prst="line">
                      <a:avLst/>
                    </a:prstGeom>
                    <a:ln w="3175" cmpd="sng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0" name="Group 159"/>
                    <p:cNvGrpSpPr/>
                    <p:nvPr/>
                  </p:nvGrpSpPr>
                  <p:grpSpPr>
                    <a:xfrm rot="19666178">
                      <a:off x="2355279" y="2262922"/>
                      <a:ext cx="845116" cy="94672"/>
                      <a:chOff x="4652818" y="2620824"/>
                      <a:chExt cx="845116" cy="94672"/>
                    </a:xfrm>
                    <a:solidFill>
                      <a:srgbClr val="FFFF00"/>
                    </a:solidFill>
                  </p:grpSpPr>
                  <p:sp>
                    <p:nvSpPr>
                      <p:cNvPr id="176" name="Oval 175"/>
                      <p:cNvSpPr/>
                      <p:nvPr/>
                    </p:nvSpPr>
                    <p:spPr>
                      <a:xfrm>
                        <a:off x="4652818" y="2632364"/>
                        <a:ext cx="392546" cy="69272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177" name="Oval 176"/>
                      <p:cNvSpPr/>
                      <p:nvPr/>
                    </p:nvSpPr>
                    <p:spPr>
                      <a:xfrm>
                        <a:off x="5013028" y="2620824"/>
                        <a:ext cx="124691" cy="94672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178" name="Oval 177"/>
                      <p:cNvSpPr/>
                      <p:nvPr/>
                    </p:nvSpPr>
                    <p:spPr>
                      <a:xfrm>
                        <a:off x="5105388" y="2634679"/>
                        <a:ext cx="392546" cy="69272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</p:grpSp>
                <p:grpSp>
                  <p:nvGrpSpPr>
                    <p:cNvPr id="161" name="Group 160"/>
                    <p:cNvGrpSpPr/>
                    <p:nvPr/>
                  </p:nvGrpSpPr>
                  <p:grpSpPr>
                    <a:xfrm rot="19666178">
                      <a:off x="2346043" y="2634685"/>
                      <a:ext cx="845116" cy="94672"/>
                      <a:chOff x="4652818" y="2620824"/>
                      <a:chExt cx="845116" cy="94672"/>
                    </a:xfrm>
                    <a:solidFill>
                      <a:srgbClr val="FFFF00"/>
                    </a:solidFill>
                  </p:grpSpPr>
                  <p:sp>
                    <p:nvSpPr>
                      <p:cNvPr id="173" name="Oval 172"/>
                      <p:cNvSpPr/>
                      <p:nvPr/>
                    </p:nvSpPr>
                    <p:spPr>
                      <a:xfrm>
                        <a:off x="4652818" y="2632364"/>
                        <a:ext cx="392546" cy="69272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174" name="Oval 173"/>
                      <p:cNvSpPr/>
                      <p:nvPr/>
                    </p:nvSpPr>
                    <p:spPr>
                      <a:xfrm>
                        <a:off x="5013028" y="2620824"/>
                        <a:ext cx="124691" cy="94672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175" name="Oval 174"/>
                      <p:cNvSpPr/>
                      <p:nvPr/>
                    </p:nvSpPr>
                    <p:spPr>
                      <a:xfrm>
                        <a:off x="5105388" y="2634679"/>
                        <a:ext cx="392546" cy="69272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</p:grpSp>
                <p:grpSp>
                  <p:nvGrpSpPr>
                    <p:cNvPr id="162" name="Group 161"/>
                    <p:cNvGrpSpPr/>
                    <p:nvPr/>
                  </p:nvGrpSpPr>
                  <p:grpSpPr>
                    <a:xfrm rot="19666178">
                      <a:off x="2937170" y="2694721"/>
                      <a:ext cx="845116" cy="94672"/>
                      <a:chOff x="4652818" y="2620824"/>
                      <a:chExt cx="845116" cy="94672"/>
                    </a:xfrm>
                    <a:solidFill>
                      <a:srgbClr val="FFFF00"/>
                    </a:solidFill>
                  </p:grpSpPr>
                  <p:sp>
                    <p:nvSpPr>
                      <p:cNvPr id="170" name="Oval 169"/>
                      <p:cNvSpPr/>
                      <p:nvPr/>
                    </p:nvSpPr>
                    <p:spPr>
                      <a:xfrm>
                        <a:off x="4652818" y="2632364"/>
                        <a:ext cx="392546" cy="69272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171" name="Oval 170"/>
                      <p:cNvSpPr/>
                      <p:nvPr/>
                    </p:nvSpPr>
                    <p:spPr>
                      <a:xfrm>
                        <a:off x="5013028" y="2620824"/>
                        <a:ext cx="124691" cy="94672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172" name="Oval 171"/>
                      <p:cNvSpPr/>
                      <p:nvPr/>
                    </p:nvSpPr>
                    <p:spPr>
                      <a:xfrm>
                        <a:off x="5105388" y="2634679"/>
                        <a:ext cx="392546" cy="69272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</p:grpSp>
                <p:grpSp>
                  <p:nvGrpSpPr>
                    <p:cNvPr id="163" name="Group 162"/>
                    <p:cNvGrpSpPr/>
                    <p:nvPr/>
                  </p:nvGrpSpPr>
                  <p:grpSpPr>
                    <a:xfrm rot="19666178">
                      <a:off x="2962572" y="2281397"/>
                      <a:ext cx="845116" cy="94672"/>
                      <a:chOff x="4652818" y="2620824"/>
                      <a:chExt cx="845116" cy="94672"/>
                    </a:xfrm>
                    <a:solidFill>
                      <a:srgbClr val="FFFF00"/>
                    </a:solidFill>
                  </p:grpSpPr>
                  <p:sp>
                    <p:nvSpPr>
                      <p:cNvPr id="167" name="Oval 166"/>
                      <p:cNvSpPr/>
                      <p:nvPr/>
                    </p:nvSpPr>
                    <p:spPr>
                      <a:xfrm>
                        <a:off x="4652818" y="2632364"/>
                        <a:ext cx="392546" cy="69272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168" name="Oval 167"/>
                      <p:cNvSpPr/>
                      <p:nvPr/>
                    </p:nvSpPr>
                    <p:spPr>
                      <a:xfrm>
                        <a:off x="5013028" y="2620824"/>
                        <a:ext cx="124691" cy="94672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169" name="Oval 168"/>
                      <p:cNvSpPr/>
                      <p:nvPr/>
                    </p:nvSpPr>
                    <p:spPr>
                      <a:xfrm>
                        <a:off x="5105388" y="2634679"/>
                        <a:ext cx="392546" cy="69272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</p:grpSp>
                <p:cxnSp>
                  <p:nvCxnSpPr>
                    <p:cNvPr id="164" name="Straight Connector 163"/>
                    <p:cNvCxnSpPr>
                      <a:stCxn id="177" idx="4"/>
                      <a:endCxn id="167" idx="7"/>
                    </p:cNvCxnSpPr>
                    <p:nvPr/>
                  </p:nvCxnSpPr>
                  <p:spPr>
                    <a:xfrm>
                      <a:off x="2803080" y="2350301"/>
                      <a:ext cx="494353" cy="3399"/>
                    </a:xfrm>
                    <a:prstGeom prst="line">
                      <a:avLst/>
                    </a:prstGeom>
                    <a:ln w="3175" cmpd="sng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Straight Connector 164"/>
                    <p:cNvCxnSpPr>
                      <a:stCxn id="168" idx="3"/>
                      <a:endCxn id="172" idx="2"/>
                    </p:cNvCxnSpPr>
                    <p:nvPr/>
                  </p:nvCxnSpPr>
                  <p:spPr>
                    <a:xfrm>
                      <a:off x="3365687" y="2380560"/>
                      <a:ext cx="20045" cy="346468"/>
                    </a:xfrm>
                    <a:prstGeom prst="line">
                      <a:avLst/>
                    </a:prstGeom>
                    <a:ln w="3175" cmpd="sng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" name="Straight Connector 165"/>
                    <p:cNvCxnSpPr/>
                    <p:nvPr/>
                  </p:nvCxnSpPr>
                  <p:spPr>
                    <a:xfrm>
                      <a:off x="2816940" y="2722056"/>
                      <a:ext cx="494353" cy="3399"/>
                    </a:xfrm>
                    <a:prstGeom prst="line">
                      <a:avLst/>
                    </a:prstGeom>
                    <a:ln w="3175" cmpd="sng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8" name="Group 147"/>
                  <p:cNvGrpSpPr/>
                  <p:nvPr/>
                </p:nvGrpSpPr>
                <p:grpSpPr>
                  <a:xfrm>
                    <a:off x="2242177" y="4061729"/>
                    <a:ext cx="320949" cy="219358"/>
                    <a:chOff x="2482327" y="3355144"/>
                    <a:chExt cx="320949" cy="219358"/>
                  </a:xfrm>
                </p:grpSpPr>
                <p:sp>
                  <p:nvSpPr>
                    <p:cNvPr id="155" name="Oval 154"/>
                    <p:cNvSpPr/>
                    <p:nvPr/>
                  </p:nvSpPr>
                  <p:spPr>
                    <a:xfrm>
                      <a:off x="2593147" y="3482139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56" name="Oval 155"/>
                    <p:cNvSpPr/>
                    <p:nvPr/>
                  </p:nvSpPr>
                  <p:spPr>
                    <a:xfrm>
                      <a:off x="2593147" y="3355144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>
                    <a:xfrm>
                      <a:off x="2710912" y="3426729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58" name="Oval 157"/>
                    <p:cNvSpPr/>
                    <p:nvPr/>
                  </p:nvSpPr>
                  <p:spPr>
                    <a:xfrm>
                      <a:off x="2482327" y="3417499"/>
                      <a:ext cx="92364" cy="92363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grpSp>
                <p:nvGrpSpPr>
                  <p:cNvPr id="149" name="Group 148"/>
                  <p:cNvGrpSpPr/>
                  <p:nvPr/>
                </p:nvGrpSpPr>
                <p:grpSpPr>
                  <a:xfrm>
                    <a:off x="1955849" y="4502766"/>
                    <a:ext cx="320949" cy="219358"/>
                    <a:chOff x="2482327" y="3355144"/>
                    <a:chExt cx="320949" cy="219358"/>
                  </a:xfrm>
                  <a:gradFill flip="none" rotWithShape="1">
                    <a:gsLst>
                      <a:gs pos="0">
                        <a:srgbClr val="00FF00"/>
                      </a:gs>
                      <a:gs pos="100000">
                        <a:srgbClr val="CCFF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</p:grpSpPr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2593147" y="3482139"/>
                      <a:ext cx="92364" cy="9236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2593147" y="3355144"/>
                      <a:ext cx="92364" cy="9236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2710912" y="3426729"/>
                      <a:ext cx="92364" cy="9236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2482327" y="3417499"/>
                      <a:ext cx="92364" cy="9236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sp>
                <p:nvSpPr>
                  <p:cNvPr id="150" name="TextBox 149"/>
                  <p:cNvSpPr txBox="1"/>
                  <p:nvPr/>
                </p:nvSpPr>
                <p:spPr>
                  <a:xfrm>
                    <a:off x="2923308" y="1676401"/>
                    <a:ext cx="32718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/>
                      <a:t>nm</a:t>
                    </a:r>
                  </a:p>
                  <a:p>
                    <a:endParaRPr lang="en-US" sz="800" dirty="0"/>
                  </a:p>
                </p:txBody>
              </p:sp>
            </p:grpSp>
          </p:grpSp>
          <p:grpSp>
            <p:nvGrpSpPr>
              <p:cNvPr id="197" name="Group 196"/>
              <p:cNvGrpSpPr/>
              <p:nvPr/>
            </p:nvGrpSpPr>
            <p:grpSpPr>
              <a:xfrm>
                <a:off x="2666048" y="3595253"/>
                <a:ext cx="1455679" cy="1903525"/>
                <a:chOff x="2666048" y="3595253"/>
                <a:chExt cx="1455679" cy="1903525"/>
              </a:xfrm>
            </p:grpSpPr>
            <p:sp>
              <p:nvSpPr>
                <p:cNvPr id="198" name="Rectangle 197"/>
                <p:cNvSpPr/>
                <p:nvPr/>
              </p:nvSpPr>
              <p:spPr>
                <a:xfrm rot="1336494">
                  <a:off x="3325091" y="4040908"/>
                  <a:ext cx="796636" cy="45719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 rot="1559666">
                  <a:off x="3131129" y="4562760"/>
                  <a:ext cx="796636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grpSp>
              <p:nvGrpSpPr>
                <p:cNvPr id="200" name="Group 199"/>
                <p:cNvGrpSpPr/>
                <p:nvPr/>
              </p:nvGrpSpPr>
              <p:grpSpPr>
                <a:xfrm>
                  <a:off x="2666048" y="4744506"/>
                  <a:ext cx="947758" cy="754272"/>
                  <a:chOff x="2723773" y="4686781"/>
                  <a:chExt cx="947758" cy="754272"/>
                </a:xfrm>
              </p:grpSpPr>
              <p:sp>
                <p:nvSpPr>
                  <p:cNvPr id="202" name="Freeform 201"/>
                  <p:cNvSpPr/>
                  <p:nvPr/>
                </p:nvSpPr>
                <p:spPr>
                  <a:xfrm>
                    <a:off x="2723773" y="4686781"/>
                    <a:ext cx="947758" cy="754272"/>
                  </a:xfrm>
                  <a:custGeom>
                    <a:avLst/>
                    <a:gdLst>
                      <a:gd name="connsiteX0" fmla="*/ 127954 w 947758"/>
                      <a:gd name="connsiteY0" fmla="*/ 104583 h 754272"/>
                      <a:gd name="connsiteX1" fmla="*/ 254954 w 947758"/>
                      <a:gd name="connsiteY1" fmla="*/ 674 h 754272"/>
                      <a:gd name="connsiteX2" fmla="*/ 254954 w 947758"/>
                      <a:gd name="connsiteY2" fmla="*/ 150764 h 754272"/>
                      <a:gd name="connsiteX3" fmla="*/ 358863 w 947758"/>
                      <a:gd name="connsiteY3" fmla="*/ 46855 h 754272"/>
                      <a:gd name="connsiteX4" fmla="*/ 347318 w 947758"/>
                      <a:gd name="connsiteY4" fmla="*/ 196946 h 754272"/>
                      <a:gd name="connsiteX5" fmla="*/ 474318 w 947758"/>
                      <a:gd name="connsiteY5" fmla="*/ 81492 h 754272"/>
                      <a:gd name="connsiteX6" fmla="*/ 462772 w 947758"/>
                      <a:gd name="connsiteY6" fmla="*/ 277764 h 754272"/>
                      <a:gd name="connsiteX7" fmla="*/ 578227 w 947758"/>
                      <a:gd name="connsiteY7" fmla="*/ 150764 h 754272"/>
                      <a:gd name="connsiteX8" fmla="*/ 578227 w 947758"/>
                      <a:gd name="connsiteY8" fmla="*/ 300855 h 754272"/>
                      <a:gd name="connsiteX9" fmla="*/ 693682 w 947758"/>
                      <a:gd name="connsiteY9" fmla="*/ 185401 h 754272"/>
                      <a:gd name="connsiteX10" fmla="*/ 670591 w 947758"/>
                      <a:gd name="connsiteY10" fmla="*/ 358583 h 754272"/>
                      <a:gd name="connsiteX11" fmla="*/ 809136 w 947758"/>
                      <a:gd name="connsiteY11" fmla="*/ 231583 h 754272"/>
                      <a:gd name="connsiteX12" fmla="*/ 786045 w 947758"/>
                      <a:gd name="connsiteY12" fmla="*/ 404764 h 754272"/>
                      <a:gd name="connsiteX13" fmla="*/ 947682 w 947758"/>
                      <a:gd name="connsiteY13" fmla="*/ 335492 h 754272"/>
                      <a:gd name="connsiteX14" fmla="*/ 762954 w 947758"/>
                      <a:gd name="connsiteY14" fmla="*/ 751128 h 754272"/>
                      <a:gd name="connsiteX15" fmla="*/ 739863 w 947758"/>
                      <a:gd name="connsiteY15" fmla="*/ 531764 h 754272"/>
                      <a:gd name="connsiteX16" fmla="*/ 601318 w 947758"/>
                      <a:gd name="connsiteY16" fmla="*/ 635674 h 754272"/>
                      <a:gd name="connsiteX17" fmla="*/ 612863 w 947758"/>
                      <a:gd name="connsiteY17" fmla="*/ 427855 h 754272"/>
                      <a:gd name="connsiteX18" fmla="*/ 474318 w 947758"/>
                      <a:gd name="connsiteY18" fmla="*/ 543310 h 754272"/>
                      <a:gd name="connsiteX19" fmla="*/ 474318 w 947758"/>
                      <a:gd name="connsiteY19" fmla="*/ 381674 h 754272"/>
                      <a:gd name="connsiteX20" fmla="*/ 324227 w 947758"/>
                      <a:gd name="connsiteY20" fmla="*/ 485583 h 754272"/>
                      <a:gd name="connsiteX21" fmla="*/ 335772 w 947758"/>
                      <a:gd name="connsiteY21" fmla="*/ 289310 h 754272"/>
                      <a:gd name="connsiteX22" fmla="*/ 139500 w 947758"/>
                      <a:gd name="connsiteY22" fmla="*/ 404764 h 754272"/>
                      <a:gd name="connsiteX23" fmla="*/ 185682 w 947758"/>
                      <a:gd name="connsiteY23" fmla="*/ 220037 h 754272"/>
                      <a:gd name="connsiteX24" fmla="*/ 954 w 947758"/>
                      <a:gd name="connsiteY24" fmla="*/ 312401 h 754272"/>
                      <a:gd name="connsiteX25" fmla="*/ 127954 w 947758"/>
                      <a:gd name="connsiteY25" fmla="*/ 104583 h 754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947758" h="754272">
                        <a:moveTo>
                          <a:pt x="127954" y="104583"/>
                        </a:moveTo>
                        <a:cubicBezTo>
                          <a:pt x="170287" y="52629"/>
                          <a:pt x="233787" y="-7023"/>
                          <a:pt x="254954" y="674"/>
                        </a:cubicBezTo>
                        <a:cubicBezTo>
                          <a:pt x="276121" y="8371"/>
                          <a:pt x="237636" y="143067"/>
                          <a:pt x="254954" y="150764"/>
                        </a:cubicBezTo>
                        <a:cubicBezTo>
                          <a:pt x="272272" y="158461"/>
                          <a:pt x="343469" y="39158"/>
                          <a:pt x="358863" y="46855"/>
                        </a:cubicBezTo>
                        <a:cubicBezTo>
                          <a:pt x="374257" y="54552"/>
                          <a:pt x="328076" y="191173"/>
                          <a:pt x="347318" y="196946"/>
                        </a:cubicBezTo>
                        <a:cubicBezTo>
                          <a:pt x="366560" y="202719"/>
                          <a:pt x="455076" y="68022"/>
                          <a:pt x="474318" y="81492"/>
                        </a:cubicBezTo>
                        <a:cubicBezTo>
                          <a:pt x="493560" y="94962"/>
                          <a:pt x="445454" y="266219"/>
                          <a:pt x="462772" y="277764"/>
                        </a:cubicBezTo>
                        <a:cubicBezTo>
                          <a:pt x="480090" y="289309"/>
                          <a:pt x="558985" y="146916"/>
                          <a:pt x="578227" y="150764"/>
                        </a:cubicBezTo>
                        <a:cubicBezTo>
                          <a:pt x="597470" y="154613"/>
                          <a:pt x="558985" y="295082"/>
                          <a:pt x="578227" y="300855"/>
                        </a:cubicBezTo>
                        <a:cubicBezTo>
                          <a:pt x="597469" y="306628"/>
                          <a:pt x="678288" y="175780"/>
                          <a:pt x="693682" y="185401"/>
                        </a:cubicBezTo>
                        <a:cubicBezTo>
                          <a:pt x="709076" y="195022"/>
                          <a:pt x="651349" y="350886"/>
                          <a:pt x="670591" y="358583"/>
                        </a:cubicBezTo>
                        <a:cubicBezTo>
                          <a:pt x="689833" y="366280"/>
                          <a:pt x="789894" y="223886"/>
                          <a:pt x="809136" y="231583"/>
                        </a:cubicBezTo>
                        <a:cubicBezTo>
                          <a:pt x="828378" y="239280"/>
                          <a:pt x="762954" y="387446"/>
                          <a:pt x="786045" y="404764"/>
                        </a:cubicBezTo>
                        <a:cubicBezTo>
                          <a:pt x="809136" y="422082"/>
                          <a:pt x="951530" y="277765"/>
                          <a:pt x="947682" y="335492"/>
                        </a:cubicBezTo>
                        <a:cubicBezTo>
                          <a:pt x="943834" y="393219"/>
                          <a:pt x="797590" y="718416"/>
                          <a:pt x="762954" y="751128"/>
                        </a:cubicBezTo>
                        <a:cubicBezTo>
                          <a:pt x="728318" y="783840"/>
                          <a:pt x="766802" y="551006"/>
                          <a:pt x="739863" y="531764"/>
                        </a:cubicBezTo>
                        <a:cubicBezTo>
                          <a:pt x="712924" y="512522"/>
                          <a:pt x="622485" y="652992"/>
                          <a:pt x="601318" y="635674"/>
                        </a:cubicBezTo>
                        <a:cubicBezTo>
                          <a:pt x="580151" y="618356"/>
                          <a:pt x="634030" y="443249"/>
                          <a:pt x="612863" y="427855"/>
                        </a:cubicBezTo>
                        <a:cubicBezTo>
                          <a:pt x="591696" y="412461"/>
                          <a:pt x="497409" y="551007"/>
                          <a:pt x="474318" y="543310"/>
                        </a:cubicBezTo>
                        <a:cubicBezTo>
                          <a:pt x="451227" y="535613"/>
                          <a:pt x="499333" y="391295"/>
                          <a:pt x="474318" y="381674"/>
                        </a:cubicBezTo>
                        <a:cubicBezTo>
                          <a:pt x="449303" y="372053"/>
                          <a:pt x="347318" y="500977"/>
                          <a:pt x="324227" y="485583"/>
                        </a:cubicBezTo>
                        <a:cubicBezTo>
                          <a:pt x="301136" y="470189"/>
                          <a:pt x="366560" y="302780"/>
                          <a:pt x="335772" y="289310"/>
                        </a:cubicBezTo>
                        <a:cubicBezTo>
                          <a:pt x="304984" y="275840"/>
                          <a:pt x="164515" y="416309"/>
                          <a:pt x="139500" y="404764"/>
                        </a:cubicBezTo>
                        <a:cubicBezTo>
                          <a:pt x="114485" y="393219"/>
                          <a:pt x="208773" y="235431"/>
                          <a:pt x="185682" y="220037"/>
                        </a:cubicBezTo>
                        <a:cubicBezTo>
                          <a:pt x="162591" y="204643"/>
                          <a:pt x="12499" y="331643"/>
                          <a:pt x="954" y="312401"/>
                        </a:cubicBezTo>
                        <a:cubicBezTo>
                          <a:pt x="-10592" y="293159"/>
                          <a:pt x="85621" y="156537"/>
                          <a:pt x="127954" y="104583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203" name="Rectangle 202"/>
                  <p:cNvSpPr/>
                  <p:nvPr/>
                </p:nvSpPr>
                <p:spPr>
                  <a:xfrm rot="1559666">
                    <a:off x="2821710" y="5003795"/>
                    <a:ext cx="796636" cy="45719"/>
                  </a:xfrm>
                  <a:prstGeom prst="rect">
                    <a:avLst/>
                  </a:prstGeom>
                  <a:solidFill>
                    <a:schemeClr val="tx1">
                      <a:alpha val="42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  <p:sp>
              <p:nvSpPr>
                <p:cNvPr id="201" name="TextBox 200"/>
                <p:cNvSpPr txBox="1"/>
                <p:nvPr/>
              </p:nvSpPr>
              <p:spPr>
                <a:xfrm>
                  <a:off x="3375890" y="3595253"/>
                  <a:ext cx="51809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10</a:t>
                  </a:r>
                  <a:r>
                    <a:rPr lang="en-US" sz="800" baseline="30000" dirty="0" smtClean="0"/>
                    <a:t>2</a:t>
                  </a:r>
                  <a:r>
                    <a:rPr lang="en-US" sz="800" dirty="0" smtClean="0"/>
                    <a:t> nm</a:t>
                  </a:r>
                </a:p>
                <a:p>
                  <a:endParaRPr lang="en-US" sz="800" dirty="0"/>
                </a:p>
              </p:txBody>
            </p:sp>
          </p:grpSp>
          <p:grpSp>
            <p:nvGrpSpPr>
              <p:cNvPr id="204" name="Group 203"/>
              <p:cNvGrpSpPr/>
              <p:nvPr/>
            </p:nvGrpSpPr>
            <p:grpSpPr>
              <a:xfrm>
                <a:off x="5530272" y="3401290"/>
                <a:ext cx="1096819" cy="1963883"/>
                <a:chOff x="5530272" y="3401290"/>
                <a:chExt cx="1096819" cy="1963883"/>
              </a:xfrm>
            </p:grpSpPr>
            <p:pic>
              <p:nvPicPr>
                <p:cNvPr id="205" name="Picture 204"/>
                <p:cNvPicPr>
                  <a:picLocks noChangeAspect="1"/>
                </p:cNvPicPr>
                <p:nvPr/>
              </p:nvPicPr>
              <p:blipFill rotWithShape="1">
                <a:blip r:embed="rId3" cstate="print"/>
                <a:srcRect l="14786" t="23075" r="15845"/>
                <a:stretch/>
              </p:blipFill>
              <p:spPr>
                <a:xfrm rot="1381084">
                  <a:off x="5530272" y="4021859"/>
                  <a:ext cx="1096819" cy="1343314"/>
                </a:xfrm>
                <a:prstGeom prst="rect">
                  <a:avLst/>
                </a:prstGeom>
              </p:spPr>
            </p:pic>
            <p:sp>
              <p:nvSpPr>
                <p:cNvPr id="206" name="TextBox 205"/>
                <p:cNvSpPr txBox="1"/>
                <p:nvPr/>
              </p:nvSpPr>
              <p:spPr>
                <a:xfrm>
                  <a:off x="5906655" y="3401290"/>
                  <a:ext cx="51809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10</a:t>
                  </a:r>
                  <a:r>
                    <a:rPr lang="en-US" sz="800" baseline="30000" dirty="0" smtClean="0"/>
                    <a:t>2</a:t>
                  </a:r>
                  <a:r>
                    <a:rPr lang="en-US" sz="800" dirty="0" smtClean="0"/>
                    <a:t> </a:t>
                  </a:r>
                  <a:r>
                    <a:rPr lang="en-US" sz="800" dirty="0" err="1" smtClean="0"/>
                    <a:t>μm</a:t>
                  </a:r>
                  <a:endParaRPr lang="en-US" sz="800" dirty="0" smtClean="0"/>
                </a:p>
                <a:p>
                  <a:endParaRPr lang="en-US" sz="800" dirty="0"/>
                </a:p>
              </p:txBody>
            </p:sp>
          </p:grpSp>
          <p:grpSp>
            <p:nvGrpSpPr>
              <p:cNvPr id="207" name="Group 206"/>
              <p:cNvGrpSpPr/>
              <p:nvPr/>
            </p:nvGrpSpPr>
            <p:grpSpPr>
              <a:xfrm>
                <a:off x="4221948" y="3415142"/>
                <a:ext cx="1083168" cy="1445904"/>
                <a:chOff x="4221948" y="3415142"/>
                <a:chExt cx="1083168" cy="1445904"/>
              </a:xfrm>
            </p:grpSpPr>
            <p:sp>
              <p:nvSpPr>
                <p:cNvPr id="208" name="Freeform 207"/>
                <p:cNvSpPr/>
                <p:nvPr/>
              </p:nvSpPr>
              <p:spPr>
                <a:xfrm>
                  <a:off x="4221948" y="3800734"/>
                  <a:ext cx="1083168" cy="1060312"/>
                </a:xfrm>
                <a:custGeom>
                  <a:avLst/>
                  <a:gdLst>
                    <a:gd name="connsiteX0" fmla="*/ 15232 w 1083168"/>
                    <a:gd name="connsiteY0" fmla="*/ 817446 h 1060312"/>
                    <a:gd name="connsiteX1" fmla="*/ 257687 w 1083168"/>
                    <a:gd name="connsiteY1" fmla="*/ 690446 h 1060312"/>
                    <a:gd name="connsiteX2" fmla="*/ 211505 w 1083168"/>
                    <a:gd name="connsiteY2" fmla="*/ 378719 h 1060312"/>
                    <a:gd name="connsiteX3" fmla="*/ 223050 w 1083168"/>
                    <a:gd name="connsiteY3" fmla="*/ 90083 h 1060312"/>
                    <a:gd name="connsiteX4" fmla="*/ 384687 w 1083168"/>
                    <a:gd name="connsiteY4" fmla="*/ 20810 h 1060312"/>
                    <a:gd name="connsiteX5" fmla="*/ 650232 w 1083168"/>
                    <a:gd name="connsiteY5" fmla="*/ 20810 h 1060312"/>
                    <a:gd name="connsiteX6" fmla="*/ 904232 w 1083168"/>
                    <a:gd name="connsiteY6" fmla="*/ 263265 h 1060312"/>
                    <a:gd name="connsiteX7" fmla="*/ 1019687 w 1083168"/>
                    <a:gd name="connsiteY7" fmla="*/ 332537 h 1060312"/>
                    <a:gd name="connsiteX8" fmla="*/ 1077414 w 1083168"/>
                    <a:gd name="connsiteY8" fmla="*/ 725083 h 1060312"/>
                    <a:gd name="connsiteX9" fmla="*/ 881141 w 1083168"/>
                    <a:gd name="connsiteY9" fmla="*/ 852083 h 1060312"/>
                    <a:gd name="connsiteX10" fmla="*/ 765687 w 1083168"/>
                    <a:gd name="connsiteY10" fmla="*/ 1059901 h 1060312"/>
                    <a:gd name="connsiteX11" fmla="*/ 15232 w 1083168"/>
                    <a:gd name="connsiteY11" fmla="*/ 817446 h 106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3168" h="1060312">
                      <a:moveTo>
                        <a:pt x="15232" y="817446"/>
                      </a:moveTo>
                      <a:cubicBezTo>
                        <a:pt x="-69435" y="755870"/>
                        <a:pt x="224975" y="763567"/>
                        <a:pt x="257687" y="690446"/>
                      </a:cubicBezTo>
                      <a:cubicBezTo>
                        <a:pt x="290399" y="617325"/>
                        <a:pt x="217278" y="478779"/>
                        <a:pt x="211505" y="378719"/>
                      </a:cubicBezTo>
                      <a:cubicBezTo>
                        <a:pt x="205732" y="278659"/>
                        <a:pt x="194186" y="149734"/>
                        <a:pt x="223050" y="90083"/>
                      </a:cubicBezTo>
                      <a:cubicBezTo>
                        <a:pt x="251914" y="30432"/>
                        <a:pt x="313490" y="32356"/>
                        <a:pt x="384687" y="20810"/>
                      </a:cubicBezTo>
                      <a:cubicBezTo>
                        <a:pt x="455884" y="9264"/>
                        <a:pt x="563641" y="-19599"/>
                        <a:pt x="650232" y="20810"/>
                      </a:cubicBezTo>
                      <a:cubicBezTo>
                        <a:pt x="736823" y="61219"/>
                        <a:pt x="842656" y="211311"/>
                        <a:pt x="904232" y="263265"/>
                      </a:cubicBezTo>
                      <a:cubicBezTo>
                        <a:pt x="965808" y="315219"/>
                        <a:pt x="990823" y="255567"/>
                        <a:pt x="1019687" y="332537"/>
                      </a:cubicBezTo>
                      <a:cubicBezTo>
                        <a:pt x="1048551" y="409507"/>
                        <a:pt x="1100505" y="638492"/>
                        <a:pt x="1077414" y="725083"/>
                      </a:cubicBezTo>
                      <a:cubicBezTo>
                        <a:pt x="1054323" y="811674"/>
                        <a:pt x="933095" y="796280"/>
                        <a:pt x="881141" y="852083"/>
                      </a:cubicBezTo>
                      <a:cubicBezTo>
                        <a:pt x="829187" y="907886"/>
                        <a:pt x="906157" y="1069522"/>
                        <a:pt x="765687" y="1059901"/>
                      </a:cubicBezTo>
                      <a:cubicBezTo>
                        <a:pt x="625217" y="1050280"/>
                        <a:pt x="99899" y="879022"/>
                        <a:pt x="15232" y="8174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09" name="Freeform 208"/>
                <p:cNvSpPr/>
                <p:nvPr/>
              </p:nvSpPr>
              <p:spPr>
                <a:xfrm>
                  <a:off x="4445000" y="3798455"/>
                  <a:ext cx="392545" cy="339936"/>
                </a:xfrm>
                <a:custGeom>
                  <a:avLst/>
                  <a:gdLst>
                    <a:gd name="connsiteX0" fmla="*/ 0 w 392545"/>
                    <a:gd name="connsiteY0" fmla="*/ 323272 h 339936"/>
                    <a:gd name="connsiteX1" fmla="*/ 115455 w 392545"/>
                    <a:gd name="connsiteY1" fmla="*/ 323272 h 339936"/>
                    <a:gd name="connsiteX2" fmla="*/ 207818 w 392545"/>
                    <a:gd name="connsiteY2" fmla="*/ 150090 h 339936"/>
                    <a:gd name="connsiteX3" fmla="*/ 392545 w 392545"/>
                    <a:gd name="connsiteY3" fmla="*/ 0 h 33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545" h="339936">
                      <a:moveTo>
                        <a:pt x="0" y="323272"/>
                      </a:moveTo>
                      <a:cubicBezTo>
                        <a:pt x="40409" y="337704"/>
                        <a:pt x="80819" y="352136"/>
                        <a:pt x="115455" y="323272"/>
                      </a:cubicBezTo>
                      <a:cubicBezTo>
                        <a:pt x="150091" y="294408"/>
                        <a:pt x="161636" y="203969"/>
                        <a:pt x="207818" y="150090"/>
                      </a:cubicBezTo>
                      <a:cubicBezTo>
                        <a:pt x="254000" y="96211"/>
                        <a:pt x="392545" y="0"/>
                        <a:pt x="392545" y="0"/>
                      </a:cubicBezTo>
                    </a:path>
                  </a:pathLst>
                </a:cu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10" name="Freeform 209"/>
                <p:cNvSpPr/>
                <p:nvPr/>
              </p:nvSpPr>
              <p:spPr>
                <a:xfrm>
                  <a:off x="4572000" y="4082033"/>
                  <a:ext cx="623455" cy="272385"/>
                </a:xfrm>
                <a:custGeom>
                  <a:avLst/>
                  <a:gdLst>
                    <a:gd name="connsiteX0" fmla="*/ 0 w 623455"/>
                    <a:gd name="connsiteY0" fmla="*/ 16603 h 272385"/>
                    <a:gd name="connsiteX1" fmla="*/ 92364 w 623455"/>
                    <a:gd name="connsiteY1" fmla="*/ 132058 h 272385"/>
                    <a:gd name="connsiteX2" fmla="*/ 277091 w 623455"/>
                    <a:gd name="connsiteY2" fmla="*/ 270603 h 272385"/>
                    <a:gd name="connsiteX3" fmla="*/ 450273 w 623455"/>
                    <a:gd name="connsiteY3" fmla="*/ 28149 h 272385"/>
                    <a:gd name="connsiteX4" fmla="*/ 623455 w 623455"/>
                    <a:gd name="connsiteY4" fmla="*/ 5058 h 272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3455" h="272385">
                      <a:moveTo>
                        <a:pt x="0" y="16603"/>
                      </a:moveTo>
                      <a:cubicBezTo>
                        <a:pt x="23091" y="53164"/>
                        <a:pt x="46182" y="89725"/>
                        <a:pt x="92364" y="132058"/>
                      </a:cubicBezTo>
                      <a:cubicBezTo>
                        <a:pt x="138546" y="174391"/>
                        <a:pt x="217440" y="287921"/>
                        <a:pt x="277091" y="270603"/>
                      </a:cubicBezTo>
                      <a:cubicBezTo>
                        <a:pt x="336742" y="253285"/>
                        <a:pt x="392546" y="72406"/>
                        <a:pt x="450273" y="28149"/>
                      </a:cubicBezTo>
                      <a:cubicBezTo>
                        <a:pt x="508000" y="-16108"/>
                        <a:pt x="623455" y="5058"/>
                        <a:pt x="623455" y="5058"/>
                      </a:cubicBezTo>
                    </a:path>
                  </a:pathLst>
                </a:cu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11" name="Freeform 210"/>
                <p:cNvSpPr/>
                <p:nvPr/>
              </p:nvSpPr>
              <p:spPr>
                <a:xfrm>
                  <a:off x="4547986" y="4359019"/>
                  <a:ext cx="289559" cy="386163"/>
                </a:xfrm>
                <a:custGeom>
                  <a:avLst/>
                  <a:gdLst>
                    <a:gd name="connsiteX0" fmla="*/ 289559 w 289559"/>
                    <a:gd name="connsiteY0" fmla="*/ 5163 h 386163"/>
                    <a:gd name="connsiteX1" fmla="*/ 104832 w 289559"/>
                    <a:gd name="connsiteY1" fmla="*/ 16708 h 386163"/>
                    <a:gd name="connsiteX2" fmla="*/ 12469 w 289559"/>
                    <a:gd name="connsiteY2" fmla="*/ 143708 h 386163"/>
                    <a:gd name="connsiteX3" fmla="*/ 923 w 289559"/>
                    <a:gd name="connsiteY3" fmla="*/ 386163 h 38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9559" h="386163">
                      <a:moveTo>
                        <a:pt x="289559" y="5163"/>
                      </a:moveTo>
                      <a:cubicBezTo>
                        <a:pt x="220286" y="-610"/>
                        <a:pt x="151014" y="-6383"/>
                        <a:pt x="104832" y="16708"/>
                      </a:cubicBezTo>
                      <a:cubicBezTo>
                        <a:pt x="58650" y="39799"/>
                        <a:pt x="29787" y="82132"/>
                        <a:pt x="12469" y="143708"/>
                      </a:cubicBezTo>
                      <a:cubicBezTo>
                        <a:pt x="-4849" y="205284"/>
                        <a:pt x="923" y="386163"/>
                        <a:pt x="923" y="386163"/>
                      </a:cubicBezTo>
                    </a:path>
                  </a:pathLst>
                </a:cu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12" name="Freeform 211"/>
                <p:cNvSpPr/>
                <p:nvPr/>
              </p:nvSpPr>
              <p:spPr>
                <a:xfrm>
                  <a:off x="4722027" y="4341091"/>
                  <a:ext cx="92428" cy="484909"/>
                </a:xfrm>
                <a:custGeom>
                  <a:avLst/>
                  <a:gdLst>
                    <a:gd name="connsiteX0" fmla="*/ 80882 w 92428"/>
                    <a:gd name="connsiteY0" fmla="*/ 0 h 484909"/>
                    <a:gd name="connsiteX1" fmla="*/ 64 w 92428"/>
                    <a:gd name="connsiteY1" fmla="*/ 184727 h 484909"/>
                    <a:gd name="connsiteX2" fmla="*/ 92428 w 92428"/>
                    <a:gd name="connsiteY2" fmla="*/ 484909 h 484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428" h="484909">
                      <a:moveTo>
                        <a:pt x="80882" y="0"/>
                      </a:moveTo>
                      <a:cubicBezTo>
                        <a:pt x="39511" y="51954"/>
                        <a:pt x="-1860" y="103909"/>
                        <a:pt x="64" y="184727"/>
                      </a:cubicBezTo>
                      <a:cubicBezTo>
                        <a:pt x="1988" y="265545"/>
                        <a:pt x="92428" y="484909"/>
                        <a:pt x="92428" y="484909"/>
                      </a:cubicBezTo>
                    </a:path>
                  </a:pathLst>
                </a:cu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13" name="Freeform 212"/>
                <p:cNvSpPr/>
                <p:nvPr/>
              </p:nvSpPr>
              <p:spPr>
                <a:xfrm>
                  <a:off x="4814455" y="4341091"/>
                  <a:ext cx="346363" cy="265545"/>
                </a:xfrm>
                <a:custGeom>
                  <a:avLst/>
                  <a:gdLst>
                    <a:gd name="connsiteX0" fmla="*/ 0 w 346363"/>
                    <a:gd name="connsiteY0" fmla="*/ 0 h 265545"/>
                    <a:gd name="connsiteX1" fmla="*/ 127000 w 346363"/>
                    <a:gd name="connsiteY1" fmla="*/ 150091 h 265545"/>
                    <a:gd name="connsiteX2" fmla="*/ 346363 w 346363"/>
                    <a:gd name="connsiteY2" fmla="*/ 265545 h 265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6363" h="265545">
                      <a:moveTo>
                        <a:pt x="0" y="0"/>
                      </a:moveTo>
                      <a:cubicBezTo>
                        <a:pt x="34636" y="52916"/>
                        <a:pt x="69273" y="105833"/>
                        <a:pt x="127000" y="150091"/>
                      </a:cubicBezTo>
                      <a:cubicBezTo>
                        <a:pt x="184727" y="194349"/>
                        <a:pt x="346363" y="265545"/>
                        <a:pt x="346363" y="265545"/>
                      </a:cubicBezTo>
                    </a:path>
                  </a:pathLst>
                </a:cu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14" name="TextBox 213"/>
                <p:cNvSpPr txBox="1"/>
                <p:nvPr/>
              </p:nvSpPr>
              <p:spPr>
                <a:xfrm>
                  <a:off x="4581234" y="3415142"/>
                  <a:ext cx="36420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 </a:t>
                  </a:r>
                  <a:r>
                    <a:rPr lang="en-US" sz="800" dirty="0" err="1" smtClean="0"/>
                    <a:t>μm</a:t>
                  </a:r>
                  <a:endParaRPr lang="en-US" sz="800" dirty="0" smtClean="0"/>
                </a:p>
                <a:p>
                  <a:endParaRPr lang="en-US" sz="800" dirty="0"/>
                </a:p>
              </p:txBody>
            </p:sp>
          </p:grpSp>
          <p:grpSp>
            <p:nvGrpSpPr>
              <p:cNvPr id="215" name="Group 214"/>
              <p:cNvGrpSpPr/>
              <p:nvPr/>
            </p:nvGrpSpPr>
            <p:grpSpPr>
              <a:xfrm>
                <a:off x="127003" y="3671455"/>
                <a:ext cx="5580838" cy="3105647"/>
                <a:chOff x="127003" y="3671455"/>
                <a:chExt cx="5580838" cy="3105647"/>
              </a:xfrm>
            </p:grpSpPr>
            <p:sp>
              <p:nvSpPr>
                <p:cNvPr id="216" name="Freeform 215"/>
                <p:cNvSpPr/>
                <p:nvPr/>
              </p:nvSpPr>
              <p:spPr>
                <a:xfrm rot="174074">
                  <a:off x="127003" y="3671455"/>
                  <a:ext cx="5580838" cy="3105647"/>
                </a:xfrm>
                <a:custGeom>
                  <a:avLst/>
                  <a:gdLst>
                    <a:gd name="connsiteX0" fmla="*/ 0 w 4213262"/>
                    <a:gd name="connsiteY0" fmla="*/ 1245522 h 2649786"/>
                    <a:gd name="connsiteX1" fmla="*/ 1111324 w 4213262"/>
                    <a:gd name="connsiteY1" fmla="*/ 0 h 2649786"/>
                    <a:gd name="connsiteX2" fmla="*/ 4213262 w 4213262"/>
                    <a:gd name="connsiteY2" fmla="*/ 1367632 h 2649786"/>
                    <a:gd name="connsiteX3" fmla="*/ 3224061 w 4213262"/>
                    <a:gd name="connsiteY3" fmla="*/ 2649786 h 2649786"/>
                    <a:gd name="connsiteX4" fmla="*/ 48849 w 4213262"/>
                    <a:gd name="connsiteY4" fmla="*/ 1184467 h 2649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13262" h="2649786">
                      <a:moveTo>
                        <a:pt x="0" y="1245522"/>
                      </a:moveTo>
                      <a:lnTo>
                        <a:pt x="1111324" y="0"/>
                      </a:lnTo>
                      <a:lnTo>
                        <a:pt x="4213262" y="1367632"/>
                      </a:lnTo>
                      <a:lnTo>
                        <a:pt x="3224061" y="2649786"/>
                      </a:lnTo>
                      <a:lnTo>
                        <a:pt x="48849" y="1184467"/>
                      </a:lnTo>
                    </a:path>
                  </a:pathLst>
                </a:custGeom>
                <a:solidFill>
                  <a:srgbClr val="BFBFBF">
                    <a:alpha val="29000"/>
                  </a:srgb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17" name="TextBox 216"/>
                <p:cNvSpPr txBox="1"/>
                <p:nvPr/>
              </p:nvSpPr>
              <p:spPr>
                <a:xfrm>
                  <a:off x="1258454" y="5876636"/>
                  <a:ext cx="40122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TEM</a:t>
                  </a:r>
                  <a:endParaRPr lang="en-US" sz="800" dirty="0"/>
                </a:p>
              </p:txBody>
            </p:sp>
          </p:grpSp>
          <p:grpSp>
            <p:nvGrpSpPr>
              <p:cNvPr id="218" name="Group 217"/>
              <p:cNvGrpSpPr/>
              <p:nvPr/>
            </p:nvGrpSpPr>
            <p:grpSpPr>
              <a:xfrm>
                <a:off x="2161311" y="1353126"/>
                <a:ext cx="3114671" cy="1779427"/>
                <a:chOff x="2161311" y="1353126"/>
                <a:chExt cx="3114671" cy="1779427"/>
              </a:xfrm>
            </p:grpSpPr>
            <p:sp>
              <p:nvSpPr>
                <p:cNvPr id="219" name="TextBox 218"/>
                <p:cNvSpPr txBox="1"/>
                <p:nvPr/>
              </p:nvSpPr>
              <p:spPr>
                <a:xfrm>
                  <a:off x="4398819" y="2793999"/>
                  <a:ext cx="87716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FF0000"/>
                      </a:solidFill>
                    </a:rPr>
                    <a:t>X-ray magnetic </a:t>
                  </a:r>
                </a:p>
                <a:p>
                  <a:r>
                    <a:rPr lang="en-US" sz="800" dirty="0" smtClean="0">
                      <a:solidFill>
                        <a:srgbClr val="FF0000"/>
                      </a:solidFill>
                    </a:rPr>
                    <a:t>speckle</a:t>
                  </a:r>
                  <a:endParaRPr lang="en-US" sz="8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>
                <a:xfrm>
                  <a:off x="2161311" y="1353126"/>
                  <a:ext cx="104537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FF0000"/>
                      </a:solidFill>
                    </a:rPr>
                    <a:t>(X-ray microscopy)</a:t>
                  </a:r>
                  <a:endParaRPr lang="en-US" sz="8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324" name="TextBox 323"/>
            <p:cNvSpPr txBox="1"/>
            <p:nvPr/>
          </p:nvSpPr>
          <p:spPr>
            <a:xfrm>
              <a:off x="7530495" y="3357637"/>
              <a:ext cx="11212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Probe:</a:t>
              </a:r>
            </a:p>
            <a:p>
              <a:r>
                <a:rPr lang="en-US" dirty="0"/>
                <a:t>p</a:t>
              </a:r>
              <a:r>
                <a:rPr lang="en-US" dirty="0" smtClean="0"/>
                <a:t>hotons</a:t>
              </a:r>
            </a:p>
            <a:p>
              <a:r>
                <a:rPr lang="en-US" dirty="0" smtClean="0"/>
                <a:t>electrons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18173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213" y="591800"/>
            <a:ext cx="8617320" cy="406265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Current facilities at LUMES:</a:t>
            </a:r>
          </a:p>
          <a:p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optical spectroscopy (40 meV-4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q=0) </a:t>
            </a:r>
            <a:r>
              <a:rPr lang="en-US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(Coherent control of SC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i="1" dirty="0" err="1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electron diffraction (20 KHz, 10</a:t>
            </a:r>
            <a:r>
              <a:rPr lang="en-US" i="1" baseline="300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i="1" baseline="300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/pulse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200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TEM (250 KHz-5 MHz, 350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Lorentz, 1-1000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q dependence) </a:t>
            </a:r>
          </a:p>
          <a:p>
            <a:r>
              <a:rPr lang="en-US" sz="1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(Uniaxial pressure effects  in a Manganite) L. Piazza et al. Structural Dynamics 1, 1 (2013) Cover.</a:t>
            </a:r>
          </a:p>
          <a:p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ARPES (0-1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q dependence, under construction)</a:t>
            </a:r>
          </a:p>
          <a:p>
            <a:endParaRPr lang="en-US" sz="1200" i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EPFL center for ultrafast science (collaboration with prof.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Chergui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X-ray diffraction (200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slicing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beamline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at PSI)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X-ray absorption spectroscopy (&gt;1000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200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slicing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beamline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at PSI)</a:t>
            </a:r>
          </a:p>
          <a:p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Perspective experiments:</a:t>
            </a:r>
          </a:p>
          <a:p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- XFEL-pump/multidimensional probe (optics, TEM)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(under propaganda)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514"/>
            <a:ext cx="9144000" cy="533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Conclusions:</a:t>
            </a:r>
            <a:endParaRPr lang="en-US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8380" y="4632474"/>
            <a:ext cx="135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References: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0475" y="4939957"/>
            <a:ext cx="93720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"</a:t>
            </a:r>
            <a:r>
              <a:rPr lang="en-US" sz="1200" dirty="0">
                <a:solidFill>
                  <a:srgbClr val="0000FF"/>
                </a:solidFill>
              </a:rPr>
              <a:t>Evidence for a </a:t>
            </a:r>
            <a:r>
              <a:rPr lang="en-US" sz="1200" dirty="0" err="1">
                <a:solidFill>
                  <a:srgbClr val="0000FF"/>
                </a:solidFill>
              </a:rPr>
              <a:t>Peierls</a:t>
            </a:r>
            <a:r>
              <a:rPr lang="en-US" sz="1200" dirty="0">
                <a:solidFill>
                  <a:srgbClr val="0000FF"/>
                </a:solidFill>
              </a:rPr>
              <a:t> phase-transition in a three-dimensional multiple charge-density waves solid."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/>
              <a:t>B</a:t>
            </a:r>
            <a:r>
              <a:rPr lang="en-US" sz="1200" dirty="0"/>
              <a:t>. </a:t>
            </a:r>
            <a:r>
              <a:rPr lang="en-US" sz="1200" dirty="0" err="1"/>
              <a:t>Mansart</a:t>
            </a:r>
            <a:r>
              <a:rPr lang="en-US" sz="1200" dirty="0"/>
              <a:t>, M.J.G. </a:t>
            </a:r>
            <a:r>
              <a:rPr lang="en-US" sz="1200" dirty="0" err="1"/>
              <a:t>Cottet</a:t>
            </a:r>
            <a:r>
              <a:rPr lang="en-US" sz="1200" dirty="0"/>
              <a:t>, T. </a:t>
            </a:r>
            <a:r>
              <a:rPr lang="en-US" sz="1200" dirty="0" err="1"/>
              <a:t>Penfold</a:t>
            </a:r>
            <a:r>
              <a:rPr lang="en-US" sz="1200" dirty="0"/>
              <a:t>, S. </a:t>
            </a:r>
            <a:r>
              <a:rPr lang="en-US" sz="1200" dirty="0" err="1"/>
              <a:t>Dugdale</a:t>
            </a:r>
            <a:r>
              <a:rPr lang="en-US" sz="1200" dirty="0"/>
              <a:t>, R. </a:t>
            </a:r>
            <a:r>
              <a:rPr lang="en-US" sz="1200" dirty="0" err="1"/>
              <a:t>Tediosi</a:t>
            </a:r>
            <a:r>
              <a:rPr lang="en-US" sz="1200" dirty="0"/>
              <a:t>, M. </a:t>
            </a:r>
            <a:r>
              <a:rPr lang="en-US" sz="1200" dirty="0" err="1"/>
              <a:t>Chergui</a:t>
            </a:r>
            <a:r>
              <a:rPr lang="en-US" sz="1200" dirty="0"/>
              <a:t>, F. Carbone. </a:t>
            </a:r>
            <a:r>
              <a:rPr lang="en-US" sz="1200" dirty="0" smtClean="0">
                <a:solidFill>
                  <a:srgbClr val="FF0000"/>
                </a:solidFill>
              </a:rPr>
              <a:t>PNAS109</a:t>
            </a:r>
            <a:r>
              <a:rPr lang="en-US" sz="1200" dirty="0">
                <a:solidFill>
                  <a:srgbClr val="FF0000"/>
                </a:solidFill>
              </a:rPr>
              <a:t>, 5603 (2012).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"Design and implementation of a flexible </a:t>
            </a:r>
            <a:r>
              <a:rPr lang="en-US" sz="1200" dirty="0" err="1">
                <a:solidFill>
                  <a:srgbClr val="0000FF"/>
                </a:solidFill>
              </a:rPr>
              <a:t>beamline</a:t>
            </a:r>
            <a:r>
              <a:rPr lang="en-US" sz="1200" dirty="0">
                <a:solidFill>
                  <a:srgbClr val="0000FF"/>
                </a:solidFill>
              </a:rPr>
              <a:t> for </a:t>
            </a:r>
            <a:r>
              <a:rPr lang="en-US" sz="1200" dirty="0" err="1">
                <a:solidFill>
                  <a:srgbClr val="0000FF"/>
                </a:solidFill>
              </a:rPr>
              <a:t>fs</a:t>
            </a:r>
            <a:r>
              <a:rPr lang="en-US" sz="1200" dirty="0">
                <a:solidFill>
                  <a:srgbClr val="0000FF"/>
                </a:solidFill>
              </a:rPr>
              <a:t> electron diffraction experiments"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/>
              <a:t>G.F</a:t>
            </a:r>
            <a:r>
              <a:rPr lang="en-US" sz="1200" dirty="0"/>
              <a:t>. Mancini, B. </a:t>
            </a:r>
            <a:r>
              <a:rPr lang="en-US" sz="1200" dirty="0" err="1"/>
              <a:t>Mansart</a:t>
            </a:r>
            <a:r>
              <a:rPr lang="en-US" sz="1200" dirty="0"/>
              <a:t>, </a:t>
            </a:r>
            <a:r>
              <a:rPr lang="en-US" sz="1200" dirty="0" err="1"/>
              <a:t>S.Pagano</a:t>
            </a:r>
            <a:r>
              <a:rPr lang="en-US" sz="1200" dirty="0"/>
              <a:t>; B. van der </a:t>
            </a:r>
            <a:r>
              <a:rPr lang="en-US" sz="1200" dirty="0" err="1"/>
              <a:t>Geer,M</a:t>
            </a:r>
            <a:r>
              <a:rPr lang="en-US" sz="1200" dirty="0"/>
              <a:t>. de Loos, F. Carbone</a:t>
            </a:r>
            <a:r>
              <a:rPr lang="en-US" sz="1200" dirty="0">
                <a:solidFill>
                  <a:srgbClr val="FF0000"/>
                </a:solidFill>
              </a:rPr>
              <a:t>, </a:t>
            </a:r>
            <a:r>
              <a:rPr lang="en-US" sz="1200" dirty="0" err="1" smtClean="0">
                <a:solidFill>
                  <a:srgbClr val="FF0000"/>
                </a:solidFill>
              </a:rPr>
              <a:t>Nucl</a:t>
            </a:r>
            <a:r>
              <a:rPr lang="en-US" sz="1200" dirty="0" smtClean="0">
                <a:solidFill>
                  <a:srgbClr val="FF0000"/>
                </a:solidFill>
              </a:rPr>
              <a:t>. Instr. Meth. </a:t>
            </a:r>
            <a:r>
              <a:rPr lang="en-US" sz="1200" dirty="0">
                <a:solidFill>
                  <a:srgbClr val="FF0000"/>
                </a:solidFill>
              </a:rPr>
              <a:t>in </a:t>
            </a:r>
            <a:r>
              <a:rPr lang="en-US" sz="1200" dirty="0" smtClean="0">
                <a:solidFill>
                  <a:srgbClr val="FF0000"/>
                </a:solidFill>
              </a:rPr>
              <a:t>Phys. Res. A</a:t>
            </a:r>
            <a:r>
              <a:rPr lang="en-US" sz="1200" dirty="0">
                <a:solidFill>
                  <a:srgbClr val="FF0000"/>
                </a:solidFill>
              </a:rPr>
              <a:t>, 691, 113-122 (2012).</a:t>
            </a:r>
          </a:p>
          <a:p>
            <a:r>
              <a:rPr lang="en-US" sz="1200" dirty="0">
                <a:solidFill>
                  <a:srgbClr val="0000FF"/>
                </a:solidFill>
              </a:rPr>
              <a:t>"Coupling of a high-energy excitation to superconducting </a:t>
            </a:r>
            <a:r>
              <a:rPr lang="en-US" sz="1200" dirty="0" err="1">
                <a:solidFill>
                  <a:srgbClr val="0000FF"/>
                </a:solidFill>
              </a:rPr>
              <a:t>quasiparticles</a:t>
            </a:r>
            <a:r>
              <a:rPr lang="en-US" sz="1200" dirty="0">
                <a:solidFill>
                  <a:srgbClr val="0000FF"/>
                </a:solidFill>
              </a:rPr>
              <a:t> in a </a:t>
            </a:r>
            <a:r>
              <a:rPr lang="en-US" sz="1200" dirty="0" err="1">
                <a:solidFill>
                  <a:srgbClr val="0000FF"/>
                </a:solidFill>
              </a:rPr>
              <a:t>cuprate</a:t>
            </a:r>
            <a:r>
              <a:rPr lang="en-US" sz="1200" dirty="0">
                <a:solidFill>
                  <a:srgbClr val="0000FF"/>
                </a:solidFill>
              </a:rPr>
              <a:t> from coherent charge fluctuation spectroscopy", 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/>
              <a:t>B</a:t>
            </a:r>
            <a:r>
              <a:rPr lang="en-US" sz="1200" dirty="0"/>
              <a:t>. </a:t>
            </a:r>
            <a:r>
              <a:rPr lang="en-US" sz="1200" dirty="0" err="1"/>
              <a:t>Mansart</a:t>
            </a:r>
            <a:r>
              <a:rPr lang="en-US" sz="1200" dirty="0"/>
              <a:t>, J. </a:t>
            </a:r>
            <a:r>
              <a:rPr lang="en-US" sz="1200" dirty="0" err="1"/>
              <a:t>Lorenzana</a:t>
            </a:r>
            <a:r>
              <a:rPr lang="en-US" sz="1200" dirty="0"/>
              <a:t>,  A. </a:t>
            </a:r>
            <a:r>
              <a:rPr lang="en-US" sz="1200" dirty="0" err="1"/>
              <a:t>Mahn</a:t>
            </a:r>
            <a:r>
              <a:rPr lang="en-US" sz="1200" dirty="0"/>
              <a:t>, A. </a:t>
            </a:r>
            <a:r>
              <a:rPr lang="en-US" sz="1200" dirty="0" err="1"/>
              <a:t>Odeh</a:t>
            </a:r>
            <a:r>
              <a:rPr lang="en-US" sz="1200" dirty="0"/>
              <a:t>, M. </a:t>
            </a:r>
            <a:r>
              <a:rPr lang="en-US" sz="1200" dirty="0" err="1"/>
              <a:t>Scarongella,M</a:t>
            </a:r>
            <a:r>
              <a:rPr lang="en-US" sz="1200" dirty="0"/>
              <a:t>. </a:t>
            </a:r>
            <a:r>
              <a:rPr lang="en-US" sz="1200" dirty="0" err="1"/>
              <a:t>Chergui</a:t>
            </a:r>
            <a:r>
              <a:rPr lang="en-US" sz="1200" dirty="0"/>
              <a:t>, and F. Carbone</a:t>
            </a:r>
            <a:r>
              <a:rPr lang="en-US" sz="1200" dirty="0">
                <a:solidFill>
                  <a:srgbClr val="FF0000"/>
                </a:solidFill>
              </a:rPr>
              <a:t>, </a:t>
            </a:r>
            <a:r>
              <a:rPr lang="en-US" sz="1200" dirty="0" smtClean="0">
                <a:solidFill>
                  <a:srgbClr val="FF0000"/>
                </a:solidFill>
              </a:rPr>
              <a:t>PNAS 110</a:t>
            </a:r>
            <a:r>
              <a:rPr lang="en-US" sz="1200" dirty="0">
                <a:solidFill>
                  <a:srgbClr val="FF0000"/>
                </a:solidFill>
              </a:rPr>
              <a:t>, 4539 (2013).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"</a:t>
            </a:r>
            <a:r>
              <a:rPr lang="en-US" sz="1200" dirty="0">
                <a:solidFill>
                  <a:srgbClr val="0000FF"/>
                </a:solidFill>
              </a:rPr>
              <a:t>Quantitative imaging of flux vortices in the type-II superconductor MgB2 using </a:t>
            </a:r>
            <a:r>
              <a:rPr lang="en-US" sz="1200" dirty="0" err="1">
                <a:solidFill>
                  <a:srgbClr val="0000FF"/>
                </a:solidFill>
              </a:rPr>
              <a:t>cryo</a:t>
            </a:r>
            <a:r>
              <a:rPr lang="en-US" sz="1200" dirty="0">
                <a:solidFill>
                  <a:srgbClr val="0000FF"/>
                </a:solidFill>
              </a:rPr>
              <a:t>-Lorentz transmission electron microscopy",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/>
              <a:t>M. </a:t>
            </a:r>
            <a:r>
              <a:rPr lang="en-US" sz="1200" dirty="0" err="1"/>
              <a:t>Cottet</a:t>
            </a:r>
            <a:r>
              <a:rPr lang="en-US" sz="1200" dirty="0"/>
              <a:t>, M. </a:t>
            </a:r>
            <a:r>
              <a:rPr lang="en-US" sz="1200" dirty="0" err="1"/>
              <a:t>Cantoni</a:t>
            </a:r>
            <a:r>
              <a:rPr lang="en-US" sz="1200" dirty="0"/>
              <a:t>, B. </a:t>
            </a:r>
            <a:r>
              <a:rPr lang="en-US" sz="1200" dirty="0" err="1"/>
              <a:t>Mansart</a:t>
            </a:r>
            <a:r>
              <a:rPr lang="en-US" sz="1200" dirty="0"/>
              <a:t>, D. T. L. Alexander, C. Hébert</a:t>
            </a:r>
            <a:r>
              <a:rPr lang="en-US" sz="1200" dirty="0" smtClean="0"/>
              <a:t>, </a:t>
            </a:r>
            <a:r>
              <a:rPr lang="en-US" sz="1200" dirty="0"/>
              <a:t>J. </a:t>
            </a:r>
            <a:r>
              <a:rPr lang="en-US" sz="1200" dirty="0" err="1"/>
              <a:t>Karpinski</a:t>
            </a:r>
            <a:r>
              <a:rPr lang="en-US" sz="1200" dirty="0" smtClean="0"/>
              <a:t>, </a:t>
            </a:r>
            <a:r>
              <a:rPr lang="en-US" sz="1200" dirty="0"/>
              <a:t>F. Carbone. </a:t>
            </a:r>
            <a:r>
              <a:rPr lang="en-US" sz="1200" dirty="0" smtClean="0">
                <a:solidFill>
                  <a:srgbClr val="FF0000"/>
                </a:solidFill>
              </a:rPr>
              <a:t>PRB </a:t>
            </a:r>
            <a:r>
              <a:rPr lang="en-US" sz="1200" dirty="0">
                <a:solidFill>
                  <a:srgbClr val="FF0000"/>
                </a:solidFill>
              </a:rPr>
              <a:t>88, 014505 (2013). Editors' Suggestion.</a:t>
            </a:r>
          </a:p>
          <a:p>
            <a:r>
              <a:rPr lang="en-US" sz="1200" dirty="0">
                <a:solidFill>
                  <a:srgbClr val="0000FF"/>
                </a:solidFill>
              </a:rPr>
              <a:t>"Design and implementation of a </a:t>
            </a:r>
            <a:r>
              <a:rPr lang="en-US" sz="1200" dirty="0" err="1">
                <a:solidFill>
                  <a:srgbClr val="0000FF"/>
                </a:solidFill>
              </a:rPr>
              <a:t>fs</a:t>
            </a:r>
            <a:r>
              <a:rPr lang="en-US" sz="1200" dirty="0">
                <a:solidFill>
                  <a:srgbClr val="0000FF"/>
                </a:solidFill>
              </a:rPr>
              <a:t>-resolved transmission electron microscope based on thermionic gun technology"</a:t>
            </a:r>
            <a:r>
              <a:rPr lang="en-US" sz="1200" dirty="0" smtClean="0">
                <a:solidFill>
                  <a:srgbClr val="0000FF"/>
                </a:solidFill>
              </a:rPr>
              <a:t>,</a:t>
            </a:r>
          </a:p>
          <a:p>
            <a:r>
              <a:rPr lang="en-US" sz="1200" dirty="0" smtClean="0"/>
              <a:t> </a:t>
            </a:r>
            <a:r>
              <a:rPr lang="en-US" sz="1200" dirty="0"/>
              <a:t>L. Piazza, D.J. </a:t>
            </a:r>
            <a:r>
              <a:rPr lang="en-US" sz="1200" dirty="0" err="1"/>
              <a:t>Masiel</a:t>
            </a:r>
            <a:r>
              <a:rPr lang="en-US" sz="1200" dirty="0"/>
              <a:t>, T. LaGrange, B.W. Reed, B. </a:t>
            </a:r>
            <a:r>
              <a:rPr lang="en-US" sz="1200" dirty="0" err="1" smtClean="0"/>
              <a:t>Barwick</a:t>
            </a:r>
            <a:r>
              <a:rPr lang="en-US" sz="1200" dirty="0"/>
              <a:t>,</a:t>
            </a:r>
            <a:r>
              <a:rPr lang="en-US" sz="1200" dirty="0" smtClean="0"/>
              <a:t> </a:t>
            </a:r>
            <a:r>
              <a:rPr lang="en-US" sz="1200" dirty="0"/>
              <a:t>F. Carbone, </a:t>
            </a:r>
            <a:r>
              <a:rPr lang="en-US" sz="1200" dirty="0" smtClean="0">
                <a:solidFill>
                  <a:srgbClr val="FF0000"/>
                </a:solidFill>
              </a:rPr>
              <a:t>Chem. Phys., </a:t>
            </a:r>
            <a:r>
              <a:rPr lang="en-US" sz="1200" dirty="0">
                <a:solidFill>
                  <a:srgbClr val="FF0000"/>
                </a:solidFill>
              </a:rPr>
              <a:t>Volume 423, </a:t>
            </a:r>
            <a:r>
              <a:rPr lang="en-US" sz="1200" dirty="0" err="1">
                <a:solidFill>
                  <a:srgbClr val="FF0000"/>
                </a:solidFill>
              </a:rPr>
              <a:t>pp</a:t>
            </a:r>
            <a:r>
              <a:rPr lang="en-US" sz="1200" dirty="0">
                <a:solidFill>
                  <a:srgbClr val="FF0000"/>
                </a:solidFill>
              </a:rPr>
              <a:t> 79-84 (2013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  <a:r>
              <a:rPr lang="en-US" sz="1200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8292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569913"/>
            <a:ext cx="9144000" cy="62880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6423025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lum bright="-96000" contrast="92000"/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225" y="585788"/>
            <a:ext cx="7385050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smtClean="0">
                  <a:solidFill>
                    <a:schemeClr val="bg1"/>
                  </a:solidFill>
                </a:rPr>
                <a:t>BCS </a:t>
              </a:r>
              <a:r>
                <a:rPr lang="it-IT" dirty="0" err="1" smtClean="0">
                  <a:solidFill>
                    <a:schemeClr val="bg1"/>
                  </a:solidFill>
                </a:rPr>
                <a:t>superconductivity</a:t>
              </a:r>
              <a:r>
                <a:rPr lang="it-IT" dirty="0" smtClean="0">
                  <a:solidFill>
                    <a:schemeClr val="bg1"/>
                  </a:solidFill>
                </a:rPr>
                <a:t> (</a:t>
              </a:r>
              <a:r>
                <a:rPr lang="it-IT" dirty="0" err="1" smtClean="0">
                  <a:solidFill>
                    <a:schemeClr val="bg1"/>
                  </a:solidFill>
                </a:rPr>
                <a:t>structurally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driven</a:t>
              </a:r>
              <a:r>
                <a:rPr lang="it-IT" dirty="0" smtClean="0">
                  <a:solidFill>
                    <a:schemeClr val="bg1"/>
                  </a:solidFill>
                </a:rPr>
                <a:t>)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xmlns="" val="266468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587375"/>
            <a:ext cx="9144000" cy="6270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6423025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lum bright="-96000" contrast="9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613" y="587375"/>
            <a:ext cx="7159625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smtClean="0">
                  <a:solidFill>
                    <a:schemeClr val="bg1"/>
                  </a:solidFill>
                </a:rPr>
                <a:t>BCS </a:t>
              </a:r>
              <a:r>
                <a:rPr lang="it-IT" dirty="0" err="1" smtClean="0">
                  <a:solidFill>
                    <a:schemeClr val="bg1"/>
                  </a:solidFill>
                </a:rPr>
                <a:t>superconductivity</a:t>
              </a:r>
              <a:r>
                <a:rPr lang="it-IT" dirty="0" smtClean="0">
                  <a:solidFill>
                    <a:schemeClr val="bg1"/>
                  </a:solidFill>
                </a:rPr>
                <a:t> (</a:t>
              </a:r>
              <a:r>
                <a:rPr lang="it-IT" dirty="0" err="1" smtClean="0">
                  <a:solidFill>
                    <a:schemeClr val="bg1"/>
                  </a:solidFill>
                </a:rPr>
                <a:t>structurally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driven</a:t>
              </a:r>
              <a:r>
                <a:rPr lang="it-IT" dirty="0" smtClean="0">
                  <a:solidFill>
                    <a:schemeClr val="bg1"/>
                  </a:solidFill>
                </a:rPr>
                <a:t>)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xmlns="" val="328435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61963" y="992188"/>
            <a:ext cx="1997075" cy="1862137"/>
            <a:chOff x="857" y="461"/>
            <a:chExt cx="1136" cy="1148"/>
          </a:xfrm>
        </p:grpSpPr>
        <p:pic>
          <p:nvPicPr>
            <p:cNvPr id="6" name="Picture 6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465"/>
              <a:ext cx="17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" y="509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8"/>
            <p:cNvSpPr>
              <a:spLocks noChangeAspect="1" noChangeShapeType="1"/>
            </p:cNvSpPr>
            <p:nvPr/>
          </p:nvSpPr>
          <p:spPr bwMode="auto">
            <a:xfrm>
              <a:off x="987" y="553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9" name="Line 9"/>
            <p:cNvSpPr>
              <a:spLocks noChangeAspect="1" noChangeShapeType="1"/>
            </p:cNvSpPr>
            <p:nvPr/>
          </p:nvSpPr>
          <p:spPr bwMode="auto">
            <a:xfrm rot="5400000">
              <a:off x="889" y="652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0" name="Line 10"/>
            <p:cNvSpPr>
              <a:spLocks noChangeAspect="1" noChangeShapeType="1"/>
            </p:cNvSpPr>
            <p:nvPr/>
          </p:nvSpPr>
          <p:spPr bwMode="auto">
            <a:xfrm rot="5400000">
              <a:off x="887" y="941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11" name="Picture 11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" y="708"/>
              <a:ext cx="1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12"/>
            <p:cNvSpPr>
              <a:spLocks noChangeAspect="1" noChangeShapeType="1"/>
            </p:cNvSpPr>
            <p:nvPr/>
          </p:nvSpPr>
          <p:spPr bwMode="auto">
            <a:xfrm>
              <a:off x="1272" y="550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13" name="Picture 13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461"/>
              <a:ext cx="17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" y="505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Line 15"/>
            <p:cNvSpPr>
              <a:spLocks noChangeAspect="1" noChangeShapeType="1"/>
            </p:cNvSpPr>
            <p:nvPr/>
          </p:nvSpPr>
          <p:spPr bwMode="auto">
            <a:xfrm>
              <a:off x="1467" y="549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6" name="Line 16"/>
            <p:cNvSpPr>
              <a:spLocks noChangeAspect="1" noChangeShapeType="1"/>
            </p:cNvSpPr>
            <p:nvPr/>
          </p:nvSpPr>
          <p:spPr bwMode="auto">
            <a:xfrm rot="5400000">
              <a:off x="1369" y="648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7" name="Line 17"/>
            <p:cNvSpPr>
              <a:spLocks noChangeAspect="1" noChangeShapeType="1"/>
            </p:cNvSpPr>
            <p:nvPr/>
          </p:nvSpPr>
          <p:spPr bwMode="auto">
            <a:xfrm rot="5400000">
              <a:off x="1367" y="937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18" name="Picture 18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" y="704"/>
              <a:ext cx="1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Line 19"/>
            <p:cNvSpPr>
              <a:spLocks noChangeAspect="1" noChangeShapeType="1"/>
            </p:cNvSpPr>
            <p:nvPr/>
          </p:nvSpPr>
          <p:spPr bwMode="auto">
            <a:xfrm>
              <a:off x="1752" y="546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20" name="Picture 20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" y="945"/>
              <a:ext cx="17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1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" y="989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ine 22"/>
            <p:cNvSpPr>
              <a:spLocks noChangeAspect="1" noChangeShapeType="1"/>
            </p:cNvSpPr>
            <p:nvPr/>
          </p:nvSpPr>
          <p:spPr bwMode="auto">
            <a:xfrm>
              <a:off x="983" y="1033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23" name="Line 23"/>
            <p:cNvSpPr>
              <a:spLocks noChangeAspect="1" noChangeShapeType="1"/>
            </p:cNvSpPr>
            <p:nvPr/>
          </p:nvSpPr>
          <p:spPr bwMode="auto">
            <a:xfrm rot="5400000">
              <a:off x="885" y="1132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24" name="Line 24"/>
            <p:cNvSpPr>
              <a:spLocks noChangeAspect="1" noChangeShapeType="1"/>
            </p:cNvSpPr>
            <p:nvPr/>
          </p:nvSpPr>
          <p:spPr bwMode="auto">
            <a:xfrm rot="5400000">
              <a:off x="883" y="1421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25" name="Picture 25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" y="1188"/>
              <a:ext cx="1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Line 26"/>
            <p:cNvSpPr>
              <a:spLocks noChangeAspect="1" noChangeShapeType="1"/>
            </p:cNvSpPr>
            <p:nvPr/>
          </p:nvSpPr>
          <p:spPr bwMode="auto">
            <a:xfrm>
              <a:off x="1268" y="1030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27" name="Picture 27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" y="949"/>
              <a:ext cx="17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8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8" y="993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Line 29"/>
            <p:cNvSpPr>
              <a:spLocks noChangeAspect="1" noChangeShapeType="1"/>
            </p:cNvSpPr>
            <p:nvPr/>
          </p:nvSpPr>
          <p:spPr bwMode="auto">
            <a:xfrm>
              <a:off x="1459" y="1037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30" name="Line 30"/>
            <p:cNvSpPr>
              <a:spLocks noChangeAspect="1" noChangeShapeType="1"/>
            </p:cNvSpPr>
            <p:nvPr/>
          </p:nvSpPr>
          <p:spPr bwMode="auto">
            <a:xfrm rot="5400000">
              <a:off x="1361" y="1136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31" name="Line 31"/>
            <p:cNvSpPr>
              <a:spLocks noChangeAspect="1" noChangeShapeType="1"/>
            </p:cNvSpPr>
            <p:nvPr/>
          </p:nvSpPr>
          <p:spPr bwMode="auto">
            <a:xfrm rot="5400000">
              <a:off x="1359" y="1425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32" name="Picture 32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" y="1192"/>
              <a:ext cx="1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Line 33"/>
            <p:cNvSpPr>
              <a:spLocks noChangeAspect="1" noChangeShapeType="1"/>
            </p:cNvSpPr>
            <p:nvPr/>
          </p:nvSpPr>
          <p:spPr bwMode="auto">
            <a:xfrm>
              <a:off x="1744" y="1034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34" name="Picture 34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" y="505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Line 35"/>
            <p:cNvSpPr>
              <a:spLocks noChangeAspect="1" noChangeShapeType="1"/>
            </p:cNvSpPr>
            <p:nvPr/>
          </p:nvSpPr>
          <p:spPr bwMode="auto">
            <a:xfrm rot="5400000">
              <a:off x="1849" y="648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36" name="Line 36"/>
            <p:cNvSpPr>
              <a:spLocks noChangeAspect="1" noChangeShapeType="1"/>
            </p:cNvSpPr>
            <p:nvPr/>
          </p:nvSpPr>
          <p:spPr bwMode="auto">
            <a:xfrm rot="5400000">
              <a:off x="1847" y="937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37" name="Picture 37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704"/>
              <a:ext cx="1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8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" y="985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Line 39"/>
            <p:cNvSpPr>
              <a:spLocks noChangeAspect="1" noChangeShapeType="1"/>
            </p:cNvSpPr>
            <p:nvPr/>
          </p:nvSpPr>
          <p:spPr bwMode="auto">
            <a:xfrm rot="5400000">
              <a:off x="1845" y="1128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40" name="Line 40"/>
            <p:cNvSpPr>
              <a:spLocks noChangeAspect="1" noChangeShapeType="1"/>
            </p:cNvSpPr>
            <p:nvPr/>
          </p:nvSpPr>
          <p:spPr bwMode="auto">
            <a:xfrm rot="5400000">
              <a:off x="1843" y="1417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41" name="Picture 41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" y="1184"/>
              <a:ext cx="1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2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" y="1437"/>
              <a:ext cx="17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3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" y="1481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Line 44"/>
            <p:cNvSpPr>
              <a:spLocks noChangeAspect="1" noChangeShapeType="1"/>
            </p:cNvSpPr>
            <p:nvPr/>
          </p:nvSpPr>
          <p:spPr bwMode="auto">
            <a:xfrm>
              <a:off x="983" y="1525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45" name="Line 45"/>
            <p:cNvSpPr>
              <a:spLocks noChangeAspect="1" noChangeShapeType="1"/>
            </p:cNvSpPr>
            <p:nvPr/>
          </p:nvSpPr>
          <p:spPr bwMode="auto">
            <a:xfrm>
              <a:off x="1268" y="1522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46" name="Picture 46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" y="1433"/>
              <a:ext cx="17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7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" y="1477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Line 48"/>
            <p:cNvSpPr>
              <a:spLocks noChangeAspect="1" noChangeShapeType="1"/>
            </p:cNvSpPr>
            <p:nvPr/>
          </p:nvSpPr>
          <p:spPr bwMode="auto">
            <a:xfrm>
              <a:off x="1463" y="1521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49" name="Line 49"/>
            <p:cNvSpPr>
              <a:spLocks noChangeAspect="1" noChangeShapeType="1"/>
            </p:cNvSpPr>
            <p:nvPr/>
          </p:nvSpPr>
          <p:spPr bwMode="auto">
            <a:xfrm>
              <a:off x="1748" y="1518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50" name="Picture 50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" y="1477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51"/>
          <p:cNvGrpSpPr>
            <a:grpSpLocks/>
          </p:cNvGrpSpPr>
          <p:nvPr/>
        </p:nvGrpSpPr>
        <p:grpSpPr bwMode="auto">
          <a:xfrm>
            <a:off x="488950" y="1008063"/>
            <a:ext cx="1955800" cy="1836737"/>
            <a:chOff x="492" y="1628"/>
            <a:chExt cx="1112" cy="1132"/>
          </a:xfrm>
        </p:grpSpPr>
        <p:sp>
          <p:nvSpPr>
            <p:cNvPr id="52" name="Line 52"/>
            <p:cNvSpPr>
              <a:spLocks noChangeShapeType="1"/>
            </p:cNvSpPr>
            <p:nvPr/>
          </p:nvSpPr>
          <p:spPr bwMode="auto">
            <a:xfrm flipV="1">
              <a:off x="508" y="1632"/>
              <a:ext cx="136" cy="14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53" name="Line 53"/>
            <p:cNvSpPr>
              <a:spLocks noChangeShapeType="1"/>
            </p:cNvSpPr>
            <p:nvPr/>
          </p:nvSpPr>
          <p:spPr bwMode="auto">
            <a:xfrm flipH="1">
              <a:off x="972" y="1648"/>
              <a:ext cx="132" cy="13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54" name="Line 54"/>
            <p:cNvSpPr>
              <a:spLocks noChangeShapeType="1"/>
            </p:cNvSpPr>
            <p:nvPr/>
          </p:nvSpPr>
          <p:spPr bwMode="auto">
            <a:xfrm flipH="1">
              <a:off x="492" y="2136"/>
              <a:ext cx="132" cy="13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55" name="Line 55"/>
            <p:cNvSpPr>
              <a:spLocks noChangeShapeType="1"/>
            </p:cNvSpPr>
            <p:nvPr/>
          </p:nvSpPr>
          <p:spPr bwMode="auto">
            <a:xfrm flipV="1">
              <a:off x="988" y="2112"/>
              <a:ext cx="136" cy="14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56" name="Line 56"/>
            <p:cNvSpPr>
              <a:spLocks noChangeShapeType="1"/>
            </p:cNvSpPr>
            <p:nvPr/>
          </p:nvSpPr>
          <p:spPr bwMode="auto">
            <a:xfrm flipV="1">
              <a:off x="1468" y="1628"/>
              <a:ext cx="136" cy="14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57" name="Line 57"/>
            <p:cNvSpPr>
              <a:spLocks noChangeShapeType="1"/>
            </p:cNvSpPr>
            <p:nvPr/>
          </p:nvSpPr>
          <p:spPr bwMode="auto">
            <a:xfrm flipH="1">
              <a:off x="1440" y="2136"/>
              <a:ext cx="132" cy="13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58" name="Line 58"/>
            <p:cNvSpPr>
              <a:spLocks noChangeShapeType="1"/>
            </p:cNvSpPr>
            <p:nvPr/>
          </p:nvSpPr>
          <p:spPr bwMode="auto">
            <a:xfrm flipV="1">
              <a:off x="504" y="2604"/>
              <a:ext cx="136" cy="14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flipH="1">
              <a:off x="956" y="2624"/>
              <a:ext cx="132" cy="13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flipV="1">
              <a:off x="1464" y="2600"/>
              <a:ext cx="136" cy="14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</p:grpSp>
      <p:sp>
        <p:nvSpPr>
          <p:cNvPr id="61" name="Text Box 61"/>
          <p:cNvSpPr txBox="1">
            <a:spLocks noChangeArrowheads="1"/>
          </p:cNvSpPr>
          <p:nvPr/>
        </p:nvSpPr>
        <p:spPr bwMode="auto">
          <a:xfrm>
            <a:off x="839788" y="598488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Half-filling</a:t>
            </a:r>
            <a:endParaRPr lang="en-US" sz="1800" baseline="-25000">
              <a:solidFill>
                <a:schemeClr val="bg1"/>
              </a:solidFill>
            </a:endParaRPr>
          </a:p>
        </p:txBody>
      </p:sp>
      <p:grpSp>
        <p:nvGrpSpPr>
          <p:cNvPr id="62" name="Group 62"/>
          <p:cNvGrpSpPr>
            <a:grpSpLocks/>
          </p:cNvGrpSpPr>
          <p:nvPr/>
        </p:nvGrpSpPr>
        <p:grpSpPr bwMode="auto">
          <a:xfrm>
            <a:off x="438150" y="3279775"/>
            <a:ext cx="1992313" cy="1841500"/>
            <a:chOff x="857" y="461"/>
            <a:chExt cx="1136" cy="1148"/>
          </a:xfrm>
        </p:grpSpPr>
        <p:pic>
          <p:nvPicPr>
            <p:cNvPr id="63" name="Picture 63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465"/>
              <a:ext cx="17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64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" y="509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Line 65"/>
            <p:cNvSpPr>
              <a:spLocks noChangeAspect="1" noChangeShapeType="1"/>
            </p:cNvSpPr>
            <p:nvPr/>
          </p:nvSpPr>
          <p:spPr bwMode="auto">
            <a:xfrm>
              <a:off x="987" y="553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66" name="Line 66"/>
            <p:cNvSpPr>
              <a:spLocks noChangeAspect="1" noChangeShapeType="1"/>
            </p:cNvSpPr>
            <p:nvPr/>
          </p:nvSpPr>
          <p:spPr bwMode="auto">
            <a:xfrm rot="5400000">
              <a:off x="889" y="652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67" name="Line 67"/>
            <p:cNvSpPr>
              <a:spLocks noChangeAspect="1" noChangeShapeType="1"/>
            </p:cNvSpPr>
            <p:nvPr/>
          </p:nvSpPr>
          <p:spPr bwMode="auto">
            <a:xfrm rot="5400000">
              <a:off x="887" y="941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68" name="Picture 68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" y="708"/>
              <a:ext cx="1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Line 69"/>
            <p:cNvSpPr>
              <a:spLocks noChangeAspect="1" noChangeShapeType="1"/>
            </p:cNvSpPr>
            <p:nvPr/>
          </p:nvSpPr>
          <p:spPr bwMode="auto">
            <a:xfrm>
              <a:off x="1272" y="550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70" name="Picture 70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461"/>
              <a:ext cx="17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71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" y="505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Line 72"/>
            <p:cNvSpPr>
              <a:spLocks noChangeAspect="1" noChangeShapeType="1"/>
            </p:cNvSpPr>
            <p:nvPr/>
          </p:nvSpPr>
          <p:spPr bwMode="auto">
            <a:xfrm>
              <a:off x="1467" y="549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73" name="Line 73"/>
            <p:cNvSpPr>
              <a:spLocks noChangeAspect="1" noChangeShapeType="1"/>
            </p:cNvSpPr>
            <p:nvPr/>
          </p:nvSpPr>
          <p:spPr bwMode="auto">
            <a:xfrm rot="5400000">
              <a:off x="1369" y="648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74" name="Line 74"/>
            <p:cNvSpPr>
              <a:spLocks noChangeAspect="1" noChangeShapeType="1"/>
            </p:cNvSpPr>
            <p:nvPr/>
          </p:nvSpPr>
          <p:spPr bwMode="auto">
            <a:xfrm rot="5400000">
              <a:off x="1367" y="937"/>
              <a:ext cx="12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75" name="Picture 75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" y="704"/>
              <a:ext cx="1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Line 76"/>
            <p:cNvSpPr>
              <a:spLocks noChangeAspect="1" noChangeShapeType="1"/>
            </p:cNvSpPr>
            <p:nvPr/>
          </p:nvSpPr>
          <p:spPr bwMode="auto">
            <a:xfrm>
              <a:off x="1752" y="546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77" name="Picture 77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" y="945"/>
              <a:ext cx="17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78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" y="989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Line 79"/>
            <p:cNvSpPr>
              <a:spLocks noChangeAspect="1" noChangeShapeType="1"/>
            </p:cNvSpPr>
            <p:nvPr/>
          </p:nvSpPr>
          <p:spPr bwMode="auto">
            <a:xfrm>
              <a:off x="983" y="1033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80" name="Line 80"/>
            <p:cNvSpPr>
              <a:spLocks noChangeAspect="1" noChangeShapeType="1"/>
            </p:cNvSpPr>
            <p:nvPr/>
          </p:nvSpPr>
          <p:spPr bwMode="auto">
            <a:xfrm rot="5400000">
              <a:off x="885" y="1132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81" name="Line 81"/>
            <p:cNvSpPr>
              <a:spLocks noChangeAspect="1" noChangeShapeType="1"/>
            </p:cNvSpPr>
            <p:nvPr/>
          </p:nvSpPr>
          <p:spPr bwMode="auto">
            <a:xfrm rot="5400000">
              <a:off x="883" y="1421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82" name="Picture 82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" y="1188"/>
              <a:ext cx="1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Line 83"/>
            <p:cNvSpPr>
              <a:spLocks noChangeAspect="1" noChangeShapeType="1"/>
            </p:cNvSpPr>
            <p:nvPr/>
          </p:nvSpPr>
          <p:spPr bwMode="auto">
            <a:xfrm>
              <a:off x="1268" y="1030"/>
              <a:ext cx="12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84" name="Picture 84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" y="949"/>
              <a:ext cx="17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85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8" y="993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Line 86"/>
            <p:cNvSpPr>
              <a:spLocks noChangeAspect="1" noChangeShapeType="1"/>
            </p:cNvSpPr>
            <p:nvPr/>
          </p:nvSpPr>
          <p:spPr bwMode="auto">
            <a:xfrm>
              <a:off x="1459" y="1037"/>
              <a:ext cx="12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87" name="Line 87"/>
            <p:cNvSpPr>
              <a:spLocks noChangeAspect="1" noChangeShapeType="1"/>
            </p:cNvSpPr>
            <p:nvPr/>
          </p:nvSpPr>
          <p:spPr bwMode="auto">
            <a:xfrm rot="5400000">
              <a:off x="1361" y="1136"/>
              <a:ext cx="12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88" name="Line 88"/>
            <p:cNvSpPr>
              <a:spLocks noChangeAspect="1" noChangeShapeType="1"/>
            </p:cNvSpPr>
            <p:nvPr/>
          </p:nvSpPr>
          <p:spPr bwMode="auto">
            <a:xfrm rot="5400000">
              <a:off x="1359" y="1425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89" name="Picture 89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" y="1192"/>
              <a:ext cx="1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Line 90"/>
            <p:cNvSpPr>
              <a:spLocks noChangeAspect="1" noChangeShapeType="1"/>
            </p:cNvSpPr>
            <p:nvPr/>
          </p:nvSpPr>
          <p:spPr bwMode="auto">
            <a:xfrm>
              <a:off x="1744" y="1034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91" name="Picture 91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" y="505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Line 92"/>
            <p:cNvSpPr>
              <a:spLocks noChangeAspect="1" noChangeShapeType="1"/>
            </p:cNvSpPr>
            <p:nvPr/>
          </p:nvSpPr>
          <p:spPr bwMode="auto">
            <a:xfrm rot="5400000">
              <a:off x="1849" y="648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93" name="Line 93"/>
            <p:cNvSpPr>
              <a:spLocks noChangeAspect="1" noChangeShapeType="1"/>
            </p:cNvSpPr>
            <p:nvPr/>
          </p:nvSpPr>
          <p:spPr bwMode="auto">
            <a:xfrm rot="5400000">
              <a:off x="1847" y="937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94" name="Picture 94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704"/>
              <a:ext cx="1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95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" y="985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Line 96"/>
            <p:cNvSpPr>
              <a:spLocks noChangeAspect="1" noChangeShapeType="1"/>
            </p:cNvSpPr>
            <p:nvPr/>
          </p:nvSpPr>
          <p:spPr bwMode="auto">
            <a:xfrm rot="5400000">
              <a:off x="1845" y="1128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97" name="Line 97"/>
            <p:cNvSpPr>
              <a:spLocks noChangeAspect="1" noChangeShapeType="1"/>
            </p:cNvSpPr>
            <p:nvPr/>
          </p:nvSpPr>
          <p:spPr bwMode="auto">
            <a:xfrm rot="5400000">
              <a:off x="1843" y="1417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98" name="Picture 98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" y="1184"/>
              <a:ext cx="1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9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" y="1437"/>
              <a:ext cx="17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100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" y="1481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Line 101"/>
            <p:cNvSpPr>
              <a:spLocks noChangeAspect="1" noChangeShapeType="1"/>
            </p:cNvSpPr>
            <p:nvPr/>
          </p:nvSpPr>
          <p:spPr bwMode="auto">
            <a:xfrm>
              <a:off x="983" y="1525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02" name="Line 102"/>
            <p:cNvSpPr>
              <a:spLocks noChangeAspect="1" noChangeShapeType="1"/>
            </p:cNvSpPr>
            <p:nvPr/>
          </p:nvSpPr>
          <p:spPr bwMode="auto">
            <a:xfrm>
              <a:off x="1268" y="1522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103" name="Picture 103" descr="Oatom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" y="1433"/>
              <a:ext cx="17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04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" y="1477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Line 105"/>
            <p:cNvSpPr>
              <a:spLocks noChangeAspect="1" noChangeShapeType="1"/>
            </p:cNvSpPr>
            <p:nvPr/>
          </p:nvSpPr>
          <p:spPr bwMode="auto">
            <a:xfrm>
              <a:off x="1463" y="1521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06" name="Line 106"/>
            <p:cNvSpPr>
              <a:spLocks noChangeAspect="1" noChangeShapeType="1"/>
            </p:cNvSpPr>
            <p:nvPr/>
          </p:nvSpPr>
          <p:spPr bwMode="auto">
            <a:xfrm>
              <a:off x="1748" y="1518"/>
              <a:ext cx="12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pic>
          <p:nvPicPr>
            <p:cNvPr id="107" name="Picture 107" descr="Cuatom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" y="1477"/>
              <a:ext cx="8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" name="Group 108"/>
          <p:cNvGrpSpPr>
            <a:grpSpLocks/>
          </p:cNvGrpSpPr>
          <p:nvPr/>
        </p:nvGrpSpPr>
        <p:grpSpPr bwMode="auto">
          <a:xfrm>
            <a:off x="474663" y="3282950"/>
            <a:ext cx="1951037" cy="1816100"/>
            <a:chOff x="4128" y="2496"/>
            <a:chExt cx="1312" cy="1360"/>
          </a:xfrm>
        </p:grpSpPr>
        <p:sp>
          <p:nvSpPr>
            <p:cNvPr id="109" name="Line 109"/>
            <p:cNvSpPr>
              <a:spLocks noChangeShapeType="1"/>
            </p:cNvSpPr>
            <p:nvPr/>
          </p:nvSpPr>
          <p:spPr bwMode="auto">
            <a:xfrm flipV="1">
              <a:off x="4147" y="2501"/>
              <a:ext cx="160" cy="1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10" name="Line 110"/>
            <p:cNvSpPr>
              <a:spLocks noChangeShapeType="1"/>
            </p:cNvSpPr>
            <p:nvPr/>
          </p:nvSpPr>
          <p:spPr bwMode="auto">
            <a:xfrm flipH="1">
              <a:off x="4694" y="2520"/>
              <a:ext cx="156" cy="16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11" name="Line 111"/>
            <p:cNvSpPr>
              <a:spLocks noChangeShapeType="1"/>
            </p:cNvSpPr>
            <p:nvPr/>
          </p:nvSpPr>
          <p:spPr bwMode="auto">
            <a:xfrm flipH="1">
              <a:off x="4128" y="3106"/>
              <a:ext cx="156" cy="1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12" name="Line 112"/>
            <p:cNvSpPr>
              <a:spLocks noChangeShapeType="1"/>
            </p:cNvSpPr>
            <p:nvPr/>
          </p:nvSpPr>
          <p:spPr bwMode="auto">
            <a:xfrm flipV="1">
              <a:off x="4713" y="3077"/>
              <a:ext cx="161" cy="16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13" name="Line 113"/>
            <p:cNvSpPr>
              <a:spLocks noChangeShapeType="1"/>
            </p:cNvSpPr>
            <p:nvPr/>
          </p:nvSpPr>
          <p:spPr bwMode="auto">
            <a:xfrm flipV="1">
              <a:off x="5280" y="2496"/>
              <a:ext cx="160" cy="1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14" name="Line 114"/>
            <p:cNvSpPr>
              <a:spLocks noChangeShapeType="1"/>
            </p:cNvSpPr>
            <p:nvPr/>
          </p:nvSpPr>
          <p:spPr bwMode="auto">
            <a:xfrm flipH="1">
              <a:off x="5247" y="3106"/>
              <a:ext cx="155" cy="1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15" name="Line 115"/>
            <p:cNvSpPr>
              <a:spLocks noChangeShapeType="1"/>
            </p:cNvSpPr>
            <p:nvPr/>
          </p:nvSpPr>
          <p:spPr bwMode="auto">
            <a:xfrm flipV="1">
              <a:off x="4142" y="3669"/>
              <a:ext cx="161" cy="1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16" name="Line 116"/>
            <p:cNvSpPr>
              <a:spLocks noChangeShapeType="1"/>
            </p:cNvSpPr>
            <p:nvPr/>
          </p:nvSpPr>
          <p:spPr bwMode="auto">
            <a:xfrm flipH="1">
              <a:off x="4675" y="3693"/>
              <a:ext cx="156" cy="16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17" name="Line 117"/>
            <p:cNvSpPr>
              <a:spLocks noChangeShapeType="1"/>
            </p:cNvSpPr>
            <p:nvPr/>
          </p:nvSpPr>
          <p:spPr bwMode="auto">
            <a:xfrm flipV="1">
              <a:off x="5275" y="3664"/>
              <a:ext cx="160" cy="1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</p:grpSp>
      <p:grpSp>
        <p:nvGrpSpPr>
          <p:cNvPr id="118" name="Group 118"/>
          <p:cNvGrpSpPr>
            <a:grpSpLocks/>
          </p:cNvGrpSpPr>
          <p:nvPr/>
        </p:nvGrpSpPr>
        <p:grpSpPr bwMode="auto">
          <a:xfrm>
            <a:off x="906463" y="3684588"/>
            <a:ext cx="1071562" cy="1025525"/>
            <a:chOff x="2256" y="960"/>
            <a:chExt cx="720" cy="768"/>
          </a:xfrm>
        </p:grpSpPr>
        <p:sp>
          <p:nvSpPr>
            <p:cNvPr id="119" name="Oval 119" descr="Light upward diagonal"/>
            <p:cNvSpPr>
              <a:spLocks noChangeArrowheads="1"/>
            </p:cNvSpPr>
            <p:nvPr/>
          </p:nvSpPr>
          <p:spPr bwMode="auto">
            <a:xfrm>
              <a:off x="2256" y="960"/>
              <a:ext cx="720" cy="768"/>
            </a:xfrm>
            <a:prstGeom prst="ellipse">
              <a:avLst/>
            </a:prstGeom>
            <a:pattFill prst="ltUpDiag">
              <a:fgClr>
                <a:srgbClr val="FF0000">
                  <a:alpha val="54901"/>
                </a:srgbClr>
              </a:fgClr>
              <a:bgClr>
                <a:schemeClr val="bg1">
                  <a:alpha val="54901"/>
                </a:schemeClr>
              </a:bgClr>
            </a:patt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20" name="Line 120"/>
            <p:cNvSpPr>
              <a:spLocks noChangeShapeType="1"/>
            </p:cNvSpPr>
            <p:nvPr/>
          </p:nvSpPr>
          <p:spPr bwMode="auto">
            <a:xfrm flipH="1">
              <a:off x="2586" y="1341"/>
              <a:ext cx="146" cy="13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</p:grpSp>
      <p:sp>
        <p:nvSpPr>
          <p:cNvPr id="121" name="Text Box 121"/>
          <p:cNvSpPr txBox="1">
            <a:spLocks noChangeArrowheads="1"/>
          </p:cNvSpPr>
          <p:nvPr/>
        </p:nvSpPr>
        <p:spPr bwMode="auto">
          <a:xfrm>
            <a:off x="796925" y="2862263"/>
            <a:ext cx="140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Hole doping</a:t>
            </a:r>
            <a:endParaRPr lang="en-US" sz="1800" baseline="-25000">
              <a:solidFill>
                <a:schemeClr val="bg1"/>
              </a:solidFill>
            </a:endParaRPr>
          </a:p>
        </p:txBody>
      </p:sp>
      <p:sp>
        <p:nvSpPr>
          <p:cNvPr id="122" name="Text Box 122"/>
          <p:cNvSpPr txBox="1">
            <a:spLocks noChangeArrowheads="1"/>
          </p:cNvSpPr>
          <p:nvPr/>
        </p:nvSpPr>
        <p:spPr bwMode="auto">
          <a:xfrm>
            <a:off x="-26988" y="1395413"/>
            <a:ext cx="36195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O</a:t>
            </a:r>
            <a:endParaRPr lang="en-US" sz="1800" baseline="-25000">
              <a:solidFill>
                <a:schemeClr val="bg1"/>
              </a:solidFill>
            </a:endParaRPr>
          </a:p>
        </p:txBody>
      </p:sp>
      <p:sp>
        <p:nvSpPr>
          <p:cNvPr id="123" name="Text Box 123"/>
          <p:cNvSpPr txBox="1">
            <a:spLocks noChangeArrowheads="1"/>
          </p:cNvSpPr>
          <p:nvPr/>
        </p:nvSpPr>
        <p:spPr bwMode="auto">
          <a:xfrm>
            <a:off x="-20638" y="938213"/>
            <a:ext cx="47625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Cu</a:t>
            </a:r>
            <a:endParaRPr lang="en-US" sz="1800" baseline="-25000">
              <a:solidFill>
                <a:schemeClr val="bg1"/>
              </a:solidFill>
            </a:endParaRPr>
          </a:p>
        </p:txBody>
      </p:sp>
      <p:grpSp>
        <p:nvGrpSpPr>
          <p:cNvPr id="124" name="Group 124"/>
          <p:cNvGrpSpPr>
            <a:grpSpLocks/>
          </p:cNvGrpSpPr>
          <p:nvPr/>
        </p:nvGrpSpPr>
        <p:grpSpPr bwMode="auto">
          <a:xfrm>
            <a:off x="509588" y="3244850"/>
            <a:ext cx="1989137" cy="1874838"/>
            <a:chOff x="1998" y="648"/>
            <a:chExt cx="1338" cy="1404"/>
          </a:xfrm>
        </p:grpSpPr>
        <p:sp>
          <p:nvSpPr>
            <p:cNvPr id="125" name="Line 125"/>
            <p:cNvSpPr>
              <a:spLocks noChangeShapeType="1"/>
            </p:cNvSpPr>
            <p:nvPr/>
          </p:nvSpPr>
          <p:spPr bwMode="auto">
            <a:xfrm flipH="1" flipV="1">
              <a:off x="1998" y="654"/>
              <a:ext cx="114" cy="21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26" name="Line 126"/>
            <p:cNvSpPr>
              <a:spLocks noChangeShapeType="1"/>
            </p:cNvSpPr>
            <p:nvPr/>
          </p:nvSpPr>
          <p:spPr bwMode="auto">
            <a:xfrm flipH="1" flipV="1">
              <a:off x="2598" y="648"/>
              <a:ext cx="42" cy="22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27" name="Line 127"/>
            <p:cNvSpPr>
              <a:spLocks noChangeShapeType="1"/>
            </p:cNvSpPr>
            <p:nvPr/>
          </p:nvSpPr>
          <p:spPr bwMode="auto">
            <a:xfrm flipH="1" flipV="1">
              <a:off x="3096" y="714"/>
              <a:ext cx="162" cy="7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28" name="Line 128"/>
            <p:cNvSpPr>
              <a:spLocks noChangeShapeType="1"/>
            </p:cNvSpPr>
            <p:nvPr/>
          </p:nvSpPr>
          <p:spPr bwMode="auto">
            <a:xfrm>
              <a:off x="3156" y="1266"/>
              <a:ext cx="96" cy="19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29" name="Line 129"/>
            <p:cNvSpPr>
              <a:spLocks noChangeShapeType="1"/>
            </p:cNvSpPr>
            <p:nvPr/>
          </p:nvSpPr>
          <p:spPr bwMode="auto">
            <a:xfrm>
              <a:off x="3102" y="1920"/>
              <a:ext cx="234" cy="6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30" name="Line 130"/>
            <p:cNvSpPr>
              <a:spLocks noChangeShapeType="1"/>
            </p:cNvSpPr>
            <p:nvPr/>
          </p:nvSpPr>
          <p:spPr bwMode="auto">
            <a:xfrm flipH="1">
              <a:off x="2556" y="1866"/>
              <a:ext cx="114" cy="18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31" name="Line 131"/>
            <p:cNvSpPr>
              <a:spLocks noChangeShapeType="1"/>
            </p:cNvSpPr>
            <p:nvPr/>
          </p:nvSpPr>
          <p:spPr bwMode="auto">
            <a:xfrm flipH="1" flipV="1">
              <a:off x="2010" y="1836"/>
              <a:ext cx="96" cy="20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32" name="Line 132"/>
            <p:cNvSpPr>
              <a:spLocks noChangeShapeType="1"/>
            </p:cNvSpPr>
            <p:nvPr/>
          </p:nvSpPr>
          <p:spPr bwMode="auto">
            <a:xfrm flipV="1">
              <a:off x="2022" y="1212"/>
              <a:ext cx="84" cy="22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33" name="Line 133"/>
            <p:cNvSpPr>
              <a:spLocks noChangeShapeType="1"/>
            </p:cNvSpPr>
            <p:nvPr/>
          </p:nvSpPr>
          <p:spPr bwMode="auto">
            <a:xfrm flipV="1">
              <a:off x="2562" y="1254"/>
              <a:ext cx="132" cy="16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</p:grpSp>
      <p:sp>
        <p:nvSpPr>
          <p:cNvPr id="134" name="Text Box 134"/>
          <p:cNvSpPr txBox="1">
            <a:spLocks noChangeArrowheads="1"/>
          </p:cNvSpPr>
          <p:nvPr/>
        </p:nvSpPr>
        <p:spPr bwMode="auto">
          <a:xfrm>
            <a:off x="1022350" y="3849688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ZRS</a:t>
            </a:r>
            <a:endParaRPr lang="en-US" sz="1400" baseline="-25000">
              <a:solidFill>
                <a:srgbClr val="FF0000"/>
              </a:solidFill>
            </a:endParaRPr>
          </a:p>
        </p:txBody>
      </p:sp>
      <p:grpSp>
        <p:nvGrpSpPr>
          <p:cNvPr id="135" name="Group 138"/>
          <p:cNvGrpSpPr>
            <a:grpSpLocks/>
          </p:cNvGrpSpPr>
          <p:nvPr/>
        </p:nvGrpSpPr>
        <p:grpSpPr bwMode="auto">
          <a:xfrm>
            <a:off x="2749550" y="782778"/>
            <a:ext cx="2038350" cy="1793735"/>
            <a:chOff x="1916" y="645"/>
            <a:chExt cx="1341" cy="1182"/>
          </a:xfrm>
        </p:grpSpPr>
        <p:sp>
          <p:nvSpPr>
            <p:cNvPr id="136" name="Line 139"/>
            <p:cNvSpPr>
              <a:spLocks noChangeShapeType="1"/>
            </p:cNvSpPr>
            <p:nvPr/>
          </p:nvSpPr>
          <p:spPr bwMode="auto">
            <a:xfrm>
              <a:off x="1916" y="1592"/>
              <a:ext cx="1276" cy="4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137" name="Arc 140"/>
            <p:cNvSpPr>
              <a:spLocks/>
            </p:cNvSpPr>
            <p:nvPr/>
          </p:nvSpPr>
          <p:spPr bwMode="auto">
            <a:xfrm flipH="1">
              <a:off x="2215" y="993"/>
              <a:ext cx="172" cy="598"/>
            </a:xfrm>
            <a:custGeom>
              <a:avLst/>
              <a:gdLst>
                <a:gd name="T0" fmla="*/ 0 w 43200"/>
                <a:gd name="T1" fmla="*/ 598 h 21825"/>
                <a:gd name="T2" fmla="*/ 172 w 43200"/>
                <a:gd name="T3" fmla="*/ 592 h 21825"/>
                <a:gd name="T4" fmla="*/ 86 w 43200"/>
                <a:gd name="T5" fmla="*/ 592 h 218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825" fill="none" extrusionOk="0">
                  <a:moveTo>
                    <a:pt x="1" y="21824"/>
                  </a:moveTo>
                  <a:cubicBezTo>
                    <a:pt x="0" y="21750"/>
                    <a:pt x="0" y="2167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825" stroke="0" extrusionOk="0">
                  <a:moveTo>
                    <a:pt x="1" y="21824"/>
                  </a:moveTo>
                  <a:cubicBezTo>
                    <a:pt x="0" y="21750"/>
                    <a:pt x="0" y="2167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lnTo>
                    <a:pt x="1" y="21824"/>
                  </a:lnTo>
                  <a:close/>
                </a:path>
              </a:pathLst>
            </a:custGeom>
            <a:solidFill>
              <a:srgbClr val="33CCFF"/>
            </a:solidFill>
            <a:ln w="254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38" name="Arc 141"/>
            <p:cNvSpPr>
              <a:spLocks/>
            </p:cNvSpPr>
            <p:nvPr/>
          </p:nvSpPr>
          <p:spPr bwMode="auto">
            <a:xfrm flipH="1">
              <a:off x="2738" y="1338"/>
              <a:ext cx="171" cy="258"/>
            </a:xfrm>
            <a:custGeom>
              <a:avLst/>
              <a:gdLst>
                <a:gd name="T0" fmla="*/ 0 w 43200"/>
                <a:gd name="T1" fmla="*/ 258 h 21825"/>
                <a:gd name="T2" fmla="*/ 171 w 43200"/>
                <a:gd name="T3" fmla="*/ 255 h 21825"/>
                <a:gd name="T4" fmla="*/ 86 w 43200"/>
                <a:gd name="T5" fmla="*/ 255 h 218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825" fill="none" extrusionOk="0">
                  <a:moveTo>
                    <a:pt x="1" y="21824"/>
                  </a:moveTo>
                  <a:cubicBezTo>
                    <a:pt x="0" y="21750"/>
                    <a:pt x="0" y="2167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825" stroke="0" extrusionOk="0">
                  <a:moveTo>
                    <a:pt x="1" y="21824"/>
                  </a:moveTo>
                  <a:cubicBezTo>
                    <a:pt x="0" y="21750"/>
                    <a:pt x="0" y="2167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lnTo>
                    <a:pt x="1" y="21824"/>
                  </a:lnTo>
                  <a:close/>
                </a:path>
              </a:pathLst>
            </a:custGeom>
            <a:solidFill>
              <a:srgbClr val="33CCFF"/>
            </a:solidFill>
            <a:ln w="254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39" name="Text Box 142"/>
            <p:cNvSpPr txBox="1">
              <a:spLocks noChangeArrowheads="1"/>
            </p:cNvSpPr>
            <p:nvPr/>
          </p:nvSpPr>
          <p:spPr bwMode="auto">
            <a:xfrm>
              <a:off x="2167" y="1582"/>
              <a:ext cx="330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002060"/>
                  </a:solidFill>
                </a:rPr>
                <a:t>NB</a:t>
              </a:r>
              <a:endParaRPr lang="en-US" sz="180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40" name="Text Box 143"/>
            <p:cNvSpPr txBox="1">
              <a:spLocks noChangeArrowheads="1"/>
            </p:cNvSpPr>
            <p:nvPr/>
          </p:nvSpPr>
          <p:spPr bwMode="auto">
            <a:xfrm>
              <a:off x="2686" y="1585"/>
              <a:ext cx="321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002060"/>
                  </a:solidFill>
                </a:rPr>
                <a:t>AB</a:t>
              </a:r>
              <a:endParaRPr lang="en-US" sz="180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41" name="Text Box 144"/>
            <p:cNvSpPr txBox="1">
              <a:spLocks noChangeArrowheads="1"/>
            </p:cNvSpPr>
            <p:nvPr/>
          </p:nvSpPr>
          <p:spPr bwMode="auto">
            <a:xfrm>
              <a:off x="2269" y="645"/>
              <a:ext cx="404" cy="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i="1">
                  <a:solidFill>
                    <a:srgbClr val="002060"/>
                  </a:solidFill>
                </a:rPr>
                <a:t>U=0</a:t>
              </a:r>
              <a:endParaRPr lang="en-US" sz="1800" baseline="-25000">
                <a:solidFill>
                  <a:srgbClr val="002060"/>
                </a:solidFill>
              </a:endParaRPr>
            </a:p>
          </p:txBody>
        </p:sp>
        <p:sp>
          <p:nvSpPr>
            <p:cNvPr id="142" name="Arc 145"/>
            <p:cNvSpPr>
              <a:spLocks/>
            </p:cNvSpPr>
            <p:nvPr/>
          </p:nvSpPr>
          <p:spPr bwMode="auto">
            <a:xfrm flipH="1">
              <a:off x="2046" y="1332"/>
              <a:ext cx="171" cy="258"/>
            </a:xfrm>
            <a:custGeom>
              <a:avLst/>
              <a:gdLst>
                <a:gd name="T0" fmla="*/ 0 w 43200"/>
                <a:gd name="T1" fmla="*/ 258 h 21825"/>
                <a:gd name="T2" fmla="*/ 171 w 43200"/>
                <a:gd name="T3" fmla="*/ 255 h 21825"/>
                <a:gd name="T4" fmla="*/ 86 w 43200"/>
                <a:gd name="T5" fmla="*/ 255 h 218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825" fill="none" extrusionOk="0">
                  <a:moveTo>
                    <a:pt x="1" y="21824"/>
                  </a:moveTo>
                  <a:cubicBezTo>
                    <a:pt x="0" y="21750"/>
                    <a:pt x="0" y="2167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825" stroke="0" extrusionOk="0">
                  <a:moveTo>
                    <a:pt x="1" y="21824"/>
                  </a:moveTo>
                  <a:cubicBezTo>
                    <a:pt x="0" y="21750"/>
                    <a:pt x="0" y="2167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lnTo>
                    <a:pt x="1" y="21824"/>
                  </a:lnTo>
                  <a:close/>
                </a:path>
              </a:pathLst>
            </a:custGeom>
            <a:solidFill>
              <a:srgbClr val="33CCFF"/>
            </a:solidFill>
            <a:ln w="254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43" name="Text Box 146"/>
            <p:cNvSpPr txBox="1">
              <a:spLocks noChangeArrowheads="1"/>
            </p:cNvSpPr>
            <p:nvPr/>
          </p:nvSpPr>
          <p:spPr bwMode="auto">
            <a:xfrm>
              <a:off x="2016" y="1578"/>
              <a:ext cx="222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002060"/>
                  </a:solidFill>
                </a:rPr>
                <a:t>B</a:t>
              </a:r>
            </a:p>
          </p:txBody>
        </p:sp>
        <p:sp>
          <p:nvSpPr>
            <p:cNvPr id="144" name="Rectangle 147"/>
            <p:cNvSpPr>
              <a:spLocks noChangeArrowheads="1"/>
            </p:cNvSpPr>
            <p:nvPr/>
          </p:nvSpPr>
          <p:spPr bwMode="auto">
            <a:xfrm>
              <a:off x="2823" y="1285"/>
              <a:ext cx="114" cy="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45" name="Freeform 148"/>
            <p:cNvSpPr>
              <a:spLocks/>
            </p:cNvSpPr>
            <p:nvPr/>
          </p:nvSpPr>
          <p:spPr bwMode="auto">
            <a:xfrm>
              <a:off x="2823" y="1336"/>
              <a:ext cx="66" cy="255"/>
            </a:xfrm>
            <a:custGeom>
              <a:avLst/>
              <a:gdLst>
                <a:gd name="T0" fmla="*/ 0 w 66"/>
                <a:gd name="T1" fmla="*/ 0 h 255"/>
                <a:gd name="T2" fmla="*/ 57 w 66"/>
                <a:gd name="T3" fmla="*/ 85 h 255"/>
                <a:gd name="T4" fmla="*/ 57 w 66"/>
                <a:gd name="T5" fmla="*/ 255 h 2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255">
                  <a:moveTo>
                    <a:pt x="0" y="0"/>
                  </a:moveTo>
                  <a:cubicBezTo>
                    <a:pt x="24" y="21"/>
                    <a:pt x="48" y="43"/>
                    <a:pt x="57" y="85"/>
                  </a:cubicBezTo>
                  <a:cubicBezTo>
                    <a:pt x="66" y="127"/>
                    <a:pt x="61" y="191"/>
                    <a:pt x="57" y="255"/>
                  </a:cubicBezTo>
                </a:path>
              </a:pathLst>
            </a:custGeom>
            <a:noFill/>
            <a:ln w="19050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46" name="Line 149"/>
            <p:cNvSpPr>
              <a:spLocks noChangeShapeType="1"/>
            </p:cNvSpPr>
            <p:nvPr/>
          </p:nvSpPr>
          <p:spPr bwMode="auto">
            <a:xfrm flipV="1">
              <a:off x="2823" y="1053"/>
              <a:ext cx="0" cy="53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47" name="Text Box 150"/>
            <p:cNvSpPr txBox="1">
              <a:spLocks noChangeArrowheads="1"/>
            </p:cNvSpPr>
            <p:nvPr/>
          </p:nvSpPr>
          <p:spPr bwMode="auto">
            <a:xfrm>
              <a:off x="3058" y="1596"/>
              <a:ext cx="199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sz="1400">
                  <a:solidFill>
                    <a:srgbClr val="002060"/>
                  </a:solidFill>
                </a:rPr>
                <a:t>E</a:t>
              </a:r>
            </a:p>
          </p:txBody>
        </p:sp>
        <p:sp>
          <p:nvSpPr>
            <p:cNvPr id="148" name="Text Box 151"/>
            <p:cNvSpPr txBox="1">
              <a:spLocks noChangeArrowheads="1"/>
            </p:cNvSpPr>
            <p:nvPr/>
          </p:nvSpPr>
          <p:spPr bwMode="auto">
            <a:xfrm>
              <a:off x="2738" y="894"/>
              <a:ext cx="249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sz="1400">
                  <a:solidFill>
                    <a:srgbClr val="002060"/>
                  </a:solidFill>
                </a:rPr>
                <a:t>E</a:t>
              </a:r>
              <a:r>
                <a:rPr lang="it-IT" sz="1400" baseline="-25000">
                  <a:solidFill>
                    <a:srgbClr val="002060"/>
                  </a:solidFill>
                </a:rPr>
                <a:t>F</a:t>
              </a:r>
              <a:endParaRPr lang="it-IT" sz="1400">
                <a:solidFill>
                  <a:srgbClr val="002060"/>
                </a:solidFill>
              </a:endParaRPr>
            </a:p>
          </p:txBody>
        </p:sp>
      </p:grpSp>
      <p:grpSp>
        <p:nvGrpSpPr>
          <p:cNvPr id="149" name="Group 204"/>
          <p:cNvGrpSpPr>
            <a:grpSpLocks/>
          </p:cNvGrpSpPr>
          <p:nvPr/>
        </p:nvGrpSpPr>
        <p:grpSpPr bwMode="auto">
          <a:xfrm>
            <a:off x="5029203" y="641350"/>
            <a:ext cx="3856039" cy="1928813"/>
            <a:chOff x="3161" y="403"/>
            <a:chExt cx="2429" cy="1215"/>
          </a:xfrm>
        </p:grpSpPr>
        <p:grpSp>
          <p:nvGrpSpPr>
            <p:cNvPr id="150" name="Group 205"/>
            <p:cNvGrpSpPr>
              <a:grpSpLocks/>
            </p:cNvGrpSpPr>
            <p:nvPr/>
          </p:nvGrpSpPr>
          <p:grpSpPr bwMode="auto">
            <a:xfrm>
              <a:off x="3161" y="403"/>
              <a:ext cx="1540" cy="1215"/>
              <a:chOff x="3674" y="547"/>
              <a:chExt cx="1660" cy="1261"/>
            </a:xfrm>
          </p:grpSpPr>
          <p:sp>
            <p:nvSpPr>
              <p:cNvPr id="152" name="Line 206"/>
              <p:cNvSpPr>
                <a:spLocks noChangeShapeType="1"/>
              </p:cNvSpPr>
              <p:nvPr/>
            </p:nvSpPr>
            <p:spPr bwMode="auto">
              <a:xfrm>
                <a:off x="3674" y="1581"/>
                <a:ext cx="1531" cy="0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endParaRPr lang="fr-CH"/>
              </a:p>
            </p:txBody>
          </p:sp>
          <p:sp>
            <p:nvSpPr>
              <p:cNvPr id="153" name="Arc 207"/>
              <p:cNvSpPr>
                <a:spLocks/>
              </p:cNvSpPr>
              <p:nvPr/>
            </p:nvSpPr>
            <p:spPr bwMode="auto">
              <a:xfrm flipH="1">
                <a:off x="3973" y="979"/>
                <a:ext cx="172" cy="598"/>
              </a:xfrm>
              <a:custGeom>
                <a:avLst/>
                <a:gdLst>
                  <a:gd name="T0" fmla="*/ 0 w 43200"/>
                  <a:gd name="T1" fmla="*/ 598 h 21825"/>
                  <a:gd name="T2" fmla="*/ 172 w 43200"/>
                  <a:gd name="T3" fmla="*/ 592 h 21825"/>
                  <a:gd name="T4" fmla="*/ 86 w 43200"/>
                  <a:gd name="T5" fmla="*/ 592 h 21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825" fill="none" extrusionOk="0">
                    <a:moveTo>
                      <a:pt x="1" y="21824"/>
                    </a:moveTo>
                    <a:cubicBezTo>
                      <a:pt x="0" y="21750"/>
                      <a:pt x="0" y="2167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25" stroke="0" extrusionOk="0">
                    <a:moveTo>
                      <a:pt x="1" y="21824"/>
                    </a:moveTo>
                    <a:cubicBezTo>
                      <a:pt x="0" y="21750"/>
                      <a:pt x="0" y="2167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" y="21824"/>
                    </a:lnTo>
                    <a:close/>
                  </a:path>
                </a:pathLst>
              </a:custGeom>
              <a:solidFill>
                <a:srgbClr val="33CCFF"/>
              </a:solidFill>
              <a:ln w="2540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54" name="Arc 208"/>
              <p:cNvSpPr>
                <a:spLocks/>
              </p:cNvSpPr>
              <p:nvPr/>
            </p:nvSpPr>
            <p:spPr bwMode="auto">
              <a:xfrm flipH="1">
                <a:off x="4478" y="1319"/>
                <a:ext cx="171" cy="258"/>
              </a:xfrm>
              <a:custGeom>
                <a:avLst/>
                <a:gdLst>
                  <a:gd name="T0" fmla="*/ 0 w 43200"/>
                  <a:gd name="T1" fmla="*/ 258 h 21825"/>
                  <a:gd name="T2" fmla="*/ 171 w 43200"/>
                  <a:gd name="T3" fmla="*/ 255 h 21825"/>
                  <a:gd name="T4" fmla="*/ 86 w 43200"/>
                  <a:gd name="T5" fmla="*/ 255 h 21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825" fill="none" extrusionOk="0">
                    <a:moveTo>
                      <a:pt x="1" y="21824"/>
                    </a:moveTo>
                    <a:cubicBezTo>
                      <a:pt x="0" y="21750"/>
                      <a:pt x="0" y="2167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25" stroke="0" extrusionOk="0">
                    <a:moveTo>
                      <a:pt x="1" y="21824"/>
                    </a:moveTo>
                    <a:cubicBezTo>
                      <a:pt x="0" y="21750"/>
                      <a:pt x="0" y="2167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" y="21824"/>
                    </a:lnTo>
                    <a:close/>
                  </a:path>
                </a:pathLst>
              </a:custGeom>
              <a:solidFill>
                <a:srgbClr val="33CCFF"/>
              </a:solidFill>
              <a:ln w="2540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55" name="Text Box 209"/>
              <p:cNvSpPr txBox="1">
                <a:spLocks noChangeArrowheads="1"/>
              </p:cNvSpPr>
              <p:nvPr/>
            </p:nvSpPr>
            <p:spPr bwMode="auto">
              <a:xfrm>
                <a:off x="3925" y="1564"/>
                <a:ext cx="341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b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2060"/>
                    </a:solidFill>
                  </a:rPr>
                  <a:t>NB</a:t>
                </a:r>
                <a:endParaRPr lang="en-US" sz="1800" baseline="-25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56" name="Text Box 210"/>
              <p:cNvSpPr txBox="1">
                <a:spLocks noChangeArrowheads="1"/>
              </p:cNvSpPr>
              <p:nvPr/>
            </p:nvSpPr>
            <p:spPr bwMode="auto">
              <a:xfrm>
                <a:off x="4358" y="1567"/>
                <a:ext cx="430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b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800" dirty="0" smtClean="0">
                    <a:solidFill>
                      <a:srgbClr val="002060"/>
                    </a:solidFill>
                  </a:rPr>
                  <a:t>LHB</a:t>
                </a:r>
                <a:endParaRPr lang="en-US" sz="1800" baseline="-25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57" name="Text Box 211"/>
              <p:cNvSpPr txBox="1">
                <a:spLocks noChangeArrowheads="1"/>
              </p:cNvSpPr>
              <p:nvPr/>
            </p:nvSpPr>
            <p:spPr bwMode="auto">
              <a:xfrm>
                <a:off x="3835" y="547"/>
                <a:ext cx="1499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b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800" i="1" dirty="0">
                    <a:solidFill>
                      <a:srgbClr val="002060"/>
                    </a:solidFill>
                  </a:rPr>
                  <a:t>U&gt;W, Mott insulator</a:t>
                </a:r>
                <a:endParaRPr lang="en-US" sz="1800" baseline="-25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58" name="Arc 212"/>
              <p:cNvSpPr>
                <a:spLocks/>
              </p:cNvSpPr>
              <p:nvPr/>
            </p:nvSpPr>
            <p:spPr bwMode="auto">
              <a:xfrm flipH="1">
                <a:off x="3804" y="1315"/>
                <a:ext cx="171" cy="258"/>
              </a:xfrm>
              <a:custGeom>
                <a:avLst/>
                <a:gdLst>
                  <a:gd name="T0" fmla="*/ 0 w 43200"/>
                  <a:gd name="T1" fmla="*/ 258 h 21825"/>
                  <a:gd name="T2" fmla="*/ 171 w 43200"/>
                  <a:gd name="T3" fmla="*/ 255 h 21825"/>
                  <a:gd name="T4" fmla="*/ 86 w 43200"/>
                  <a:gd name="T5" fmla="*/ 255 h 21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825" fill="none" extrusionOk="0">
                    <a:moveTo>
                      <a:pt x="1" y="21824"/>
                    </a:moveTo>
                    <a:cubicBezTo>
                      <a:pt x="0" y="21750"/>
                      <a:pt x="0" y="2167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25" stroke="0" extrusionOk="0">
                    <a:moveTo>
                      <a:pt x="1" y="21824"/>
                    </a:moveTo>
                    <a:cubicBezTo>
                      <a:pt x="0" y="21750"/>
                      <a:pt x="0" y="2167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" y="21824"/>
                    </a:lnTo>
                    <a:close/>
                  </a:path>
                </a:pathLst>
              </a:custGeom>
              <a:solidFill>
                <a:srgbClr val="33CCFF"/>
              </a:solidFill>
              <a:ln w="2540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59" name="Text Box 213"/>
              <p:cNvSpPr txBox="1">
                <a:spLocks noChangeArrowheads="1"/>
              </p:cNvSpPr>
              <p:nvPr/>
            </p:nvSpPr>
            <p:spPr bwMode="auto">
              <a:xfrm>
                <a:off x="3774" y="1568"/>
                <a:ext cx="229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b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2060"/>
                    </a:solidFill>
                  </a:rPr>
                  <a:t>B</a:t>
                </a:r>
              </a:p>
            </p:txBody>
          </p:sp>
          <p:sp>
            <p:nvSpPr>
              <p:cNvPr id="160" name="Text Box 214"/>
              <p:cNvSpPr txBox="1">
                <a:spLocks noChangeArrowheads="1"/>
              </p:cNvSpPr>
              <p:nvPr/>
            </p:nvSpPr>
            <p:spPr bwMode="auto">
              <a:xfrm>
                <a:off x="5092" y="1575"/>
                <a:ext cx="206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it-IT" sz="1400">
                    <a:solidFill>
                      <a:srgbClr val="002060"/>
                    </a:solidFill>
                  </a:rPr>
                  <a:t>E</a:t>
                </a:r>
              </a:p>
            </p:txBody>
          </p:sp>
          <p:sp>
            <p:nvSpPr>
              <p:cNvPr id="161" name="Text Box 215"/>
              <p:cNvSpPr txBox="1">
                <a:spLocks noChangeArrowheads="1"/>
              </p:cNvSpPr>
              <p:nvPr/>
            </p:nvSpPr>
            <p:spPr bwMode="auto">
              <a:xfrm>
                <a:off x="4644" y="970"/>
                <a:ext cx="212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it-IT" sz="1400" i="1" dirty="0">
                    <a:solidFill>
                      <a:srgbClr val="002060"/>
                    </a:solidFill>
                  </a:rPr>
                  <a:t>U</a:t>
                </a:r>
              </a:p>
            </p:txBody>
          </p:sp>
          <p:sp>
            <p:nvSpPr>
              <p:cNvPr id="162" name="Arc 216"/>
              <p:cNvSpPr>
                <a:spLocks/>
              </p:cNvSpPr>
              <p:nvPr/>
            </p:nvSpPr>
            <p:spPr bwMode="auto">
              <a:xfrm flipH="1">
                <a:off x="4834" y="1315"/>
                <a:ext cx="171" cy="258"/>
              </a:xfrm>
              <a:custGeom>
                <a:avLst/>
                <a:gdLst>
                  <a:gd name="T0" fmla="*/ 0 w 43200"/>
                  <a:gd name="T1" fmla="*/ 258 h 21825"/>
                  <a:gd name="T2" fmla="*/ 171 w 43200"/>
                  <a:gd name="T3" fmla="*/ 255 h 21825"/>
                  <a:gd name="T4" fmla="*/ 86 w 43200"/>
                  <a:gd name="T5" fmla="*/ 255 h 21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825" fill="none" extrusionOk="0">
                    <a:moveTo>
                      <a:pt x="1" y="21824"/>
                    </a:moveTo>
                    <a:cubicBezTo>
                      <a:pt x="0" y="21750"/>
                      <a:pt x="0" y="2167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25" stroke="0" extrusionOk="0">
                    <a:moveTo>
                      <a:pt x="1" y="21824"/>
                    </a:moveTo>
                    <a:cubicBezTo>
                      <a:pt x="0" y="21750"/>
                      <a:pt x="0" y="2167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" y="21824"/>
                    </a:lnTo>
                    <a:close/>
                  </a:path>
                </a:pathLst>
              </a:custGeom>
              <a:noFill/>
              <a:ln w="2540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63" name="Text Box 217"/>
              <p:cNvSpPr txBox="1">
                <a:spLocks noChangeArrowheads="1"/>
              </p:cNvSpPr>
              <p:nvPr/>
            </p:nvSpPr>
            <p:spPr bwMode="auto">
              <a:xfrm>
                <a:off x="4736" y="1567"/>
                <a:ext cx="456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b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800" dirty="0" smtClean="0">
                    <a:solidFill>
                      <a:srgbClr val="002060"/>
                    </a:solidFill>
                  </a:rPr>
                  <a:t>UHB</a:t>
                </a:r>
                <a:endParaRPr lang="en-US" sz="1800" baseline="-25000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164" name="Group 218"/>
              <p:cNvGrpSpPr>
                <a:grpSpLocks/>
              </p:cNvGrpSpPr>
              <p:nvPr/>
            </p:nvGrpSpPr>
            <p:grpSpPr bwMode="auto">
              <a:xfrm>
                <a:off x="4558" y="1087"/>
                <a:ext cx="356" cy="226"/>
                <a:chOff x="4558" y="762"/>
                <a:chExt cx="429" cy="551"/>
              </a:xfrm>
            </p:grpSpPr>
            <p:sp>
              <p:nvSpPr>
                <p:cNvPr id="170" name="Line 219"/>
                <p:cNvSpPr>
                  <a:spLocks noChangeShapeType="1"/>
                </p:cNvSpPr>
                <p:nvPr/>
              </p:nvSpPr>
              <p:spPr bwMode="auto">
                <a:xfrm>
                  <a:off x="4558" y="762"/>
                  <a:ext cx="0" cy="551"/>
                </a:xfrm>
                <a:prstGeom prst="line">
                  <a:avLst/>
                </a:prstGeom>
                <a:noFill/>
                <a:ln w="9525">
                  <a:solidFill>
                    <a:srgbClr val="007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171" name="Line 220"/>
                <p:cNvSpPr>
                  <a:spLocks noChangeShapeType="1"/>
                </p:cNvSpPr>
                <p:nvPr/>
              </p:nvSpPr>
              <p:spPr bwMode="auto">
                <a:xfrm>
                  <a:off x="4558" y="889"/>
                  <a:ext cx="429" cy="0"/>
                </a:xfrm>
                <a:prstGeom prst="line">
                  <a:avLst/>
                </a:prstGeom>
                <a:noFill/>
                <a:ln w="12700">
                  <a:solidFill>
                    <a:srgbClr val="0070C0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172" name="Line 221"/>
                <p:cNvSpPr>
                  <a:spLocks noChangeShapeType="1"/>
                </p:cNvSpPr>
                <p:nvPr/>
              </p:nvSpPr>
              <p:spPr bwMode="auto">
                <a:xfrm>
                  <a:off x="4987" y="762"/>
                  <a:ext cx="0" cy="551"/>
                </a:xfrm>
                <a:prstGeom prst="line">
                  <a:avLst/>
                </a:prstGeom>
                <a:noFill/>
                <a:ln w="9525">
                  <a:solidFill>
                    <a:srgbClr val="007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</p:grpSp>
          <p:grpSp>
            <p:nvGrpSpPr>
              <p:cNvPr id="165" name="Group 222"/>
              <p:cNvGrpSpPr>
                <a:grpSpLocks/>
              </p:cNvGrpSpPr>
              <p:nvPr/>
            </p:nvGrpSpPr>
            <p:grpSpPr bwMode="auto">
              <a:xfrm>
                <a:off x="4135" y="880"/>
                <a:ext cx="706" cy="226"/>
                <a:chOff x="4558" y="762"/>
                <a:chExt cx="429" cy="551"/>
              </a:xfrm>
            </p:grpSpPr>
            <p:sp>
              <p:nvSpPr>
                <p:cNvPr id="167" name="Line 223"/>
                <p:cNvSpPr>
                  <a:spLocks noChangeShapeType="1"/>
                </p:cNvSpPr>
                <p:nvPr/>
              </p:nvSpPr>
              <p:spPr bwMode="auto">
                <a:xfrm>
                  <a:off x="4558" y="762"/>
                  <a:ext cx="0" cy="551"/>
                </a:xfrm>
                <a:prstGeom prst="line">
                  <a:avLst/>
                </a:prstGeom>
                <a:noFill/>
                <a:ln w="9525">
                  <a:solidFill>
                    <a:srgbClr val="007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168" name="Line 224"/>
                <p:cNvSpPr>
                  <a:spLocks noChangeShapeType="1"/>
                </p:cNvSpPr>
                <p:nvPr/>
              </p:nvSpPr>
              <p:spPr bwMode="auto">
                <a:xfrm>
                  <a:off x="4558" y="889"/>
                  <a:ext cx="429" cy="0"/>
                </a:xfrm>
                <a:prstGeom prst="line">
                  <a:avLst/>
                </a:prstGeom>
                <a:noFill/>
                <a:ln w="12700">
                  <a:solidFill>
                    <a:srgbClr val="0070C0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169" name="Line 225"/>
                <p:cNvSpPr>
                  <a:spLocks noChangeShapeType="1"/>
                </p:cNvSpPr>
                <p:nvPr/>
              </p:nvSpPr>
              <p:spPr bwMode="auto">
                <a:xfrm>
                  <a:off x="4987" y="762"/>
                  <a:ext cx="0" cy="551"/>
                </a:xfrm>
                <a:prstGeom prst="line">
                  <a:avLst/>
                </a:prstGeom>
                <a:noFill/>
                <a:ln w="9525">
                  <a:solidFill>
                    <a:srgbClr val="007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</p:grpSp>
          <p:sp>
            <p:nvSpPr>
              <p:cNvPr id="166" name="Text Box 226"/>
              <p:cNvSpPr txBox="1">
                <a:spLocks noChangeArrowheads="1"/>
              </p:cNvSpPr>
              <p:nvPr/>
            </p:nvSpPr>
            <p:spPr bwMode="auto">
              <a:xfrm>
                <a:off x="4373" y="739"/>
                <a:ext cx="316" cy="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it-IT" sz="1400" dirty="0">
                    <a:solidFill>
                      <a:srgbClr val="002060"/>
                    </a:solidFill>
                  </a:rPr>
                  <a:t>E</a:t>
                </a:r>
                <a:r>
                  <a:rPr lang="it-IT" sz="1400" baseline="-25000" dirty="0">
                    <a:solidFill>
                      <a:srgbClr val="002060"/>
                    </a:solidFill>
                  </a:rPr>
                  <a:t>CT</a:t>
                </a:r>
                <a:endParaRPr lang="it-IT" sz="14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51" name="Text Box 230"/>
            <p:cNvSpPr txBox="1">
              <a:spLocks noChangeArrowheads="1"/>
            </p:cNvSpPr>
            <p:nvPr/>
          </p:nvSpPr>
          <p:spPr bwMode="auto">
            <a:xfrm>
              <a:off x="4803" y="743"/>
              <a:ext cx="787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it-IT" sz="1800" dirty="0">
                  <a:solidFill>
                    <a:srgbClr val="002060"/>
                  </a:solidFill>
                </a:rPr>
                <a:t>E</a:t>
              </a:r>
              <a:r>
                <a:rPr lang="it-IT" sz="1800" baseline="-25000" dirty="0">
                  <a:solidFill>
                    <a:srgbClr val="002060"/>
                  </a:solidFill>
                </a:rPr>
                <a:t>CT </a:t>
              </a:r>
              <a:r>
                <a:rPr lang="it-IT" sz="1800" dirty="0">
                  <a:solidFill>
                    <a:srgbClr val="002060"/>
                  </a:solidFill>
                </a:rPr>
                <a:t>= 2 eV</a:t>
              </a:r>
            </a:p>
            <a:p>
              <a:pPr algn="ctr" eaLnBrk="1" hangingPunct="1"/>
              <a:r>
                <a:rPr lang="it-IT" sz="1800" dirty="0">
                  <a:solidFill>
                    <a:srgbClr val="002060"/>
                  </a:solidFill>
                </a:rPr>
                <a:t>t = 0.3 eV</a:t>
              </a:r>
            </a:p>
            <a:p>
              <a:pPr algn="ctr" eaLnBrk="1" hangingPunct="1"/>
              <a:r>
                <a:rPr lang="it-IT" sz="1800" dirty="0">
                  <a:solidFill>
                    <a:srgbClr val="002060"/>
                  </a:solidFill>
                </a:rPr>
                <a:t>U = 9 eV</a:t>
              </a:r>
            </a:p>
          </p:txBody>
        </p:sp>
      </p:grpSp>
      <p:grpSp>
        <p:nvGrpSpPr>
          <p:cNvPr id="173" name="Groupe 7"/>
          <p:cNvGrpSpPr/>
          <p:nvPr/>
        </p:nvGrpSpPr>
        <p:grpSpPr>
          <a:xfrm>
            <a:off x="5281650" y="2754313"/>
            <a:ext cx="3281667" cy="2295525"/>
            <a:chOff x="5281650" y="2754313"/>
            <a:chExt cx="3281667" cy="2295525"/>
          </a:xfrm>
        </p:grpSpPr>
        <p:grpSp>
          <p:nvGrpSpPr>
            <p:cNvPr id="174" name="Group 174"/>
            <p:cNvGrpSpPr>
              <a:grpSpLocks/>
            </p:cNvGrpSpPr>
            <p:nvPr/>
          </p:nvGrpSpPr>
          <p:grpSpPr bwMode="auto">
            <a:xfrm>
              <a:off x="5281650" y="2754313"/>
              <a:ext cx="3281667" cy="2295525"/>
              <a:chOff x="3447" y="2463"/>
              <a:chExt cx="2260" cy="1568"/>
            </a:xfrm>
          </p:grpSpPr>
          <p:grpSp>
            <p:nvGrpSpPr>
              <p:cNvPr id="176" name="Group 175"/>
              <p:cNvGrpSpPr>
                <a:grpSpLocks/>
              </p:cNvGrpSpPr>
              <p:nvPr/>
            </p:nvGrpSpPr>
            <p:grpSpPr bwMode="auto">
              <a:xfrm>
                <a:off x="3447" y="2634"/>
                <a:ext cx="2016" cy="1397"/>
                <a:chOff x="3447" y="2634"/>
                <a:chExt cx="2016" cy="1397"/>
              </a:xfrm>
            </p:grpSpPr>
            <p:sp>
              <p:nvSpPr>
                <p:cNvPr id="178" name="Line 176"/>
                <p:cNvSpPr>
                  <a:spLocks noChangeShapeType="1"/>
                </p:cNvSpPr>
                <p:nvPr/>
              </p:nvSpPr>
              <p:spPr bwMode="auto">
                <a:xfrm>
                  <a:off x="3447" y="3784"/>
                  <a:ext cx="2016" cy="0"/>
                </a:xfrm>
                <a:prstGeom prst="line">
                  <a:avLst/>
                </a:prstGeom>
                <a:noFill/>
                <a:ln w="19050">
                  <a:solidFill>
                    <a:srgbClr val="002060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179" name="Arc 177"/>
                <p:cNvSpPr>
                  <a:spLocks/>
                </p:cNvSpPr>
                <p:nvPr/>
              </p:nvSpPr>
              <p:spPr bwMode="auto">
                <a:xfrm flipH="1">
                  <a:off x="3661" y="3435"/>
                  <a:ext cx="258" cy="343"/>
                </a:xfrm>
                <a:custGeom>
                  <a:avLst/>
                  <a:gdLst>
                    <a:gd name="T0" fmla="*/ 0 w 43200"/>
                    <a:gd name="T1" fmla="*/ 343 h 21825"/>
                    <a:gd name="T2" fmla="*/ 258 w 43200"/>
                    <a:gd name="T3" fmla="*/ 339 h 21825"/>
                    <a:gd name="T4" fmla="*/ 129 w 43200"/>
                    <a:gd name="T5" fmla="*/ 339 h 2182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1825" fill="none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1825" stroke="0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" y="21824"/>
                      </a:lnTo>
                      <a:close/>
                    </a:path>
                  </a:pathLst>
                </a:custGeom>
                <a:solidFill>
                  <a:srgbClr val="33CCFF"/>
                </a:solidFill>
                <a:ln w="254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  <p:sp>
              <p:nvSpPr>
                <p:cNvPr id="180" name="Arc 178"/>
                <p:cNvSpPr>
                  <a:spLocks/>
                </p:cNvSpPr>
                <p:nvPr/>
              </p:nvSpPr>
              <p:spPr bwMode="auto">
                <a:xfrm flipH="1">
                  <a:off x="4256" y="3185"/>
                  <a:ext cx="172" cy="598"/>
                </a:xfrm>
                <a:custGeom>
                  <a:avLst/>
                  <a:gdLst>
                    <a:gd name="T0" fmla="*/ 0 w 43200"/>
                    <a:gd name="T1" fmla="*/ 598 h 21825"/>
                    <a:gd name="T2" fmla="*/ 172 w 43200"/>
                    <a:gd name="T3" fmla="*/ 592 h 21825"/>
                    <a:gd name="T4" fmla="*/ 86 w 43200"/>
                    <a:gd name="T5" fmla="*/ 592 h 2182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1825" fill="none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1825" stroke="0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" y="21824"/>
                      </a:lnTo>
                      <a:close/>
                    </a:path>
                  </a:pathLst>
                </a:custGeom>
                <a:solidFill>
                  <a:srgbClr val="33CCFF"/>
                </a:solidFill>
                <a:ln w="254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  <p:sp>
              <p:nvSpPr>
                <p:cNvPr id="181" name="Arc 179"/>
                <p:cNvSpPr>
                  <a:spLocks/>
                </p:cNvSpPr>
                <p:nvPr/>
              </p:nvSpPr>
              <p:spPr bwMode="auto">
                <a:xfrm flipH="1">
                  <a:off x="4434" y="3520"/>
                  <a:ext cx="171" cy="258"/>
                </a:xfrm>
                <a:custGeom>
                  <a:avLst/>
                  <a:gdLst>
                    <a:gd name="T0" fmla="*/ 0 w 43200"/>
                    <a:gd name="T1" fmla="*/ 258 h 21825"/>
                    <a:gd name="T2" fmla="*/ 171 w 43200"/>
                    <a:gd name="T3" fmla="*/ 255 h 21825"/>
                    <a:gd name="T4" fmla="*/ 86 w 43200"/>
                    <a:gd name="T5" fmla="*/ 255 h 2182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1825" fill="none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1825" stroke="0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" y="21824"/>
                      </a:lnTo>
                      <a:close/>
                    </a:path>
                  </a:pathLst>
                </a:custGeom>
                <a:solidFill>
                  <a:srgbClr val="33CCFF"/>
                </a:solidFill>
                <a:ln w="254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  <p:sp>
              <p:nvSpPr>
                <p:cNvPr id="182" name="Line 180"/>
                <p:cNvSpPr>
                  <a:spLocks noChangeShapeType="1"/>
                </p:cNvSpPr>
                <p:nvPr/>
              </p:nvSpPr>
              <p:spPr bwMode="auto">
                <a:xfrm>
                  <a:off x="4820" y="3700"/>
                  <a:ext cx="0" cy="212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183" name="Arc 181"/>
                <p:cNvSpPr>
                  <a:spLocks/>
                </p:cNvSpPr>
                <p:nvPr/>
              </p:nvSpPr>
              <p:spPr bwMode="auto">
                <a:xfrm flipH="1">
                  <a:off x="5034" y="3445"/>
                  <a:ext cx="257" cy="343"/>
                </a:xfrm>
                <a:custGeom>
                  <a:avLst/>
                  <a:gdLst>
                    <a:gd name="T0" fmla="*/ 0 w 43200"/>
                    <a:gd name="T1" fmla="*/ 343 h 21825"/>
                    <a:gd name="T2" fmla="*/ 257 w 43200"/>
                    <a:gd name="T3" fmla="*/ 339 h 21825"/>
                    <a:gd name="T4" fmla="*/ 129 w 43200"/>
                    <a:gd name="T5" fmla="*/ 339 h 2182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1825" fill="none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1825" stroke="0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" y="21824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CC99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  <p:sp>
              <p:nvSpPr>
                <p:cNvPr id="184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4691" y="3441"/>
                  <a:ext cx="296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 i="1">
                      <a:solidFill>
                        <a:srgbClr val="002060"/>
                      </a:solidFill>
                    </a:rPr>
                    <a:t>E</a:t>
                  </a:r>
                  <a:r>
                    <a:rPr lang="en-US" sz="1800" baseline="-25000">
                      <a:solidFill>
                        <a:srgbClr val="002060"/>
                      </a:solidFill>
                    </a:rPr>
                    <a:t>F</a:t>
                  </a:r>
                </a:p>
              </p:txBody>
            </p:sp>
            <p:sp>
              <p:nvSpPr>
                <p:cNvPr id="185" name="Text Box 183"/>
                <p:cNvSpPr txBox="1">
                  <a:spLocks noChangeArrowheads="1"/>
                </p:cNvSpPr>
                <p:nvPr/>
              </p:nvSpPr>
              <p:spPr bwMode="auto">
                <a:xfrm>
                  <a:off x="3619" y="3780"/>
                  <a:ext cx="433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 dirty="0">
                      <a:solidFill>
                        <a:srgbClr val="002060"/>
                      </a:solidFill>
                    </a:rPr>
                    <a:t>LHB</a:t>
                  </a:r>
                  <a:endParaRPr lang="en-US" sz="1800" baseline="-250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86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4991" y="3780"/>
                  <a:ext cx="459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solidFill>
                        <a:srgbClr val="002060"/>
                      </a:solidFill>
                    </a:rPr>
                    <a:t>UHB</a:t>
                  </a:r>
                  <a:endParaRPr lang="en-US" sz="1800" baseline="-250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87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4145" y="3780"/>
                  <a:ext cx="345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 dirty="0">
                      <a:solidFill>
                        <a:srgbClr val="002060"/>
                      </a:solidFill>
                    </a:rPr>
                    <a:t>NB</a:t>
                  </a:r>
                  <a:endParaRPr lang="en-US" sz="1800" baseline="-250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88" name="Text Box 186"/>
                <p:cNvSpPr txBox="1">
                  <a:spLocks noChangeArrowheads="1"/>
                </p:cNvSpPr>
                <p:nvPr/>
              </p:nvSpPr>
              <p:spPr bwMode="auto">
                <a:xfrm>
                  <a:off x="4393" y="3780"/>
                  <a:ext cx="441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 dirty="0">
                      <a:solidFill>
                        <a:srgbClr val="002060"/>
                      </a:solidFill>
                    </a:rPr>
                    <a:t>ZRS</a:t>
                  </a:r>
                  <a:endParaRPr lang="en-US" sz="1800" baseline="-250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89" name="Line 187"/>
                <p:cNvSpPr>
                  <a:spLocks noChangeShapeType="1"/>
                </p:cNvSpPr>
                <p:nvPr/>
              </p:nvSpPr>
              <p:spPr bwMode="auto">
                <a:xfrm>
                  <a:off x="3790" y="2893"/>
                  <a:ext cx="1373" cy="0"/>
                </a:xfrm>
                <a:prstGeom prst="line">
                  <a:avLst/>
                </a:prstGeom>
                <a:noFill/>
                <a:ln w="12700">
                  <a:solidFill>
                    <a:srgbClr val="0070C0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190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4348" y="2634"/>
                  <a:ext cx="240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 i="1">
                      <a:solidFill>
                        <a:srgbClr val="002060"/>
                      </a:solidFill>
                    </a:rPr>
                    <a:t>U</a:t>
                  </a:r>
                  <a:endParaRPr lang="en-US" sz="1800" baseline="-250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1" name="Line 189"/>
                <p:cNvSpPr>
                  <a:spLocks noChangeShapeType="1"/>
                </p:cNvSpPr>
                <p:nvPr/>
              </p:nvSpPr>
              <p:spPr bwMode="auto">
                <a:xfrm>
                  <a:off x="5163" y="2851"/>
                  <a:ext cx="0" cy="594"/>
                </a:xfrm>
                <a:prstGeom prst="line">
                  <a:avLst/>
                </a:prstGeom>
                <a:noFill/>
                <a:ln w="9525">
                  <a:solidFill>
                    <a:srgbClr val="0070C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192" name="Line 190"/>
                <p:cNvSpPr>
                  <a:spLocks noChangeShapeType="1"/>
                </p:cNvSpPr>
                <p:nvPr/>
              </p:nvSpPr>
              <p:spPr bwMode="auto">
                <a:xfrm>
                  <a:off x="3790" y="2851"/>
                  <a:ext cx="0" cy="594"/>
                </a:xfrm>
                <a:prstGeom prst="line">
                  <a:avLst/>
                </a:prstGeom>
                <a:noFill/>
                <a:ln w="9525">
                  <a:solidFill>
                    <a:srgbClr val="0070C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193" name="Line 191"/>
                <p:cNvSpPr>
                  <a:spLocks noChangeShapeType="1"/>
                </p:cNvSpPr>
                <p:nvPr/>
              </p:nvSpPr>
              <p:spPr bwMode="auto">
                <a:xfrm>
                  <a:off x="4605" y="3233"/>
                  <a:ext cx="0" cy="551"/>
                </a:xfrm>
                <a:prstGeom prst="line">
                  <a:avLst/>
                </a:prstGeom>
                <a:noFill/>
                <a:ln w="9525">
                  <a:solidFill>
                    <a:srgbClr val="0070C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194" name="Line 192"/>
                <p:cNvSpPr>
                  <a:spLocks noChangeShapeType="1"/>
                </p:cNvSpPr>
                <p:nvPr/>
              </p:nvSpPr>
              <p:spPr bwMode="auto">
                <a:xfrm>
                  <a:off x="4605" y="3360"/>
                  <a:ext cx="429" cy="0"/>
                </a:xfrm>
                <a:prstGeom prst="line">
                  <a:avLst/>
                </a:prstGeom>
                <a:noFill/>
                <a:ln w="12700">
                  <a:solidFill>
                    <a:srgbClr val="0070C0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195" name="Text Box 193"/>
                <p:cNvSpPr txBox="1">
                  <a:spLocks noChangeArrowheads="1"/>
                </p:cNvSpPr>
                <p:nvPr/>
              </p:nvSpPr>
              <p:spPr bwMode="auto">
                <a:xfrm>
                  <a:off x="4637" y="3102"/>
                  <a:ext cx="372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 dirty="0">
                      <a:solidFill>
                        <a:srgbClr val="002060"/>
                      </a:solidFill>
                    </a:rPr>
                    <a:t>E</a:t>
                  </a:r>
                  <a:r>
                    <a:rPr lang="en-US" sz="1800" baseline="-25000" dirty="0">
                      <a:solidFill>
                        <a:srgbClr val="002060"/>
                      </a:solidFill>
                    </a:rPr>
                    <a:t>CT</a:t>
                  </a:r>
                </a:p>
              </p:txBody>
            </p:sp>
            <p:sp>
              <p:nvSpPr>
                <p:cNvPr id="196" name="Line 194"/>
                <p:cNvSpPr>
                  <a:spLocks noChangeShapeType="1"/>
                </p:cNvSpPr>
                <p:nvPr/>
              </p:nvSpPr>
              <p:spPr bwMode="auto">
                <a:xfrm>
                  <a:off x="5034" y="3233"/>
                  <a:ext cx="0" cy="551"/>
                </a:xfrm>
                <a:prstGeom prst="line">
                  <a:avLst/>
                </a:prstGeom>
                <a:noFill/>
                <a:ln w="9525">
                  <a:solidFill>
                    <a:srgbClr val="0070C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197" name="Arc 195"/>
                <p:cNvSpPr>
                  <a:spLocks/>
                </p:cNvSpPr>
                <p:nvPr/>
              </p:nvSpPr>
              <p:spPr bwMode="auto">
                <a:xfrm flipH="1">
                  <a:off x="4087" y="3518"/>
                  <a:ext cx="171" cy="258"/>
                </a:xfrm>
                <a:custGeom>
                  <a:avLst/>
                  <a:gdLst>
                    <a:gd name="T0" fmla="*/ 0 w 43200"/>
                    <a:gd name="T1" fmla="*/ 258 h 21825"/>
                    <a:gd name="T2" fmla="*/ 171 w 43200"/>
                    <a:gd name="T3" fmla="*/ 255 h 21825"/>
                    <a:gd name="T4" fmla="*/ 86 w 43200"/>
                    <a:gd name="T5" fmla="*/ 255 h 2182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1825" fill="none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1825" stroke="0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" y="21824"/>
                      </a:lnTo>
                      <a:close/>
                    </a:path>
                  </a:pathLst>
                </a:custGeom>
                <a:solidFill>
                  <a:srgbClr val="33CCFF"/>
                </a:solidFill>
                <a:ln w="254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  <p:sp>
              <p:nvSpPr>
                <p:cNvPr id="198" name="Text Box 196"/>
                <p:cNvSpPr txBox="1">
                  <a:spLocks noChangeArrowheads="1"/>
                </p:cNvSpPr>
                <p:nvPr/>
              </p:nvSpPr>
              <p:spPr bwMode="auto">
                <a:xfrm>
                  <a:off x="4026" y="3777"/>
                  <a:ext cx="223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solidFill>
                        <a:srgbClr val="002060"/>
                      </a:solidFill>
                    </a:rPr>
                    <a:t>T</a:t>
                  </a:r>
                </a:p>
              </p:txBody>
            </p:sp>
          </p:grpSp>
          <p:sp>
            <p:nvSpPr>
              <p:cNvPr id="177" name="Text Box 197"/>
              <p:cNvSpPr txBox="1">
                <a:spLocks noChangeArrowheads="1"/>
              </p:cNvSpPr>
              <p:nvPr/>
            </p:nvSpPr>
            <p:spPr bwMode="auto">
              <a:xfrm>
                <a:off x="3451" y="2463"/>
                <a:ext cx="225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it-IT" sz="1800" dirty="0" smtClean="0">
                    <a:solidFill>
                      <a:srgbClr val="002060"/>
                    </a:solidFill>
                  </a:rPr>
                  <a:t>Doping   hybridization</a:t>
                </a:r>
                <a:r>
                  <a:rPr lang="it-IT" sz="1800" dirty="0">
                    <a:solidFill>
                      <a:srgbClr val="002060"/>
                    </a:solidFill>
                  </a:rPr>
                  <a:t>, splits B</a:t>
                </a:r>
              </a:p>
            </p:txBody>
          </p:sp>
        </p:grpSp>
        <p:sp>
          <p:nvSpPr>
            <p:cNvPr id="175" name="Flèche droite 5"/>
            <p:cNvSpPr/>
            <p:nvPr/>
          </p:nvSpPr>
          <p:spPr>
            <a:xfrm>
              <a:off x="6132094" y="2938775"/>
              <a:ext cx="127715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199" name="Groupe 6"/>
          <p:cNvGrpSpPr/>
          <p:nvPr/>
        </p:nvGrpSpPr>
        <p:grpSpPr>
          <a:xfrm>
            <a:off x="2684463" y="3171825"/>
            <a:ext cx="2554287" cy="1873250"/>
            <a:chOff x="2684463" y="3171825"/>
            <a:chExt cx="2554287" cy="1873250"/>
          </a:xfrm>
        </p:grpSpPr>
        <p:grpSp>
          <p:nvGrpSpPr>
            <p:cNvPr id="200" name="Groupe 2"/>
            <p:cNvGrpSpPr/>
            <p:nvPr/>
          </p:nvGrpSpPr>
          <p:grpSpPr>
            <a:xfrm>
              <a:off x="2684463" y="3171825"/>
              <a:ext cx="2554287" cy="1873250"/>
              <a:chOff x="2684463" y="3171825"/>
              <a:chExt cx="2554287" cy="1873250"/>
            </a:xfrm>
          </p:grpSpPr>
          <p:grpSp>
            <p:nvGrpSpPr>
              <p:cNvPr id="207" name="Group 152"/>
              <p:cNvGrpSpPr>
                <a:grpSpLocks/>
              </p:cNvGrpSpPr>
              <p:nvPr/>
            </p:nvGrpSpPr>
            <p:grpSpPr bwMode="auto">
              <a:xfrm>
                <a:off x="2684463" y="3171825"/>
                <a:ext cx="2554287" cy="1873250"/>
                <a:chOff x="1755" y="2053"/>
                <a:chExt cx="1725" cy="1268"/>
              </a:xfrm>
            </p:grpSpPr>
            <p:sp>
              <p:nvSpPr>
                <p:cNvPr id="209" name="Line 153"/>
                <p:cNvSpPr>
                  <a:spLocks noChangeShapeType="1"/>
                </p:cNvSpPr>
                <p:nvPr/>
              </p:nvSpPr>
              <p:spPr bwMode="auto">
                <a:xfrm>
                  <a:off x="1835" y="3094"/>
                  <a:ext cx="1531" cy="0"/>
                </a:xfrm>
                <a:prstGeom prst="line">
                  <a:avLst/>
                </a:prstGeom>
                <a:noFill/>
                <a:ln w="19050">
                  <a:solidFill>
                    <a:srgbClr val="002060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b"/>
                <a:lstStyle/>
                <a:p>
                  <a:endParaRPr lang="fr-CH"/>
                </a:p>
              </p:txBody>
            </p:sp>
            <p:sp>
              <p:nvSpPr>
                <p:cNvPr id="210" name="Arc 154"/>
                <p:cNvSpPr>
                  <a:spLocks/>
                </p:cNvSpPr>
                <p:nvPr/>
              </p:nvSpPr>
              <p:spPr bwMode="auto">
                <a:xfrm flipH="1">
                  <a:off x="2550" y="2492"/>
                  <a:ext cx="172" cy="598"/>
                </a:xfrm>
                <a:custGeom>
                  <a:avLst/>
                  <a:gdLst>
                    <a:gd name="T0" fmla="*/ 0 w 43200"/>
                    <a:gd name="T1" fmla="*/ 598 h 21825"/>
                    <a:gd name="T2" fmla="*/ 172 w 43200"/>
                    <a:gd name="T3" fmla="*/ 592 h 21825"/>
                    <a:gd name="T4" fmla="*/ 86 w 43200"/>
                    <a:gd name="T5" fmla="*/ 592 h 2182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1825" fill="none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1825" stroke="0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" y="21824"/>
                      </a:lnTo>
                      <a:close/>
                    </a:path>
                  </a:pathLst>
                </a:custGeom>
                <a:solidFill>
                  <a:srgbClr val="33CCFF"/>
                </a:solidFill>
                <a:ln w="254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  <p:sp>
              <p:nvSpPr>
                <p:cNvPr id="211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2502" y="3068"/>
                  <a:ext cx="339" cy="2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FF33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solidFill>
                        <a:srgbClr val="002060"/>
                      </a:solidFill>
                    </a:rPr>
                    <a:t>NB</a:t>
                  </a:r>
                  <a:endParaRPr lang="en-US" sz="1800" baseline="-250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12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1996" y="2053"/>
                  <a:ext cx="1484" cy="2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FF33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 i="1" dirty="0">
                      <a:solidFill>
                        <a:srgbClr val="002060"/>
                      </a:solidFill>
                    </a:rPr>
                    <a:t>U&gt;E</a:t>
                  </a:r>
                  <a:r>
                    <a:rPr lang="en-US" sz="1800" i="1" baseline="-25000" dirty="0">
                      <a:solidFill>
                        <a:srgbClr val="002060"/>
                      </a:solidFill>
                    </a:rPr>
                    <a:t>CT</a:t>
                  </a:r>
                  <a:r>
                    <a:rPr lang="en-US" sz="1800" i="1" dirty="0">
                      <a:solidFill>
                        <a:srgbClr val="002060"/>
                      </a:solidFill>
                    </a:rPr>
                    <a:t>, CT insulator</a:t>
                  </a:r>
                  <a:endParaRPr lang="en-US" sz="1800" baseline="-250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13" name="Arc 157"/>
                <p:cNvSpPr>
                  <a:spLocks/>
                </p:cNvSpPr>
                <p:nvPr/>
              </p:nvSpPr>
              <p:spPr bwMode="auto">
                <a:xfrm flipH="1">
                  <a:off x="2381" y="2828"/>
                  <a:ext cx="171" cy="258"/>
                </a:xfrm>
                <a:custGeom>
                  <a:avLst/>
                  <a:gdLst>
                    <a:gd name="T0" fmla="*/ 0 w 43200"/>
                    <a:gd name="T1" fmla="*/ 258 h 21825"/>
                    <a:gd name="T2" fmla="*/ 171 w 43200"/>
                    <a:gd name="T3" fmla="*/ 255 h 21825"/>
                    <a:gd name="T4" fmla="*/ 86 w 43200"/>
                    <a:gd name="T5" fmla="*/ 255 h 2182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1825" fill="none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1825" stroke="0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" y="21824"/>
                      </a:lnTo>
                      <a:close/>
                    </a:path>
                  </a:pathLst>
                </a:custGeom>
                <a:solidFill>
                  <a:srgbClr val="33CCFF"/>
                </a:solidFill>
                <a:ln w="254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  <p:sp>
              <p:nvSpPr>
                <p:cNvPr id="214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2351" y="3065"/>
                  <a:ext cx="227" cy="2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FF33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solidFill>
                        <a:srgbClr val="002060"/>
                      </a:solidFill>
                    </a:rPr>
                    <a:t>B</a:t>
                  </a:r>
                </a:p>
              </p:txBody>
            </p:sp>
            <p:sp>
              <p:nvSpPr>
                <p:cNvPr id="215" name="Text Box 159"/>
                <p:cNvSpPr txBox="1">
                  <a:spLocks noChangeArrowheads="1"/>
                </p:cNvSpPr>
                <p:nvPr/>
              </p:nvSpPr>
              <p:spPr bwMode="auto">
                <a:xfrm>
                  <a:off x="3237" y="3080"/>
                  <a:ext cx="205" cy="2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FF33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it-IT" sz="1400">
                      <a:solidFill>
                        <a:srgbClr val="002060"/>
                      </a:solidFill>
                    </a:rPr>
                    <a:t>E</a:t>
                  </a:r>
                </a:p>
              </p:txBody>
            </p:sp>
            <p:sp>
              <p:nvSpPr>
                <p:cNvPr id="216" name="Arc 160"/>
                <p:cNvSpPr>
                  <a:spLocks/>
                </p:cNvSpPr>
                <p:nvPr/>
              </p:nvSpPr>
              <p:spPr bwMode="auto">
                <a:xfrm flipH="1">
                  <a:off x="2995" y="2828"/>
                  <a:ext cx="171" cy="258"/>
                </a:xfrm>
                <a:custGeom>
                  <a:avLst/>
                  <a:gdLst>
                    <a:gd name="T0" fmla="*/ 0 w 43200"/>
                    <a:gd name="T1" fmla="*/ 258 h 21825"/>
                    <a:gd name="T2" fmla="*/ 171 w 43200"/>
                    <a:gd name="T3" fmla="*/ 255 h 21825"/>
                    <a:gd name="T4" fmla="*/ 86 w 43200"/>
                    <a:gd name="T5" fmla="*/ 255 h 2182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1825" fill="none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1825" stroke="0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" y="218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25400">
                      <a:solidFill>
                        <a:srgbClr val="FF33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  <p:sp>
              <p:nvSpPr>
                <p:cNvPr id="217" name="Text Box 161"/>
                <p:cNvSpPr txBox="1">
                  <a:spLocks noChangeArrowheads="1"/>
                </p:cNvSpPr>
                <p:nvPr/>
              </p:nvSpPr>
              <p:spPr bwMode="auto">
                <a:xfrm>
                  <a:off x="2896" y="3071"/>
                  <a:ext cx="454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FF33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 dirty="0" smtClean="0">
                      <a:solidFill>
                        <a:srgbClr val="002060"/>
                      </a:solidFill>
                    </a:rPr>
                    <a:t>UHB</a:t>
                  </a:r>
                  <a:endParaRPr lang="en-US" sz="1800" baseline="-25000" dirty="0">
                    <a:solidFill>
                      <a:srgbClr val="002060"/>
                    </a:solidFill>
                  </a:endParaRPr>
                </a:p>
              </p:txBody>
            </p:sp>
            <p:grpSp>
              <p:nvGrpSpPr>
                <p:cNvPr id="218" name="Group 162"/>
                <p:cNvGrpSpPr>
                  <a:grpSpLocks/>
                </p:cNvGrpSpPr>
                <p:nvPr/>
              </p:nvGrpSpPr>
              <p:grpSpPr bwMode="auto">
                <a:xfrm>
                  <a:off x="2719" y="2600"/>
                  <a:ext cx="356" cy="226"/>
                  <a:chOff x="4558" y="762"/>
                  <a:chExt cx="429" cy="551"/>
                </a:xfrm>
              </p:grpSpPr>
              <p:sp>
                <p:nvSpPr>
                  <p:cNvPr id="227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4558" y="762"/>
                    <a:ext cx="0" cy="551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33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b"/>
                  <a:lstStyle/>
                  <a:p>
                    <a:endParaRPr lang="fr-CH"/>
                  </a:p>
                </p:txBody>
              </p:sp>
              <p:sp>
                <p:nvSpPr>
                  <p:cNvPr id="228" name="Line 164"/>
                  <p:cNvSpPr>
                    <a:spLocks noChangeShapeType="1"/>
                  </p:cNvSpPr>
                  <p:nvPr/>
                </p:nvSpPr>
                <p:spPr bwMode="auto">
                  <a:xfrm>
                    <a:off x="4558" y="889"/>
                    <a:ext cx="4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FF3300"/>
                        </a:solidFill>
                        <a:round/>
                        <a:headEnd type="triangle" w="med" len="med"/>
                        <a:tailEnd type="triangl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b"/>
                  <a:lstStyle/>
                  <a:p>
                    <a:endParaRPr lang="fr-CH"/>
                  </a:p>
                </p:txBody>
              </p:sp>
              <p:sp>
                <p:nvSpPr>
                  <p:cNvPr id="229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4987" y="762"/>
                    <a:ext cx="0" cy="551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33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b"/>
                  <a:lstStyle/>
                  <a:p>
                    <a:endParaRPr lang="fr-CH"/>
                  </a:p>
                </p:txBody>
              </p:sp>
            </p:grpSp>
            <p:grpSp>
              <p:nvGrpSpPr>
                <p:cNvPr id="219" name="Group 166"/>
                <p:cNvGrpSpPr>
                  <a:grpSpLocks/>
                </p:cNvGrpSpPr>
                <p:nvPr/>
              </p:nvGrpSpPr>
              <p:grpSpPr bwMode="auto">
                <a:xfrm>
                  <a:off x="1996" y="2377"/>
                  <a:ext cx="1006" cy="475"/>
                  <a:chOff x="4558" y="762"/>
                  <a:chExt cx="429" cy="551"/>
                </a:xfrm>
              </p:grpSpPr>
              <p:sp>
                <p:nvSpPr>
                  <p:cNvPr id="224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4558" y="762"/>
                    <a:ext cx="0" cy="551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33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b"/>
                  <a:lstStyle/>
                  <a:p>
                    <a:endParaRPr lang="fr-CH"/>
                  </a:p>
                </p:txBody>
              </p:sp>
              <p:sp>
                <p:nvSpPr>
                  <p:cNvPr id="225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4558" y="889"/>
                    <a:ext cx="4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FF3300"/>
                        </a:solidFill>
                        <a:round/>
                        <a:headEnd type="triangle" w="med" len="med"/>
                        <a:tailEnd type="triangl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b"/>
                  <a:lstStyle/>
                  <a:p>
                    <a:endParaRPr lang="fr-CH"/>
                  </a:p>
                </p:txBody>
              </p:sp>
              <p:sp>
                <p:nvSpPr>
                  <p:cNvPr id="226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4987" y="762"/>
                    <a:ext cx="0" cy="551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33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b"/>
                  <a:lstStyle/>
                  <a:p>
                    <a:endParaRPr lang="fr-CH"/>
                  </a:p>
                </p:txBody>
              </p:sp>
            </p:grpSp>
            <p:sp>
              <p:nvSpPr>
                <p:cNvPr id="220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422" y="2267"/>
                  <a:ext cx="212" cy="2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FF33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it-IT" sz="1400" i="1" dirty="0">
                      <a:solidFill>
                        <a:srgbClr val="002060"/>
                      </a:solidFill>
                    </a:rPr>
                    <a:t>U</a:t>
                  </a:r>
                </a:p>
              </p:txBody>
            </p:sp>
            <p:sp>
              <p:nvSpPr>
                <p:cNvPr id="221" name="Arc 171"/>
                <p:cNvSpPr>
                  <a:spLocks/>
                </p:cNvSpPr>
                <p:nvPr/>
              </p:nvSpPr>
              <p:spPr bwMode="auto">
                <a:xfrm flipH="1">
                  <a:off x="1879" y="2832"/>
                  <a:ext cx="171" cy="258"/>
                </a:xfrm>
                <a:custGeom>
                  <a:avLst/>
                  <a:gdLst>
                    <a:gd name="T0" fmla="*/ 0 w 43200"/>
                    <a:gd name="T1" fmla="*/ 258 h 21825"/>
                    <a:gd name="T2" fmla="*/ 171 w 43200"/>
                    <a:gd name="T3" fmla="*/ 255 h 21825"/>
                    <a:gd name="T4" fmla="*/ 86 w 43200"/>
                    <a:gd name="T5" fmla="*/ 255 h 2182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1825" fill="none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1825" stroke="0" extrusionOk="0">
                      <a:moveTo>
                        <a:pt x="1" y="21824"/>
                      </a:moveTo>
                      <a:cubicBezTo>
                        <a:pt x="0" y="21750"/>
                        <a:pt x="0" y="216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" y="21824"/>
                      </a:lnTo>
                      <a:close/>
                    </a:path>
                  </a:pathLst>
                </a:custGeom>
                <a:solidFill>
                  <a:srgbClr val="33CCFF"/>
                </a:solidFill>
                <a:ln w="254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  <p:sp>
              <p:nvSpPr>
                <p:cNvPr id="222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2689" y="2453"/>
                  <a:ext cx="314" cy="2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FF33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it-IT" sz="1400" dirty="0">
                      <a:solidFill>
                        <a:srgbClr val="002060"/>
                      </a:solidFill>
                    </a:rPr>
                    <a:t>E</a:t>
                  </a:r>
                  <a:r>
                    <a:rPr lang="it-IT" sz="1400" baseline="-25000" dirty="0">
                      <a:solidFill>
                        <a:srgbClr val="002060"/>
                      </a:solidFill>
                    </a:rPr>
                    <a:t>CT</a:t>
                  </a:r>
                  <a:endParaRPr lang="it-IT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23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1755" y="3063"/>
                  <a:ext cx="4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FF33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b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800" dirty="0" smtClean="0">
                      <a:solidFill>
                        <a:srgbClr val="002060"/>
                      </a:solidFill>
                    </a:rPr>
                    <a:t>LHB</a:t>
                  </a:r>
                  <a:endParaRPr lang="en-US" sz="1800" baseline="-25000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208" name="Arc 181"/>
              <p:cNvSpPr>
                <a:spLocks/>
              </p:cNvSpPr>
              <p:nvPr/>
            </p:nvSpPr>
            <p:spPr bwMode="auto">
              <a:xfrm flipH="1">
                <a:off x="4485416" y="4197350"/>
                <a:ext cx="373179" cy="502146"/>
              </a:xfrm>
              <a:custGeom>
                <a:avLst/>
                <a:gdLst>
                  <a:gd name="T0" fmla="*/ 0 w 43200"/>
                  <a:gd name="T1" fmla="*/ 343 h 21825"/>
                  <a:gd name="T2" fmla="*/ 257 w 43200"/>
                  <a:gd name="T3" fmla="*/ 339 h 21825"/>
                  <a:gd name="T4" fmla="*/ 129 w 43200"/>
                  <a:gd name="T5" fmla="*/ 339 h 21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825" fill="none" extrusionOk="0">
                    <a:moveTo>
                      <a:pt x="1" y="21824"/>
                    </a:moveTo>
                    <a:cubicBezTo>
                      <a:pt x="0" y="21750"/>
                      <a:pt x="0" y="2167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25" stroke="0" extrusionOk="0">
                    <a:moveTo>
                      <a:pt x="1" y="21824"/>
                    </a:moveTo>
                    <a:cubicBezTo>
                      <a:pt x="0" y="21750"/>
                      <a:pt x="0" y="2167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lnTo>
                      <a:pt x="1" y="21824"/>
                    </a:lnTo>
                    <a:close/>
                  </a:path>
                </a:pathLst>
              </a:custGeom>
              <a:noFill/>
              <a:ln w="2540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CC99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sp>
          <p:nvSpPr>
            <p:cNvPr id="201" name="Line 191"/>
            <p:cNvSpPr>
              <a:spLocks noChangeShapeType="1"/>
            </p:cNvSpPr>
            <p:nvPr/>
          </p:nvSpPr>
          <p:spPr bwMode="auto">
            <a:xfrm>
              <a:off x="4116344" y="3979923"/>
              <a:ext cx="0" cy="620729"/>
            </a:xfrm>
            <a:prstGeom prst="line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202" name="Line 192"/>
            <p:cNvSpPr>
              <a:spLocks noChangeShapeType="1"/>
            </p:cNvSpPr>
            <p:nvPr/>
          </p:nvSpPr>
          <p:spPr bwMode="auto">
            <a:xfrm>
              <a:off x="4111902" y="4074015"/>
              <a:ext cx="369344" cy="0"/>
            </a:xfrm>
            <a:prstGeom prst="line">
              <a:avLst/>
            </a:prstGeom>
            <a:noFill/>
            <a:ln w="12700">
              <a:solidFill>
                <a:srgbClr val="0070C0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203" name="Line 194"/>
            <p:cNvSpPr>
              <a:spLocks noChangeShapeType="1"/>
            </p:cNvSpPr>
            <p:nvPr/>
          </p:nvSpPr>
          <p:spPr bwMode="auto">
            <a:xfrm>
              <a:off x="4481246" y="4002088"/>
              <a:ext cx="0" cy="739716"/>
            </a:xfrm>
            <a:prstGeom prst="line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204" name="Line 187"/>
            <p:cNvSpPr>
              <a:spLocks noChangeShapeType="1"/>
            </p:cNvSpPr>
            <p:nvPr/>
          </p:nvSpPr>
          <p:spPr bwMode="auto">
            <a:xfrm>
              <a:off x="3001343" y="3744139"/>
              <a:ext cx="1645850" cy="0"/>
            </a:xfrm>
            <a:prstGeom prst="line">
              <a:avLst/>
            </a:prstGeom>
            <a:noFill/>
            <a:ln w="12700">
              <a:solidFill>
                <a:srgbClr val="0070C0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205" name="Line 189"/>
            <p:cNvSpPr>
              <a:spLocks noChangeShapeType="1"/>
            </p:cNvSpPr>
            <p:nvPr/>
          </p:nvSpPr>
          <p:spPr bwMode="auto">
            <a:xfrm>
              <a:off x="4672005" y="3650478"/>
              <a:ext cx="0" cy="572657"/>
            </a:xfrm>
            <a:prstGeom prst="line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  <p:sp>
          <p:nvSpPr>
            <p:cNvPr id="206" name="Line 190"/>
            <p:cNvSpPr>
              <a:spLocks noChangeShapeType="1"/>
            </p:cNvSpPr>
            <p:nvPr/>
          </p:nvSpPr>
          <p:spPr bwMode="auto">
            <a:xfrm>
              <a:off x="3001342" y="3650477"/>
              <a:ext cx="0" cy="671609"/>
            </a:xfrm>
            <a:prstGeom prst="line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fr-CH"/>
            </a:p>
          </p:txBody>
        </p:sp>
      </p:grpSp>
      <p:grpSp>
        <p:nvGrpSpPr>
          <p:cNvPr id="230" name="Group 229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31" name="Rectangle 230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  <a:sym typeface="Symbol" charset="0"/>
                </a:rPr>
                <a:t>Strongly</a:t>
              </a:r>
              <a:r>
                <a:rPr lang="it-IT" dirty="0" smtClean="0">
                  <a:solidFill>
                    <a:schemeClr val="bg1"/>
                  </a:solidFill>
                  <a:sym typeface="Symbol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sym typeface="Symbol" charset="0"/>
                </a:rPr>
                <a:t>correlated</a:t>
              </a:r>
              <a:r>
                <a:rPr lang="it-IT" dirty="0" smtClean="0">
                  <a:solidFill>
                    <a:schemeClr val="bg1"/>
                  </a:solidFill>
                  <a:sym typeface="Symbol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sym typeface="Symbol" charset="0"/>
                </a:rPr>
                <a:t>systems</a:t>
              </a:r>
              <a:r>
                <a:rPr lang="it-IT" dirty="0" smtClean="0">
                  <a:solidFill>
                    <a:schemeClr val="bg1"/>
                  </a:solidFill>
                  <a:sym typeface="Symbol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sym typeface="Symbol" charset="0"/>
                </a:rPr>
                <a:t>physics</a:t>
              </a:r>
              <a:r>
                <a:rPr lang="it-IT" dirty="0" smtClean="0">
                  <a:solidFill>
                    <a:schemeClr val="bg1"/>
                  </a:solidFill>
                  <a:sym typeface="Symbol" charset="0"/>
                </a:rPr>
                <a:t> (</a:t>
              </a:r>
              <a:r>
                <a:rPr lang="it-IT" dirty="0" err="1" smtClean="0">
                  <a:solidFill>
                    <a:schemeClr val="bg1"/>
                  </a:solidFill>
                  <a:sym typeface="Symbol" charset="0"/>
                </a:rPr>
                <a:t>Mott</a:t>
              </a:r>
              <a:r>
                <a:rPr lang="it-IT" dirty="0" smtClean="0">
                  <a:solidFill>
                    <a:schemeClr val="bg1"/>
                  </a:solidFill>
                  <a:sym typeface="Symbol" charset="0"/>
                </a:rPr>
                <a:t>, CT) </a:t>
              </a:r>
              <a:r>
                <a:rPr lang="it-IT" dirty="0" err="1" smtClean="0">
                  <a:solidFill>
                    <a:schemeClr val="bg1"/>
                  </a:solidFill>
                  <a:sym typeface="Symbol" charset="0"/>
                </a:rPr>
                <a:t>electronic</a:t>
              </a:r>
              <a:r>
                <a:rPr lang="it-IT" dirty="0" smtClean="0">
                  <a:solidFill>
                    <a:schemeClr val="bg1"/>
                  </a:solidFill>
                  <a:sym typeface="Symbol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sym typeface="Symbol" charset="0"/>
                </a:rPr>
                <a:t>driven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232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8857" y="6483048"/>
            <a:ext cx="4113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W. Stephan, </a:t>
            </a:r>
            <a:r>
              <a:rPr lang="de-DE" sz="1200" dirty="0" err="1"/>
              <a:t>and</a:t>
            </a:r>
            <a:r>
              <a:rPr lang="de-DE" sz="1200" dirty="0"/>
              <a:t> P. </a:t>
            </a:r>
            <a:r>
              <a:rPr lang="de-DE" sz="1200" dirty="0" err="1"/>
              <a:t>Horsch</a:t>
            </a:r>
            <a:r>
              <a:rPr lang="de-DE" sz="1200" dirty="0"/>
              <a:t>, Phys. </a:t>
            </a:r>
            <a:r>
              <a:rPr lang="de-DE" sz="1200" dirty="0" err="1"/>
              <a:t>Rev</a:t>
            </a:r>
            <a:r>
              <a:rPr lang="de-DE" sz="1200" dirty="0"/>
              <a:t>. B 42 8736 (1990).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1611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utoUpdateAnimBg="0"/>
      <p:bldP spid="13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9335"/>
            <a:ext cx="5688632" cy="558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4"/>
          <p:cNvSpPr txBox="1"/>
          <p:nvPr/>
        </p:nvSpPr>
        <p:spPr>
          <a:xfrm>
            <a:off x="122464" y="4429120"/>
            <a:ext cx="727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Fermi</a:t>
            </a:r>
            <a:br>
              <a:rPr lang="fr-CH" b="1" dirty="0" smtClean="0"/>
            </a:br>
            <a:r>
              <a:rPr lang="fr-CH" b="1" dirty="0" err="1" smtClean="0"/>
              <a:t>liquid</a:t>
            </a:r>
            <a:endParaRPr lang="fr-CH" b="1" dirty="0"/>
          </a:p>
        </p:txBody>
      </p:sp>
      <p:sp>
        <p:nvSpPr>
          <p:cNvPr id="6" name="Rectangle 5"/>
          <p:cNvSpPr/>
          <p:nvPr/>
        </p:nvSpPr>
        <p:spPr>
          <a:xfrm>
            <a:off x="228600" y="1069521"/>
            <a:ext cx="514350" cy="432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31735"/>
            <a:ext cx="5688632" cy="558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660232" y="6369315"/>
            <a:ext cx="24837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0" i="1" dirty="0" err="1" smtClean="0">
                <a:latin typeface="Calibri" pitchFamily="34" charset="0"/>
              </a:rPr>
              <a:t>Mazin</a:t>
            </a:r>
            <a:r>
              <a:rPr lang="fr-FR" sz="1600" b="0" i="1" dirty="0" smtClean="0">
                <a:latin typeface="Calibri" pitchFamily="34" charset="0"/>
              </a:rPr>
              <a:t>, Nature </a:t>
            </a:r>
            <a:r>
              <a:rPr lang="fr-FR" sz="1600" i="1" dirty="0" smtClean="0">
                <a:latin typeface="Calibri" pitchFamily="34" charset="0"/>
              </a:rPr>
              <a:t>464</a:t>
            </a:r>
            <a:r>
              <a:rPr lang="fr-FR" sz="1600" b="0" i="1" dirty="0" smtClean="0">
                <a:latin typeface="Calibri" pitchFamily="34" charset="0"/>
              </a:rPr>
              <a:t> </a:t>
            </a:r>
            <a:r>
              <a:rPr lang="fr-FR" sz="1600" b="0" i="1" dirty="0">
                <a:latin typeface="Calibri" pitchFamily="34" charset="0"/>
              </a:rPr>
              <a:t>(</a:t>
            </a:r>
            <a:r>
              <a:rPr lang="fr-FR" sz="1600" b="0" i="1" dirty="0" smtClean="0">
                <a:latin typeface="Calibri" pitchFamily="34" charset="0"/>
              </a:rPr>
              <a:t>2010)</a:t>
            </a:r>
            <a:endParaRPr lang="fr-FR" sz="1600" b="0" i="1" dirty="0">
              <a:latin typeface="Calibri" pitchFamily="34" charset="0"/>
            </a:endParaRPr>
          </a:p>
        </p:txBody>
      </p:sp>
      <p:grpSp>
        <p:nvGrpSpPr>
          <p:cNvPr id="9" name="Groupe 49"/>
          <p:cNvGrpSpPr/>
          <p:nvPr/>
        </p:nvGrpSpPr>
        <p:grpSpPr>
          <a:xfrm>
            <a:off x="5529551" y="2565296"/>
            <a:ext cx="3408068" cy="2016224"/>
            <a:chOff x="35373" y="2348880"/>
            <a:chExt cx="3408068" cy="2016224"/>
          </a:xfrm>
        </p:grpSpPr>
        <p:pic>
          <p:nvPicPr>
            <p:cNvPr id="10" name="Image 50" descr="Superconductivity_iron_boost_Nature_Mazin_Page_3_Image_000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122" y="2564904"/>
              <a:ext cx="2850319" cy="1800200"/>
            </a:xfrm>
            <a:prstGeom prst="rect">
              <a:avLst/>
            </a:prstGeom>
          </p:spPr>
        </p:pic>
        <p:sp>
          <p:nvSpPr>
            <p:cNvPr id="11" name="ZoneTexte 51"/>
            <p:cNvSpPr txBox="1"/>
            <p:nvPr/>
          </p:nvSpPr>
          <p:spPr>
            <a:xfrm>
              <a:off x="35373" y="3341518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 smtClean="0">
                  <a:solidFill>
                    <a:srgbClr val="FF0000"/>
                  </a:solidFill>
                </a:rPr>
                <a:t>nodes</a:t>
              </a:r>
              <a:endParaRPr lang="fr-CH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52"/>
            <p:cNvSpPr txBox="1"/>
            <p:nvPr/>
          </p:nvSpPr>
          <p:spPr>
            <a:xfrm>
              <a:off x="35373" y="2719595"/>
              <a:ext cx="11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 smtClean="0">
                  <a:solidFill>
                    <a:srgbClr val="00B0F0"/>
                  </a:solidFill>
                </a:rPr>
                <a:t>antinodes</a:t>
              </a:r>
              <a:endParaRPr lang="fr-CH" dirty="0">
                <a:solidFill>
                  <a:srgbClr val="00B0F0"/>
                </a:solidFill>
              </a:endParaRPr>
            </a:p>
          </p:txBody>
        </p:sp>
        <p:cxnSp>
          <p:nvCxnSpPr>
            <p:cNvPr id="13" name="Connecteur droit avec flèche 53"/>
            <p:cNvCxnSpPr>
              <a:stCxn id="12" idx="2"/>
            </p:cNvCxnSpPr>
            <p:nvPr/>
          </p:nvCxnSpPr>
          <p:spPr>
            <a:xfrm>
              <a:off x="593122" y="3088927"/>
              <a:ext cx="55774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54"/>
            <p:cNvCxnSpPr/>
            <p:nvPr/>
          </p:nvCxnSpPr>
          <p:spPr>
            <a:xfrm>
              <a:off x="495496" y="3710850"/>
              <a:ext cx="74638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55"/>
            <p:cNvSpPr txBox="1"/>
            <p:nvPr/>
          </p:nvSpPr>
          <p:spPr>
            <a:xfrm>
              <a:off x="926304" y="2348880"/>
              <a:ext cx="2493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i="1" dirty="0" smtClean="0"/>
                <a:t>d</a:t>
              </a:r>
              <a:r>
                <a:rPr lang="fr-CH" dirty="0" smtClean="0"/>
                <a:t>-</a:t>
              </a:r>
              <a:r>
                <a:rPr lang="fr-CH" dirty="0" err="1" smtClean="0"/>
                <a:t>wave</a:t>
              </a:r>
              <a:r>
                <a:rPr lang="fr-CH" dirty="0" smtClean="0"/>
                <a:t> </a:t>
              </a:r>
              <a:r>
                <a:rPr lang="fr-CH" dirty="0" err="1" smtClean="0"/>
                <a:t>order</a:t>
              </a:r>
              <a:r>
                <a:rPr lang="fr-CH" dirty="0" smtClean="0"/>
                <a:t> </a:t>
              </a:r>
              <a:r>
                <a:rPr lang="fr-CH" dirty="0" err="1" smtClean="0"/>
                <a:t>parameter</a:t>
              </a:r>
              <a:endParaRPr lang="fr-CH" dirty="0"/>
            </a:p>
          </p:txBody>
        </p:sp>
      </p:grpSp>
      <p:sp>
        <p:nvSpPr>
          <p:cNvPr id="16" name="ZoneTexte 56"/>
          <p:cNvSpPr txBox="1"/>
          <p:nvPr/>
        </p:nvSpPr>
        <p:spPr>
          <a:xfrm>
            <a:off x="274864" y="4581520"/>
            <a:ext cx="719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Fermi</a:t>
            </a:r>
            <a:br>
              <a:rPr lang="fr-CH" dirty="0" smtClean="0"/>
            </a:br>
            <a:r>
              <a:rPr lang="fr-CH" dirty="0" err="1" smtClean="0"/>
              <a:t>liquid</a:t>
            </a:r>
            <a:endParaRPr lang="fr-CH" dirty="0"/>
          </a:p>
        </p:txBody>
      </p:sp>
      <p:sp>
        <p:nvSpPr>
          <p:cNvPr id="17" name="Rectangle 16"/>
          <p:cNvSpPr/>
          <p:nvPr/>
        </p:nvSpPr>
        <p:spPr>
          <a:xfrm>
            <a:off x="381000" y="1221921"/>
            <a:ext cx="514350" cy="432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Cuprates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phase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diagram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xmlns="" val="314000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1824"/>
            <a:ext cx="4876355" cy="4353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4114" y="626837"/>
            <a:ext cx="4823491" cy="4077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8412" y="4515376"/>
            <a:ext cx="2743200" cy="2032000"/>
          </a:xfrm>
          <a:prstGeom prst="rect">
            <a:avLst/>
          </a:prstGeom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Manganites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Jan-Taller</a:t>
              </a:r>
              <a:r>
                <a:rPr lang="it-IT" dirty="0" smtClean="0">
                  <a:solidFill>
                    <a:schemeClr val="bg1"/>
                  </a:solidFill>
                </a:rPr>
                <a:t>, </a:t>
              </a:r>
              <a:r>
                <a:rPr lang="it-IT" dirty="0" err="1" smtClean="0">
                  <a:solidFill>
                    <a:schemeClr val="bg1"/>
                  </a:solidFill>
                </a:rPr>
                <a:t>magnetic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exchange</a:t>
              </a:r>
              <a:r>
                <a:rPr lang="it-IT" dirty="0" smtClean="0">
                  <a:solidFill>
                    <a:schemeClr val="bg1"/>
                  </a:solidFill>
                </a:rPr>
                <a:t>, spin-</a:t>
              </a:r>
              <a:r>
                <a:rPr lang="it-IT" dirty="0" err="1" smtClean="0">
                  <a:solidFill>
                    <a:schemeClr val="bg1"/>
                  </a:solidFill>
                </a:rPr>
                <a:t>orbit</a:t>
              </a:r>
              <a:r>
                <a:rPr lang="it-IT" dirty="0" smtClean="0">
                  <a:solidFill>
                    <a:schemeClr val="bg1"/>
                  </a:solidFill>
                </a:rPr>
                <a:t> (</a:t>
              </a:r>
              <a:r>
                <a:rPr lang="it-IT" dirty="0" err="1" smtClean="0">
                  <a:solidFill>
                    <a:schemeClr val="bg1"/>
                  </a:solidFill>
                </a:rPr>
                <a:t>structure+electronic</a:t>
              </a:r>
              <a:r>
                <a:rPr lang="it-IT" dirty="0" smtClean="0">
                  <a:solidFill>
                    <a:schemeClr val="bg1"/>
                  </a:solidFill>
                </a:rPr>
                <a:t>)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190" y="6568906"/>
            <a:ext cx="8213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. B. </a:t>
            </a:r>
            <a:r>
              <a:rPr lang="en-US" sz="1200" dirty="0" err="1"/>
              <a:t>Salamon</a:t>
            </a:r>
            <a:r>
              <a:rPr lang="en-US" sz="1200" dirty="0"/>
              <a:t> and M. Jaime, “The physics of </a:t>
            </a:r>
            <a:r>
              <a:rPr lang="en-US" sz="1200" dirty="0" err="1"/>
              <a:t>manganites</a:t>
            </a:r>
            <a:r>
              <a:rPr lang="en-US" sz="1200" dirty="0"/>
              <a:t>: Structure and transport,” Rev. Mod. Phys. 73, 583 (2001).</a:t>
            </a:r>
          </a:p>
        </p:txBody>
      </p:sp>
    </p:spTree>
    <p:extLst>
      <p:ext uri="{BB962C8B-B14F-4D97-AF65-F5344CB8AC3E}">
        <p14:creationId xmlns:p14="http://schemas.microsoft.com/office/powerpoint/2010/main" xmlns="" val="13281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0909" y="1937984"/>
            <a:ext cx="6373091" cy="4439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230" y="731129"/>
            <a:ext cx="35208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Competition between:</a:t>
            </a:r>
          </a:p>
          <a:p>
            <a:r>
              <a:rPr lang="en-US" dirty="0" smtClean="0"/>
              <a:t>CF, J, SO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Tuning:</a:t>
            </a:r>
          </a:p>
          <a:p>
            <a:r>
              <a:rPr lang="en-US" dirty="0"/>
              <a:t>d</a:t>
            </a:r>
            <a:r>
              <a:rPr lang="en-US" dirty="0" smtClean="0"/>
              <a:t>oping, pressure, magnetic field,</a:t>
            </a:r>
          </a:p>
          <a:p>
            <a:r>
              <a:rPr lang="en-US" dirty="0"/>
              <a:t>l</a:t>
            </a:r>
            <a:r>
              <a:rPr lang="en-US" dirty="0" smtClean="0"/>
              <a:t>aser light? </a:t>
            </a:r>
            <a:endParaRPr lang="en-US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err="1" smtClean="0">
                  <a:solidFill>
                    <a:schemeClr val="bg1"/>
                  </a:solidFill>
                </a:rPr>
                <a:t>Manganites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phase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diagram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8857" y="6360050"/>
            <a:ext cx="819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Z. A. Li et al., “A checkerboard orbital-stripe phase and charge ordering transitions in </a:t>
            </a:r>
            <a:r>
              <a:rPr lang="en-US" sz="1200" dirty="0" err="1"/>
              <a:t>Pr</a:t>
            </a:r>
            <a:r>
              <a:rPr lang="en-US" sz="1200" dirty="0"/>
              <a:t>(SrxCa2x)Mn2O7 (0</a:t>
            </a:r>
            <a:r>
              <a:rPr lang="en-US" sz="1200" b="1" dirty="0"/>
              <a:t>&lt;</a:t>
            </a:r>
            <a:r>
              <a:rPr lang="en-US" sz="1200" dirty="0"/>
              <a:t>x</a:t>
            </a:r>
            <a:r>
              <a:rPr lang="en-US" sz="1200" b="1" dirty="0"/>
              <a:t>&lt;</a:t>
            </a:r>
            <a:r>
              <a:rPr lang="en-US" sz="1200" dirty="0"/>
              <a:t>0.45),”</a:t>
            </a:r>
          </a:p>
          <a:p>
            <a:r>
              <a:rPr lang="hu-HU" sz="1200" dirty="0"/>
              <a:t>Europhys. Lett. 86, 67010 (2009).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92634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1318959" y="915350"/>
            <a:ext cx="3198208" cy="4213268"/>
            <a:chOff x="1318959" y="915350"/>
            <a:chExt cx="3198208" cy="4213268"/>
          </a:xfrm>
        </p:grpSpPr>
        <p:grpSp>
          <p:nvGrpSpPr>
            <p:cNvPr id="55" name="Group 54"/>
            <p:cNvGrpSpPr/>
            <p:nvPr/>
          </p:nvGrpSpPr>
          <p:grpSpPr>
            <a:xfrm>
              <a:off x="1318959" y="3333602"/>
              <a:ext cx="1318933" cy="1795016"/>
              <a:chOff x="1392231" y="2881795"/>
              <a:chExt cx="1318933" cy="1795016"/>
            </a:xfrm>
          </p:grpSpPr>
          <p:sp>
            <p:nvSpPr>
              <p:cNvPr id="24" name="Freeform 23"/>
              <p:cNvSpPr/>
              <p:nvPr/>
            </p:nvSpPr>
            <p:spPr>
              <a:xfrm rot="21368291">
                <a:off x="1709751" y="2881795"/>
                <a:ext cx="1001413" cy="793714"/>
              </a:xfrm>
              <a:custGeom>
                <a:avLst/>
                <a:gdLst>
                  <a:gd name="connsiteX0" fmla="*/ 0 w 1245660"/>
                  <a:gd name="connsiteY0" fmla="*/ 225777 h 799694"/>
                  <a:gd name="connsiteX1" fmla="*/ 293096 w 1245660"/>
                  <a:gd name="connsiteY1" fmla="*/ 225777 h 799694"/>
                  <a:gd name="connsiteX2" fmla="*/ 781590 w 1245660"/>
                  <a:gd name="connsiteY2" fmla="*/ 176933 h 799694"/>
                  <a:gd name="connsiteX3" fmla="*/ 1074687 w 1245660"/>
                  <a:gd name="connsiteY3" fmla="*/ 18191 h 799694"/>
                  <a:gd name="connsiteX4" fmla="*/ 1209023 w 1245660"/>
                  <a:gd name="connsiteY4" fmla="*/ 91457 h 799694"/>
                  <a:gd name="connsiteX5" fmla="*/ 1245660 w 1245660"/>
                  <a:gd name="connsiteY5" fmla="*/ 799694 h 799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5660" h="799694">
                    <a:moveTo>
                      <a:pt x="0" y="225777"/>
                    </a:moveTo>
                    <a:cubicBezTo>
                      <a:pt x="81415" y="229847"/>
                      <a:pt x="162831" y="233918"/>
                      <a:pt x="293096" y="225777"/>
                    </a:cubicBezTo>
                    <a:cubicBezTo>
                      <a:pt x="423361" y="217636"/>
                      <a:pt x="651325" y="211531"/>
                      <a:pt x="781590" y="176933"/>
                    </a:cubicBezTo>
                    <a:cubicBezTo>
                      <a:pt x="911855" y="142335"/>
                      <a:pt x="1003448" y="32437"/>
                      <a:pt x="1074687" y="18191"/>
                    </a:cubicBezTo>
                    <a:cubicBezTo>
                      <a:pt x="1145926" y="3945"/>
                      <a:pt x="1180528" y="-38793"/>
                      <a:pt x="1209023" y="91457"/>
                    </a:cubicBezTo>
                    <a:cubicBezTo>
                      <a:pt x="1237518" y="221707"/>
                      <a:pt x="1245660" y="799694"/>
                      <a:pt x="1245660" y="799694"/>
                    </a:cubicBezTo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1392231" y="3565610"/>
                <a:ext cx="1111324" cy="1111201"/>
              </a:xfrm>
              <a:custGeom>
                <a:avLst/>
                <a:gdLst>
                  <a:gd name="connsiteX0" fmla="*/ 1066867 w 1066867"/>
                  <a:gd name="connsiteY0" fmla="*/ 0 h 1037935"/>
                  <a:gd name="connsiteX1" fmla="*/ 822620 w 1066867"/>
                  <a:gd name="connsiteY1" fmla="*/ 195376 h 1037935"/>
                  <a:gd name="connsiteX2" fmla="*/ 468462 w 1066867"/>
                  <a:gd name="connsiteY2" fmla="*/ 207587 h 1037935"/>
                  <a:gd name="connsiteX3" fmla="*/ 663859 w 1066867"/>
                  <a:gd name="connsiteY3" fmla="*/ 500651 h 1037935"/>
                  <a:gd name="connsiteX4" fmla="*/ 615010 w 1066867"/>
                  <a:gd name="connsiteY4" fmla="*/ 671605 h 1037935"/>
                  <a:gd name="connsiteX5" fmla="*/ 163153 w 1066867"/>
                  <a:gd name="connsiteY5" fmla="*/ 671605 h 1037935"/>
                  <a:gd name="connsiteX6" fmla="*/ 4392 w 1066867"/>
                  <a:gd name="connsiteY6" fmla="*/ 781504 h 1037935"/>
                  <a:gd name="connsiteX7" fmla="*/ 41029 w 1066867"/>
                  <a:gd name="connsiteY7" fmla="*/ 1037935 h 103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66867" h="1037935">
                    <a:moveTo>
                      <a:pt x="1066867" y="0"/>
                    </a:moveTo>
                    <a:cubicBezTo>
                      <a:pt x="994610" y="80389"/>
                      <a:pt x="922354" y="160778"/>
                      <a:pt x="822620" y="195376"/>
                    </a:cubicBezTo>
                    <a:cubicBezTo>
                      <a:pt x="722886" y="229974"/>
                      <a:pt x="494922" y="156708"/>
                      <a:pt x="468462" y="207587"/>
                    </a:cubicBezTo>
                    <a:cubicBezTo>
                      <a:pt x="442002" y="258466"/>
                      <a:pt x="639434" y="423315"/>
                      <a:pt x="663859" y="500651"/>
                    </a:cubicBezTo>
                    <a:cubicBezTo>
                      <a:pt x="688284" y="577987"/>
                      <a:pt x="698461" y="643113"/>
                      <a:pt x="615010" y="671605"/>
                    </a:cubicBezTo>
                    <a:cubicBezTo>
                      <a:pt x="531559" y="700097"/>
                      <a:pt x="264923" y="653288"/>
                      <a:pt x="163153" y="671605"/>
                    </a:cubicBezTo>
                    <a:cubicBezTo>
                      <a:pt x="61383" y="689922"/>
                      <a:pt x="24746" y="720449"/>
                      <a:pt x="4392" y="781504"/>
                    </a:cubicBezTo>
                    <a:cubicBezTo>
                      <a:pt x="-15962" y="842559"/>
                      <a:pt x="41029" y="1037935"/>
                      <a:pt x="41029" y="1037935"/>
                    </a:cubicBezTo>
                  </a:path>
                </a:pathLst>
              </a:custGeom>
              <a:ln>
                <a:solidFill>
                  <a:srgbClr val="CCFFC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307633" y="915350"/>
              <a:ext cx="2209534" cy="2271720"/>
              <a:chOff x="2380905" y="463543"/>
              <a:chExt cx="2209534" cy="2271720"/>
            </a:xfrm>
          </p:grpSpPr>
          <p:cxnSp>
            <p:nvCxnSpPr>
              <p:cNvPr id="70" name="Straight Arrow Connector 69"/>
              <p:cNvCxnSpPr/>
              <p:nvPr/>
            </p:nvCxnSpPr>
            <p:spPr>
              <a:xfrm flipH="1">
                <a:off x="2589019" y="1403925"/>
                <a:ext cx="323390" cy="1331338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380905" y="463543"/>
                <a:ext cx="220953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Many-body absorptions</a:t>
                </a:r>
              </a:p>
              <a:p>
                <a:r>
                  <a:rPr lang="en-US" sz="1400" dirty="0" smtClean="0"/>
                  <a:t>Bi-</a:t>
                </a:r>
                <a:r>
                  <a:rPr lang="en-US" sz="1400" dirty="0" err="1" smtClean="0"/>
                  <a:t>magnon</a:t>
                </a:r>
                <a:endParaRPr lang="en-US" sz="1400" dirty="0" smtClean="0"/>
              </a:p>
              <a:p>
                <a:r>
                  <a:rPr lang="en-US" sz="1400" dirty="0" err="1"/>
                  <a:t>m</a:t>
                </a:r>
                <a:r>
                  <a:rPr lang="en-US" sz="1400" dirty="0" err="1" smtClean="0"/>
                  <a:t>ultiphonons</a:t>
                </a:r>
                <a:r>
                  <a:rPr lang="en-US" sz="1400" dirty="0" smtClean="0"/>
                  <a:t>….</a:t>
                </a:r>
              </a:p>
              <a:p>
                <a:r>
                  <a:rPr lang="en-US" sz="1400" dirty="0" smtClean="0"/>
                  <a:t>0.1 </a:t>
                </a:r>
                <a:r>
                  <a:rPr lang="en-US" sz="1400" dirty="0" err="1" smtClean="0"/>
                  <a:t>eV</a:t>
                </a:r>
                <a:endParaRPr lang="en-US" sz="1400" dirty="0" smtClean="0"/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2344796" y="2215584"/>
            <a:ext cx="2407155" cy="3364841"/>
            <a:chOff x="2344796" y="2215584"/>
            <a:chExt cx="2407155" cy="3364841"/>
          </a:xfrm>
        </p:grpSpPr>
        <p:cxnSp>
          <p:nvCxnSpPr>
            <p:cNvPr id="36" name="Straight Connector 35"/>
            <p:cNvCxnSpPr/>
            <p:nvPr/>
          </p:nvCxnSpPr>
          <p:spPr>
            <a:xfrm flipV="1">
              <a:off x="4213288" y="3516767"/>
              <a:ext cx="61060" cy="1269943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2344796" y="2215584"/>
              <a:ext cx="2407155" cy="3364841"/>
              <a:chOff x="2418068" y="1763777"/>
              <a:chExt cx="2407155" cy="3364841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3016475" y="2425516"/>
                <a:ext cx="1295414" cy="1897176"/>
              </a:xfrm>
              <a:custGeom>
                <a:avLst/>
                <a:gdLst>
                  <a:gd name="connsiteX0" fmla="*/ 0 w 1295414"/>
                  <a:gd name="connsiteY0" fmla="*/ 1335470 h 1897176"/>
                  <a:gd name="connsiteX1" fmla="*/ 232035 w 1295414"/>
                  <a:gd name="connsiteY1" fmla="*/ 1249993 h 1897176"/>
                  <a:gd name="connsiteX2" fmla="*/ 476282 w 1295414"/>
                  <a:gd name="connsiteY2" fmla="*/ 541756 h 1897176"/>
                  <a:gd name="connsiteX3" fmla="*/ 561768 w 1295414"/>
                  <a:gd name="connsiteY3" fmla="*/ 41105 h 1897176"/>
                  <a:gd name="connsiteX4" fmla="*/ 720529 w 1295414"/>
                  <a:gd name="connsiteY4" fmla="*/ 65527 h 1897176"/>
                  <a:gd name="connsiteX5" fmla="*/ 806015 w 1295414"/>
                  <a:gd name="connsiteY5" fmla="*/ 358591 h 1897176"/>
                  <a:gd name="connsiteX6" fmla="*/ 928139 w 1295414"/>
                  <a:gd name="connsiteY6" fmla="*/ 651655 h 1897176"/>
                  <a:gd name="connsiteX7" fmla="*/ 1270085 w 1295414"/>
                  <a:gd name="connsiteY7" fmla="*/ 822609 h 1897176"/>
                  <a:gd name="connsiteX8" fmla="*/ 1270085 w 1295414"/>
                  <a:gd name="connsiteY8" fmla="*/ 1897176 h 1897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5414" h="1897176">
                    <a:moveTo>
                      <a:pt x="0" y="1335470"/>
                    </a:moveTo>
                    <a:cubicBezTo>
                      <a:pt x="76327" y="1358874"/>
                      <a:pt x="152655" y="1382279"/>
                      <a:pt x="232035" y="1249993"/>
                    </a:cubicBezTo>
                    <a:cubicBezTo>
                      <a:pt x="311415" y="1117707"/>
                      <a:pt x="421326" y="743237"/>
                      <a:pt x="476282" y="541756"/>
                    </a:cubicBezTo>
                    <a:cubicBezTo>
                      <a:pt x="531238" y="340275"/>
                      <a:pt x="521060" y="120476"/>
                      <a:pt x="561768" y="41105"/>
                    </a:cubicBezTo>
                    <a:cubicBezTo>
                      <a:pt x="602476" y="-38267"/>
                      <a:pt x="679821" y="12613"/>
                      <a:pt x="720529" y="65527"/>
                    </a:cubicBezTo>
                    <a:cubicBezTo>
                      <a:pt x="761237" y="118441"/>
                      <a:pt x="771413" y="260903"/>
                      <a:pt x="806015" y="358591"/>
                    </a:cubicBezTo>
                    <a:cubicBezTo>
                      <a:pt x="840617" y="456279"/>
                      <a:pt x="850794" y="574319"/>
                      <a:pt x="928139" y="651655"/>
                    </a:cubicBezTo>
                    <a:cubicBezTo>
                      <a:pt x="1005484" y="728991"/>
                      <a:pt x="1213094" y="615022"/>
                      <a:pt x="1270085" y="822609"/>
                    </a:cubicBezTo>
                    <a:cubicBezTo>
                      <a:pt x="1327076" y="1030196"/>
                      <a:pt x="1270085" y="1897176"/>
                      <a:pt x="1270085" y="1897176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2418068" y="3980784"/>
                <a:ext cx="1001413" cy="1147834"/>
              </a:xfrm>
              <a:custGeom>
                <a:avLst/>
                <a:gdLst>
                  <a:gd name="connsiteX0" fmla="*/ 1001413 w 1001413"/>
                  <a:gd name="connsiteY0" fmla="*/ 0 h 1147834"/>
                  <a:gd name="connsiteX1" fmla="*/ 0 w 1001413"/>
                  <a:gd name="connsiteY1" fmla="*/ 1147834 h 114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1413" h="1147834">
                    <a:moveTo>
                      <a:pt x="1001413" y="0"/>
                    </a:moveTo>
                    <a:lnTo>
                      <a:pt x="0" y="1147834"/>
                    </a:lnTo>
                  </a:path>
                </a:pathLst>
              </a:cu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473659" y="1763777"/>
                <a:ext cx="13515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CT, Mott gaps</a:t>
                </a:r>
              </a:p>
              <a:p>
                <a:r>
                  <a:rPr lang="en-US" sz="1400" dirty="0" smtClean="0"/>
                  <a:t>1-2 </a:t>
                </a:r>
                <a:r>
                  <a:rPr lang="en-US" sz="1400" dirty="0" err="1" smtClean="0"/>
                  <a:t>eV</a:t>
                </a:r>
                <a:endParaRPr lang="en-US" sz="1400" dirty="0" smtClean="0"/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3724772" y="2722103"/>
            <a:ext cx="1993459" cy="3725303"/>
            <a:chOff x="3798044" y="2270296"/>
            <a:chExt cx="1993459" cy="3725303"/>
          </a:xfrm>
        </p:grpSpPr>
        <p:sp>
          <p:nvSpPr>
            <p:cNvPr id="37" name="Freeform 36"/>
            <p:cNvSpPr/>
            <p:nvPr/>
          </p:nvSpPr>
          <p:spPr>
            <a:xfrm>
              <a:off x="4133642" y="4731523"/>
              <a:ext cx="1001413" cy="1147834"/>
            </a:xfrm>
            <a:custGeom>
              <a:avLst/>
              <a:gdLst>
                <a:gd name="connsiteX0" fmla="*/ 1001413 w 1001413"/>
                <a:gd name="connsiteY0" fmla="*/ 0 h 1147834"/>
                <a:gd name="connsiteX1" fmla="*/ 0 w 1001413"/>
                <a:gd name="connsiteY1" fmla="*/ 1147834 h 114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1413" h="1147834">
                  <a:moveTo>
                    <a:pt x="1001413" y="0"/>
                  </a:moveTo>
                  <a:lnTo>
                    <a:pt x="0" y="1147834"/>
                  </a:lnTo>
                </a:path>
              </a:pathLst>
            </a:custGeom>
            <a:ln>
              <a:solidFill>
                <a:srgbClr val="E46C0A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4420891" y="3017229"/>
              <a:ext cx="1331146" cy="1977068"/>
            </a:xfrm>
            <a:custGeom>
              <a:avLst/>
              <a:gdLst>
                <a:gd name="connsiteX0" fmla="*/ 0 w 1331146"/>
                <a:gd name="connsiteY0" fmla="*/ 1390940 h 1977068"/>
                <a:gd name="connsiteX1" fmla="*/ 244247 w 1331146"/>
                <a:gd name="connsiteY1" fmla="*/ 987977 h 1977068"/>
                <a:gd name="connsiteX2" fmla="*/ 366370 w 1331146"/>
                <a:gd name="connsiteY2" fmla="*/ 11098 h 1977068"/>
                <a:gd name="connsiteX3" fmla="*/ 439645 w 1331146"/>
                <a:gd name="connsiteY3" fmla="*/ 450694 h 1977068"/>
                <a:gd name="connsiteX4" fmla="*/ 537343 w 1331146"/>
                <a:gd name="connsiteY4" fmla="*/ 304162 h 1977068"/>
                <a:gd name="connsiteX5" fmla="*/ 549556 w 1331146"/>
                <a:gd name="connsiteY5" fmla="*/ 804812 h 1977068"/>
                <a:gd name="connsiteX6" fmla="*/ 671679 w 1331146"/>
                <a:gd name="connsiteY6" fmla="*/ 572803 h 1977068"/>
                <a:gd name="connsiteX7" fmla="*/ 696104 w 1331146"/>
                <a:gd name="connsiteY7" fmla="*/ 1537472 h 1977068"/>
                <a:gd name="connsiteX8" fmla="*/ 915926 w 1331146"/>
                <a:gd name="connsiteY8" fmla="*/ 1622949 h 1977068"/>
                <a:gd name="connsiteX9" fmla="*/ 1062475 w 1331146"/>
                <a:gd name="connsiteY9" fmla="*/ 1317674 h 1977068"/>
                <a:gd name="connsiteX10" fmla="*/ 1135749 w 1331146"/>
                <a:gd name="connsiteY10" fmla="*/ 1525261 h 1977068"/>
                <a:gd name="connsiteX11" fmla="*/ 1233448 w 1331146"/>
                <a:gd name="connsiteY11" fmla="*/ 1195564 h 1977068"/>
                <a:gd name="connsiteX12" fmla="*/ 1331146 w 1331146"/>
                <a:gd name="connsiteY12" fmla="*/ 1977068 h 197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1146" h="1977068">
                  <a:moveTo>
                    <a:pt x="0" y="1390940"/>
                  </a:moveTo>
                  <a:cubicBezTo>
                    <a:pt x="91592" y="1304445"/>
                    <a:pt x="183185" y="1217951"/>
                    <a:pt x="244247" y="987977"/>
                  </a:cubicBezTo>
                  <a:cubicBezTo>
                    <a:pt x="305309" y="758003"/>
                    <a:pt x="333804" y="100645"/>
                    <a:pt x="366370" y="11098"/>
                  </a:cubicBezTo>
                  <a:cubicBezTo>
                    <a:pt x="398936" y="-78449"/>
                    <a:pt x="411149" y="401850"/>
                    <a:pt x="439645" y="450694"/>
                  </a:cubicBezTo>
                  <a:cubicBezTo>
                    <a:pt x="468141" y="499538"/>
                    <a:pt x="519025" y="245142"/>
                    <a:pt x="537343" y="304162"/>
                  </a:cubicBezTo>
                  <a:cubicBezTo>
                    <a:pt x="555661" y="363182"/>
                    <a:pt x="527167" y="760039"/>
                    <a:pt x="549556" y="804812"/>
                  </a:cubicBezTo>
                  <a:cubicBezTo>
                    <a:pt x="571945" y="849585"/>
                    <a:pt x="647254" y="450693"/>
                    <a:pt x="671679" y="572803"/>
                  </a:cubicBezTo>
                  <a:cubicBezTo>
                    <a:pt x="696104" y="694913"/>
                    <a:pt x="655396" y="1362448"/>
                    <a:pt x="696104" y="1537472"/>
                  </a:cubicBezTo>
                  <a:cubicBezTo>
                    <a:pt x="736812" y="1712496"/>
                    <a:pt x="854864" y="1659582"/>
                    <a:pt x="915926" y="1622949"/>
                  </a:cubicBezTo>
                  <a:cubicBezTo>
                    <a:pt x="976988" y="1586316"/>
                    <a:pt x="1025838" y="1333955"/>
                    <a:pt x="1062475" y="1317674"/>
                  </a:cubicBezTo>
                  <a:cubicBezTo>
                    <a:pt x="1099112" y="1301393"/>
                    <a:pt x="1107254" y="1545613"/>
                    <a:pt x="1135749" y="1525261"/>
                  </a:cubicBezTo>
                  <a:cubicBezTo>
                    <a:pt x="1164244" y="1504909"/>
                    <a:pt x="1200882" y="1120263"/>
                    <a:pt x="1233448" y="1195564"/>
                  </a:cubicBezTo>
                  <a:cubicBezTo>
                    <a:pt x="1266014" y="1270865"/>
                    <a:pt x="1331146" y="1977068"/>
                    <a:pt x="1331146" y="1977068"/>
                  </a:cubicBezTo>
                </a:path>
              </a:pathLst>
            </a:custGeom>
            <a:solidFill>
              <a:srgbClr val="FF6600">
                <a:alpha val="30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rot="894893">
              <a:off x="3798044" y="4520205"/>
              <a:ext cx="1123537" cy="1475394"/>
            </a:xfrm>
            <a:custGeom>
              <a:avLst/>
              <a:gdLst>
                <a:gd name="connsiteX0" fmla="*/ 0 w 1123537"/>
                <a:gd name="connsiteY0" fmla="*/ 1316651 h 1475394"/>
                <a:gd name="connsiteX1" fmla="*/ 170973 w 1123537"/>
                <a:gd name="connsiteY1" fmla="*/ 1109064 h 1475394"/>
                <a:gd name="connsiteX2" fmla="*/ 207610 w 1123537"/>
                <a:gd name="connsiteY2" fmla="*/ 583992 h 1475394"/>
                <a:gd name="connsiteX3" fmla="*/ 280884 w 1123537"/>
                <a:gd name="connsiteY3" fmla="*/ 767157 h 1475394"/>
                <a:gd name="connsiteX4" fmla="*/ 317522 w 1123537"/>
                <a:gd name="connsiteY4" fmla="*/ 339772 h 1475394"/>
                <a:gd name="connsiteX5" fmla="*/ 378583 w 1123537"/>
                <a:gd name="connsiteY5" fmla="*/ 559570 h 1475394"/>
                <a:gd name="connsiteX6" fmla="*/ 415220 w 1123537"/>
                <a:gd name="connsiteY6" fmla="*/ 10075 h 1475394"/>
                <a:gd name="connsiteX7" fmla="*/ 476282 w 1123537"/>
                <a:gd name="connsiteY7" fmla="*/ 1121275 h 1475394"/>
                <a:gd name="connsiteX8" fmla="*/ 671680 w 1123537"/>
                <a:gd name="connsiteY8" fmla="*/ 1304440 h 1475394"/>
                <a:gd name="connsiteX9" fmla="*/ 757166 w 1123537"/>
                <a:gd name="connsiteY9" fmla="*/ 1096853 h 1475394"/>
                <a:gd name="connsiteX10" fmla="*/ 854865 w 1123537"/>
                <a:gd name="connsiteY10" fmla="*/ 1206752 h 1475394"/>
                <a:gd name="connsiteX11" fmla="*/ 903715 w 1123537"/>
                <a:gd name="connsiteY11" fmla="*/ 986954 h 1475394"/>
                <a:gd name="connsiteX12" fmla="*/ 928139 w 1123537"/>
                <a:gd name="connsiteY12" fmla="*/ 1182330 h 1475394"/>
                <a:gd name="connsiteX13" fmla="*/ 1001413 w 1123537"/>
                <a:gd name="connsiteY13" fmla="*/ 1011376 h 1475394"/>
                <a:gd name="connsiteX14" fmla="*/ 1123537 w 1123537"/>
                <a:gd name="connsiteY14" fmla="*/ 1475394 h 147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3537" h="1475394">
                  <a:moveTo>
                    <a:pt x="0" y="1316651"/>
                  </a:moveTo>
                  <a:cubicBezTo>
                    <a:pt x="68185" y="1273912"/>
                    <a:pt x="136371" y="1231174"/>
                    <a:pt x="170973" y="1109064"/>
                  </a:cubicBezTo>
                  <a:cubicBezTo>
                    <a:pt x="205575" y="986954"/>
                    <a:pt x="189292" y="640976"/>
                    <a:pt x="207610" y="583992"/>
                  </a:cubicBezTo>
                  <a:cubicBezTo>
                    <a:pt x="225929" y="527007"/>
                    <a:pt x="262565" y="807860"/>
                    <a:pt x="280884" y="767157"/>
                  </a:cubicBezTo>
                  <a:cubicBezTo>
                    <a:pt x="299203" y="726454"/>
                    <a:pt x="301239" y="374370"/>
                    <a:pt x="317522" y="339772"/>
                  </a:cubicBezTo>
                  <a:cubicBezTo>
                    <a:pt x="333805" y="305174"/>
                    <a:pt x="362300" y="614519"/>
                    <a:pt x="378583" y="559570"/>
                  </a:cubicBezTo>
                  <a:cubicBezTo>
                    <a:pt x="394866" y="504621"/>
                    <a:pt x="398937" y="-83543"/>
                    <a:pt x="415220" y="10075"/>
                  </a:cubicBezTo>
                  <a:cubicBezTo>
                    <a:pt x="431503" y="103692"/>
                    <a:pt x="433539" y="905547"/>
                    <a:pt x="476282" y="1121275"/>
                  </a:cubicBezTo>
                  <a:cubicBezTo>
                    <a:pt x="519025" y="1337003"/>
                    <a:pt x="624866" y="1308510"/>
                    <a:pt x="671680" y="1304440"/>
                  </a:cubicBezTo>
                  <a:cubicBezTo>
                    <a:pt x="718494" y="1300370"/>
                    <a:pt x="726635" y="1113134"/>
                    <a:pt x="757166" y="1096853"/>
                  </a:cubicBezTo>
                  <a:cubicBezTo>
                    <a:pt x="787697" y="1080572"/>
                    <a:pt x="830440" y="1225068"/>
                    <a:pt x="854865" y="1206752"/>
                  </a:cubicBezTo>
                  <a:cubicBezTo>
                    <a:pt x="879290" y="1188436"/>
                    <a:pt x="891503" y="991024"/>
                    <a:pt x="903715" y="986954"/>
                  </a:cubicBezTo>
                  <a:cubicBezTo>
                    <a:pt x="915927" y="982884"/>
                    <a:pt x="911856" y="1178260"/>
                    <a:pt x="928139" y="1182330"/>
                  </a:cubicBezTo>
                  <a:cubicBezTo>
                    <a:pt x="944422" y="1186400"/>
                    <a:pt x="968847" y="962532"/>
                    <a:pt x="1001413" y="1011376"/>
                  </a:cubicBezTo>
                  <a:cubicBezTo>
                    <a:pt x="1033979" y="1060220"/>
                    <a:pt x="1123537" y="1475394"/>
                    <a:pt x="1123537" y="1475394"/>
                  </a:cubicBezTo>
                </a:path>
              </a:pathLst>
            </a:custGeom>
            <a:solidFill>
              <a:srgbClr val="F7964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78623" y="2270296"/>
              <a:ext cx="1212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TM L-edges</a:t>
              </a:r>
            </a:p>
            <a:p>
              <a:r>
                <a:rPr lang="en-US" sz="1400" dirty="0" smtClean="0"/>
                <a:t>300-1000 </a:t>
              </a:r>
              <a:r>
                <a:rPr lang="en-US" sz="1400" dirty="0" err="1" smtClean="0"/>
                <a:t>eV</a:t>
              </a:r>
              <a:endParaRPr lang="en-US" sz="1400" dirty="0" smtClean="0"/>
            </a:p>
          </p:txBody>
        </p:sp>
        <p:sp>
          <p:nvSpPr>
            <p:cNvPr id="18" name="Freeform 17"/>
            <p:cNvSpPr/>
            <p:nvPr/>
          </p:nvSpPr>
          <p:spPr>
            <a:xfrm rot="475119">
              <a:off x="4282011" y="3720590"/>
              <a:ext cx="1052899" cy="1778522"/>
            </a:xfrm>
            <a:custGeom>
              <a:avLst/>
              <a:gdLst>
                <a:gd name="connsiteX0" fmla="*/ 0 w 1013625"/>
                <a:gd name="connsiteY0" fmla="*/ 1137329 h 1431749"/>
                <a:gd name="connsiteX1" fmla="*/ 183185 w 1013625"/>
                <a:gd name="connsiteY1" fmla="*/ 880898 h 1431749"/>
                <a:gd name="connsiteX2" fmla="*/ 219822 w 1013625"/>
                <a:gd name="connsiteY2" fmla="*/ 392458 h 1431749"/>
                <a:gd name="connsiteX3" fmla="*/ 280884 w 1013625"/>
                <a:gd name="connsiteY3" fmla="*/ 709944 h 1431749"/>
                <a:gd name="connsiteX4" fmla="*/ 317521 w 1013625"/>
                <a:gd name="connsiteY4" fmla="*/ 1706 h 1431749"/>
                <a:gd name="connsiteX5" fmla="*/ 378583 w 1013625"/>
                <a:gd name="connsiteY5" fmla="*/ 502357 h 1431749"/>
                <a:gd name="connsiteX6" fmla="*/ 451857 w 1013625"/>
                <a:gd name="connsiteY6" fmla="*/ 197082 h 1431749"/>
                <a:gd name="connsiteX7" fmla="*/ 464069 w 1013625"/>
                <a:gd name="connsiteY7" fmla="*/ 1015219 h 1431749"/>
                <a:gd name="connsiteX8" fmla="*/ 696104 w 1013625"/>
                <a:gd name="connsiteY8" fmla="*/ 1198384 h 1431749"/>
                <a:gd name="connsiteX9" fmla="*/ 854865 w 1013625"/>
                <a:gd name="connsiteY9" fmla="*/ 734366 h 1431749"/>
                <a:gd name="connsiteX10" fmla="*/ 903714 w 1013625"/>
                <a:gd name="connsiteY10" fmla="*/ 1015219 h 1431749"/>
                <a:gd name="connsiteX11" fmla="*/ 952564 w 1013625"/>
                <a:gd name="connsiteY11" fmla="*/ 880898 h 1431749"/>
                <a:gd name="connsiteX12" fmla="*/ 1001413 w 1013625"/>
                <a:gd name="connsiteY12" fmla="*/ 1393760 h 1431749"/>
                <a:gd name="connsiteX13" fmla="*/ 1013625 w 1013625"/>
                <a:gd name="connsiteY13" fmla="*/ 1393760 h 143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3625" h="1431749">
                  <a:moveTo>
                    <a:pt x="0" y="1137329"/>
                  </a:moveTo>
                  <a:cubicBezTo>
                    <a:pt x="73274" y="1071186"/>
                    <a:pt x="146548" y="1005043"/>
                    <a:pt x="183185" y="880898"/>
                  </a:cubicBezTo>
                  <a:cubicBezTo>
                    <a:pt x="219822" y="756753"/>
                    <a:pt x="203539" y="420950"/>
                    <a:pt x="219822" y="392458"/>
                  </a:cubicBezTo>
                  <a:cubicBezTo>
                    <a:pt x="236105" y="363966"/>
                    <a:pt x="264601" y="775069"/>
                    <a:pt x="280884" y="709944"/>
                  </a:cubicBezTo>
                  <a:cubicBezTo>
                    <a:pt x="297167" y="644819"/>
                    <a:pt x="301238" y="36304"/>
                    <a:pt x="317521" y="1706"/>
                  </a:cubicBezTo>
                  <a:cubicBezTo>
                    <a:pt x="333804" y="-32892"/>
                    <a:pt x="356194" y="469794"/>
                    <a:pt x="378583" y="502357"/>
                  </a:cubicBezTo>
                  <a:cubicBezTo>
                    <a:pt x="400972" y="534920"/>
                    <a:pt x="437609" y="111605"/>
                    <a:pt x="451857" y="197082"/>
                  </a:cubicBezTo>
                  <a:cubicBezTo>
                    <a:pt x="466105" y="282559"/>
                    <a:pt x="423361" y="848335"/>
                    <a:pt x="464069" y="1015219"/>
                  </a:cubicBezTo>
                  <a:cubicBezTo>
                    <a:pt x="504777" y="1182103"/>
                    <a:pt x="630971" y="1245193"/>
                    <a:pt x="696104" y="1198384"/>
                  </a:cubicBezTo>
                  <a:cubicBezTo>
                    <a:pt x="761237" y="1151575"/>
                    <a:pt x="820263" y="764893"/>
                    <a:pt x="854865" y="734366"/>
                  </a:cubicBezTo>
                  <a:cubicBezTo>
                    <a:pt x="889467" y="703839"/>
                    <a:pt x="887431" y="990797"/>
                    <a:pt x="903714" y="1015219"/>
                  </a:cubicBezTo>
                  <a:cubicBezTo>
                    <a:pt x="919997" y="1039641"/>
                    <a:pt x="936281" y="817808"/>
                    <a:pt x="952564" y="880898"/>
                  </a:cubicBezTo>
                  <a:cubicBezTo>
                    <a:pt x="968847" y="943988"/>
                    <a:pt x="991236" y="1308283"/>
                    <a:pt x="1001413" y="1393760"/>
                  </a:cubicBezTo>
                  <a:cubicBezTo>
                    <a:pt x="1011590" y="1479237"/>
                    <a:pt x="1013625" y="1393760"/>
                    <a:pt x="1013625" y="1393760"/>
                  </a:cubicBezTo>
                </a:path>
              </a:pathLst>
            </a:cu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-19667" y="586128"/>
            <a:ext cx="8165331" cy="6630570"/>
            <a:chOff x="53605" y="134321"/>
            <a:chExt cx="8165331" cy="6630570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537370" y="4261637"/>
              <a:ext cx="5544382" cy="2503254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dot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166057" y="3705799"/>
              <a:ext cx="5544382" cy="2503254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dot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53605" y="134321"/>
              <a:ext cx="8165331" cy="5995598"/>
              <a:chOff x="53605" y="134321"/>
              <a:chExt cx="8165331" cy="5995598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1685326" y="3174858"/>
                <a:ext cx="6533610" cy="2955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flipH="1">
                <a:off x="158782" y="3180726"/>
                <a:ext cx="1532396" cy="142281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V="1">
                <a:off x="1697030" y="134321"/>
                <a:ext cx="509" cy="30766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 rot="1448097">
                <a:off x="6438742" y="5771429"/>
                <a:ext cx="17583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Energy loss, (</a:t>
                </a:r>
                <a:r>
                  <a:rPr lang="en-US" sz="1600" dirty="0" err="1" smtClean="0"/>
                  <a:t>eV</a:t>
                </a:r>
                <a:r>
                  <a:rPr lang="en-US" sz="1600" dirty="0" smtClean="0"/>
                  <a:t>)</a:t>
                </a:r>
                <a:endParaRPr lang="en-US" sz="16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19094823">
                <a:off x="53605" y="3513602"/>
                <a:ext cx="15833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r</a:t>
                </a:r>
                <a:r>
                  <a:rPr lang="en-US" sz="1600" dirty="0" err="1" smtClean="0"/>
                  <a:t>ec.space</a:t>
                </a:r>
                <a:r>
                  <a:rPr lang="en-US" sz="1600" dirty="0" smtClean="0"/>
                  <a:t>, (A</a:t>
                </a:r>
                <a:r>
                  <a:rPr lang="en-US" sz="1600" baseline="30000" dirty="0" smtClean="0"/>
                  <a:t>-1</a:t>
                </a:r>
                <a:r>
                  <a:rPr lang="en-US" sz="1600" dirty="0" smtClean="0"/>
                  <a:t>)</a:t>
                </a:r>
                <a:endParaRPr lang="en-US" sz="1600" dirty="0"/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5617707" y="2727971"/>
            <a:ext cx="2491320" cy="3798569"/>
            <a:chOff x="5617707" y="2727971"/>
            <a:chExt cx="2491320" cy="37985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8004970" y="4701233"/>
              <a:ext cx="104057" cy="1825307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5617707" y="2727971"/>
              <a:ext cx="2455441" cy="3743857"/>
              <a:chOff x="5690979" y="2276164"/>
              <a:chExt cx="2455441" cy="3743857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5690979" y="2276164"/>
                <a:ext cx="2455441" cy="3743857"/>
                <a:chOff x="5690979" y="2276164"/>
                <a:chExt cx="2455441" cy="3743857"/>
              </a:xfrm>
            </p:grpSpPr>
            <p:sp>
              <p:nvSpPr>
                <p:cNvPr id="38" name="Freeform 37"/>
                <p:cNvSpPr/>
                <p:nvPr/>
              </p:nvSpPr>
              <p:spPr>
                <a:xfrm>
                  <a:off x="5690979" y="2895307"/>
                  <a:ext cx="2455441" cy="3124714"/>
                </a:xfrm>
                <a:custGeom>
                  <a:avLst/>
                  <a:gdLst>
                    <a:gd name="connsiteX0" fmla="*/ 0 w 2455441"/>
                    <a:gd name="connsiteY0" fmla="*/ 2086779 h 3124714"/>
                    <a:gd name="connsiteX1" fmla="*/ 195397 w 2455441"/>
                    <a:gd name="connsiteY1" fmla="*/ 2147834 h 3124714"/>
                    <a:gd name="connsiteX2" fmla="*/ 329733 w 2455441"/>
                    <a:gd name="connsiteY2" fmla="*/ 1928036 h 3124714"/>
                    <a:gd name="connsiteX3" fmla="*/ 427432 w 2455441"/>
                    <a:gd name="connsiteY3" fmla="*/ 47543 h 3124714"/>
                    <a:gd name="connsiteX4" fmla="*/ 537343 w 2455441"/>
                    <a:gd name="connsiteY4" fmla="*/ 560405 h 3124714"/>
                    <a:gd name="connsiteX5" fmla="*/ 647254 w 2455441"/>
                    <a:gd name="connsiteY5" fmla="*/ 523772 h 3124714"/>
                    <a:gd name="connsiteX6" fmla="*/ 683891 w 2455441"/>
                    <a:gd name="connsiteY6" fmla="*/ 926735 h 3124714"/>
                    <a:gd name="connsiteX7" fmla="*/ 818227 w 2455441"/>
                    <a:gd name="connsiteY7" fmla="*/ 1256431 h 3124714"/>
                    <a:gd name="connsiteX8" fmla="*/ 1294509 w 2455441"/>
                    <a:gd name="connsiteY8" fmla="*/ 1207588 h 3124714"/>
                    <a:gd name="connsiteX9" fmla="*/ 1685304 w 2455441"/>
                    <a:gd name="connsiteY9" fmla="*/ 1402963 h 3124714"/>
                    <a:gd name="connsiteX10" fmla="*/ 2308134 w 2455441"/>
                    <a:gd name="connsiteY10" fmla="*/ 1378541 h 3124714"/>
                    <a:gd name="connsiteX11" fmla="*/ 2454683 w 2455441"/>
                    <a:gd name="connsiteY11" fmla="*/ 1647183 h 3124714"/>
                    <a:gd name="connsiteX12" fmla="*/ 2369196 w 2455441"/>
                    <a:gd name="connsiteY12" fmla="*/ 3124714 h 3124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55441" h="3124714">
                      <a:moveTo>
                        <a:pt x="0" y="2086779"/>
                      </a:moveTo>
                      <a:cubicBezTo>
                        <a:pt x="70221" y="2130535"/>
                        <a:pt x="140442" y="2174291"/>
                        <a:pt x="195397" y="2147834"/>
                      </a:cubicBezTo>
                      <a:cubicBezTo>
                        <a:pt x="250352" y="2121377"/>
                        <a:pt x="291061" y="2278084"/>
                        <a:pt x="329733" y="1928036"/>
                      </a:cubicBezTo>
                      <a:cubicBezTo>
                        <a:pt x="368405" y="1577988"/>
                        <a:pt x="392830" y="275481"/>
                        <a:pt x="427432" y="47543"/>
                      </a:cubicBezTo>
                      <a:cubicBezTo>
                        <a:pt x="462034" y="-180395"/>
                        <a:pt x="500706" y="481034"/>
                        <a:pt x="537343" y="560405"/>
                      </a:cubicBezTo>
                      <a:cubicBezTo>
                        <a:pt x="573980" y="639776"/>
                        <a:pt x="622829" y="462717"/>
                        <a:pt x="647254" y="523772"/>
                      </a:cubicBezTo>
                      <a:cubicBezTo>
                        <a:pt x="671679" y="584827"/>
                        <a:pt x="655396" y="804625"/>
                        <a:pt x="683891" y="926735"/>
                      </a:cubicBezTo>
                      <a:cubicBezTo>
                        <a:pt x="712386" y="1048845"/>
                        <a:pt x="716458" y="1209622"/>
                        <a:pt x="818227" y="1256431"/>
                      </a:cubicBezTo>
                      <a:cubicBezTo>
                        <a:pt x="919996" y="1303240"/>
                        <a:pt x="1149996" y="1183166"/>
                        <a:pt x="1294509" y="1207588"/>
                      </a:cubicBezTo>
                      <a:cubicBezTo>
                        <a:pt x="1439022" y="1232010"/>
                        <a:pt x="1516367" y="1374471"/>
                        <a:pt x="1685304" y="1402963"/>
                      </a:cubicBezTo>
                      <a:cubicBezTo>
                        <a:pt x="1854242" y="1431455"/>
                        <a:pt x="2179904" y="1337838"/>
                        <a:pt x="2308134" y="1378541"/>
                      </a:cubicBezTo>
                      <a:cubicBezTo>
                        <a:pt x="2436364" y="1419244"/>
                        <a:pt x="2444506" y="1356154"/>
                        <a:pt x="2454683" y="1647183"/>
                      </a:cubicBezTo>
                      <a:cubicBezTo>
                        <a:pt x="2464860" y="1938212"/>
                        <a:pt x="2369196" y="3124714"/>
                        <a:pt x="2369196" y="3124714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6684998" y="2276164"/>
                  <a:ext cx="915635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K-edges</a:t>
                  </a:r>
                </a:p>
                <a:p>
                  <a:r>
                    <a:rPr lang="en-US" sz="1400" dirty="0" smtClean="0"/>
                    <a:t>XANES</a:t>
                  </a:r>
                </a:p>
                <a:p>
                  <a:r>
                    <a:rPr lang="en-US" sz="1400" dirty="0" smtClean="0"/>
                    <a:t>EXASF</a:t>
                  </a:r>
                </a:p>
                <a:p>
                  <a:r>
                    <a:rPr lang="en-US" sz="1400" dirty="0" smtClean="0"/>
                    <a:t>1-10 </a:t>
                  </a:r>
                  <a:r>
                    <a:rPr lang="en-US" sz="1400" dirty="0" err="1" smtClean="0"/>
                    <a:t>keV</a:t>
                  </a:r>
                  <a:endParaRPr lang="en-US" sz="1400" dirty="0" smtClean="0"/>
                </a:p>
              </p:txBody>
            </p:sp>
          </p:grpSp>
          <p:cxnSp>
            <p:nvCxnSpPr>
              <p:cNvPr id="61" name="Straight Arrow Connector 60"/>
              <p:cNvCxnSpPr/>
              <p:nvPr/>
            </p:nvCxnSpPr>
            <p:spPr>
              <a:xfrm flipH="1">
                <a:off x="6264938" y="2613153"/>
                <a:ext cx="439644" cy="476229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>
                <a:off x="7425111" y="2857373"/>
                <a:ext cx="439645" cy="1050145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/>
          <p:cNvGrpSpPr/>
          <p:nvPr/>
        </p:nvGrpSpPr>
        <p:grpSpPr>
          <a:xfrm>
            <a:off x="659491" y="2161346"/>
            <a:ext cx="1263724" cy="2686418"/>
            <a:chOff x="732763" y="1709539"/>
            <a:chExt cx="1263724" cy="2686418"/>
          </a:xfrm>
        </p:grpSpPr>
        <p:grpSp>
          <p:nvGrpSpPr>
            <p:cNvPr id="53" name="Group 52"/>
            <p:cNvGrpSpPr/>
            <p:nvPr/>
          </p:nvGrpSpPr>
          <p:grpSpPr>
            <a:xfrm>
              <a:off x="732763" y="1709539"/>
              <a:ext cx="1263724" cy="2686418"/>
              <a:chOff x="732763" y="1709539"/>
              <a:chExt cx="1263724" cy="2686418"/>
            </a:xfrm>
          </p:grpSpPr>
          <p:sp>
            <p:nvSpPr>
              <p:cNvPr id="2" name="Freeform 1"/>
              <p:cNvSpPr/>
              <p:nvPr/>
            </p:nvSpPr>
            <p:spPr>
              <a:xfrm>
                <a:off x="732763" y="3235914"/>
                <a:ext cx="1038050" cy="1098989"/>
              </a:xfrm>
              <a:custGeom>
                <a:avLst/>
                <a:gdLst>
                  <a:gd name="connsiteX0" fmla="*/ 903714 w 903714"/>
                  <a:gd name="connsiteY0" fmla="*/ 0 h 952457"/>
                  <a:gd name="connsiteX1" fmla="*/ 720529 w 903714"/>
                  <a:gd name="connsiteY1" fmla="*/ 244220 h 952457"/>
                  <a:gd name="connsiteX2" fmla="*/ 378583 w 903714"/>
                  <a:gd name="connsiteY2" fmla="*/ 390751 h 952457"/>
                  <a:gd name="connsiteX3" fmla="*/ 244247 w 903714"/>
                  <a:gd name="connsiteY3" fmla="*/ 696026 h 952457"/>
                  <a:gd name="connsiteX4" fmla="*/ 0 w 903714"/>
                  <a:gd name="connsiteY4" fmla="*/ 952457 h 952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714" h="952457">
                    <a:moveTo>
                      <a:pt x="903714" y="0"/>
                    </a:moveTo>
                    <a:cubicBezTo>
                      <a:pt x="855882" y="89547"/>
                      <a:pt x="808051" y="179095"/>
                      <a:pt x="720529" y="244220"/>
                    </a:cubicBezTo>
                    <a:cubicBezTo>
                      <a:pt x="633007" y="309345"/>
                      <a:pt x="457963" y="315450"/>
                      <a:pt x="378583" y="390751"/>
                    </a:cubicBezTo>
                    <a:cubicBezTo>
                      <a:pt x="299203" y="466052"/>
                      <a:pt x="307344" y="602408"/>
                      <a:pt x="244247" y="696026"/>
                    </a:cubicBezTo>
                    <a:cubicBezTo>
                      <a:pt x="181150" y="789644"/>
                      <a:pt x="0" y="952457"/>
                      <a:pt x="0" y="952457"/>
                    </a:cubicBezTo>
                  </a:path>
                </a:pathLst>
              </a:cu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867099" y="3296968"/>
                <a:ext cx="1013625" cy="1098989"/>
              </a:xfrm>
              <a:custGeom>
                <a:avLst/>
                <a:gdLst>
                  <a:gd name="connsiteX0" fmla="*/ 903714 w 903714"/>
                  <a:gd name="connsiteY0" fmla="*/ 0 h 940246"/>
                  <a:gd name="connsiteX1" fmla="*/ 696104 w 903714"/>
                  <a:gd name="connsiteY1" fmla="*/ 256430 h 940246"/>
                  <a:gd name="connsiteX2" fmla="*/ 573981 w 903714"/>
                  <a:gd name="connsiteY2" fmla="*/ 512861 h 940246"/>
                  <a:gd name="connsiteX3" fmla="*/ 195398 w 903714"/>
                  <a:gd name="connsiteY3" fmla="*/ 757081 h 940246"/>
                  <a:gd name="connsiteX4" fmla="*/ 0 w 903714"/>
                  <a:gd name="connsiteY4" fmla="*/ 940246 h 9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714" h="940246">
                    <a:moveTo>
                      <a:pt x="903714" y="0"/>
                    </a:moveTo>
                    <a:cubicBezTo>
                      <a:pt x="827386" y="85476"/>
                      <a:pt x="751059" y="170953"/>
                      <a:pt x="696104" y="256430"/>
                    </a:cubicBezTo>
                    <a:cubicBezTo>
                      <a:pt x="641148" y="341907"/>
                      <a:pt x="657432" y="429419"/>
                      <a:pt x="573981" y="512861"/>
                    </a:cubicBezTo>
                    <a:cubicBezTo>
                      <a:pt x="490530" y="596303"/>
                      <a:pt x="291061" y="685850"/>
                      <a:pt x="195398" y="757081"/>
                    </a:cubicBezTo>
                    <a:cubicBezTo>
                      <a:pt x="99734" y="828312"/>
                      <a:pt x="0" y="940246"/>
                      <a:pt x="0" y="940246"/>
                    </a:cubicBezTo>
                  </a:path>
                </a:pathLst>
              </a:custGeom>
              <a:ln>
                <a:solidFill>
                  <a:srgbClr val="E4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757162" y="1709539"/>
                <a:ext cx="1239325" cy="1605508"/>
                <a:chOff x="757162" y="1709539"/>
                <a:chExt cx="1239325" cy="1605508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1746388" y="2391728"/>
                  <a:ext cx="109911" cy="856396"/>
                </a:xfrm>
                <a:custGeom>
                  <a:avLst/>
                  <a:gdLst>
                    <a:gd name="connsiteX0" fmla="*/ 0 w 109911"/>
                    <a:gd name="connsiteY0" fmla="*/ 783130 h 856396"/>
                    <a:gd name="connsiteX1" fmla="*/ 12212 w 109911"/>
                    <a:gd name="connsiteY1" fmla="*/ 111526 h 856396"/>
                    <a:gd name="connsiteX2" fmla="*/ 61061 w 109911"/>
                    <a:gd name="connsiteY2" fmla="*/ 74893 h 856396"/>
                    <a:gd name="connsiteX3" fmla="*/ 109911 w 109911"/>
                    <a:gd name="connsiteY3" fmla="*/ 856396 h 856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911" h="856396">
                      <a:moveTo>
                        <a:pt x="0" y="783130"/>
                      </a:moveTo>
                      <a:cubicBezTo>
                        <a:pt x="1017" y="506347"/>
                        <a:pt x="2035" y="229565"/>
                        <a:pt x="12212" y="111526"/>
                      </a:cubicBezTo>
                      <a:cubicBezTo>
                        <a:pt x="22389" y="-6514"/>
                        <a:pt x="44778" y="-49252"/>
                        <a:pt x="61061" y="74893"/>
                      </a:cubicBezTo>
                      <a:cubicBezTo>
                        <a:pt x="77344" y="199038"/>
                        <a:pt x="109911" y="856396"/>
                        <a:pt x="109911" y="856396"/>
                      </a:cubicBezTo>
                    </a:path>
                  </a:pathLst>
                </a:custGeom>
                <a:solidFill>
                  <a:srgbClr val="E46C0A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1886576" y="2458651"/>
                  <a:ext cx="109911" cy="856396"/>
                </a:xfrm>
                <a:custGeom>
                  <a:avLst/>
                  <a:gdLst>
                    <a:gd name="connsiteX0" fmla="*/ 0 w 109911"/>
                    <a:gd name="connsiteY0" fmla="*/ 783130 h 856396"/>
                    <a:gd name="connsiteX1" fmla="*/ 12212 w 109911"/>
                    <a:gd name="connsiteY1" fmla="*/ 111526 h 856396"/>
                    <a:gd name="connsiteX2" fmla="*/ 61061 w 109911"/>
                    <a:gd name="connsiteY2" fmla="*/ 74893 h 856396"/>
                    <a:gd name="connsiteX3" fmla="*/ 109911 w 109911"/>
                    <a:gd name="connsiteY3" fmla="*/ 856396 h 856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911" h="856396">
                      <a:moveTo>
                        <a:pt x="0" y="783130"/>
                      </a:moveTo>
                      <a:cubicBezTo>
                        <a:pt x="1017" y="506347"/>
                        <a:pt x="2035" y="229565"/>
                        <a:pt x="12212" y="111526"/>
                      </a:cubicBezTo>
                      <a:cubicBezTo>
                        <a:pt x="22389" y="-6514"/>
                        <a:pt x="44778" y="-49252"/>
                        <a:pt x="61061" y="74893"/>
                      </a:cubicBezTo>
                      <a:cubicBezTo>
                        <a:pt x="77344" y="199038"/>
                        <a:pt x="109911" y="856396"/>
                        <a:pt x="109911" y="856396"/>
                      </a:cubicBezTo>
                    </a:path>
                  </a:pathLst>
                </a:custGeom>
                <a:solidFill>
                  <a:srgbClr val="E46C0A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757162" y="1709539"/>
                  <a:ext cx="952605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Phonons</a:t>
                  </a:r>
                </a:p>
                <a:p>
                  <a:r>
                    <a:rPr lang="en-US" sz="1400" dirty="0"/>
                    <a:t>a</a:t>
                  </a:r>
                  <a:r>
                    <a:rPr lang="en-US" sz="1400" dirty="0" smtClean="0"/>
                    <a:t>coustic</a:t>
                  </a:r>
                </a:p>
                <a:p>
                  <a:r>
                    <a:rPr lang="en-US" sz="1400" dirty="0" smtClean="0"/>
                    <a:t>optical</a:t>
                  </a:r>
                  <a:endParaRPr lang="en-US" sz="1400" dirty="0"/>
                </a:p>
              </p:txBody>
            </p:sp>
          </p:grpSp>
        </p:grpSp>
        <p:cxnSp>
          <p:nvCxnSpPr>
            <p:cNvPr id="67" name="Straight Arrow Connector 66"/>
            <p:cNvCxnSpPr>
              <a:stCxn id="29" idx="2"/>
            </p:cNvCxnSpPr>
            <p:nvPr/>
          </p:nvCxnSpPr>
          <p:spPr>
            <a:xfrm>
              <a:off x="1233465" y="2448203"/>
              <a:ext cx="390778" cy="201583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964800" y="1898571"/>
            <a:ext cx="2274666" cy="3120148"/>
            <a:chOff x="1038072" y="1446764"/>
            <a:chExt cx="2274666" cy="3120148"/>
          </a:xfrm>
        </p:grpSpPr>
        <p:grpSp>
          <p:nvGrpSpPr>
            <p:cNvPr id="54" name="Group 53"/>
            <p:cNvGrpSpPr/>
            <p:nvPr/>
          </p:nvGrpSpPr>
          <p:grpSpPr>
            <a:xfrm>
              <a:off x="1038072" y="1446764"/>
              <a:ext cx="2274666" cy="3120148"/>
              <a:chOff x="1038072" y="1446764"/>
              <a:chExt cx="2274666" cy="3120148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1038072" y="3370235"/>
                <a:ext cx="1025837" cy="1111200"/>
              </a:xfrm>
              <a:custGeom>
                <a:avLst/>
                <a:gdLst>
                  <a:gd name="connsiteX0" fmla="*/ 903714 w 903714"/>
                  <a:gd name="connsiteY0" fmla="*/ 0 h 989090"/>
                  <a:gd name="connsiteX1" fmla="*/ 659467 w 903714"/>
                  <a:gd name="connsiteY1" fmla="*/ 219797 h 989090"/>
                  <a:gd name="connsiteX2" fmla="*/ 378583 w 903714"/>
                  <a:gd name="connsiteY2" fmla="*/ 329696 h 989090"/>
                  <a:gd name="connsiteX3" fmla="*/ 207610 w 903714"/>
                  <a:gd name="connsiteY3" fmla="*/ 439595 h 989090"/>
                  <a:gd name="connsiteX4" fmla="*/ 170973 w 903714"/>
                  <a:gd name="connsiteY4" fmla="*/ 720448 h 989090"/>
                  <a:gd name="connsiteX5" fmla="*/ 0 w 903714"/>
                  <a:gd name="connsiteY5" fmla="*/ 989090 h 989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3714" h="989090">
                    <a:moveTo>
                      <a:pt x="903714" y="0"/>
                    </a:moveTo>
                    <a:cubicBezTo>
                      <a:pt x="825351" y="82424"/>
                      <a:pt x="746989" y="164848"/>
                      <a:pt x="659467" y="219797"/>
                    </a:cubicBezTo>
                    <a:cubicBezTo>
                      <a:pt x="571945" y="274746"/>
                      <a:pt x="453892" y="293063"/>
                      <a:pt x="378583" y="329696"/>
                    </a:cubicBezTo>
                    <a:cubicBezTo>
                      <a:pt x="303274" y="366329"/>
                      <a:pt x="242212" y="374470"/>
                      <a:pt x="207610" y="439595"/>
                    </a:cubicBezTo>
                    <a:cubicBezTo>
                      <a:pt x="173008" y="504720"/>
                      <a:pt x="205575" y="628865"/>
                      <a:pt x="170973" y="720448"/>
                    </a:cubicBezTo>
                    <a:cubicBezTo>
                      <a:pt x="136371" y="812031"/>
                      <a:pt x="0" y="989090"/>
                      <a:pt x="0" y="989090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1209045" y="3437158"/>
                <a:ext cx="995052" cy="1129754"/>
              </a:xfrm>
              <a:custGeom>
                <a:avLst/>
                <a:gdLst>
                  <a:gd name="connsiteX0" fmla="*/ 903714 w 903714"/>
                  <a:gd name="connsiteY0" fmla="*/ 0 h 989090"/>
                  <a:gd name="connsiteX1" fmla="*/ 659467 w 903714"/>
                  <a:gd name="connsiteY1" fmla="*/ 219797 h 989090"/>
                  <a:gd name="connsiteX2" fmla="*/ 378583 w 903714"/>
                  <a:gd name="connsiteY2" fmla="*/ 329696 h 989090"/>
                  <a:gd name="connsiteX3" fmla="*/ 207610 w 903714"/>
                  <a:gd name="connsiteY3" fmla="*/ 439595 h 989090"/>
                  <a:gd name="connsiteX4" fmla="*/ 170973 w 903714"/>
                  <a:gd name="connsiteY4" fmla="*/ 720448 h 989090"/>
                  <a:gd name="connsiteX5" fmla="*/ 0 w 903714"/>
                  <a:gd name="connsiteY5" fmla="*/ 989090 h 989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3714" h="989090">
                    <a:moveTo>
                      <a:pt x="903714" y="0"/>
                    </a:moveTo>
                    <a:cubicBezTo>
                      <a:pt x="825351" y="82424"/>
                      <a:pt x="746989" y="164848"/>
                      <a:pt x="659467" y="219797"/>
                    </a:cubicBezTo>
                    <a:cubicBezTo>
                      <a:pt x="571945" y="274746"/>
                      <a:pt x="453892" y="293063"/>
                      <a:pt x="378583" y="329696"/>
                    </a:cubicBezTo>
                    <a:cubicBezTo>
                      <a:pt x="303274" y="366329"/>
                      <a:pt x="242212" y="374470"/>
                      <a:pt x="207610" y="439595"/>
                    </a:cubicBezTo>
                    <a:cubicBezTo>
                      <a:pt x="173008" y="504720"/>
                      <a:pt x="205575" y="628865"/>
                      <a:pt x="170973" y="720448"/>
                    </a:cubicBezTo>
                    <a:cubicBezTo>
                      <a:pt x="136371" y="812031"/>
                      <a:pt x="0" y="989090"/>
                      <a:pt x="0" y="989090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1691168" y="1446764"/>
                <a:ext cx="1621570" cy="2014340"/>
                <a:chOff x="1691168" y="1446764"/>
                <a:chExt cx="1621570" cy="2014340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2038976" y="2525574"/>
                  <a:ext cx="109911" cy="856396"/>
                </a:xfrm>
                <a:custGeom>
                  <a:avLst/>
                  <a:gdLst>
                    <a:gd name="connsiteX0" fmla="*/ 0 w 109911"/>
                    <a:gd name="connsiteY0" fmla="*/ 783130 h 856396"/>
                    <a:gd name="connsiteX1" fmla="*/ 12212 w 109911"/>
                    <a:gd name="connsiteY1" fmla="*/ 111526 h 856396"/>
                    <a:gd name="connsiteX2" fmla="*/ 61061 w 109911"/>
                    <a:gd name="connsiteY2" fmla="*/ 74893 h 856396"/>
                    <a:gd name="connsiteX3" fmla="*/ 109911 w 109911"/>
                    <a:gd name="connsiteY3" fmla="*/ 856396 h 856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911" h="856396">
                      <a:moveTo>
                        <a:pt x="0" y="783130"/>
                      </a:moveTo>
                      <a:cubicBezTo>
                        <a:pt x="1017" y="506347"/>
                        <a:pt x="2035" y="229565"/>
                        <a:pt x="12212" y="111526"/>
                      </a:cubicBezTo>
                      <a:cubicBezTo>
                        <a:pt x="22389" y="-6514"/>
                        <a:pt x="44778" y="-49252"/>
                        <a:pt x="61061" y="74893"/>
                      </a:cubicBezTo>
                      <a:cubicBezTo>
                        <a:pt x="77344" y="199038"/>
                        <a:pt x="109911" y="856396"/>
                        <a:pt x="109911" y="85639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2179164" y="2604708"/>
                  <a:ext cx="109911" cy="856396"/>
                </a:xfrm>
                <a:custGeom>
                  <a:avLst/>
                  <a:gdLst>
                    <a:gd name="connsiteX0" fmla="*/ 0 w 109911"/>
                    <a:gd name="connsiteY0" fmla="*/ 783130 h 856396"/>
                    <a:gd name="connsiteX1" fmla="*/ 12212 w 109911"/>
                    <a:gd name="connsiteY1" fmla="*/ 111526 h 856396"/>
                    <a:gd name="connsiteX2" fmla="*/ 61061 w 109911"/>
                    <a:gd name="connsiteY2" fmla="*/ 74893 h 856396"/>
                    <a:gd name="connsiteX3" fmla="*/ 109911 w 109911"/>
                    <a:gd name="connsiteY3" fmla="*/ 856396 h 856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911" h="856396">
                      <a:moveTo>
                        <a:pt x="0" y="783130"/>
                      </a:moveTo>
                      <a:cubicBezTo>
                        <a:pt x="1017" y="506347"/>
                        <a:pt x="2035" y="229565"/>
                        <a:pt x="12212" y="111526"/>
                      </a:cubicBezTo>
                      <a:cubicBezTo>
                        <a:pt x="22389" y="-6514"/>
                        <a:pt x="44778" y="-49252"/>
                        <a:pt x="61061" y="74893"/>
                      </a:cubicBezTo>
                      <a:cubicBezTo>
                        <a:pt x="77344" y="199038"/>
                        <a:pt x="109911" y="856396"/>
                        <a:pt x="109911" y="856396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1691168" y="1446764"/>
                  <a:ext cx="1621570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Electronic states</a:t>
                  </a:r>
                  <a:endParaRPr lang="en-US" sz="1400" dirty="0" smtClean="0"/>
                </a:p>
                <a:p>
                  <a:r>
                    <a:rPr lang="en-US" sz="1400" dirty="0"/>
                    <a:t>g</a:t>
                  </a:r>
                  <a:r>
                    <a:rPr lang="en-US" sz="1400" dirty="0" smtClean="0"/>
                    <a:t>aps</a:t>
                  </a:r>
                </a:p>
                <a:p>
                  <a:r>
                    <a:rPr lang="en-US" sz="1400" dirty="0" err="1"/>
                    <a:t>m</a:t>
                  </a:r>
                  <a:r>
                    <a:rPr lang="en-US" sz="1400" dirty="0" err="1" smtClean="0"/>
                    <a:t>agnons</a:t>
                  </a:r>
                  <a:r>
                    <a:rPr lang="en-US" sz="1400" dirty="0" smtClean="0"/>
                    <a:t>….</a:t>
                  </a:r>
                </a:p>
                <a:p>
                  <a:r>
                    <a:rPr lang="en-US" sz="1400" dirty="0" smtClean="0"/>
                    <a:t>0.01 </a:t>
                  </a:r>
                  <a:r>
                    <a:rPr lang="en-US" sz="1400" dirty="0" err="1" smtClean="0"/>
                    <a:t>eV</a:t>
                  </a:r>
                  <a:endParaRPr lang="en-US" sz="1400" dirty="0" smtClean="0"/>
                </a:p>
              </p:txBody>
            </p:sp>
          </p:grpSp>
        </p:grpSp>
        <p:cxnSp>
          <p:nvCxnSpPr>
            <p:cNvPr id="68" name="Straight Arrow Connector 67"/>
            <p:cNvCxnSpPr/>
            <p:nvPr/>
          </p:nvCxnSpPr>
          <p:spPr>
            <a:xfrm flipH="1">
              <a:off x="2222648" y="2368594"/>
              <a:ext cx="5870" cy="146871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1746390" y="2472015"/>
            <a:ext cx="1571463" cy="2790924"/>
            <a:chOff x="1819662" y="2020208"/>
            <a:chExt cx="1571463" cy="2790924"/>
          </a:xfrm>
        </p:grpSpPr>
        <p:grpSp>
          <p:nvGrpSpPr>
            <p:cNvPr id="56" name="Group 55"/>
            <p:cNvGrpSpPr/>
            <p:nvPr/>
          </p:nvGrpSpPr>
          <p:grpSpPr>
            <a:xfrm>
              <a:off x="1819662" y="2020208"/>
              <a:ext cx="1571463" cy="2790924"/>
              <a:chOff x="1819662" y="2020208"/>
              <a:chExt cx="1571463" cy="2790924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2857722" y="2661997"/>
                <a:ext cx="146548" cy="1111200"/>
              </a:xfrm>
              <a:custGeom>
                <a:avLst/>
                <a:gdLst>
                  <a:gd name="connsiteX0" fmla="*/ 0 w 272884"/>
                  <a:gd name="connsiteY0" fmla="*/ 1294968 h 1417078"/>
                  <a:gd name="connsiteX1" fmla="*/ 61062 w 272884"/>
                  <a:gd name="connsiteY1" fmla="*/ 281456 h 1417078"/>
                  <a:gd name="connsiteX2" fmla="*/ 170973 w 272884"/>
                  <a:gd name="connsiteY2" fmla="*/ 603 h 1417078"/>
                  <a:gd name="connsiteX3" fmla="*/ 268672 w 272884"/>
                  <a:gd name="connsiteY3" fmla="*/ 330300 h 1417078"/>
                  <a:gd name="connsiteX4" fmla="*/ 256459 w 272884"/>
                  <a:gd name="connsiteY4" fmla="*/ 1417078 h 1417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884" h="1417078">
                    <a:moveTo>
                      <a:pt x="0" y="1294968"/>
                    </a:moveTo>
                    <a:cubicBezTo>
                      <a:pt x="16283" y="896076"/>
                      <a:pt x="32566" y="497184"/>
                      <a:pt x="61062" y="281456"/>
                    </a:cubicBezTo>
                    <a:cubicBezTo>
                      <a:pt x="89558" y="65728"/>
                      <a:pt x="136371" y="-7538"/>
                      <a:pt x="170973" y="603"/>
                    </a:cubicBezTo>
                    <a:cubicBezTo>
                      <a:pt x="205575" y="8744"/>
                      <a:pt x="254424" y="94221"/>
                      <a:pt x="268672" y="330300"/>
                    </a:cubicBezTo>
                    <a:cubicBezTo>
                      <a:pt x="282920" y="566379"/>
                      <a:pt x="256459" y="1417078"/>
                      <a:pt x="256459" y="1417078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1819662" y="3736564"/>
                <a:ext cx="1074687" cy="1074568"/>
              </a:xfrm>
              <a:custGeom>
                <a:avLst/>
                <a:gdLst>
                  <a:gd name="connsiteX0" fmla="*/ 1074687 w 1074687"/>
                  <a:gd name="connsiteY0" fmla="*/ 0 h 1074568"/>
                  <a:gd name="connsiteX1" fmla="*/ 879290 w 1074687"/>
                  <a:gd name="connsiteY1" fmla="*/ 390752 h 1074568"/>
                  <a:gd name="connsiteX2" fmla="*/ 635043 w 1074687"/>
                  <a:gd name="connsiteY2" fmla="*/ 696027 h 1074568"/>
                  <a:gd name="connsiteX3" fmla="*/ 0 w 1074687"/>
                  <a:gd name="connsiteY3" fmla="*/ 1074568 h 107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687" h="1074568">
                    <a:moveTo>
                      <a:pt x="1074687" y="0"/>
                    </a:moveTo>
                    <a:cubicBezTo>
                      <a:pt x="1013625" y="137373"/>
                      <a:pt x="952564" y="274747"/>
                      <a:pt x="879290" y="390752"/>
                    </a:cubicBezTo>
                    <a:cubicBezTo>
                      <a:pt x="806016" y="506757"/>
                      <a:pt x="781591" y="582058"/>
                      <a:pt x="635043" y="696027"/>
                    </a:cubicBezTo>
                    <a:cubicBezTo>
                      <a:pt x="488495" y="809996"/>
                      <a:pt x="0" y="1074568"/>
                      <a:pt x="0" y="1074568"/>
                    </a:cubicBezTo>
                  </a:path>
                </a:pathLst>
              </a:cu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26402" y="2020208"/>
                <a:ext cx="5647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/>
                  <a:t>d</a:t>
                </a:r>
                <a:r>
                  <a:rPr lang="en-US" sz="1400" b="1" i="1" dirty="0" smtClean="0"/>
                  <a:t>-d</a:t>
                </a:r>
              </a:p>
              <a:p>
                <a:r>
                  <a:rPr lang="en-US" sz="1400" dirty="0" smtClean="0"/>
                  <a:t>1 </a:t>
                </a:r>
                <a:r>
                  <a:rPr lang="en-US" sz="1400" dirty="0" err="1" smtClean="0"/>
                  <a:t>eV</a:t>
                </a:r>
                <a:endParaRPr lang="en-US" sz="1400" dirty="0" smtClean="0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H="1">
              <a:off x="2949012" y="2472150"/>
              <a:ext cx="5870" cy="146871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1697517" y="5886064"/>
            <a:ext cx="3083262" cy="738664"/>
            <a:chOff x="1697517" y="5886064"/>
            <a:chExt cx="3083262" cy="738664"/>
          </a:xfrm>
        </p:grpSpPr>
        <p:sp>
          <p:nvSpPr>
            <p:cNvPr id="80" name="TextBox 79"/>
            <p:cNvSpPr txBox="1"/>
            <p:nvPr/>
          </p:nvSpPr>
          <p:spPr>
            <a:xfrm rot="1442973">
              <a:off x="1697517" y="5886064"/>
              <a:ext cx="1362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</a:t>
              </a:r>
              <a:r>
                <a:rPr lang="en-US" sz="1400" dirty="0" smtClean="0"/>
                <a:t>eeper levels</a:t>
              </a:r>
            </a:p>
            <a:p>
              <a:r>
                <a:rPr lang="en-US" sz="1400" dirty="0"/>
                <a:t>n</a:t>
              </a:r>
              <a:r>
                <a:rPr lang="en-US" sz="1400" dirty="0" smtClean="0"/>
                <a:t>o dispersion</a:t>
              </a:r>
            </a:p>
            <a:p>
              <a:r>
                <a:rPr lang="en-US" sz="1400" dirty="0"/>
                <a:t>c</a:t>
              </a:r>
              <a:r>
                <a:rPr lang="en-US" sz="1400" dirty="0" smtClean="0"/>
                <a:t>enter of mass</a:t>
              </a:r>
              <a:endParaRPr lang="en-US" sz="1400" dirty="0"/>
            </a:p>
          </p:txBody>
        </p:sp>
        <p:sp>
          <p:nvSpPr>
            <p:cNvPr id="81" name="Left Brace 80"/>
            <p:cNvSpPr/>
            <p:nvPr/>
          </p:nvSpPr>
          <p:spPr>
            <a:xfrm rot="17707516">
              <a:off x="3298475" y="4898941"/>
              <a:ext cx="291638" cy="2672971"/>
            </a:xfrm>
            <a:prstGeom prst="leftBrace">
              <a:avLst>
                <a:gd name="adj1" fmla="val 8333"/>
                <a:gd name="adj2" fmla="val 51763"/>
              </a:avLst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459897" y="4125136"/>
            <a:ext cx="2873596" cy="829174"/>
            <a:chOff x="1459897" y="4125136"/>
            <a:chExt cx="2873596" cy="829174"/>
          </a:xfrm>
        </p:grpSpPr>
        <p:sp>
          <p:nvSpPr>
            <p:cNvPr id="83" name="Rectangle 82"/>
            <p:cNvSpPr/>
            <p:nvPr/>
          </p:nvSpPr>
          <p:spPr>
            <a:xfrm rot="1485983">
              <a:off x="1459897" y="4125136"/>
              <a:ext cx="2873596" cy="150276"/>
            </a:xfrm>
            <a:prstGeom prst="rect">
              <a:avLst/>
            </a:prstGeom>
            <a:solidFill>
              <a:schemeClr val="bg1">
                <a:lumMod val="75000"/>
                <a:alpha val="7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 rot="1464983">
              <a:off x="3388761" y="4646533"/>
              <a:ext cx="65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optics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44247" y="3443512"/>
            <a:ext cx="2430259" cy="1904904"/>
            <a:chOff x="244247" y="3443512"/>
            <a:chExt cx="2430259" cy="1904904"/>
          </a:xfrm>
        </p:grpSpPr>
        <p:sp>
          <p:nvSpPr>
            <p:cNvPr id="87" name="TextBox 86"/>
            <p:cNvSpPr txBox="1"/>
            <p:nvPr/>
          </p:nvSpPr>
          <p:spPr>
            <a:xfrm rot="19302566">
              <a:off x="650275" y="3443512"/>
              <a:ext cx="793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ARPES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244247" y="3614454"/>
              <a:ext cx="2430259" cy="1733962"/>
            </a:xfrm>
            <a:custGeom>
              <a:avLst/>
              <a:gdLst>
                <a:gd name="connsiteX0" fmla="*/ 122124 w 2430259"/>
                <a:gd name="connsiteY0" fmla="*/ 1037935 h 1733962"/>
                <a:gd name="connsiteX1" fmla="*/ 1282297 w 2430259"/>
                <a:gd name="connsiteY1" fmla="*/ 0 h 1733962"/>
                <a:gd name="connsiteX2" fmla="*/ 2430259 w 2430259"/>
                <a:gd name="connsiteY2" fmla="*/ 537284 h 1733962"/>
                <a:gd name="connsiteX3" fmla="*/ 1331147 w 2430259"/>
                <a:gd name="connsiteY3" fmla="*/ 1733962 h 1733962"/>
                <a:gd name="connsiteX4" fmla="*/ 0 w 2430259"/>
                <a:gd name="connsiteY4" fmla="*/ 1098990 h 1733962"/>
                <a:gd name="connsiteX5" fmla="*/ 122124 w 2430259"/>
                <a:gd name="connsiteY5" fmla="*/ 1037935 h 173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0259" h="1733962">
                  <a:moveTo>
                    <a:pt x="122124" y="1037935"/>
                  </a:moveTo>
                  <a:lnTo>
                    <a:pt x="1282297" y="0"/>
                  </a:lnTo>
                  <a:lnTo>
                    <a:pt x="2430259" y="537284"/>
                  </a:lnTo>
                  <a:lnTo>
                    <a:pt x="1331147" y="1733962"/>
                  </a:lnTo>
                  <a:lnTo>
                    <a:pt x="0" y="1098990"/>
                  </a:lnTo>
                  <a:lnTo>
                    <a:pt x="122124" y="1037935"/>
                  </a:lnTo>
                  <a:close/>
                </a:path>
              </a:pathLst>
            </a:custGeom>
            <a:solidFill>
              <a:srgbClr val="BFBFBF">
                <a:alpha val="5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575394" y="4127316"/>
            <a:ext cx="4574306" cy="2649786"/>
            <a:chOff x="1575394" y="4127316"/>
            <a:chExt cx="4574306" cy="2649786"/>
          </a:xfrm>
        </p:grpSpPr>
        <p:sp>
          <p:nvSpPr>
            <p:cNvPr id="97" name="TextBox 96"/>
            <p:cNvSpPr txBox="1"/>
            <p:nvPr/>
          </p:nvSpPr>
          <p:spPr>
            <a:xfrm rot="1545971">
              <a:off x="5505937" y="5566239"/>
              <a:ext cx="643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EELS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XAS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RXD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1575394" y="4127316"/>
              <a:ext cx="4213262" cy="2649786"/>
            </a:xfrm>
            <a:custGeom>
              <a:avLst/>
              <a:gdLst>
                <a:gd name="connsiteX0" fmla="*/ 0 w 4213262"/>
                <a:gd name="connsiteY0" fmla="*/ 1245522 h 2649786"/>
                <a:gd name="connsiteX1" fmla="*/ 1111324 w 4213262"/>
                <a:gd name="connsiteY1" fmla="*/ 0 h 2649786"/>
                <a:gd name="connsiteX2" fmla="*/ 4213262 w 4213262"/>
                <a:gd name="connsiteY2" fmla="*/ 1367632 h 2649786"/>
                <a:gd name="connsiteX3" fmla="*/ 3224061 w 4213262"/>
                <a:gd name="connsiteY3" fmla="*/ 2649786 h 2649786"/>
                <a:gd name="connsiteX4" fmla="*/ 48849 w 4213262"/>
                <a:gd name="connsiteY4" fmla="*/ 1184467 h 264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3262" h="2649786">
                  <a:moveTo>
                    <a:pt x="0" y="1245522"/>
                  </a:moveTo>
                  <a:lnTo>
                    <a:pt x="1111324" y="0"/>
                  </a:lnTo>
                  <a:lnTo>
                    <a:pt x="4213262" y="1367632"/>
                  </a:lnTo>
                  <a:lnTo>
                    <a:pt x="3224061" y="2649786"/>
                  </a:lnTo>
                  <a:lnTo>
                    <a:pt x="48849" y="1184467"/>
                  </a:lnTo>
                </a:path>
              </a:pathLst>
            </a:custGeom>
            <a:solidFill>
              <a:srgbClr val="BFBFBF">
                <a:alpha val="29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605488" y="5934652"/>
            <a:ext cx="3003676" cy="404895"/>
            <a:chOff x="5605488" y="5934652"/>
            <a:chExt cx="3003676" cy="404895"/>
          </a:xfrm>
        </p:grpSpPr>
        <p:sp>
          <p:nvSpPr>
            <p:cNvPr id="99" name="Rectangle 98"/>
            <p:cNvSpPr/>
            <p:nvPr/>
          </p:nvSpPr>
          <p:spPr>
            <a:xfrm rot="1485983">
              <a:off x="5605488" y="5934652"/>
              <a:ext cx="2467596" cy="110022"/>
            </a:xfrm>
            <a:prstGeom prst="rect">
              <a:avLst/>
            </a:prstGeom>
            <a:solidFill>
              <a:schemeClr val="bg1">
                <a:lumMod val="75000"/>
                <a:alpha val="7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 rot="194575">
              <a:off x="8065250" y="6031770"/>
              <a:ext cx="543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XAS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2" name="Group 101"/>
          <p:cNvGrpSpPr>
            <a:grpSpLocks/>
          </p:cNvGrpSpPr>
          <p:nvPr/>
        </p:nvGrpSpPr>
        <p:grpSpPr bwMode="auto">
          <a:xfrm>
            <a:off x="0" y="0"/>
            <a:ext cx="9144000" cy="573917"/>
            <a:chOff x="0" y="0"/>
            <a:chExt cx="5760" cy="3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0" y="0"/>
              <a:ext cx="5760" cy="37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dirty="0" smtClean="0">
                  <a:solidFill>
                    <a:schemeClr val="bg1"/>
                  </a:solidFill>
                </a:rPr>
                <a:t>Energy/</a:t>
              </a:r>
              <a:r>
                <a:rPr lang="it-IT" dirty="0" err="1" smtClean="0">
                  <a:solidFill>
                    <a:schemeClr val="bg1"/>
                  </a:solidFill>
                </a:rPr>
                <a:t>momentum</a:t>
              </a:r>
              <a:r>
                <a:rPr lang="it-IT" dirty="0" smtClean="0">
                  <a:solidFill>
                    <a:schemeClr val="bg1"/>
                  </a:solidFill>
                </a:rPr>
                <a:t>(</a:t>
              </a:r>
              <a:r>
                <a:rPr lang="it-IT" dirty="0" err="1" smtClean="0">
                  <a:solidFill>
                    <a:schemeClr val="bg1"/>
                  </a:solidFill>
                </a:rPr>
                <a:t>rec</a:t>
              </a:r>
              <a:r>
                <a:rPr lang="it-IT" dirty="0" smtClean="0">
                  <a:solidFill>
                    <a:schemeClr val="bg1"/>
                  </a:solidFill>
                </a:rPr>
                <a:t>. </a:t>
              </a:r>
              <a:r>
                <a:rPr lang="it-IT" dirty="0" err="1" smtClean="0">
                  <a:solidFill>
                    <a:schemeClr val="bg1"/>
                  </a:solidFill>
                </a:rPr>
                <a:t>space</a:t>
              </a:r>
              <a:r>
                <a:rPr lang="it-IT" dirty="0" smtClean="0">
                  <a:solidFill>
                    <a:schemeClr val="bg1"/>
                  </a:solidFill>
                </a:rPr>
                <a:t>)/</a:t>
              </a:r>
              <a:r>
                <a:rPr lang="it-IT" dirty="0" err="1" smtClean="0">
                  <a:solidFill>
                    <a:schemeClr val="bg1"/>
                  </a:solidFill>
                </a:rPr>
                <a:t>intensity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diagram</a:t>
              </a:r>
              <a:r>
                <a:rPr lang="it-IT" dirty="0" smtClean="0">
                  <a:solidFill>
                    <a:schemeClr val="bg1"/>
                  </a:solidFill>
                </a:rPr>
                <a:t> of </a:t>
              </a:r>
              <a:r>
                <a:rPr lang="it-IT" dirty="0" err="1" smtClean="0">
                  <a:solidFill>
                    <a:schemeClr val="bg1"/>
                  </a:solidFill>
                </a:rPr>
                <a:t>excitations</a:t>
              </a:r>
              <a:r>
                <a:rPr lang="it-IT" dirty="0" smtClean="0">
                  <a:solidFill>
                    <a:schemeClr val="bg1"/>
                  </a:solidFill>
                </a:rPr>
                <a:t> in </a:t>
              </a:r>
              <a:r>
                <a:rPr lang="it-IT" dirty="0" err="1" smtClean="0">
                  <a:solidFill>
                    <a:schemeClr val="bg1"/>
                  </a:solidFill>
                </a:rPr>
                <a:t>solids</a:t>
              </a:r>
              <a:endParaRPr lang="it-IT" sz="1800" dirty="0">
                <a:solidFill>
                  <a:schemeClr val="bg1"/>
                </a:solidFill>
                <a:sym typeface="Symbol" charset="0"/>
              </a:endParaRPr>
            </a:p>
          </p:txBody>
        </p:sp>
        <p:sp>
          <p:nvSpPr>
            <p:cNvPr id="104" name="AutoShape 7"/>
            <p:cNvSpPr>
              <a:spLocks noChangeArrowheads="1"/>
            </p:cNvSpPr>
            <p:nvPr/>
          </p:nvSpPr>
          <p:spPr bwMode="auto">
            <a:xfrm rot="5400000">
              <a:off x="2" y="77"/>
              <a:ext cx="284" cy="19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5091544"/>
            <a:ext cx="959793" cy="827323"/>
            <a:chOff x="0" y="5091544"/>
            <a:chExt cx="959793" cy="827323"/>
          </a:xfrm>
        </p:grpSpPr>
        <p:sp>
          <p:nvSpPr>
            <p:cNvPr id="3" name="TextBox 2"/>
            <p:cNvSpPr txBox="1"/>
            <p:nvPr/>
          </p:nvSpPr>
          <p:spPr>
            <a:xfrm>
              <a:off x="0" y="5611090"/>
              <a:ext cx="959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diffraction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/>
            <a:srcRect l="24224" t="9596" r="25916" b="17341"/>
            <a:stretch/>
          </p:blipFill>
          <p:spPr>
            <a:xfrm>
              <a:off x="92363" y="5091544"/>
              <a:ext cx="421383" cy="508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2477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52809</TotalTime>
  <Words>1344</Words>
  <Application>Microsoft Office PowerPoint</Application>
  <PresentationFormat>On-screen Show (4:3)</PresentationFormat>
  <Paragraphs>397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mia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fabrizio carbone</dc:creator>
  <cp:lastModifiedBy>chongyu</cp:lastModifiedBy>
  <cp:revision>1319</cp:revision>
  <dcterms:created xsi:type="dcterms:W3CDTF">2008-05-27T18:16:20Z</dcterms:created>
  <dcterms:modified xsi:type="dcterms:W3CDTF">2013-12-09T19:04:58Z</dcterms:modified>
</cp:coreProperties>
</file>