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7" r:id="rId2"/>
    <p:sldId id="419" r:id="rId3"/>
    <p:sldId id="438" r:id="rId4"/>
    <p:sldId id="375" r:id="rId5"/>
    <p:sldId id="420" r:id="rId6"/>
    <p:sldId id="421" r:id="rId7"/>
    <p:sldId id="422" r:id="rId8"/>
    <p:sldId id="423" r:id="rId9"/>
    <p:sldId id="424" r:id="rId10"/>
    <p:sldId id="417" r:id="rId11"/>
    <p:sldId id="418" r:id="rId12"/>
    <p:sldId id="377" r:id="rId13"/>
    <p:sldId id="378" r:id="rId14"/>
    <p:sldId id="379" r:id="rId15"/>
    <p:sldId id="380" r:id="rId16"/>
    <p:sldId id="405" r:id="rId17"/>
    <p:sldId id="433" r:id="rId18"/>
    <p:sldId id="434" r:id="rId19"/>
    <p:sldId id="435" r:id="rId20"/>
    <p:sldId id="437" r:id="rId21"/>
    <p:sldId id="439" r:id="rId22"/>
    <p:sldId id="426" r:id="rId23"/>
    <p:sldId id="427" r:id="rId24"/>
    <p:sldId id="436" r:id="rId25"/>
    <p:sldId id="428" r:id="rId26"/>
    <p:sldId id="410" r:id="rId27"/>
    <p:sldId id="429" r:id="rId28"/>
    <p:sldId id="430" r:id="rId29"/>
    <p:sldId id="431" r:id="rId30"/>
    <p:sldId id="402" r:id="rId31"/>
    <p:sldId id="280" r:id="rId32"/>
    <p:sldId id="432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4DAC7"/>
    <a:srgbClr val="5F5F5F"/>
    <a:srgbClr val="CC9900"/>
    <a:srgbClr val="FFCC99"/>
    <a:srgbClr val="0033CC"/>
    <a:srgbClr val="CC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8514" autoAdjust="0"/>
  </p:normalViewPr>
  <p:slideViewPr>
    <p:cSldViewPr snapToGrid="0">
      <p:cViewPr varScale="1">
        <p:scale>
          <a:sx n="73" d="100"/>
          <a:sy n="73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7AA58FE8-30BD-4C87-888A-6AC455B7A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60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455EACA3-9319-4F87-85E6-A6C12585D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822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0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3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8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1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3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6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9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6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Bitmap in cover art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erifa BT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erifa BT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erifa BT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erifa BT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erifa BT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erifa BT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erifa BT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erifa BT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000" i="1">
          <a:solidFill>
            <a:schemeClr val="accent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image" Target="../media/image43.pn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3212306" y="4217897"/>
            <a:ext cx="2719388" cy="2081212"/>
            <a:chOff x="1442" y="1240"/>
            <a:chExt cx="3157" cy="2416"/>
          </a:xfrm>
        </p:grpSpPr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1512" y="2576"/>
              <a:ext cx="1792" cy="108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40"/>
            <p:cNvGrpSpPr>
              <a:grpSpLocks/>
            </p:cNvGrpSpPr>
            <p:nvPr/>
          </p:nvGrpSpPr>
          <p:grpSpPr bwMode="auto">
            <a:xfrm>
              <a:off x="1442" y="1240"/>
              <a:ext cx="3157" cy="2367"/>
              <a:chOff x="1442" y="1240"/>
              <a:chExt cx="3157" cy="2367"/>
            </a:xfrm>
          </p:grpSpPr>
          <p:grpSp>
            <p:nvGrpSpPr>
              <p:cNvPr id="23" name="Group 27"/>
              <p:cNvGrpSpPr>
                <a:grpSpLocks/>
              </p:cNvGrpSpPr>
              <p:nvPr/>
            </p:nvGrpSpPr>
            <p:grpSpPr bwMode="auto">
              <a:xfrm>
                <a:off x="1442" y="1240"/>
                <a:ext cx="1181" cy="1183"/>
                <a:chOff x="226" y="1776"/>
                <a:chExt cx="1181" cy="1183"/>
              </a:xfrm>
            </p:grpSpPr>
            <p:graphicFrame>
              <p:nvGraphicFramePr>
                <p:cNvPr id="31" name="Object 19"/>
                <p:cNvGraphicFramePr>
                  <a:graphicFrameLocks noChangeAspect="1"/>
                </p:cNvGraphicFramePr>
                <p:nvPr/>
              </p:nvGraphicFramePr>
              <p:xfrm>
                <a:off x="226" y="1777"/>
                <a:ext cx="1181" cy="11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3" name="CorelDRAW" r:id="rId3" imgW="1875078" imgH="1876909" progId="CorelDRAW.Graphic.14">
                        <p:embed/>
                      </p:oleObj>
                    </mc:Choice>
                    <mc:Fallback>
                      <p:oleObj name="CorelDRAW" r:id="rId3" imgW="1875078" imgH="1876909" progId="CorelDRAW.Graphic.1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6" y="1777"/>
                              <a:ext cx="1181" cy="11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2" name="Rectangle 26"/>
                <p:cNvSpPr>
                  <a:spLocks noChangeArrowheads="1"/>
                </p:cNvSpPr>
                <p:nvPr/>
              </p:nvSpPr>
              <p:spPr bwMode="auto">
                <a:xfrm>
                  <a:off x="232" y="1776"/>
                  <a:ext cx="1152" cy="1168"/>
                </a:xfrm>
                <a:prstGeom prst="rect">
                  <a:avLst/>
                </a:prstGeom>
                <a:noFill/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8"/>
              <p:cNvGrpSpPr>
                <a:grpSpLocks/>
              </p:cNvGrpSpPr>
              <p:nvPr/>
            </p:nvGrpSpPr>
            <p:grpSpPr bwMode="auto">
              <a:xfrm>
                <a:off x="2426" y="1832"/>
                <a:ext cx="1181" cy="1183"/>
                <a:chOff x="1202" y="2384"/>
                <a:chExt cx="1181" cy="1183"/>
              </a:xfrm>
            </p:grpSpPr>
            <p:graphicFrame>
              <p:nvGraphicFramePr>
                <p:cNvPr id="29" name="Object 21"/>
                <p:cNvGraphicFramePr>
                  <a:graphicFrameLocks noChangeAspect="1"/>
                </p:cNvGraphicFramePr>
                <p:nvPr/>
              </p:nvGraphicFramePr>
              <p:xfrm>
                <a:off x="1202" y="2385"/>
                <a:ext cx="1181" cy="11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4" name="CorelDRAW" r:id="rId5" imgW="1875078" imgH="1876909" progId="CorelDRAW.Graphic.14">
                        <p:embed/>
                      </p:oleObj>
                    </mc:Choice>
                    <mc:Fallback>
                      <p:oleObj name="CorelDRAW" r:id="rId5" imgW="1875078" imgH="1876909" progId="CorelDRAW.Graphic.1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02" y="2385"/>
                              <a:ext cx="1181" cy="11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" name="Rectangle 25"/>
                <p:cNvSpPr>
                  <a:spLocks noChangeArrowheads="1"/>
                </p:cNvSpPr>
                <p:nvPr/>
              </p:nvSpPr>
              <p:spPr bwMode="auto">
                <a:xfrm>
                  <a:off x="1208" y="2384"/>
                  <a:ext cx="1152" cy="1168"/>
                </a:xfrm>
                <a:prstGeom prst="rect">
                  <a:avLst/>
                </a:prstGeom>
                <a:noFill/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9"/>
              <p:cNvGrpSpPr>
                <a:grpSpLocks/>
              </p:cNvGrpSpPr>
              <p:nvPr/>
            </p:nvGrpSpPr>
            <p:grpSpPr bwMode="auto">
              <a:xfrm>
                <a:off x="3416" y="2424"/>
                <a:ext cx="1183" cy="1183"/>
                <a:chOff x="2200" y="2960"/>
                <a:chExt cx="1183" cy="1183"/>
              </a:xfrm>
            </p:grpSpPr>
            <p:graphicFrame>
              <p:nvGraphicFramePr>
                <p:cNvPr id="27" name="Object 22"/>
                <p:cNvGraphicFramePr>
                  <a:graphicFrameLocks noChangeAspect="1"/>
                </p:cNvGraphicFramePr>
                <p:nvPr/>
              </p:nvGraphicFramePr>
              <p:xfrm>
                <a:off x="2202" y="2961"/>
                <a:ext cx="1181" cy="11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5" name="CorelDRAW" r:id="rId7" imgW="1875078" imgH="1876909" progId="CorelDRAW.Graphic.14">
                        <p:embed/>
                      </p:oleObj>
                    </mc:Choice>
                    <mc:Fallback>
                      <p:oleObj name="CorelDRAW" r:id="rId7" imgW="1875078" imgH="1876909" progId="CorelDRAW.Graphic.1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02" y="2961"/>
                              <a:ext cx="1181" cy="11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8" name="Rectangle 23"/>
                <p:cNvSpPr>
                  <a:spLocks noChangeArrowheads="1"/>
                </p:cNvSpPr>
                <p:nvPr/>
              </p:nvSpPr>
              <p:spPr bwMode="auto">
                <a:xfrm>
                  <a:off x="2200" y="2960"/>
                  <a:ext cx="1152" cy="1168"/>
                </a:xfrm>
                <a:prstGeom prst="rect">
                  <a:avLst/>
                </a:prstGeom>
                <a:noFill/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Text Box 32"/>
              <p:cNvSpPr txBox="1">
                <a:spLocks noChangeArrowheads="1"/>
              </p:cNvSpPr>
              <p:nvPr/>
            </p:nvSpPr>
            <p:spPr bwMode="auto">
              <a:xfrm rot="1813270">
                <a:off x="1597" y="2958"/>
                <a:ext cx="883" cy="5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time</a:t>
                </a:r>
              </a:p>
            </p:txBody>
          </p:sp>
        </p:grpSp>
      </p:grp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-19499" y="2750400"/>
            <a:ext cx="9144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/>
              <a:t>Brett </a:t>
            </a:r>
            <a:r>
              <a:rPr lang="en-US" sz="1600" dirty="0" err="1" smtClean="0"/>
              <a:t>Barwick</a:t>
            </a:r>
            <a:endParaRPr lang="en-US" sz="1600" dirty="0" smtClean="0"/>
          </a:p>
          <a:p>
            <a:pPr algn="ctr"/>
            <a:endParaRPr lang="en-US" sz="1400" i="1" dirty="0"/>
          </a:p>
          <a:p>
            <a:pPr algn="ctr"/>
            <a:r>
              <a:rPr lang="en-US" sz="1400" dirty="0" smtClean="0"/>
              <a:t>Trinity College Physics Department</a:t>
            </a:r>
          </a:p>
          <a:p>
            <a:pPr algn="ctr"/>
            <a:r>
              <a:rPr lang="en-US" sz="1400" dirty="0" smtClean="0"/>
              <a:t>Hartford, CT</a:t>
            </a:r>
            <a:endParaRPr lang="en-US" sz="16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19499" y="130387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/>
              <a:t>Imaging </a:t>
            </a:r>
            <a:r>
              <a:rPr lang="en-US" sz="2800" dirty="0" smtClean="0"/>
              <a:t>at </a:t>
            </a:r>
            <a:r>
              <a:rPr lang="en-US" sz="2800" dirty="0"/>
              <a:t>the </a:t>
            </a:r>
            <a:r>
              <a:rPr lang="en-US" sz="2800" dirty="0" smtClean="0"/>
              <a:t>nanometer and femtosecond </a:t>
            </a:r>
          </a:p>
          <a:p>
            <a:pPr algn="ctr"/>
            <a:r>
              <a:rPr lang="en-US" sz="2800" dirty="0" smtClean="0"/>
              <a:t>scales with ultrafast </a:t>
            </a:r>
            <a:r>
              <a:rPr lang="en-US" sz="2800" dirty="0"/>
              <a:t>electron microscopy</a:t>
            </a:r>
            <a:endParaRPr lang="en-US" sz="2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42" name="Rectangle 41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4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7107" y="1055078"/>
            <a:ext cx="717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Modeling: Advantage of point projection versus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UEM base on standard TEM </a:t>
            </a:r>
            <a:endParaRPr lang="en-US" sz="24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50373" r="14606" b="6702"/>
          <a:stretch/>
        </p:blipFill>
        <p:spPr bwMode="auto">
          <a:xfrm>
            <a:off x="453985" y="2130250"/>
            <a:ext cx="5152816" cy="408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237" y="2464131"/>
            <a:ext cx="2974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- Standard UEM’s are limited – dispersion causes reduction in temporal resolution </a:t>
            </a:r>
          </a:p>
          <a:p>
            <a:endParaRPr lang="en-US" dirty="0"/>
          </a:p>
          <a:p>
            <a:r>
              <a:rPr lang="en-US" dirty="0" smtClean="0"/>
              <a:t>- PPUEM, with tip very close to specimen </a:t>
            </a:r>
            <a:r>
              <a:rPr lang="en-US" dirty="0" smtClean="0"/>
              <a:t>can be one solution to this </a:t>
            </a:r>
            <a:r>
              <a:rPr lang="en-US" dirty="0" smtClean="0"/>
              <a:t>problem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1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7240" y="593408"/>
            <a:ext cx="7741920" cy="530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	</a:t>
            </a:r>
          </a:p>
          <a:p>
            <a:r>
              <a:rPr lang="en-US" sz="2800" dirty="0" smtClean="0">
                <a:cs typeface="Times New Roman" pitchFamily="18" charset="0"/>
              </a:rPr>
              <a:t>Ultrafast nanometer tip sources have been shown to produce sub-cycle </a:t>
            </a:r>
            <a:r>
              <a:rPr lang="en-US" sz="2800" dirty="0" err="1" smtClean="0">
                <a:cs typeface="Times New Roman" pitchFamily="18" charset="0"/>
              </a:rPr>
              <a:t>attosecond</a:t>
            </a:r>
            <a:r>
              <a:rPr lang="en-US" sz="2800" dirty="0" smtClean="0">
                <a:cs typeface="Times New Roman" pitchFamily="18" charset="0"/>
              </a:rPr>
              <a:t> electron packets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49" y="2655049"/>
            <a:ext cx="2554555" cy="33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06" y="2655048"/>
            <a:ext cx="2554555" cy="33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3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385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5"/>
          <p:cNvSpPr>
            <a:spLocks noChangeArrowheads="1"/>
          </p:cNvSpPr>
          <p:nvPr/>
        </p:nvSpPr>
        <p:spPr bwMode="auto">
          <a:xfrm>
            <a:off x="539750" y="954683"/>
            <a:ext cx="65260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1pPr>
            <a:lvl2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2pPr>
            <a:lvl3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3pPr>
            <a:lvl4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4pPr>
            <a:lvl5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9pPr>
          </a:lstStyle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Current progress and device characterization</a:t>
            </a:r>
            <a:endParaRPr lang="en-US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2787" y="1776702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device:</a:t>
            </a:r>
          </a:p>
        </p:txBody>
      </p:sp>
      <p:pic>
        <p:nvPicPr>
          <p:cNvPr id="4" name="Picture 6" descr="http://www.trincoll.edu/%7Ebbarwick/Photos/tip_cham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01" y="1826511"/>
            <a:ext cx="3120189" cy="38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8" b="19436"/>
          <a:stretch/>
        </p:blipFill>
        <p:spPr bwMode="auto">
          <a:xfrm>
            <a:off x="422031" y="2532209"/>
            <a:ext cx="4013688" cy="27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21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Right Arrow 2"/>
          <p:cNvSpPr/>
          <p:nvPr/>
        </p:nvSpPr>
        <p:spPr bwMode="auto">
          <a:xfrm>
            <a:off x="4558937" y="3742756"/>
            <a:ext cx="757646" cy="385107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723" y="1052065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Characterization:  </a:t>
            </a:r>
            <a:r>
              <a:rPr lang="en-US" sz="2400" dirty="0" smtClean="0"/>
              <a:t>Imaging with photoelectrons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0" b="13469"/>
          <a:stretch/>
        </p:blipFill>
        <p:spPr bwMode="auto">
          <a:xfrm>
            <a:off x="1048224" y="2055872"/>
            <a:ext cx="2729388" cy="40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666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0" b="13469"/>
          <a:stretch/>
        </p:blipFill>
        <p:spPr bwMode="auto">
          <a:xfrm>
            <a:off x="1048224" y="2055872"/>
            <a:ext cx="2729388" cy="40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26826" r="32741" b="12430"/>
          <a:stretch/>
        </p:blipFill>
        <p:spPr>
          <a:xfrm>
            <a:off x="6217920" y="1698783"/>
            <a:ext cx="2651760" cy="2636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9" t="28987" r="32473" b="13077"/>
          <a:stretch/>
        </p:blipFill>
        <p:spPr>
          <a:xfrm>
            <a:off x="4132692" y="4004846"/>
            <a:ext cx="265176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0195" y="2412829"/>
            <a:ext cx="1883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 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</a:p>
          <a:p>
            <a:r>
              <a:rPr lang="en-US" dirty="0"/>
              <a:t>p</a:t>
            </a:r>
            <a:r>
              <a:rPr lang="en-US" dirty="0" smtClean="0"/>
              <a:t>hotoelectrons</a:t>
            </a:r>
          </a:p>
          <a:p>
            <a:r>
              <a:rPr lang="en-US" dirty="0" smtClean="0"/>
              <a:t>~80MHz, </a:t>
            </a:r>
          </a:p>
          <a:p>
            <a:r>
              <a:rPr lang="en-US" dirty="0"/>
              <a:t>~</a:t>
            </a:r>
            <a:r>
              <a:rPr lang="en-US" dirty="0" smtClean="0"/>
              <a:t>1 sec exposure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723" y="1052065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Characterization:  </a:t>
            </a:r>
            <a:r>
              <a:rPr lang="en-US" sz="2400" dirty="0" smtClean="0"/>
              <a:t>Imaging with photoelectrons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6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244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62619" y="1713139"/>
            <a:ext cx="3033486" cy="439782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4" y="1834011"/>
            <a:ext cx="2316616" cy="17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38149" y="3031444"/>
            <a:ext cx="497681" cy="369887"/>
            <a:chOff x="269657" y="3031444"/>
            <a:chExt cx="666174" cy="369887"/>
          </a:xfrm>
        </p:grpSpPr>
        <p:pic>
          <p:nvPicPr>
            <p:cNvPr id="10" name="Picture 29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57" y="3031444"/>
              <a:ext cx="598487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810994" y="3219450"/>
              <a:ext cx="124837" cy="17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 rot="5400000">
            <a:off x="1962149" y="3783919"/>
            <a:ext cx="497681" cy="369887"/>
            <a:chOff x="269657" y="3031444"/>
            <a:chExt cx="666174" cy="369887"/>
          </a:xfrm>
        </p:grpSpPr>
        <p:pic>
          <p:nvPicPr>
            <p:cNvPr id="27" name="Picture 29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57" y="3031444"/>
              <a:ext cx="598487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 bwMode="auto">
            <a:xfrm flipV="1">
              <a:off x="810994" y="3219450"/>
              <a:ext cx="124837" cy="17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/>
          <p:cNvSpPr txBox="1"/>
          <p:nvPr/>
        </p:nvSpPr>
        <p:spPr>
          <a:xfrm>
            <a:off x="1485900" y="40132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95350" y="198755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1962149" y="4380819"/>
            <a:ext cx="497681" cy="369887"/>
            <a:chOff x="269657" y="3031444"/>
            <a:chExt cx="666174" cy="369887"/>
          </a:xfrm>
        </p:grpSpPr>
        <p:pic>
          <p:nvPicPr>
            <p:cNvPr id="35" name="Picture 29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57" y="3031444"/>
              <a:ext cx="598487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 bwMode="auto">
            <a:xfrm flipV="1">
              <a:off x="810994" y="3219450"/>
              <a:ext cx="124837" cy="17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Straight Arrow Connector 18"/>
          <p:cNvCxnSpPr/>
          <p:nvPr/>
        </p:nvCxnSpPr>
        <p:spPr bwMode="auto">
          <a:xfrm>
            <a:off x="1936750" y="4038600"/>
            <a:ext cx="0" cy="355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92100" y="241935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</a:t>
            </a:r>
          </a:p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393950" y="395605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</a:t>
            </a:r>
          </a:p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379904" name="Isosceles Triangle 379903"/>
          <p:cNvSpPr/>
          <p:nvPr/>
        </p:nvSpPr>
        <p:spPr bwMode="auto">
          <a:xfrm rot="16200000">
            <a:off x="2501900" y="4991100"/>
            <a:ext cx="95250" cy="73025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9908" name="Moon 379907"/>
          <p:cNvSpPr/>
          <p:nvPr/>
        </p:nvSpPr>
        <p:spPr bwMode="auto">
          <a:xfrm>
            <a:off x="1352550" y="5143500"/>
            <a:ext cx="234950" cy="476250"/>
          </a:xfrm>
          <a:prstGeom prst="moon">
            <a:avLst>
              <a:gd name="adj" fmla="val 74324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25700" y="53911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</a:t>
            </a:r>
            <a:endParaRPr lang="en-US" dirty="0"/>
          </a:p>
        </p:txBody>
      </p:sp>
      <p:sp>
        <p:nvSpPr>
          <p:cNvPr id="379911" name="Freeform 379910"/>
          <p:cNvSpPr/>
          <p:nvPr/>
        </p:nvSpPr>
        <p:spPr bwMode="auto">
          <a:xfrm>
            <a:off x="723900" y="5207940"/>
            <a:ext cx="622300" cy="400570"/>
          </a:xfrm>
          <a:custGeom>
            <a:avLst/>
            <a:gdLst>
              <a:gd name="connsiteX0" fmla="*/ 622300 w 622300"/>
              <a:gd name="connsiteY0" fmla="*/ 176860 h 400570"/>
              <a:gd name="connsiteX1" fmla="*/ 495300 w 622300"/>
              <a:gd name="connsiteY1" fmla="*/ 170510 h 400570"/>
              <a:gd name="connsiteX2" fmla="*/ 425450 w 622300"/>
              <a:gd name="connsiteY2" fmla="*/ 5410 h 400570"/>
              <a:gd name="connsiteX3" fmla="*/ 355600 w 622300"/>
              <a:gd name="connsiteY3" fmla="*/ 399110 h 400570"/>
              <a:gd name="connsiteX4" fmla="*/ 177800 w 622300"/>
              <a:gd name="connsiteY4" fmla="*/ 138760 h 400570"/>
              <a:gd name="connsiteX5" fmla="*/ 0 w 622300"/>
              <a:gd name="connsiteY5" fmla="*/ 132410 h 4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00" h="400570">
                <a:moveTo>
                  <a:pt x="622300" y="176860"/>
                </a:moveTo>
                <a:cubicBezTo>
                  <a:pt x="575204" y="187972"/>
                  <a:pt x="528108" y="199085"/>
                  <a:pt x="495300" y="170510"/>
                </a:cubicBezTo>
                <a:cubicBezTo>
                  <a:pt x="462492" y="141935"/>
                  <a:pt x="448733" y="-32690"/>
                  <a:pt x="425450" y="5410"/>
                </a:cubicBezTo>
                <a:cubicBezTo>
                  <a:pt x="402167" y="43510"/>
                  <a:pt x="396875" y="376885"/>
                  <a:pt x="355600" y="399110"/>
                </a:cubicBezTo>
                <a:cubicBezTo>
                  <a:pt x="314325" y="421335"/>
                  <a:pt x="237067" y="183210"/>
                  <a:pt x="177800" y="138760"/>
                </a:cubicBezTo>
                <a:cubicBezTo>
                  <a:pt x="118533" y="94310"/>
                  <a:pt x="59266" y="113360"/>
                  <a:pt x="0" y="13241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900" y="440055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detector</a:t>
            </a:r>
          </a:p>
        </p:txBody>
      </p:sp>
      <p:sp>
        <p:nvSpPr>
          <p:cNvPr id="379912" name="Oval 379911"/>
          <p:cNvSpPr/>
          <p:nvPr/>
        </p:nvSpPr>
        <p:spPr bwMode="auto">
          <a:xfrm>
            <a:off x="1885950" y="53327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32000" y="52819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974850" y="53708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955800" y="530098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911350" y="52438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000250" y="52438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038350" y="537718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9950" y="570865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electron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pulse</a:t>
            </a:r>
          </a:p>
        </p:txBody>
      </p:sp>
      <p:cxnSp>
        <p:nvCxnSpPr>
          <p:cNvPr id="379914" name="Straight Arrow Connector 379913"/>
          <p:cNvCxnSpPr/>
          <p:nvPr/>
        </p:nvCxnSpPr>
        <p:spPr bwMode="auto">
          <a:xfrm flipV="1">
            <a:off x="1828800" y="5473700"/>
            <a:ext cx="133350" cy="2857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916" name="Straight Arrow Connector 379915"/>
          <p:cNvCxnSpPr/>
          <p:nvPr/>
        </p:nvCxnSpPr>
        <p:spPr bwMode="auto">
          <a:xfrm flipH="1">
            <a:off x="1666430" y="5349667"/>
            <a:ext cx="179462" cy="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8723" y="1052065"/>
            <a:ext cx="801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Characterization:  Emission time of electrons</a:t>
            </a:r>
          </a:p>
          <a:p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41" name="Rectangle 40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5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502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t="6017" r="14332" b="51058"/>
          <a:stretch/>
        </p:blipFill>
        <p:spPr bwMode="auto">
          <a:xfrm>
            <a:off x="3749843" y="1828800"/>
            <a:ext cx="5152816" cy="408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2619" y="1713139"/>
            <a:ext cx="3033486" cy="439782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4" y="1834011"/>
            <a:ext cx="2316616" cy="17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38149" y="3031444"/>
            <a:ext cx="497681" cy="369887"/>
            <a:chOff x="269657" y="3031444"/>
            <a:chExt cx="666174" cy="369887"/>
          </a:xfrm>
        </p:grpSpPr>
        <p:pic>
          <p:nvPicPr>
            <p:cNvPr id="10" name="Picture 29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57" y="3031444"/>
              <a:ext cx="598487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810994" y="3219450"/>
              <a:ext cx="124837" cy="17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 rot="5400000">
            <a:off x="1962149" y="3783919"/>
            <a:ext cx="497681" cy="369887"/>
            <a:chOff x="269657" y="3031444"/>
            <a:chExt cx="666174" cy="369887"/>
          </a:xfrm>
        </p:grpSpPr>
        <p:pic>
          <p:nvPicPr>
            <p:cNvPr id="27" name="Picture 29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57" y="3031444"/>
              <a:ext cx="598487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 bwMode="auto">
            <a:xfrm flipV="1">
              <a:off x="810994" y="3219450"/>
              <a:ext cx="124837" cy="17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/>
          <p:cNvSpPr txBox="1"/>
          <p:nvPr/>
        </p:nvSpPr>
        <p:spPr>
          <a:xfrm>
            <a:off x="1485900" y="40132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95350" y="198755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1962149" y="4380819"/>
            <a:ext cx="497681" cy="369887"/>
            <a:chOff x="269657" y="3031444"/>
            <a:chExt cx="666174" cy="369887"/>
          </a:xfrm>
        </p:grpSpPr>
        <p:pic>
          <p:nvPicPr>
            <p:cNvPr id="35" name="Picture 29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57" y="3031444"/>
              <a:ext cx="598487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 bwMode="auto">
            <a:xfrm flipV="1">
              <a:off x="810994" y="3219450"/>
              <a:ext cx="124837" cy="17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Straight Arrow Connector 18"/>
          <p:cNvCxnSpPr/>
          <p:nvPr/>
        </p:nvCxnSpPr>
        <p:spPr bwMode="auto">
          <a:xfrm>
            <a:off x="1936750" y="4038600"/>
            <a:ext cx="0" cy="355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92100" y="241935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</a:t>
            </a:r>
          </a:p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393950" y="395605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</a:t>
            </a:r>
          </a:p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379904" name="Isosceles Triangle 379903"/>
          <p:cNvSpPr/>
          <p:nvPr/>
        </p:nvSpPr>
        <p:spPr bwMode="auto">
          <a:xfrm rot="16200000">
            <a:off x="2501900" y="4991100"/>
            <a:ext cx="95250" cy="73025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9908" name="Moon 379907"/>
          <p:cNvSpPr/>
          <p:nvPr/>
        </p:nvSpPr>
        <p:spPr bwMode="auto">
          <a:xfrm>
            <a:off x="1352550" y="5143500"/>
            <a:ext cx="234950" cy="476250"/>
          </a:xfrm>
          <a:prstGeom prst="moon">
            <a:avLst>
              <a:gd name="adj" fmla="val 74324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25700" y="53911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</a:t>
            </a:r>
            <a:endParaRPr lang="en-US" dirty="0"/>
          </a:p>
        </p:txBody>
      </p:sp>
      <p:sp>
        <p:nvSpPr>
          <p:cNvPr id="379911" name="Freeform 379910"/>
          <p:cNvSpPr/>
          <p:nvPr/>
        </p:nvSpPr>
        <p:spPr bwMode="auto">
          <a:xfrm>
            <a:off x="723900" y="5207940"/>
            <a:ext cx="622300" cy="400570"/>
          </a:xfrm>
          <a:custGeom>
            <a:avLst/>
            <a:gdLst>
              <a:gd name="connsiteX0" fmla="*/ 622300 w 622300"/>
              <a:gd name="connsiteY0" fmla="*/ 176860 h 400570"/>
              <a:gd name="connsiteX1" fmla="*/ 495300 w 622300"/>
              <a:gd name="connsiteY1" fmla="*/ 170510 h 400570"/>
              <a:gd name="connsiteX2" fmla="*/ 425450 w 622300"/>
              <a:gd name="connsiteY2" fmla="*/ 5410 h 400570"/>
              <a:gd name="connsiteX3" fmla="*/ 355600 w 622300"/>
              <a:gd name="connsiteY3" fmla="*/ 399110 h 400570"/>
              <a:gd name="connsiteX4" fmla="*/ 177800 w 622300"/>
              <a:gd name="connsiteY4" fmla="*/ 138760 h 400570"/>
              <a:gd name="connsiteX5" fmla="*/ 0 w 622300"/>
              <a:gd name="connsiteY5" fmla="*/ 132410 h 4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00" h="400570">
                <a:moveTo>
                  <a:pt x="622300" y="176860"/>
                </a:moveTo>
                <a:cubicBezTo>
                  <a:pt x="575204" y="187972"/>
                  <a:pt x="528108" y="199085"/>
                  <a:pt x="495300" y="170510"/>
                </a:cubicBezTo>
                <a:cubicBezTo>
                  <a:pt x="462492" y="141935"/>
                  <a:pt x="448733" y="-32690"/>
                  <a:pt x="425450" y="5410"/>
                </a:cubicBezTo>
                <a:cubicBezTo>
                  <a:pt x="402167" y="43510"/>
                  <a:pt x="396875" y="376885"/>
                  <a:pt x="355600" y="399110"/>
                </a:cubicBezTo>
                <a:cubicBezTo>
                  <a:pt x="314325" y="421335"/>
                  <a:pt x="237067" y="183210"/>
                  <a:pt x="177800" y="138760"/>
                </a:cubicBezTo>
                <a:cubicBezTo>
                  <a:pt x="118533" y="94310"/>
                  <a:pt x="59266" y="113360"/>
                  <a:pt x="0" y="13241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900" y="440055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detector</a:t>
            </a:r>
          </a:p>
        </p:txBody>
      </p:sp>
      <p:sp>
        <p:nvSpPr>
          <p:cNvPr id="379912" name="Oval 379911"/>
          <p:cNvSpPr/>
          <p:nvPr/>
        </p:nvSpPr>
        <p:spPr bwMode="auto">
          <a:xfrm>
            <a:off x="1885950" y="53327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32000" y="52819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974850" y="53708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955800" y="530098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911350" y="52438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000250" y="524383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038350" y="5377180"/>
            <a:ext cx="45719" cy="4571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9950" y="570865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electron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pulse</a:t>
            </a:r>
          </a:p>
        </p:txBody>
      </p:sp>
      <p:cxnSp>
        <p:nvCxnSpPr>
          <p:cNvPr id="379914" name="Straight Arrow Connector 379913"/>
          <p:cNvCxnSpPr/>
          <p:nvPr/>
        </p:nvCxnSpPr>
        <p:spPr bwMode="auto">
          <a:xfrm flipV="1">
            <a:off x="1828800" y="5473700"/>
            <a:ext cx="133350" cy="2857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916" name="Straight Arrow Connector 379915"/>
          <p:cNvCxnSpPr/>
          <p:nvPr/>
        </p:nvCxnSpPr>
        <p:spPr bwMode="auto">
          <a:xfrm flipH="1">
            <a:off x="1666430" y="5349667"/>
            <a:ext cx="179462" cy="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8723" y="1052065"/>
            <a:ext cx="801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Characterization:  Emission time of electrons</a:t>
            </a:r>
          </a:p>
          <a:p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55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674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552450" y="1901409"/>
            <a:ext cx="4307681" cy="2463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52450" y="1901409"/>
            <a:ext cx="4101057" cy="2463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8723" y="1052065"/>
            <a:ext cx="801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Characterization:  </a:t>
            </a:r>
            <a:r>
              <a:rPr lang="en-US" sz="2400" dirty="0" smtClean="0"/>
              <a:t>Time of flight energy analysis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52450" y="1901409"/>
            <a:ext cx="4010026" cy="2424112"/>
            <a:chOff x="492" y="2363"/>
            <a:chExt cx="2526" cy="1527"/>
          </a:xfrm>
        </p:grpSpPr>
        <p:pic>
          <p:nvPicPr>
            <p:cNvPr id="12" name="Picture 8" descr="set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18" r="54109" b="26421"/>
            <a:stretch>
              <a:fillRect/>
            </a:stretch>
          </p:blipFill>
          <p:spPr bwMode="auto">
            <a:xfrm>
              <a:off x="566" y="2599"/>
              <a:ext cx="1619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051" y="3144"/>
              <a:ext cx="28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2051" y="3135"/>
              <a:ext cx="461" cy="9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493" y="2798"/>
              <a:ext cx="2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375" y="2538"/>
              <a:ext cx="118" cy="295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1112" y="2798"/>
              <a:ext cx="2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96" y="2539"/>
              <a:ext cx="118" cy="295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734" y="2798"/>
              <a:ext cx="2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17" y="2540"/>
              <a:ext cx="119" cy="295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492" y="2800"/>
              <a:ext cx="1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833" y="2841"/>
              <a:ext cx="1076" cy="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77" y="2854"/>
              <a:ext cx="0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063" y="2849"/>
              <a:ext cx="0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677" y="2898"/>
              <a:ext cx="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002" y="2892"/>
              <a:ext cx="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696" y="2824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13 ns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581" y="2363"/>
              <a:ext cx="1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Femtosecond laser pulses</a:t>
              </a: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 rot="5400000">
              <a:off x="2309" y="3307"/>
              <a:ext cx="527" cy="216"/>
            </a:xfrm>
            <a:custGeom>
              <a:avLst/>
              <a:gdLst>
                <a:gd name="T0" fmla="*/ 0 w 469"/>
                <a:gd name="T1" fmla="*/ 151 h 273"/>
                <a:gd name="T2" fmla="*/ 97 w 469"/>
                <a:gd name="T3" fmla="*/ 18 h 273"/>
                <a:gd name="T4" fmla="*/ 141 w 469"/>
                <a:gd name="T5" fmla="*/ 258 h 273"/>
                <a:gd name="T6" fmla="*/ 212 w 469"/>
                <a:gd name="T7" fmla="*/ 107 h 273"/>
                <a:gd name="T8" fmla="*/ 469 w 469"/>
                <a:gd name="T9" fmla="*/ 9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73">
                  <a:moveTo>
                    <a:pt x="0" y="151"/>
                  </a:moveTo>
                  <a:cubicBezTo>
                    <a:pt x="36" y="75"/>
                    <a:pt x="73" y="0"/>
                    <a:pt x="97" y="18"/>
                  </a:cubicBezTo>
                  <a:cubicBezTo>
                    <a:pt x="121" y="36"/>
                    <a:pt x="122" y="243"/>
                    <a:pt x="141" y="258"/>
                  </a:cubicBezTo>
                  <a:cubicBezTo>
                    <a:pt x="160" y="273"/>
                    <a:pt x="157" y="134"/>
                    <a:pt x="212" y="107"/>
                  </a:cubicBezTo>
                  <a:cubicBezTo>
                    <a:pt x="267" y="80"/>
                    <a:pt x="368" y="89"/>
                    <a:pt x="469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2337" y="2684"/>
              <a:ext cx="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2-D Electron </a:t>
              </a:r>
              <a:endParaRPr lang="en-US" altLang="en-US" sz="12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detector</a:t>
              </a: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 rot="5400000" flipH="1">
              <a:off x="2001" y="3461"/>
              <a:ext cx="98" cy="223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 rot="10800000" flipH="1">
              <a:off x="2046" y="3514"/>
              <a:ext cx="521" cy="218"/>
            </a:xfrm>
            <a:custGeom>
              <a:avLst/>
              <a:gdLst>
                <a:gd name="T0" fmla="*/ 0 w 469"/>
                <a:gd name="T1" fmla="*/ 151 h 273"/>
                <a:gd name="T2" fmla="*/ 97 w 469"/>
                <a:gd name="T3" fmla="*/ 18 h 273"/>
                <a:gd name="T4" fmla="*/ 141 w 469"/>
                <a:gd name="T5" fmla="*/ 258 h 273"/>
                <a:gd name="T6" fmla="*/ 212 w 469"/>
                <a:gd name="T7" fmla="*/ 107 h 273"/>
                <a:gd name="T8" fmla="*/ 469 w 469"/>
                <a:gd name="T9" fmla="*/ 9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73">
                  <a:moveTo>
                    <a:pt x="0" y="151"/>
                  </a:moveTo>
                  <a:cubicBezTo>
                    <a:pt x="36" y="75"/>
                    <a:pt x="73" y="0"/>
                    <a:pt x="97" y="18"/>
                  </a:cubicBezTo>
                  <a:cubicBezTo>
                    <a:pt x="121" y="36"/>
                    <a:pt x="122" y="243"/>
                    <a:pt x="141" y="258"/>
                  </a:cubicBezTo>
                  <a:cubicBezTo>
                    <a:pt x="160" y="273"/>
                    <a:pt x="157" y="134"/>
                    <a:pt x="212" y="107"/>
                  </a:cubicBezTo>
                  <a:cubicBezTo>
                    <a:pt x="267" y="80"/>
                    <a:pt x="368" y="89"/>
                    <a:pt x="469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1821" y="3717"/>
              <a:ext cx="5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Photodiode</a:t>
              </a: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44" y="3534"/>
              <a:ext cx="528" cy="289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2405" y="3534"/>
              <a:ext cx="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Correlation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electronics</a:t>
              </a:r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3235133" y="3009416"/>
            <a:ext cx="72231" cy="26035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79419" y="2881530"/>
            <a:ext cx="161131" cy="49051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40" name="Rectangle 39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42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4" name="Rectangle 43"/>
          <p:cNvSpPr/>
          <p:nvPr/>
        </p:nvSpPr>
        <p:spPr bwMode="auto">
          <a:xfrm>
            <a:off x="2145032" y="3564428"/>
            <a:ext cx="342900" cy="1511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552450" y="1901409"/>
            <a:ext cx="4391025" cy="2463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52450" y="1901409"/>
            <a:ext cx="4307681" cy="2463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5016887" y="3141246"/>
            <a:ext cx="373857" cy="323623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52450" y="1901409"/>
            <a:ext cx="4101057" cy="2463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8723" y="1052065"/>
            <a:ext cx="801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Characterization:  </a:t>
            </a:r>
            <a:r>
              <a:rPr lang="en-US" sz="2400" dirty="0" smtClean="0"/>
              <a:t>Time of flight energy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17611" r="20447" b="26306"/>
          <a:stretch/>
        </p:blipFill>
        <p:spPr bwMode="auto">
          <a:xfrm>
            <a:off x="5533190" y="2383826"/>
            <a:ext cx="2988009" cy="36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52450" y="1901409"/>
            <a:ext cx="4010026" cy="2424112"/>
            <a:chOff x="492" y="2363"/>
            <a:chExt cx="2526" cy="1527"/>
          </a:xfrm>
        </p:grpSpPr>
        <p:pic>
          <p:nvPicPr>
            <p:cNvPr id="12" name="Picture 8" descr="set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18" r="54109" b="26421"/>
            <a:stretch>
              <a:fillRect/>
            </a:stretch>
          </p:blipFill>
          <p:spPr bwMode="auto">
            <a:xfrm>
              <a:off x="566" y="2599"/>
              <a:ext cx="1619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051" y="3144"/>
              <a:ext cx="28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2051" y="3135"/>
              <a:ext cx="461" cy="9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493" y="2798"/>
              <a:ext cx="2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375" y="2538"/>
              <a:ext cx="118" cy="295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1112" y="2798"/>
              <a:ext cx="2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96" y="2539"/>
              <a:ext cx="118" cy="295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734" y="2798"/>
              <a:ext cx="2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17" y="2540"/>
              <a:ext cx="119" cy="295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492" y="2800"/>
              <a:ext cx="1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833" y="2841"/>
              <a:ext cx="1076" cy="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77" y="2854"/>
              <a:ext cx="0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063" y="2849"/>
              <a:ext cx="0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677" y="2898"/>
              <a:ext cx="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002" y="2892"/>
              <a:ext cx="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696" y="2824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13 ns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581" y="2363"/>
              <a:ext cx="1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Femtosecond laser pulses</a:t>
              </a: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 rot="5400000">
              <a:off x="2309" y="3307"/>
              <a:ext cx="527" cy="216"/>
            </a:xfrm>
            <a:custGeom>
              <a:avLst/>
              <a:gdLst>
                <a:gd name="T0" fmla="*/ 0 w 469"/>
                <a:gd name="T1" fmla="*/ 151 h 273"/>
                <a:gd name="T2" fmla="*/ 97 w 469"/>
                <a:gd name="T3" fmla="*/ 18 h 273"/>
                <a:gd name="T4" fmla="*/ 141 w 469"/>
                <a:gd name="T5" fmla="*/ 258 h 273"/>
                <a:gd name="T6" fmla="*/ 212 w 469"/>
                <a:gd name="T7" fmla="*/ 107 h 273"/>
                <a:gd name="T8" fmla="*/ 469 w 469"/>
                <a:gd name="T9" fmla="*/ 9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73">
                  <a:moveTo>
                    <a:pt x="0" y="151"/>
                  </a:moveTo>
                  <a:cubicBezTo>
                    <a:pt x="36" y="75"/>
                    <a:pt x="73" y="0"/>
                    <a:pt x="97" y="18"/>
                  </a:cubicBezTo>
                  <a:cubicBezTo>
                    <a:pt x="121" y="36"/>
                    <a:pt x="122" y="243"/>
                    <a:pt x="141" y="258"/>
                  </a:cubicBezTo>
                  <a:cubicBezTo>
                    <a:pt x="160" y="273"/>
                    <a:pt x="157" y="134"/>
                    <a:pt x="212" y="107"/>
                  </a:cubicBezTo>
                  <a:cubicBezTo>
                    <a:pt x="267" y="80"/>
                    <a:pt x="368" y="89"/>
                    <a:pt x="469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2337" y="2684"/>
              <a:ext cx="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2-D Electron </a:t>
              </a:r>
              <a:endParaRPr lang="en-US" altLang="en-US" sz="12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detector</a:t>
              </a: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 rot="5400000" flipH="1">
              <a:off x="2001" y="3461"/>
              <a:ext cx="98" cy="223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 rot="10800000" flipH="1">
              <a:off x="2046" y="3514"/>
              <a:ext cx="521" cy="218"/>
            </a:xfrm>
            <a:custGeom>
              <a:avLst/>
              <a:gdLst>
                <a:gd name="T0" fmla="*/ 0 w 469"/>
                <a:gd name="T1" fmla="*/ 151 h 273"/>
                <a:gd name="T2" fmla="*/ 97 w 469"/>
                <a:gd name="T3" fmla="*/ 18 h 273"/>
                <a:gd name="T4" fmla="*/ 141 w 469"/>
                <a:gd name="T5" fmla="*/ 258 h 273"/>
                <a:gd name="T6" fmla="*/ 212 w 469"/>
                <a:gd name="T7" fmla="*/ 107 h 273"/>
                <a:gd name="T8" fmla="*/ 469 w 469"/>
                <a:gd name="T9" fmla="*/ 9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73">
                  <a:moveTo>
                    <a:pt x="0" y="151"/>
                  </a:moveTo>
                  <a:cubicBezTo>
                    <a:pt x="36" y="75"/>
                    <a:pt x="73" y="0"/>
                    <a:pt x="97" y="18"/>
                  </a:cubicBezTo>
                  <a:cubicBezTo>
                    <a:pt x="121" y="36"/>
                    <a:pt x="122" y="243"/>
                    <a:pt x="141" y="258"/>
                  </a:cubicBezTo>
                  <a:cubicBezTo>
                    <a:pt x="160" y="273"/>
                    <a:pt x="157" y="134"/>
                    <a:pt x="212" y="107"/>
                  </a:cubicBezTo>
                  <a:cubicBezTo>
                    <a:pt x="267" y="80"/>
                    <a:pt x="368" y="89"/>
                    <a:pt x="469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1821" y="3717"/>
              <a:ext cx="5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Photodiode</a:t>
              </a: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44" y="3534"/>
              <a:ext cx="528" cy="289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2405" y="3534"/>
              <a:ext cx="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Correlation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electronics</a:t>
              </a:r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3235133" y="3009416"/>
            <a:ext cx="72231" cy="26035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79419" y="2881530"/>
            <a:ext cx="161131" cy="49051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5743" y="1941097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TOF spectra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42" name="Rectangle 41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51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Rectangle 2"/>
          <p:cNvSpPr/>
          <p:nvPr/>
        </p:nvSpPr>
        <p:spPr bwMode="auto">
          <a:xfrm>
            <a:off x="2145032" y="3564428"/>
            <a:ext cx="342900" cy="1511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52450" y="1901409"/>
            <a:ext cx="4391025" cy="2463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8723" y="1052065"/>
            <a:ext cx="801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Characterization:  </a:t>
            </a:r>
            <a:r>
              <a:rPr lang="en-US" sz="2400" dirty="0" smtClean="0"/>
              <a:t>Time of flight energy analysis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17611" r="20447" b="26306"/>
          <a:stretch/>
        </p:blipFill>
        <p:spPr bwMode="auto">
          <a:xfrm>
            <a:off x="5533190" y="2383826"/>
            <a:ext cx="2988009" cy="36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52450" y="1901409"/>
            <a:ext cx="4010026" cy="2424112"/>
            <a:chOff x="492" y="2363"/>
            <a:chExt cx="2526" cy="1527"/>
          </a:xfrm>
        </p:grpSpPr>
        <p:pic>
          <p:nvPicPr>
            <p:cNvPr id="12" name="Picture 8" descr="set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18" r="54109" b="26421"/>
            <a:stretch>
              <a:fillRect/>
            </a:stretch>
          </p:blipFill>
          <p:spPr bwMode="auto">
            <a:xfrm>
              <a:off x="566" y="2599"/>
              <a:ext cx="1619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051" y="3144"/>
              <a:ext cx="28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2051" y="3135"/>
              <a:ext cx="461" cy="9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493" y="2798"/>
              <a:ext cx="2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375" y="2538"/>
              <a:ext cx="118" cy="295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1112" y="2798"/>
              <a:ext cx="2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96" y="2539"/>
              <a:ext cx="118" cy="295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734" y="2798"/>
              <a:ext cx="2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17" y="2540"/>
              <a:ext cx="119" cy="295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492" y="2800"/>
              <a:ext cx="1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833" y="2841"/>
              <a:ext cx="1076" cy="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77" y="2854"/>
              <a:ext cx="0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063" y="2849"/>
              <a:ext cx="0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677" y="2898"/>
              <a:ext cx="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002" y="2892"/>
              <a:ext cx="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696" y="2824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13 ns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581" y="2363"/>
              <a:ext cx="1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Femtosecond laser pulses</a:t>
              </a: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 rot="5400000">
              <a:off x="2309" y="3307"/>
              <a:ext cx="527" cy="216"/>
            </a:xfrm>
            <a:custGeom>
              <a:avLst/>
              <a:gdLst>
                <a:gd name="T0" fmla="*/ 0 w 469"/>
                <a:gd name="T1" fmla="*/ 151 h 273"/>
                <a:gd name="T2" fmla="*/ 97 w 469"/>
                <a:gd name="T3" fmla="*/ 18 h 273"/>
                <a:gd name="T4" fmla="*/ 141 w 469"/>
                <a:gd name="T5" fmla="*/ 258 h 273"/>
                <a:gd name="T6" fmla="*/ 212 w 469"/>
                <a:gd name="T7" fmla="*/ 107 h 273"/>
                <a:gd name="T8" fmla="*/ 469 w 469"/>
                <a:gd name="T9" fmla="*/ 9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73">
                  <a:moveTo>
                    <a:pt x="0" y="151"/>
                  </a:moveTo>
                  <a:cubicBezTo>
                    <a:pt x="36" y="75"/>
                    <a:pt x="73" y="0"/>
                    <a:pt x="97" y="18"/>
                  </a:cubicBezTo>
                  <a:cubicBezTo>
                    <a:pt x="121" y="36"/>
                    <a:pt x="122" y="243"/>
                    <a:pt x="141" y="258"/>
                  </a:cubicBezTo>
                  <a:cubicBezTo>
                    <a:pt x="160" y="273"/>
                    <a:pt x="157" y="134"/>
                    <a:pt x="212" y="107"/>
                  </a:cubicBezTo>
                  <a:cubicBezTo>
                    <a:pt x="267" y="80"/>
                    <a:pt x="368" y="89"/>
                    <a:pt x="469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2337" y="2684"/>
              <a:ext cx="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2-D Electron </a:t>
              </a:r>
              <a:endParaRPr lang="en-US" altLang="en-US" sz="12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detector</a:t>
              </a: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 rot="5400000" flipH="1">
              <a:off x="2001" y="3461"/>
              <a:ext cx="98" cy="223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 rot="10800000" flipH="1">
              <a:off x="2046" y="3514"/>
              <a:ext cx="521" cy="218"/>
            </a:xfrm>
            <a:custGeom>
              <a:avLst/>
              <a:gdLst>
                <a:gd name="T0" fmla="*/ 0 w 469"/>
                <a:gd name="T1" fmla="*/ 151 h 273"/>
                <a:gd name="T2" fmla="*/ 97 w 469"/>
                <a:gd name="T3" fmla="*/ 18 h 273"/>
                <a:gd name="T4" fmla="*/ 141 w 469"/>
                <a:gd name="T5" fmla="*/ 258 h 273"/>
                <a:gd name="T6" fmla="*/ 212 w 469"/>
                <a:gd name="T7" fmla="*/ 107 h 273"/>
                <a:gd name="T8" fmla="*/ 469 w 469"/>
                <a:gd name="T9" fmla="*/ 9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73">
                  <a:moveTo>
                    <a:pt x="0" y="151"/>
                  </a:moveTo>
                  <a:cubicBezTo>
                    <a:pt x="36" y="75"/>
                    <a:pt x="73" y="0"/>
                    <a:pt x="97" y="18"/>
                  </a:cubicBezTo>
                  <a:cubicBezTo>
                    <a:pt x="121" y="36"/>
                    <a:pt x="122" y="243"/>
                    <a:pt x="141" y="258"/>
                  </a:cubicBezTo>
                  <a:cubicBezTo>
                    <a:pt x="160" y="273"/>
                    <a:pt x="157" y="134"/>
                    <a:pt x="212" y="107"/>
                  </a:cubicBezTo>
                  <a:cubicBezTo>
                    <a:pt x="267" y="80"/>
                    <a:pt x="368" y="89"/>
                    <a:pt x="469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1821" y="3717"/>
              <a:ext cx="5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Photodiode</a:t>
              </a: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44" y="3534"/>
              <a:ext cx="528" cy="289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2405" y="3534"/>
              <a:ext cx="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Correlation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electronics</a:t>
              </a:r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3235133" y="3009416"/>
            <a:ext cx="72231" cy="26035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79419" y="2881530"/>
            <a:ext cx="161131" cy="49051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7147587">
            <a:off x="3387481" y="4542286"/>
            <a:ext cx="373857" cy="323623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5026413" y="3141246"/>
            <a:ext cx="373857" cy="323623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5743" y="1941097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TOF spectra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307364" y="5022982"/>
            <a:ext cx="2069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Simultaneously</a:t>
            </a:r>
          </a:p>
          <a:p>
            <a:r>
              <a:rPr lang="en-US" dirty="0" smtClean="0"/>
              <a:t>obtain an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-need a delay line </a:t>
            </a:r>
          </a:p>
          <a:p>
            <a:r>
              <a:rPr lang="en-US" dirty="0" smtClean="0"/>
              <a:t>detector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9" t="28987" r="32473" b="13077"/>
          <a:stretch/>
        </p:blipFill>
        <p:spPr>
          <a:xfrm>
            <a:off x="1024173" y="4515245"/>
            <a:ext cx="2113521" cy="2004201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48" name="Rectangle 47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55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7" name="Rectangle 56"/>
          <p:cNvSpPr/>
          <p:nvPr/>
        </p:nvSpPr>
        <p:spPr bwMode="auto">
          <a:xfrm>
            <a:off x="2145032" y="3564428"/>
            <a:ext cx="342900" cy="1511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2692" y="2983191"/>
            <a:ext cx="727438" cy="27699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camera</a:t>
            </a:r>
            <a:endParaRPr lang="en-US" sz="1200" dirty="0"/>
          </a:p>
        </p:txBody>
      </p:sp>
      <p:sp>
        <p:nvSpPr>
          <p:cNvPr id="9" name="Trapezoid 8"/>
          <p:cNvSpPr/>
          <p:nvPr/>
        </p:nvSpPr>
        <p:spPr bwMode="auto">
          <a:xfrm rot="5400000">
            <a:off x="3979065" y="3061809"/>
            <a:ext cx="192881" cy="112274"/>
          </a:xfrm>
          <a:prstGeom prst="trapezoi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5"/>
          <p:cNvSpPr>
            <a:spLocks noChangeArrowheads="1"/>
          </p:cNvSpPr>
          <p:nvPr/>
        </p:nvSpPr>
        <p:spPr bwMode="auto">
          <a:xfrm>
            <a:off x="539750" y="1372699"/>
            <a:ext cx="65260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1pPr>
            <a:lvl2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2pPr>
            <a:lvl3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3pPr>
            <a:lvl4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4pPr>
            <a:lvl5pPr algn="ctr"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erifa BT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Ultrafast electron microscopy at </a:t>
            </a:r>
            <a:r>
              <a:rPr lang="en-US" altLang="en-US" dirty="0">
                <a:solidFill>
                  <a:schemeClr val="tx1"/>
                </a:solidFill>
                <a:latin typeface="Arial" charset="0"/>
              </a:rPr>
              <a:t>Trinity College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289" y="2515699"/>
            <a:ext cx="4648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UEM in my lab is based on a point projection ultrafast electron microscope</a:t>
            </a:r>
          </a:p>
          <a:p>
            <a:pPr lvl="1"/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Chosen for its simplicity, cost and flexibility</a:t>
            </a:r>
            <a:endParaRPr lang="en-US" sz="2400" dirty="0"/>
          </a:p>
        </p:txBody>
      </p:sp>
      <p:sp>
        <p:nvSpPr>
          <p:cNvPr id="3" name="AutoShape 2" descr="data:image/jpeg;base64,/9j/4AAQSkZJRgABAQAAAQABAAD/2wCEAAkGBhQQEBIQEBAQEg8QERAQFhAQFBEVEhAVExYYFhUXEhQYGyYfFxkjGxISHy8gIycqLCwsFx89NTw2NSYrLCkBCQoKDgwOGg8PGiwiHyQ1LSwtLCwuLDQyKjAqLCwyLCovKjM1NCwsNC4vLDIqKSkpKiwsKiwsLCwwLDQsKSwsKv/AABEIAK4BIgMBIgACEQEDEQH/xAAbAAEAAgMBAQAAAAAAAAAAAAAABQYCAwQHAf/EAEMQAAICAQMCBAQDBAUKBwEAAAECAAMRBBIhBTEGEyJBMlFhcQcUgSNSkaEVQmKxsjM0NXJzdIKSorMkJUNUwdHxFv/EABgBAQEBAQEAAAAAAAAAAAAAAAACAwEE/8QAMhEAAgEDAgMGBAYDAQAAAAAAAAECAxEhEjETQVEEImFxofCBkcHRFCMywuHxQlKxBf/aAAwDAQACEQMRAD8A9xiIgCIiAIiIAiIgCIiAIiIAiIgCIiAIiIAiIgCIiAIiIAiIgCIiAIiIAiIgCIiAIiIAiIgCIiAIiIAiIgCIiAIiIAiIgCIiAIiatRqlrG6x1Rf3nYKP4mAbYkNrevH8vqLaU9emLhksGM7FDtgA85Rsj58fOcXivqlb6Zqk1DK7lBuoYb1GQc8ZwDgD9Z2XdWqWxOq+EWaJQPD/AIk9XUGe21ME6lfOIfalXosVV4AOUHbj1j5HM7//AEzUmlNSqb7a1sbyc/s9xrRV2EksS7uBg5IQ8S9De2SFVXMsUTVTqlcsFZSUbawB5U/Jh7HBBm2ZmoiIgCIiAIiIAiIgCIiAIiIAiIgCIiAIiIAiIgCIiAIiIAiIgCIiAIifCYBHdR67XS3lE7ryjOlIzusIViqg4wGby3wD32nHaRmm1Bvsptqtq1Aaq7epGK1VzXgZG4o2QRhhyNwPKyH67ql1tlbVlUVCvl3lDnac+a7bsEoqDOAQADnO7AWQ6F4qRSadQyKwP+WBGx84wS/9YHIw/wA+Gww9UwrRu0utr+NtvXfrdb2vk028v379CV6b4ZqpVcjeRWlZ3E7CEUoPR2+FiuTk4wPaQXizTlbG4GwV1eWFGAv7TFnbj3U/8X0luo1yWM6I6s9TBXUHlCQGAYe3BBld8d9NstrR63REpFrWF7BWu0gcklSCBg9//wAntFOVaOm+cP5NP12Li4wykVjQDPWK66gc5NlgwNuw1kNn74UYx+78zPQL+iVl/NVQlwKsLFHuiui7h2IC2uMfJjKj+H3S3a388Wrauyg1BlcMxO9ThgEGMbSMHkS76vXJSoa11RSyoCxxlmOFA+ZJMqjTlRpwp80kn5k3U258m7orNmmt0p0+NzY1HrNYy+sstqtZ3sHsN+3Ck4XGc4AxaNO7bV37RZgbghJUH3xkA4+4kf4o1XlaO+0Lvausuq8csvKnn5HB/SeeX6ddO1xucC5fLbzVtt8ypjtdip5yQj892JwcYJM1lK/L5E/oZ6xE4ujahrNPTY4Id6q2OeDkqDyPb7TtkGqdxERB0REQBERAEREAREQBERAEREAREQBERAEREAREQBERAEREATm6hrfJTeUsf1KNtSl35OCQo5OBk8fKdMivEOoKIhF1lRNmM10teW9LelkUE498/QSoq7sTJ2VyF1fTxq/Nt0gVSGAKlGrax8bj5gcelgzVtgrglRuzxtivEVmh0dJTUWNdrsKQFIsuDY4UZXC1HJ4ceoE5yZcPDzlqmYsWLWWEsanpJOcZ8pzle369/eRvjnwimv07ekDUVqzVWdiCOdpP7p7fTvOxp0uLea8Ph736mUtXDvHf37R475ttCnVLqL6dcW9VQDqfKIGGLE5Kdhzn2+806nxHqtayV6i++6vcpNanGQDyQqjBI55IM7Og9SutubfZazX0lOFTNiLnIVjgAjnBHyPIk3T0tqxtqpatf7Pllj8ssWP1+ZHsZdTt34ZunVtq3TusX5bJ2T23fVnkh2fipShe3NW39bZ57Fct6xdob3/JPqNPU5BCMfi49wcq2DkZ5+8y/OW60NZqNXe+oTHkVlS3mPnJFYyACOM4HuO/aWJ+nWMpV6nsU+1nlk/82Sc9+SCfliRHXrbKBRXUbU8ovalZCkoBnLbgzcDJwDnAHt2kUu3cVRpU7a/9rp4SvnDebWeNm2nc7U7O6d5yvp6W6+nl/wALj4d8QVdRvX8/alV1ZWtdGwIW1vnluDkn4O+QM8cSVPQjW19+p07agnVO6KbGsDIQTXikcZ3CtBuzgc8ATH8M/DC10LrrQH1eqBt3tjKI5yAvyJHJ++PaWnrtYOnsytbYAbFqNYmVYEbkXlhkDgczSaip2S8/Pw+hvBScLy9+Zl0k3eX/AOJCC3jOzhTlQTgZPZiw78gA+87pBeGErQPWmpsvsXZvD7gKcg7VWs/5MYBODkngk9pOzKSsz0Qd0IiJJQiIgCIiAIiIAiIgCIiAIiIAiIgCIiAIiIAiIgCIiAIiIAkb16811C3IC1OrsGs8pXGCuGfsBllPPBxgySmu+vcpHGSDjIyAfY49+cTqdmcauiF8I6sPUwG4BWyFLWuFVhxttcDzOVc5X0gnA4E3eL+r/lNFff8A1lrIX6u/pT/qYSE0/WxRqXNz2WWs7VuKstWmETYo3FckBWc7F72/YHk/FqzzemJZWd1fn1MWXkbSHAP/ADFR95rDTOqo38zCUnGk2ULpY1A1GgrvYeVsY1BWUnYUI5wfoOT8/wBB9/PH8s7g3KVo0TMTa7F2a0h2B3HbuHGOJzdJoSrqFArv89FG7eAcA7GDADJ7H/4ndpCtlWxaWXbToanDVgB3rtJY/wBocjkzyV0lNStjuPCcVmpJu8X1W9+eTOldxavnvLe/+K5n3S9TWwG0C40vrSBV5rKwTyGYLuDcDcAcA+00V3ak3aYaZ/21mhTO9hyCWLfF3PpH1/vnRon8lK3voZguoR7K1rDZzp2XO08HllkTr6AbdGtjmlTpqVawg+jBbPHHzE5TpxdSUUsWe/eWFLlz5X5ywJykopt5+XNc+X0PW/wv6r5/T60JBfTFtO3IPw8oc+/pZefoZP8AWrSKiieb5lmUXyTWLAcEkq1npXAB5P8Afief/hAoqGvbeG06PWBaeFbYHLN9tpU/qJYNZ4wU2FlqLLT2Fh2tlgRuVRWzDjcPiHfkT09onCnNtvG/zty35mtC8qaXvBK+F9NsqI9Y9RBrsVFsRx8ZsZSfMZjg78nPEmpxdHX9hWTjLqLCVYuCX9Rw55Yc952zkndmsFaKEREkoREQBERAEREAREQBERAEREAREQBERAEREAREQBERAEREAREQCr+IfDdK033D0uxa1mZ3xaSfgfnGDwox2OMe+az0wPrwdHvKaS0szuVANhXG5a/7WSh4wAUcnPKz0XqPTq9RW1NyB6nxlTkA4II7HPcCU7qvhY6Zg2mrbyVAChN7NTjsvHr2ZJYFeQSc8AGY1O41Vim5Le3T77e9ocb917FZ1X4X67S2M2huV0bgHcK7dvybIx+oPMjOodP6zQjPZ+ZCIMsyvW4AHc+gk4lzfqGoOV33sMkYHnliAw9qxuGV3d+xE+abqV1Dgt5gx5DFLGsVWRzsbK2E+osG24AwcZOO8v8A9ClUeurRvstUorrZZMvwlsQm14J/Qo/Squr6pBZQdS9ZOA+5FU474LEZ/SSq/hz1PVlRq7URAc5tdbGX57Qmc/bIln1PVjbqaqtPVb+XFWwUV5Ty3Tdu4UisqAEGd2BuA+czrv1aMQPPRNx4ZbG2Lt4yXV1Y7/3TwJcu206U706CSSupRin6o5Hs2pWnNvwbZFt0NdE7aSl7TUprtIJZkdwic2oPm+w4Udgc8ACWHwmgve97URiprRdy/CMHdtznhiM574Iz244dH4bt1VnmWl1VvLZ3dcWFlxvC7u+cKN2AMds4lx0HTa6AVqQIpO4gZ5PA9/oAPpiYU4yqVvxE99lffx+3krbHoSUY6FsdFdYUBVACgAAAAAAdgAOwmURPYdEREAREQBERAEREAREQBERAEREAREQBETHfzj37494BlE+ZjMA+xPgbOfp3+n3n2AImJsGcZGT7e5x8plAEREARMTYM4yMnnHvx9JlAEREASH634cGqepja9fl7gRXj1glWAJPbBQex7n6ETETjSe5xoh+jeHvy7s5tNhKlFyqrgFtzE7eCxOMnA7dpMRNdt6r8TKv+sQP75yMFFaYqyOmyJilgPIII+Y5EylARExssCgsxAA5JJwAPqYBlE4On9eo1DulF1drVBS3lncF3Zx6hwfhPYzHVeItPVYtL31C53WtatwLlmOFG0cjk9zK0u9rE6o2vckYiJJQiIgCIiAIiIAiIgCIiAIiIAla6l4Tr1mta3U1lqq9PXVWNzKGZndrCdpB4Hlj9ZZYlRk45RMoqWGeafiP4U02l0DXUVeXYLKlDB7ScM2DwWIkz4f8AA2jt0mmsejc9mnpdm8y71MyAk8P8yZj+Lv8Aox/9rT/ilg8Lf5jpP910/wD21npdSXBTu92eVU4cZqy2RyeGugjRWamutSNPY9dyZJbBZNrrkkng1qef3hJ+ef8A4kavVaZ9PbXqnFFmoqr/AC9ShXPuf2mctnaRg4HMl6Oh6780mobX4qZs2aQINiL7JWTnPsC2ATyfpM5QulNtZ8+RpGeluEYvHlzJLWeF6bdXTrX3+fQu1MMQuPV3X3+NpLzz3q9mpp6xoa31lllF72MKgorVQoPDBfj7jk/KSP4majU06N79PqTSqbAyKg3PvcLkWd1xkdo4bbir77BVFFSlbbcuMStabpV+q09Zu1d1IaqshdI21uVHqsuZSztznjaPv3nD+HvVLmfW6PUWtc+iv8tbX+J0JYDcff4M8/OTw8Np7F8TKTW5OanwvTZrK9c2/wA+lCi4YhMeruv/ABtO3qXUk09ZttOEBUfMkswVQB7kkgSja+3VU9a0VVmsstpu8xxWAK1XC2Dayrw/scmfPxc07ldI3nWBG1VdflrtChiGPmZxksMcZOBzNFScpRi3uZuppjKSWx6JmJXtJ4VdN2/qOvsDLtAaxF2HIO5SqjnjHPHJlW8Kay9Oq3aHW6rU2NXlqcvhLQPV6gPiyhBx29LSFTTTaexbquLSa3PSolN8WU2vrNJRptXqKbL2d7Aj+hKalG5gpHDEkAfMky2abT+WipudtoxudizN9WPuZEo2SfUuMrtq2xT+veI7tRrh0vQv5bAbtRqQMmleCVr9g2CBn5sB85N6LwdpaxzQlrnG63UAXWufmzvk/wAMCUj8JbPM1vULHObWIOT39Vjlv5hZ6lNq35b0R/sxo/mLXL+irdd8D1ujPoidHqgPTZpyalYjstirgEHtnGR/KTPh9nOk0/mhxb5FO8PneH2DduzznOZISs+MfEj6Y0abT7Tq9ZYKqy/K1DIDOw98bhgff5YmacqlomjUaffLNNeooWxSjqro3BVwGU/cHgyCv8Ks1fGu1o1GM+f5z43fM0j9ntz/AFQO38Zw+B/FNuoe/R6sKNZpGKsyjAtUHbuA+ecduPUvznNF05Rew15UZLcjvw/oVOpdWRFVUW2sBVACqN1nAA7CfPHegrTX9KdK61ezXDc6qoZ/XWfUQPVyT3mzwL/pTrH+2T/FZNn4hf550f8A30f4qp6r/nfD9p5bLg/H9xeBPsrfjHxKdItNVZxfqrPLV9rP5SDHmWbFBLkAjAx3I9pBeINeooL6LVdQGrrwy7k1rreQeVet02c89gBn6TzQpOVn1PTKso3XQ9BiU7qfjd6ukjW+SV1DBa/KsVlC2k7SSDztGGI+YxJE+HHajnV6r80Vz563OFFhHcVA+Xsz/V29v4znDt+rHI7xL4jnmWCJQPBHWOoa3bdZfp/Jquam6vy9tjFVHwsMjncPl7zbofFdersustt1CadLGqpr06aobwvDW2WUrkkk8LnAA5GTLdGSbXToSq8Wk+vUvUSh+Hut219ROmD6rUaG5d1dt9d+6h8ElGsdQSvpPfPdee8vkznBwdmaQmpq6EREgsREQBERAEREApX4un/yx/rdSPv6pYPCjZ0Okx/7XT/9tZr1/hDTXnN9Rt5LYssuYAnvtUvgfpN3TfDtOmx5CMgXOEFlpQZ7+gtt/lNnOPDUfiYKEuI5/Aq34rN6NB/v9R/gDL5IfqnhLS6p9+opFrdgXazC/wCqN2F7DtO7Q9OSkEV78HHxWWP27Y3scfpOSknBLoVGMlNt8ym+LXH9NdKGRkedx9+B/cZ2/isf/Kr/AKtT/wB1ZI6jwRo7H8yygPZkHe1lxYY7YYtkY/lOjqHhbT6hUW+rzFrACh3tIGPc+rk8nk8zRVIpwecfe5m6c2prGftY6OinOmoI96Kf8AlR/Dz1a7rDjsdWFB+zW/8A3LXpugU10mhFZaTj0Cy3gD2U7sqOOwInN0/wfpdO2+inymyCSj2jdjtuG7DD6HMhTilJdSnCTcX0+xW/Erj+numDPIrt4+4sx/cZ9/F07aNI5+FNbUWPsBtY8/wMn7vA2jd/MejdZkHzGsuLgjthi+eJI63o9V9P5e6sWUkAbXLH4ex3E5yMd85lqrFOLXIl0pNSXU2r1CsuqB1L2I1igHO5Fxlhj29S8/WUX8UumvUdP1SgftdK6K/1Qt6c/TcSp+jy29D8MafRBhpqgm7G5sszNjsCzEnAyeO04vHetCaKyrCvdqsaaqo/13t9IwPpnd+kmk1GotJVVOVN6jk8G3fnLtR1LBCWbdNQG7rVVy5/4rC3/LLbOLo3TF02nqoT4aq1TPzwOT9ycn9Z2zOck5Y2NKcWo53PKupaZ+i9UOtCMdBqiwcoM+X5hywI9iG9Q+Y4HM9O0etS5FsqdXrcZDqcgj7zZdQrqUdVZWGCrAFWB9iDwRIOvwRpqyWoF2nLHJGmvuqVj9UVtv8AKaSmqiWrdepnGnKm3p2foSvUupV6etrrnVK0GSzf3D5k+wHJnm3i/UW7+m9YeorUlmWQfFXU1m6ov39TIefbJAl5bwfpmINtRvI7HUvZdj7CxiB+gktbQrqUZVZGG0qwBUg+xB4InITjB3WROEqis8GOm1K2ItiMGR1DKy8hgexEovhDTef1fqGvr50/+bo4+GxxsDlT7geV3/tCWOvwXplUoiWJU2c0pfqFpOe+aw+3B+WMST/oysVChUCVAABKiawoBz6ShBH6QpximlzwdcJSab5ZKX4FYf0r1fn/ANZP5NZmbPxDYDWdIyR/noP/AFVSe0fgvSUv5lVArs770e0E859WG5GQOD3jW+C9Je/mXUCx8k7ne0kZOfTluBk9hNOLDias7fSxnwp8PRjf63K9+Ilh02p6drypanTWulmBkqLMDP8AAP8Arj5y5afqtT1C5La2pK7vM3Dbjvkk9v17R/RdZqNDJvqIKlLC1m4Hkhi5JP6yG0f4d6CqzzE0qbgdw3s7qp+YViR/KZ6oSik74LUZxk2rZNPjPWaW7pzHUmxaLWVUZVxYXyTWyBvY7ScnAK/eZdLr1w0qVF9JvCBF1Bd2ZVxhWasLtZwMdnwTM/HfUKK9MtepqW0ai1KURyQm9jwzuOUVe5I5/jIun8IdEFAbzy2OWWwqCffC84H05lxcdC1Yz0v78SJatfdzjrYsfh3w9XotONPWSR6maxvisdviY/y/QCVP8MOqLQt3TbyK9TRfZhWOPMU/uZ7nOT9iDM+k9Ebp/VKdPpb7rNNbTbZdTa24UheEftxubgcZ4P6WTrXg7S61g+ooVnAxvBZHwOwLKRkfeG0rqTupZv8AwEm7OKs44t/JIv1JBatO7NrgtsXkqo7s+PhXPGT7kTqnB0joVOkQpp6krUnJ25yx+bMeWP3M7553bkelX5iIicOiIiAIiIAiIgCIiAQfWNTYt6itm2/ldS5GSF3Ka9hyEb1YazA98fSYnUWtoqFV3Gp1FVa+YwwUcpudm9OFIw3cdyBJ6JerCwRod3kr+s6nZZpKLUDpZZbpQ6qCCN1ircpyDgAb+fYDMxs1Nx6a1pewalKLn4UB/MCvtRl2+og7RwMMVyODLFEal0OaH1Ibqtjppd1dlhcvSQ3dsNYgYfCeNpb24H2jVNav5dSWCNZYLXU7iBtY1jdtBAJ2gtgew98yZic1HdPiVvU6y8aHUODYLFe0VOF/aMgfFZK45yPpyMH3mTau4aHUuWsF6fmtnpy67SfKA4xZkbSDjkMJYondfgc0PqRXTbnN9q5Z9OtdRV3HPmEvvVWwNw2is/Qn9BxVeB6Brjr2a17iSVWxga6yRjKDGe2cDOBn7SxRGtrbB3QnvkhVuc3Xea9tey2palQZV62VDnG07subFP7oX27nX1LUWh9R6rFCUK1HlrkO53Z9jvbcEG0+xHzzJ6JzV4DT4kL1K6/9gayBbtZ2qOPLtIUFqy2Ds7ths8EDuMiaxfa+jDB7arXsADWIpsrBu2gOhGDhe4+QPPvJ6J3V4DRnch+n6m1kvNyvXYhK47oCqAlqTj1IScgnn2PIImjpOsubSM/L6gUI4VyebDUDg+hdpL5BXnEn4jUug0vqRfSHyqk22s7VKzB1wAxxk42+hsgjZ/KYdK3m7UBrLWWqxUQPjBU1Vkn4Ru9fmc/eS8Tmrc7p2IHS6u78tqmXc96WawVK477C3lADAyMBfvO3pzA9rbXzWjHeO27PqztG1j+77Y7CSMQ3c4o2IDpGotbyVd7C6tqfNDADhWITd6R7bcY79+ZvQP8AnGTzbfLFSWgcbdxsfcudvbbs4z2x95MROuXgFHxI3rvh+nW1GnUJuTO4EEhkYcBlPseTOLQeFWpQVpr9cawAArNQxUD2DmosB9jJ+IU5JW5Bwi3fmcfTuk10bvLX1OdzuxZrLG7Zd2JLfr29p2RElu+5SSWwiInDoiIgCIiAIiIAiIgCIiAIiIAiIgCIiAIiIAiIgCIiAIiIAiIgCIiAIiIAiIgCIiAIiIAiIgCIiAIiIB//2Q=="/>
          <p:cNvSpPr>
            <a:spLocks noChangeAspect="1" noChangeArrowheads="1"/>
          </p:cNvSpPr>
          <p:nvPr/>
        </p:nvSpPr>
        <p:spPr bwMode="auto">
          <a:xfrm>
            <a:off x="155575" y="8091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58" y="3434729"/>
            <a:ext cx="3885724" cy="20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48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82" y="1751428"/>
            <a:ext cx="4918137" cy="424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8722" y="1052065"/>
            <a:ext cx="885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Simulation: Sample spectra of photon induced near field spectra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8539" y="3090092"/>
            <a:ext cx="3494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25 eV electrons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pump laser of 800 nm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convoluted with detector resolution of 1 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6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40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8722" y="1535391"/>
            <a:ext cx="8855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 progress:</a:t>
            </a:r>
          </a:p>
          <a:p>
            <a:endParaRPr lang="en-US" sz="2400" dirty="0"/>
          </a:p>
          <a:p>
            <a:r>
              <a:rPr lang="en-US" sz="2400" dirty="0" smtClean="0"/>
              <a:t>	- Modeling shows very little dispersion in principle</a:t>
            </a:r>
          </a:p>
          <a:p>
            <a:endParaRPr lang="en-US" sz="2400" dirty="0"/>
          </a:p>
          <a:p>
            <a:r>
              <a:rPr lang="en-US" sz="2400" dirty="0" smtClean="0"/>
              <a:t>	- Imaging in pulsed mode with ~ 10 nm resolution</a:t>
            </a:r>
          </a:p>
          <a:p>
            <a:endParaRPr lang="en-US" sz="2400" dirty="0"/>
          </a:p>
          <a:p>
            <a:r>
              <a:rPr lang="en-US" sz="2400" dirty="0" smtClean="0"/>
              <a:t>	- TOF energy spectroscopy is demonstrated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6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013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6912" r="8274" b="29461"/>
          <a:stretch/>
        </p:blipFill>
        <p:spPr bwMode="auto">
          <a:xfrm>
            <a:off x="3477999" y="3054699"/>
            <a:ext cx="4884324" cy="3426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8" b="19436"/>
          <a:stretch/>
        </p:blipFill>
        <p:spPr bwMode="auto">
          <a:xfrm>
            <a:off x="100483" y="1607756"/>
            <a:ext cx="3084844" cy="20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03385" y="2783393"/>
            <a:ext cx="522514" cy="38183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93336" y="3175279"/>
            <a:ext cx="2793442" cy="33059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225899" y="2793442"/>
            <a:ext cx="7104185" cy="2512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132692" y="6519446"/>
            <a:ext cx="5011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“Femtosecond photoelectron point projection microscope</a:t>
            </a:r>
            <a:r>
              <a:rPr lang="en-US" sz="800" dirty="0" smtClean="0"/>
              <a:t>”,</a:t>
            </a:r>
          </a:p>
          <a:p>
            <a:r>
              <a:rPr lang="en-US" sz="800" dirty="0" smtClean="0"/>
              <a:t> </a:t>
            </a:r>
            <a:r>
              <a:rPr lang="en-US" sz="800" dirty="0"/>
              <a:t>Erik </a:t>
            </a:r>
            <a:r>
              <a:rPr lang="en-US" sz="800" dirty="0" err="1"/>
              <a:t>Quinonez</a:t>
            </a:r>
            <a:r>
              <a:rPr lang="en-US" sz="800" dirty="0"/>
              <a:t>, Jonathan </a:t>
            </a:r>
            <a:r>
              <a:rPr lang="en-US" sz="800" dirty="0" err="1"/>
              <a:t>Handali</a:t>
            </a:r>
            <a:r>
              <a:rPr lang="en-US" sz="800" dirty="0"/>
              <a:t> and Brett </a:t>
            </a:r>
            <a:r>
              <a:rPr lang="en-US" sz="800" dirty="0" err="1"/>
              <a:t>Barwick</a:t>
            </a:r>
            <a:r>
              <a:rPr lang="en-US" sz="800" dirty="0"/>
              <a:t>. Review of Scientific Instruments. 84, (2013) 103710.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7107" y="963637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Currently: Need to find “time </a:t>
            </a:r>
            <a:r>
              <a:rPr lang="en-US" sz="2400" dirty="0"/>
              <a:t>z</a:t>
            </a:r>
            <a:r>
              <a:rPr lang="en-US" sz="2400" dirty="0" smtClean="0"/>
              <a:t>ero”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21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463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7107" y="963637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Currently: Need to find “time </a:t>
            </a:r>
            <a:r>
              <a:rPr lang="en-US" sz="2400" dirty="0"/>
              <a:t>z</a:t>
            </a:r>
            <a:r>
              <a:rPr lang="en-US" sz="2400" dirty="0" smtClean="0"/>
              <a:t>ero”</a:t>
            </a: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5927" r="3021" b="66689"/>
          <a:stretch/>
        </p:blipFill>
        <p:spPr bwMode="auto">
          <a:xfrm>
            <a:off x="279778" y="1745301"/>
            <a:ext cx="3691719" cy="146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2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6" r="50000" b="13055"/>
          <a:stretch/>
        </p:blipFill>
        <p:spPr bwMode="auto">
          <a:xfrm>
            <a:off x="992226" y="4012441"/>
            <a:ext cx="4072142" cy="26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Arrow 24"/>
          <p:cNvSpPr/>
          <p:nvPr/>
        </p:nvSpPr>
        <p:spPr bwMode="auto">
          <a:xfrm rot="2860264">
            <a:off x="1483725" y="3443646"/>
            <a:ext cx="749121" cy="348858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0097" y="3345225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ump with tens of </a:t>
            </a:r>
            <a:r>
              <a:rPr lang="en-US" dirty="0" err="1" smtClean="0"/>
              <a:t>mJ</a:t>
            </a:r>
            <a:r>
              <a:rPr lang="en-US" dirty="0" smtClean="0"/>
              <a:t>/cm^2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9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812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7107" y="963637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Currently: Need to find “time </a:t>
            </a:r>
            <a:r>
              <a:rPr lang="en-US" sz="2400" dirty="0"/>
              <a:t>z</a:t>
            </a:r>
            <a:r>
              <a:rPr lang="en-US" sz="2400" dirty="0" smtClean="0"/>
              <a:t>ero”</a:t>
            </a: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5927" r="3021" b="66689"/>
          <a:stretch/>
        </p:blipFill>
        <p:spPr bwMode="auto">
          <a:xfrm>
            <a:off x="279778" y="1745301"/>
            <a:ext cx="3691719" cy="146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2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6" r="50000" b="13055"/>
          <a:stretch/>
        </p:blipFill>
        <p:spPr bwMode="auto">
          <a:xfrm>
            <a:off x="992226" y="4012441"/>
            <a:ext cx="4072142" cy="26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Arrow 24"/>
          <p:cNvSpPr/>
          <p:nvPr/>
        </p:nvSpPr>
        <p:spPr bwMode="auto">
          <a:xfrm rot="2860264">
            <a:off x="1483725" y="3443646"/>
            <a:ext cx="749121" cy="348858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0097" y="3345225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ump with tens of </a:t>
            </a:r>
            <a:r>
              <a:rPr lang="en-US" dirty="0" err="1" smtClean="0"/>
              <a:t>mJ</a:t>
            </a:r>
            <a:r>
              <a:rPr lang="en-US" dirty="0" smtClean="0"/>
              <a:t>/cm^2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36131" y="1544732"/>
            <a:ext cx="3494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Two main lasers in my lab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Oscillator, 80MHz, several </a:t>
            </a:r>
            <a:r>
              <a:rPr lang="en-US" dirty="0" err="1" smtClean="0"/>
              <a:t>nJ</a:t>
            </a:r>
            <a:r>
              <a:rPr lang="en-US" dirty="0" smtClean="0"/>
              <a:t>, 100 </a:t>
            </a:r>
            <a:r>
              <a:rPr lang="en-US" dirty="0" err="1" smtClean="0"/>
              <a:t>fs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Amplifier, 20Hz, 20 </a:t>
            </a:r>
            <a:r>
              <a:rPr lang="en-US" dirty="0" err="1" smtClean="0"/>
              <a:t>mJ</a:t>
            </a:r>
            <a:r>
              <a:rPr lang="en-US" dirty="0" smtClean="0"/>
              <a:t>, 100fs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Oscillator, enough electrons, </a:t>
            </a:r>
            <a:r>
              <a:rPr lang="en-US" i="1" dirty="0" smtClean="0"/>
              <a:t>not</a:t>
            </a:r>
            <a:r>
              <a:rPr lang="en-US" dirty="0" smtClean="0"/>
              <a:t> enough pump pulse energy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Amplifier, </a:t>
            </a:r>
            <a:r>
              <a:rPr lang="en-US" i="1" dirty="0" smtClean="0"/>
              <a:t>not</a:t>
            </a:r>
            <a:r>
              <a:rPr lang="en-US" dirty="0" smtClean="0"/>
              <a:t> enough electrons, plenty of  pump pulse energy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smtClean="0"/>
              <a:t>Need ~ 1 MHz, ~ 1 µJ and 100 </a:t>
            </a:r>
            <a:r>
              <a:rPr lang="en-US" dirty="0" err="1" smtClean="0"/>
              <a:t>fs</a:t>
            </a:r>
            <a:r>
              <a:rPr lang="en-US" dirty="0" smtClean="0"/>
              <a:t> or less for this method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9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626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7107" y="963637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Currently: Need to find “time </a:t>
            </a:r>
            <a:r>
              <a:rPr lang="en-US" sz="2400" dirty="0"/>
              <a:t>z</a:t>
            </a:r>
            <a:r>
              <a:rPr lang="en-US" sz="2400" dirty="0" smtClean="0"/>
              <a:t>ero”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0138" y="1606730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Instead use oscillator and use local field enhanced fields due to optically excited </a:t>
            </a:r>
            <a:r>
              <a:rPr lang="en-US" dirty="0" err="1" smtClean="0"/>
              <a:t>plasmons</a:t>
            </a:r>
            <a:endParaRPr lang="en-US" dirty="0"/>
          </a:p>
        </p:txBody>
      </p:sp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65" y="3278777"/>
            <a:ext cx="2934849" cy="293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242" y="2625634"/>
            <a:ext cx="3718894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taken using photon induced near field electron microscopy</a:t>
            </a:r>
            <a:endParaRPr lang="en-US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477107" y="6196269"/>
            <a:ext cx="24705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 dirty="0"/>
              <a:t>“Photon Induced Near-Field Electron Microscopy” </a:t>
            </a:r>
          </a:p>
          <a:p>
            <a:r>
              <a:rPr lang="en-US" altLang="en-US" sz="800" dirty="0" smtClean="0"/>
              <a:t>Nature</a:t>
            </a:r>
            <a:r>
              <a:rPr lang="en-US" altLang="en-US" sz="800" dirty="0"/>
              <a:t>, </a:t>
            </a:r>
            <a:r>
              <a:rPr lang="en-US" altLang="en-US" sz="800" b="1" dirty="0"/>
              <a:t>462</a:t>
            </a:r>
            <a:r>
              <a:rPr lang="en-US" altLang="en-US" sz="800" dirty="0"/>
              <a:t> (2009) 902-906.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4389120" y="4297680"/>
            <a:ext cx="844868" cy="44852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211" y="2675280"/>
            <a:ext cx="34485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enhanced field to deflect the electron pulses</a:t>
            </a:r>
          </a:p>
          <a:p>
            <a:endParaRPr lang="en-US" dirty="0"/>
          </a:p>
          <a:p>
            <a:r>
              <a:rPr lang="en-US" dirty="0" smtClean="0"/>
              <a:t>Advantages:</a:t>
            </a:r>
          </a:p>
          <a:p>
            <a:r>
              <a:rPr lang="en-US" dirty="0"/>
              <a:t> </a:t>
            </a:r>
            <a:r>
              <a:rPr lang="en-US" dirty="0" smtClean="0"/>
              <a:t> - excitation can be pumped with an oscillator</a:t>
            </a:r>
          </a:p>
          <a:p>
            <a:r>
              <a:rPr lang="en-US" dirty="0"/>
              <a:t> </a:t>
            </a:r>
            <a:r>
              <a:rPr lang="en-US" dirty="0" smtClean="0"/>
              <a:t> - microscope has sufficient </a:t>
            </a:r>
            <a:r>
              <a:rPr lang="en-US" dirty="0" smtClean="0"/>
              <a:t>spatial resolution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- low energy electrons are very sensitive </a:t>
            </a:r>
          </a:p>
          <a:p>
            <a:r>
              <a:rPr lang="en-US" dirty="0"/>
              <a:t> </a:t>
            </a:r>
            <a:r>
              <a:rPr lang="en-US" dirty="0" smtClean="0"/>
              <a:t> - excited fields follow the optical field of the excitation laser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8" name="Rectangle 17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20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703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16999" y="2492397"/>
            <a:ext cx="6293366" cy="2492239"/>
            <a:chOff x="349250" y="4408488"/>
            <a:chExt cx="5411788" cy="2143125"/>
          </a:xfrm>
        </p:grpSpPr>
        <p:sp>
          <p:nvSpPr>
            <p:cNvPr id="228370" name="Rectangle 18"/>
            <p:cNvSpPr>
              <a:spLocks noChangeArrowheads="1"/>
            </p:cNvSpPr>
            <p:nvPr/>
          </p:nvSpPr>
          <p:spPr bwMode="auto">
            <a:xfrm>
              <a:off x="2876550" y="4408488"/>
              <a:ext cx="2690813" cy="21351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71" name="Oval 19"/>
            <p:cNvSpPr>
              <a:spLocks noChangeArrowheads="1"/>
            </p:cNvSpPr>
            <p:nvPr/>
          </p:nvSpPr>
          <p:spPr bwMode="auto">
            <a:xfrm>
              <a:off x="4676775" y="4699000"/>
              <a:ext cx="593725" cy="1676400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800000">
                    <a:gamma/>
                    <a:shade val="66667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72" name="Oval 20"/>
            <p:cNvSpPr>
              <a:spLocks noChangeArrowheads="1"/>
            </p:cNvSpPr>
            <p:nvPr/>
          </p:nvSpPr>
          <p:spPr bwMode="auto">
            <a:xfrm>
              <a:off x="4722813" y="5145088"/>
              <a:ext cx="519112" cy="79692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73" name="Oval 21"/>
            <p:cNvSpPr>
              <a:spLocks noChangeArrowheads="1"/>
            </p:cNvSpPr>
            <p:nvPr/>
          </p:nvSpPr>
          <p:spPr bwMode="auto">
            <a:xfrm>
              <a:off x="3292475" y="4699000"/>
              <a:ext cx="593725" cy="1676400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800000">
                    <a:gamma/>
                    <a:shade val="66667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74" name="Text Box 22"/>
            <p:cNvSpPr txBox="1">
              <a:spLocks noChangeArrowheads="1"/>
            </p:cNvSpPr>
            <p:nvPr/>
          </p:nvSpPr>
          <p:spPr bwMode="auto">
            <a:xfrm>
              <a:off x="2886075" y="4521200"/>
              <a:ext cx="26797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/>
                <a:t>metallic nanoparticle (d&lt;&lt;</a:t>
              </a:r>
              <a:r>
                <a:rPr lang="el-GR" sz="1600" dirty="0">
                  <a:cs typeface="Arial" charset="0"/>
                </a:rPr>
                <a:t>λ</a:t>
              </a:r>
              <a:r>
                <a:rPr lang="en-US" sz="1600" dirty="0">
                  <a:cs typeface="Arial" charset="0"/>
                </a:rPr>
                <a:t>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28375" name="Line 23"/>
            <p:cNvSpPr>
              <a:spLocks noChangeShapeType="1"/>
            </p:cNvSpPr>
            <p:nvPr/>
          </p:nvSpPr>
          <p:spPr bwMode="auto">
            <a:xfrm>
              <a:off x="3232150" y="5010150"/>
              <a:ext cx="0" cy="1101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8376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1239316"/>
                </p:ext>
              </p:extLst>
            </p:nvPr>
          </p:nvGraphicFramePr>
          <p:xfrm>
            <a:off x="2886075" y="5126038"/>
            <a:ext cx="306388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298" name="Equation" r:id="rId3" imgW="152268" imgH="203024" progId="Equation.DSMT4">
                    <p:embed/>
                  </p:oleObj>
                </mc:Choice>
                <mc:Fallback>
                  <p:oleObj name="Equation" r:id="rId3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6075" y="5126038"/>
                          <a:ext cx="306388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8377" name="Line 25"/>
            <p:cNvSpPr>
              <a:spLocks noChangeShapeType="1"/>
            </p:cNvSpPr>
            <p:nvPr/>
          </p:nvSpPr>
          <p:spPr bwMode="auto">
            <a:xfrm flipV="1">
              <a:off x="4629150" y="5010150"/>
              <a:ext cx="0" cy="1101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8" name="Text Box 26"/>
            <p:cNvSpPr txBox="1">
              <a:spLocks noChangeArrowheads="1"/>
            </p:cNvSpPr>
            <p:nvPr/>
          </p:nvSpPr>
          <p:spPr bwMode="auto">
            <a:xfrm flipV="1">
              <a:off x="4689475" y="5616575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379" name="Text Box 27"/>
            <p:cNvSpPr txBox="1">
              <a:spLocks noChangeArrowheads="1"/>
            </p:cNvSpPr>
            <p:nvPr/>
          </p:nvSpPr>
          <p:spPr bwMode="auto">
            <a:xfrm flipV="1">
              <a:off x="4743450" y="5686425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380" name="Text Box 28"/>
            <p:cNvSpPr txBox="1">
              <a:spLocks noChangeArrowheads="1"/>
            </p:cNvSpPr>
            <p:nvPr/>
          </p:nvSpPr>
          <p:spPr bwMode="auto">
            <a:xfrm flipV="1">
              <a:off x="4848225" y="5748338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381" name="Text Box 29"/>
            <p:cNvSpPr txBox="1">
              <a:spLocks noChangeArrowheads="1"/>
            </p:cNvSpPr>
            <p:nvPr/>
          </p:nvSpPr>
          <p:spPr bwMode="auto">
            <a:xfrm flipV="1">
              <a:off x="4933950" y="5694363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382" name="Text Box 30"/>
            <p:cNvSpPr txBox="1">
              <a:spLocks noChangeArrowheads="1"/>
            </p:cNvSpPr>
            <p:nvPr/>
          </p:nvSpPr>
          <p:spPr bwMode="auto">
            <a:xfrm flipV="1">
              <a:off x="4995863" y="5610225"/>
              <a:ext cx="2873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383" name="Text Box 31"/>
            <p:cNvSpPr txBox="1">
              <a:spLocks noChangeArrowheads="1"/>
            </p:cNvSpPr>
            <p:nvPr/>
          </p:nvSpPr>
          <p:spPr bwMode="auto">
            <a:xfrm>
              <a:off x="4706938" y="5067300"/>
              <a:ext cx="260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228384" name="Text Box 32"/>
            <p:cNvSpPr txBox="1">
              <a:spLocks noChangeArrowheads="1"/>
            </p:cNvSpPr>
            <p:nvPr/>
          </p:nvSpPr>
          <p:spPr bwMode="auto">
            <a:xfrm>
              <a:off x="4779963" y="5022850"/>
              <a:ext cx="260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228385" name="Text Box 33"/>
            <p:cNvSpPr txBox="1">
              <a:spLocks noChangeArrowheads="1"/>
            </p:cNvSpPr>
            <p:nvPr/>
          </p:nvSpPr>
          <p:spPr bwMode="auto">
            <a:xfrm>
              <a:off x="4864100" y="5005388"/>
              <a:ext cx="260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228386" name="Text Box 34"/>
            <p:cNvSpPr txBox="1">
              <a:spLocks noChangeArrowheads="1"/>
            </p:cNvSpPr>
            <p:nvPr/>
          </p:nvSpPr>
          <p:spPr bwMode="auto">
            <a:xfrm>
              <a:off x="4945063" y="5033963"/>
              <a:ext cx="260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228387" name="Text Box 35"/>
            <p:cNvSpPr txBox="1">
              <a:spLocks noChangeArrowheads="1"/>
            </p:cNvSpPr>
            <p:nvPr/>
          </p:nvSpPr>
          <p:spPr bwMode="auto">
            <a:xfrm>
              <a:off x="5000625" y="5080000"/>
              <a:ext cx="260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  <p:graphicFrame>
          <p:nvGraphicFramePr>
            <p:cNvPr id="22838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3414474"/>
                </p:ext>
              </p:extLst>
            </p:nvPr>
          </p:nvGraphicFramePr>
          <p:xfrm>
            <a:off x="4284663" y="5126038"/>
            <a:ext cx="30480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299" name="Equation" r:id="rId5" imgW="152268" imgH="203024" progId="Equation.DSMT4">
                    <p:embed/>
                  </p:oleObj>
                </mc:Choice>
                <mc:Fallback>
                  <p:oleObj name="Equation" r:id="rId5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663" y="5126038"/>
                          <a:ext cx="30480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8389" name="Text Box 37"/>
            <p:cNvSpPr txBox="1">
              <a:spLocks noChangeArrowheads="1"/>
            </p:cNvSpPr>
            <p:nvPr/>
          </p:nvSpPr>
          <p:spPr bwMode="auto">
            <a:xfrm>
              <a:off x="3073400" y="6183313"/>
              <a:ext cx="6826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time </a:t>
              </a:r>
              <a:r>
                <a:rPr lang="en-US" sz="1600" i="1"/>
                <a:t>t</a:t>
              </a:r>
              <a:endParaRPr lang="en-US" sz="1600"/>
            </a:p>
          </p:txBody>
        </p:sp>
        <p:sp>
          <p:nvSpPr>
            <p:cNvPr id="228390" name="Text Box 38"/>
            <p:cNvSpPr txBox="1">
              <a:spLocks noChangeArrowheads="1"/>
            </p:cNvSpPr>
            <p:nvPr/>
          </p:nvSpPr>
          <p:spPr bwMode="auto">
            <a:xfrm>
              <a:off x="4479925" y="6159500"/>
              <a:ext cx="12811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dirty="0"/>
                <a:t>time </a:t>
              </a:r>
              <a:r>
                <a:rPr lang="en-US" sz="1600" i="1" dirty="0" err="1"/>
                <a:t>t+T</a:t>
              </a:r>
              <a:r>
                <a:rPr lang="en-US" sz="1600" i="1" dirty="0"/>
                <a:t>/2</a:t>
              </a:r>
              <a:endParaRPr lang="en-US" sz="1600" dirty="0"/>
            </a:p>
          </p:txBody>
        </p:sp>
        <p:grpSp>
          <p:nvGrpSpPr>
            <p:cNvPr id="228391" name="Group 39"/>
            <p:cNvGrpSpPr>
              <a:grpSpLocks/>
            </p:cNvGrpSpPr>
            <p:nvPr/>
          </p:nvGrpSpPr>
          <p:grpSpPr bwMode="auto">
            <a:xfrm>
              <a:off x="349250" y="4410075"/>
              <a:ext cx="2392363" cy="2141538"/>
              <a:chOff x="521" y="1695"/>
              <a:chExt cx="1720" cy="1539"/>
            </a:xfrm>
          </p:grpSpPr>
          <p:sp>
            <p:nvSpPr>
              <p:cNvPr id="228392" name="Rectangle 40"/>
              <p:cNvSpPr>
                <a:spLocks noChangeArrowheads="1"/>
              </p:cNvSpPr>
              <p:nvPr/>
            </p:nvSpPr>
            <p:spPr bwMode="auto">
              <a:xfrm>
                <a:off x="521" y="1695"/>
                <a:ext cx="1720" cy="15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393" name="Line 41"/>
              <p:cNvSpPr>
                <a:spLocks noChangeShapeType="1"/>
              </p:cNvSpPr>
              <p:nvPr/>
            </p:nvSpPr>
            <p:spPr bwMode="auto">
              <a:xfrm flipV="1">
                <a:off x="792" y="1750"/>
                <a:ext cx="0" cy="13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94" name="Line 42"/>
              <p:cNvSpPr>
                <a:spLocks noChangeShapeType="1"/>
              </p:cNvSpPr>
              <p:nvPr/>
            </p:nvSpPr>
            <p:spPr bwMode="auto">
              <a:xfrm>
                <a:off x="637" y="2477"/>
                <a:ext cx="1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95" name="Text Box 43"/>
              <p:cNvSpPr txBox="1">
                <a:spLocks noChangeArrowheads="1"/>
              </p:cNvSpPr>
              <p:nvPr/>
            </p:nvSpPr>
            <p:spPr bwMode="auto">
              <a:xfrm>
                <a:off x="1991" y="2478"/>
                <a:ext cx="178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/>
                  <a:t>t</a:t>
                </a:r>
              </a:p>
            </p:txBody>
          </p:sp>
          <p:sp>
            <p:nvSpPr>
              <p:cNvPr id="228396" name="Text Box 44"/>
              <p:cNvSpPr txBox="1">
                <a:spLocks noChangeArrowheads="1"/>
              </p:cNvSpPr>
              <p:nvPr/>
            </p:nvSpPr>
            <p:spPr bwMode="auto">
              <a:xfrm>
                <a:off x="554" y="1972"/>
                <a:ext cx="242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/>
                  <a:t>E</a:t>
                </a:r>
              </a:p>
            </p:txBody>
          </p:sp>
          <p:pic>
            <p:nvPicPr>
              <p:cNvPr id="228397" name="Picture 45" descr="red optical puls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3" y="1861"/>
                <a:ext cx="932" cy="1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8398" name="Oval 46"/>
            <p:cNvSpPr>
              <a:spLocks noChangeArrowheads="1"/>
            </p:cNvSpPr>
            <p:nvPr/>
          </p:nvSpPr>
          <p:spPr bwMode="auto">
            <a:xfrm flipV="1">
              <a:off x="3313113" y="5148263"/>
              <a:ext cx="519112" cy="79692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99" name="Text Box 47"/>
            <p:cNvSpPr txBox="1">
              <a:spLocks noChangeArrowheads="1"/>
            </p:cNvSpPr>
            <p:nvPr/>
          </p:nvSpPr>
          <p:spPr bwMode="auto">
            <a:xfrm>
              <a:off x="3279775" y="516890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400" name="Text Box 48"/>
            <p:cNvSpPr txBox="1">
              <a:spLocks noChangeArrowheads="1"/>
            </p:cNvSpPr>
            <p:nvPr/>
          </p:nvSpPr>
          <p:spPr bwMode="auto">
            <a:xfrm>
              <a:off x="3333750" y="509905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401" name="Text Box 49"/>
            <p:cNvSpPr txBox="1">
              <a:spLocks noChangeArrowheads="1"/>
            </p:cNvSpPr>
            <p:nvPr/>
          </p:nvSpPr>
          <p:spPr bwMode="auto">
            <a:xfrm>
              <a:off x="3438525" y="5049838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402" name="Text Box 50"/>
            <p:cNvSpPr txBox="1">
              <a:spLocks noChangeArrowheads="1"/>
            </p:cNvSpPr>
            <p:nvPr/>
          </p:nvSpPr>
          <p:spPr bwMode="auto">
            <a:xfrm>
              <a:off x="3524250" y="5091113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403" name="Text Box 51"/>
            <p:cNvSpPr txBox="1">
              <a:spLocks noChangeArrowheads="1"/>
            </p:cNvSpPr>
            <p:nvPr/>
          </p:nvSpPr>
          <p:spPr bwMode="auto">
            <a:xfrm>
              <a:off x="3586163" y="5175250"/>
              <a:ext cx="2873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228404" name="Text Box 52"/>
            <p:cNvSpPr txBox="1">
              <a:spLocks noChangeArrowheads="1"/>
            </p:cNvSpPr>
            <p:nvPr/>
          </p:nvSpPr>
          <p:spPr bwMode="auto">
            <a:xfrm flipV="1">
              <a:off x="3297238" y="5649913"/>
              <a:ext cx="260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228405" name="Text Box 53"/>
            <p:cNvSpPr txBox="1">
              <a:spLocks noChangeArrowheads="1"/>
            </p:cNvSpPr>
            <p:nvPr/>
          </p:nvSpPr>
          <p:spPr bwMode="auto">
            <a:xfrm flipV="1">
              <a:off x="3370263" y="5694363"/>
              <a:ext cx="260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228406" name="Text Box 54"/>
            <p:cNvSpPr txBox="1">
              <a:spLocks noChangeArrowheads="1"/>
            </p:cNvSpPr>
            <p:nvPr/>
          </p:nvSpPr>
          <p:spPr bwMode="auto">
            <a:xfrm flipV="1">
              <a:off x="3454400" y="5711825"/>
              <a:ext cx="260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228407" name="Text Box 55"/>
            <p:cNvSpPr txBox="1">
              <a:spLocks noChangeArrowheads="1"/>
            </p:cNvSpPr>
            <p:nvPr/>
          </p:nvSpPr>
          <p:spPr bwMode="auto">
            <a:xfrm flipV="1">
              <a:off x="3535363" y="5683250"/>
              <a:ext cx="260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228408" name="Text Box 56"/>
            <p:cNvSpPr txBox="1">
              <a:spLocks noChangeArrowheads="1"/>
            </p:cNvSpPr>
            <p:nvPr/>
          </p:nvSpPr>
          <p:spPr bwMode="auto">
            <a:xfrm flipV="1">
              <a:off x="3590925" y="5637213"/>
              <a:ext cx="260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cs typeface="Arial" charset="0"/>
                </a:rPr>
                <a:t>-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07926" y="1448413"/>
            <a:ext cx="788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Future: Imaging </a:t>
            </a:r>
            <a:r>
              <a:rPr lang="en-US" sz="2400" dirty="0" err="1" smtClean="0"/>
              <a:t>attosecond</a:t>
            </a:r>
            <a:r>
              <a:rPr lang="en-US" sz="2400" dirty="0" smtClean="0"/>
              <a:t> dynamics at </a:t>
            </a:r>
            <a:r>
              <a:rPr lang="en-US" sz="2400" dirty="0"/>
              <a:t>the </a:t>
            </a:r>
            <a:r>
              <a:rPr lang="en-US" sz="2400" dirty="0" err="1" smtClean="0"/>
              <a:t>nanoscale</a:t>
            </a:r>
            <a:r>
              <a:rPr lang="en-US" sz="2400" dirty="0" smtClean="0"/>
              <a:t>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52" name="Rectangle 51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5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155371" y="5799909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attosecond</a:t>
            </a:r>
            <a:r>
              <a:rPr lang="en-US" dirty="0" smtClean="0"/>
              <a:t> PEEM is already at </a:t>
            </a:r>
            <a:r>
              <a:rPr lang="en-US" i="1" dirty="0" smtClean="0"/>
              <a:t>as</a:t>
            </a:r>
            <a:r>
              <a:rPr lang="en-US" dirty="0" smtClean="0"/>
              <a:t> and </a:t>
            </a:r>
            <a:r>
              <a:rPr lang="en-US" i="1" dirty="0" smtClean="0"/>
              <a:t>nm</a:t>
            </a:r>
            <a:r>
              <a:rPr lang="en-US" dirty="0" smtClean="0"/>
              <a:t> scales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69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0" y="-20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0" y="679291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Times New Roman" pitchFamily="18" charset="0"/>
              </a:rPr>
              <a:t>     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1260475" y="7177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70" name="Rectangle 69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72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750888" y="1881603"/>
            <a:ext cx="4101057" cy="2463800"/>
            <a:chOff x="750888" y="2508627"/>
            <a:chExt cx="4101057" cy="24638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750888" y="2508627"/>
              <a:ext cx="4101057" cy="2463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6" name="Picture 8" descr="set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18" r="54109" b="26421"/>
            <a:stretch>
              <a:fillRect/>
            </a:stretch>
          </p:blipFill>
          <p:spPr bwMode="auto">
            <a:xfrm>
              <a:off x="868363" y="2883277"/>
              <a:ext cx="2570163" cy="180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3225801" y="3748464"/>
              <a:ext cx="4540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V="1">
              <a:off x="3225801" y="3734177"/>
              <a:ext cx="731838" cy="14287"/>
            </a:xfrm>
            <a:prstGeom prst="line">
              <a:avLst/>
            </a:prstGeom>
            <a:noFill/>
            <a:ln w="38100" cap="rnd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2339976" y="3199189"/>
              <a:ext cx="3270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2152651" y="2786439"/>
              <a:ext cx="187325" cy="468312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 flipH="1">
              <a:off x="1735138" y="3199189"/>
              <a:ext cx="4254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1550988" y="2788027"/>
              <a:ext cx="187325" cy="468312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H="1">
              <a:off x="1135063" y="3199189"/>
              <a:ext cx="4254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/>
            </p:cNvSpPr>
            <p:nvPr/>
          </p:nvSpPr>
          <p:spPr bwMode="auto">
            <a:xfrm>
              <a:off x="949326" y="2789614"/>
              <a:ext cx="188913" cy="468312"/>
            </a:xfrm>
            <a:custGeom>
              <a:avLst/>
              <a:gdLst>
                <a:gd name="T0" fmla="*/ 0 w 245"/>
                <a:gd name="T1" fmla="*/ 601 h 701"/>
                <a:gd name="T2" fmla="*/ 79 w 245"/>
                <a:gd name="T3" fmla="*/ 601 h 701"/>
                <a:gd name="T4" fmla="*/ 135 w 245"/>
                <a:gd name="T5" fmla="*/ 2 h 701"/>
                <a:gd name="T6" fmla="*/ 182 w 245"/>
                <a:gd name="T7" fmla="*/ 586 h 701"/>
                <a:gd name="T8" fmla="*/ 245 w 245"/>
                <a:gd name="T9" fmla="*/ 60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01">
                  <a:moveTo>
                    <a:pt x="0" y="601"/>
                  </a:moveTo>
                  <a:cubicBezTo>
                    <a:pt x="28" y="651"/>
                    <a:pt x="57" y="701"/>
                    <a:pt x="79" y="601"/>
                  </a:cubicBezTo>
                  <a:cubicBezTo>
                    <a:pt x="101" y="501"/>
                    <a:pt x="118" y="4"/>
                    <a:pt x="135" y="2"/>
                  </a:cubicBezTo>
                  <a:cubicBezTo>
                    <a:pt x="152" y="0"/>
                    <a:pt x="164" y="485"/>
                    <a:pt x="182" y="586"/>
                  </a:cubicBezTo>
                  <a:cubicBezTo>
                    <a:pt x="200" y="687"/>
                    <a:pt x="222" y="648"/>
                    <a:pt x="245" y="60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9"/>
            <p:cNvSpPr>
              <a:spLocks noChangeShapeType="1"/>
            </p:cNvSpPr>
            <p:nvPr/>
          </p:nvSpPr>
          <p:spPr bwMode="auto">
            <a:xfrm flipH="1">
              <a:off x="750888" y="3202364"/>
              <a:ext cx="1984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20"/>
            <p:cNvSpPr>
              <a:spLocks noChangeArrowheads="1"/>
            </p:cNvSpPr>
            <p:nvPr/>
          </p:nvSpPr>
          <p:spPr bwMode="auto">
            <a:xfrm>
              <a:off x="1292226" y="3267452"/>
              <a:ext cx="1708150" cy="130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1"/>
            <p:cNvSpPr>
              <a:spLocks noChangeShapeType="1"/>
            </p:cNvSpPr>
            <p:nvPr/>
          </p:nvSpPr>
          <p:spPr bwMode="auto">
            <a:xfrm>
              <a:off x="1044576" y="3288089"/>
              <a:ext cx="0" cy="149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1657351" y="3280152"/>
              <a:ext cx="0" cy="149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044576" y="3357939"/>
              <a:ext cx="98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24"/>
            <p:cNvSpPr>
              <a:spLocks noChangeShapeType="1"/>
            </p:cNvSpPr>
            <p:nvPr/>
          </p:nvSpPr>
          <p:spPr bwMode="auto">
            <a:xfrm>
              <a:off x="1560513" y="3348414"/>
              <a:ext cx="98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25"/>
            <p:cNvSpPr txBox="1">
              <a:spLocks noChangeArrowheads="1"/>
            </p:cNvSpPr>
            <p:nvPr/>
          </p:nvSpPr>
          <p:spPr bwMode="auto">
            <a:xfrm>
              <a:off x="1074738" y="3240464"/>
              <a:ext cx="5556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13 ns</a:t>
              </a:r>
            </a:p>
          </p:txBody>
        </p:sp>
        <p:sp>
          <p:nvSpPr>
            <p:cNvPr id="92" name="Text Box 26"/>
            <p:cNvSpPr txBox="1">
              <a:spLocks noChangeArrowheads="1"/>
            </p:cNvSpPr>
            <p:nvPr/>
          </p:nvSpPr>
          <p:spPr bwMode="auto">
            <a:xfrm>
              <a:off x="892176" y="2508627"/>
              <a:ext cx="1957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Femtosecond laser pulses</a:t>
              </a:r>
            </a:p>
          </p:txBody>
        </p:sp>
        <p:sp>
          <p:nvSpPr>
            <p:cNvPr id="93" name="Freeform 27"/>
            <p:cNvSpPr>
              <a:spLocks/>
            </p:cNvSpPr>
            <p:nvPr/>
          </p:nvSpPr>
          <p:spPr bwMode="auto">
            <a:xfrm rot="5400000">
              <a:off x="3635376" y="4007227"/>
              <a:ext cx="836612" cy="342900"/>
            </a:xfrm>
            <a:custGeom>
              <a:avLst/>
              <a:gdLst>
                <a:gd name="T0" fmla="*/ 0 w 469"/>
                <a:gd name="T1" fmla="*/ 151 h 273"/>
                <a:gd name="T2" fmla="*/ 97 w 469"/>
                <a:gd name="T3" fmla="*/ 18 h 273"/>
                <a:gd name="T4" fmla="*/ 141 w 469"/>
                <a:gd name="T5" fmla="*/ 258 h 273"/>
                <a:gd name="T6" fmla="*/ 212 w 469"/>
                <a:gd name="T7" fmla="*/ 107 h 273"/>
                <a:gd name="T8" fmla="*/ 469 w 469"/>
                <a:gd name="T9" fmla="*/ 9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73">
                  <a:moveTo>
                    <a:pt x="0" y="151"/>
                  </a:moveTo>
                  <a:cubicBezTo>
                    <a:pt x="36" y="75"/>
                    <a:pt x="73" y="0"/>
                    <a:pt x="97" y="18"/>
                  </a:cubicBezTo>
                  <a:cubicBezTo>
                    <a:pt x="121" y="36"/>
                    <a:pt x="122" y="243"/>
                    <a:pt x="141" y="258"/>
                  </a:cubicBezTo>
                  <a:cubicBezTo>
                    <a:pt x="160" y="273"/>
                    <a:pt x="157" y="134"/>
                    <a:pt x="212" y="107"/>
                  </a:cubicBezTo>
                  <a:cubicBezTo>
                    <a:pt x="267" y="80"/>
                    <a:pt x="368" y="89"/>
                    <a:pt x="469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29"/>
            <p:cNvSpPr txBox="1">
              <a:spLocks noChangeArrowheads="1"/>
            </p:cNvSpPr>
            <p:nvPr/>
          </p:nvSpPr>
          <p:spPr bwMode="auto">
            <a:xfrm>
              <a:off x="3679826" y="3018214"/>
              <a:ext cx="1081088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2-D Electron </a:t>
              </a:r>
              <a:endParaRPr lang="en-US" altLang="en-US" sz="12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1"/>
                  </a:solidFill>
                </a:rPr>
                <a:t>detector</a:t>
              </a:r>
            </a:p>
          </p:txBody>
        </p:sp>
        <p:sp>
          <p:nvSpPr>
            <p:cNvPr id="95" name="AutoShape 30"/>
            <p:cNvSpPr>
              <a:spLocks noChangeArrowheads="1"/>
            </p:cNvSpPr>
            <p:nvPr/>
          </p:nvSpPr>
          <p:spPr bwMode="auto">
            <a:xfrm rot="5400000" flipH="1">
              <a:off x="3146426" y="4251702"/>
              <a:ext cx="155575" cy="354013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31"/>
            <p:cNvSpPr>
              <a:spLocks/>
            </p:cNvSpPr>
            <p:nvPr/>
          </p:nvSpPr>
          <p:spPr bwMode="auto">
            <a:xfrm rot="10800000" flipH="1">
              <a:off x="3217864" y="4335839"/>
              <a:ext cx="827088" cy="346075"/>
            </a:xfrm>
            <a:custGeom>
              <a:avLst/>
              <a:gdLst>
                <a:gd name="T0" fmla="*/ 0 w 469"/>
                <a:gd name="T1" fmla="*/ 151 h 273"/>
                <a:gd name="T2" fmla="*/ 97 w 469"/>
                <a:gd name="T3" fmla="*/ 18 h 273"/>
                <a:gd name="T4" fmla="*/ 141 w 469"/>
                <a:gd name="T5" fmla="*/ 258 h 273"/>
                <a:gd name="T6" fmla="*/ 212 w 469"/>
                <a:gd name="T7" fmla="*/ 107 h 273"/>
                <a:gd name="T8" fmla="*/ 469 w 469"/>
                <a:gd name="T9" fmla="*/ 9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73">
                  <a:moveTo>
                    <a:pt x="0" y="151"/>
                  </a:moveTo>
                  <a:cubicBezTo>
                    <a:pt x="36" y="75"/>
                    <a:pt x="73" y="0"/>
                    <a:pt x="97" y="18"/>
                  </a:cubicBezTo>
                  <a:cubicBezTo>
                    <a:pt x="121" y="36"/>
                    <a:pt x="122" y="243"/>
                    <a:pt x="141" y="258"/>
                  </a:cubicBezTo>
                  <a:cubicBezTo>
                    <a:pt x="160" y="273"/>
                    <a:pt x="157" y="134"/>
                    <a:pt x="212" y="107"/>
                  </a:cubicBezTo>
                  <a:cubicBezTo>
                    <a:pt x="267" y="80"/>
                    <a:pt x="368" y="89"/>
                    <a:pt x="469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2860676" y="4658102"/>
              <a:ext cx="9509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Photodiode</a:t>
              </a:r>
            </a:p>
          </p:txBody>
        </p:sp>
        <p:sp>
          <p:nvSpPr>
            <p:cNvPr id="98" name="Rectangle 33"/>
            <p:cNvSpPr>
              <a:spLocks noChangeArrowheads="1"/>
            </p:cNvSpPr>
            <p:nvPr/>
          </p:nvSpPr>
          <p:spPr bwMode="auto">
            <a:xfrm>
              <a:off x="3849689" y="4367589"/>
              <a:ext cx="838200" cy="458787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34"/>
            <p:cNvSpPr txBox="1">
              <a:spLocks noChangeArrowheads="1"/>
            </p:cNvSpPr>
            <p:nvPr/>
          </p:nvSpPr>
          <p:spPr bwMode="auto">
            <a:xfrm>
              <a:off x="3787776" y="4367589"/>
              <a:ext cx="9683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Correlation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</a:rPr>
                <a:t>electronics</a:t>
              </a: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3433571" y="3616634"/>
              <a:ext cx="72231" cy="26035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3877857" y="3488748"/>
              <a:ext cx="161131" cy="49051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-1066800" y="6203950"/>
            <a:ext cx="2133600" cy="476250"/>
          </a:xfrm>
          <a:prstGeom prst="rect">
            <a:avLst/>
          </a:prstGeom>
        </p:spPr>
        <p:txBody>
          <a:bodyPr/>
          <a:lstStyle/>
          <a:p>
            <a:fld id="{B2AAA658-47EC-45C6-AB9E-9BF368CDC0A1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0" y="-20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0" y="679291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Times New Roman" pitchFamily="18" charset="0"/>
              </a:rPr>
              <a:t>     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1260475" y="7177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3881" name="Text Box 57"/>
          <p:cNvSpPr txBox="1">
            <a:spLocks noChangeArrowheads="1"/>
          </p:cNvSpPr>
          <p:nvPr/>
        </p:nvSpPr>
        <p:spPr bwMode="auto">
          <a:xfrm>
            <a:off x="919843" y="5294290"/>
            <a:ext cx="7821114" cy="222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</a:rPr>
              <a:t>“AMO” type experiments include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	- Scalar AB effect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	- Time-dependent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decoherence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dirty="0">
                <a:solidFill>
                  <a:srgbClr val="000000"/>
                </a:solidFill>
              </a:rPr>
              <a:t>effects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	-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Hanbury</a:t>
            </a:r>
            <a:r>
              <a:rPr lang="en-US" altLang="en-US" sz="1600" dirty="0">
                <a:solidFill>
                  <a:srgbClr val="000000"/>
                </a:solidFill>
              </a:rPr>
              <a:t>-</a:t>
            </a:r>
            <a:r>
              <a:rPr lang="en-US" altLang="en-US" sz="1600" dirty="0" smtClean="0">
                <a:solidFill>
                  <a:srgbClr val="000000"/>
                </a:solidFill>
              </a:rPr>
              <a:t>Brown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Twiss</a:t>
            </a:r>
            <a:r>
              <a:rPr lang="en-US" altLang="en-US" sz="1600" dirty="0" smtClean="0">
                <a:solidFill>
                  <a:srgbClr val="000000"/>
                </a:solidFill>
              </a:rPr>
              <a:t> effect (or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antibunching</a:t>
            </a:r>
            <a:r>
              <a:rPr lang="en-US" altLang="en-US" sz="1600" dirty="0" smtClean="0">
                <a:solidFill>
                  <a:srgbClr val="000000"/>
                </a:solidFill>
              </a:rPr>
              <a:t> of electrons)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23807" y="1097274"/>
            <a:ext cx="7785460" cy="39261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3831" name="Picture 7" descr="se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8" r="54109" b="26421"/>
          <a:stretch>
            <a:fillRect/>
          </a:stretch>
        </p:blipFill>
        <p:spPr bwMode="auto">
          <a:xfrm>
            <a:off x="880223" y="2257215"/>
            <a:ext cx="257016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2" name="Line 8"/>
          <p:cNvSpPr>
            <a:spLocks noChangeShapeType="1"/>
          </p:cNvSpPr>
          <p:nvPr/>
        </p:nvSpPr>
        <p:spPr bwMode="auto">
          <a:xfrm>
            <a:off x="3653586" y="264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3" name="Line 9"/>
          <p:cNvSpPr>
            <a:spLocks noChangeShapeType="1"/>
          </p:cNvSpPr>
          <p:nvPr/>
        </p:nvSpPr>
        <p:spPr bwMode="auto">
          <a:xfrm>
            <a:off x="3655173" y="3212890"/>
            <a:ext cx="0" cy="369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>
            <a:off x="3237661" y="3122402"/>
            <a:ext cx="4540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3237661" y="3122402"/>
            <a:ext cx="495300" cy="0"/>
          </a:xfrm>
          <a:prstGeom prst="line">
            <a:avLst/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6" name="Line 12"/>
          <p:cNvSpPr>
            <a:spLocks noChangeShapeType="1"/>
          </p:cNvSpPr>
          <p:nvPr/>
        </p:nvSpPr>
        <p:spPr bwMode="auto">
          <a:xfrm>
            <a:off x="2351836" y="2573127"/>
            <a:ext cx="327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7" name="Freeform 13"/>
          <p:cNvSpPr>
            <a:spLocks/>
          </p:cNvSpPr>
          <p:nvPr/>
        </p:nvSpPr>
        <p:spPr bwMode="auto">
          <a:xfrm>
            <a:off x="2164511" y="2160377"/>
            <a:ext cx="187325" cy="468313"/>
          </a:xfrm>
          <a:custGeom>
            <a:avLst/>
            <a:gdLst>
              <a:gd name="T0" fmla="*/ 0 w 245"/>
              <a:gd name="T1" fmla="*/ 601 h 701"/>
              <a:gd name="T2" fmla="*/ 79 w 245"/>
              <a:gd name="T3" fmla="*/ 601 h 701"/>
              <a:gd name="T4" fmla="*/ 135 w 245"/>
              <a:gd name="T5" fmla="*/ 2 h 701"/>
              <a:gd name="T6" fmla="*/ 182 w 245"/>
              <a:gd name="T7" fmla="*/ 586 h 701"/>
              <a:gd name="T8" fmla="*/ 245 w 245"/>
              <a:gd name="T9" fmla="*/ 609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701">
                <a:moveTo>
                  <a:pt x="0" y="601"/>
                </a:moveTo>
                <a:cubicBezTo>
                  <a:pt x="28" y="651"/>
                  <a:pt x="57" y="701"/>
                  <a:pt x="79" y="601"/>
                </a:cubicBezTo>
                <a:cubicBezTo>
                  <a:pt x="101" y="501"/>
                  <a:pt x="118" y="4"/>
                  <a:pt x="135" y="2"/>
                </a:cubicBezTo>
                <a:cubicBezTo>
                  <a:pt x="152" y="0"/>
                  <a:pt x="164" y="485"/>
                  <a:pt x="182" y="586"/>
                </a:cubicBezTo>
                <a:cubicBezTo>
                  <a:pt x="200" y="687"/>
                  <a:pt x="222" y="648"/>
                  <a:pt x="245" y="60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 flipH="1">
            <a:off x="1746998" y="2573127"/>
            <a:ext cx="425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9" name="Freeform 15"/>
          <p:cNvSpPr>
            <a:spLocks/>
          </p:cNvSpPr>
          <p:nvPr/>
        </p:nvSpPr>
        <p:spPr bwMode="auto">
          <a:xfrm>
            <a:off x="1562848" y="2161965"/>
            <a:ext cx="187325" cy="468312"/>
          </a:xfrm>
          <a:custGeom>
            <a:avLst/>
            <a:gdLst>
              <a:gd name="T0" fmla="*/ 0 w 245"/>
              <a:gd name="T1" fmla="*/ 601 h 701"/>
              <a:gd name="T2" fmla="*/ 79 w 245"/>
              <a:gd name="T3" fmla="*/ 601 h 701"/>
              <a:gd name="T4" fmla="*/ 135 w 245"/>
              <a:gd name="T5" fmla="*/ 2 h 701"/>
              <a:gd name="T6" fmla="*/ 182 w 245"/>
              <a:gd name="T7" fmla="*/ 586 h 701"/>
              <a:gd name="T8" fmla="*/ 245 w 245"/>
              <a:gd name="T9" fmla="*/ 609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701">
                <a:moveTo>
                  <a:pt x="0" y="601"/>
                </a:moveTo>
                <a:cubicBezTo>
                  <a:pt x="28" y="651"/>
                  <a:pt x="57" y="701"/>
                  <a:pt x="79" y="601"/>
                </a:cubicBezTo>
                <a:cubicBezTo>
                  <a:pt x="101" y="501"/>
                  <a:pt x="118" y="4"/>
                  <a:pt x="135" y="2"/>
                </a:cubicBezTo>
                <a:cubicBezTo>
                  <a:pt x="152" y="0"/>
                  <a:pt x="164" y="485"/>
                  <a:pt x="182" y="586"/>
                </a:cubicBezTo>
                <a:cubicBezTo>
                  <a:pt x="200" y="687"/>
                  <a:pt x="222" y="648"/>
                  <a:pt x="245" y="60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H="1">
            <a:off x="1146923" y="2573127"/>
            <a:ext cx="425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1" name="Freeform 17"/>
          <p:cNvSpPr>
            <a:spLocks/>
          </p:cNvSpPr>
          <p:nvPr/>
        </p:nvSpPr>
        <p:spPr bwMode="auto">
          <a:xfrm>
            <a:off x="961186" y="2163552"/>
            <a:ext cx="188912" cy="468313"/>
          </a:xfrm>
          <a:custGeom>
            <a:avLst/>
            <a:gdLst>
              <a:gd name="T0" fmla="*/ 0 w 245"/>
              <a:gd name="T1" fmla="*/ 601 h 701"/>
              <a:gd name="T2" fmla="*/ 79 w 245"/>
              <a:gd name="T3" fmla="*/ 601 h 701"/>
              <a:gd name="T4" fmla="*/ 135 w 245"/>
              <a:gd name="T5" fmla="*/ 2 h 701"/>
              <a:gd name="T6" fmla="*/ 182 w 245"/>
              <a:gd name="T7" fmla="*/ 586 h 701"/>
              <a:gd name="T8" fmla="*/ 245 w 245"/>
              <a:gd name="T9" fmla="*/ 609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701">
                <a:moveTo>
                  <a:pt x="0" y="601"/>
                </a:moveTo>
                <a:cubicBezTo>
                  <a:pt x="28" y="651"/>
                  <a:pt x="57" y="701"/>
                  <a:pt x="79" y="601"/>
                </a:cubicBezTo>
                <a:cubicBezTo>
                  <a:pt x="101" y="501"/>
                  <a:pt x="118" y="4"/>
                  <a:pt x="135" y="2"/>
                </a:cubicBezTo>
                <a:cubicBezTo>
                  <a:pt x="152" y="0"/>
                  <a:pt x="164" y="485"/>
                  <a:pt x="182" y="586"/>
                </a:cubicBezTo>
                <a:cubicBezTo>
                  <a:pt x="200" y="687"/>
                  <a:pt x="222" y="648"/>
                  <a:pt x="245" y="60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 flipH="1">
            <a:off x="762748" y="2576302"/>
            <a:ext cx="1984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Rectangle 19"/>
          <p:cNvSpPr>
            <a:spLocks noChangeArrowheads="1"/>
          </p:cNvSpPr>
          <p:nvPr/>
        </p:nvSpPr>
        <p:spPr bwMode="auto">
          <a:xfrm>
            <a:off x="1304086" y="2641390"/>
            <a:ext cx="1708150" cy="13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1056436" y="2662027"/>
            <a:ext cx="0" cy="14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5" name="Line 21"/>
          <p:cNvSpPr>
            <a:spLocks noChangeShapeType="1"/>
          </p:cNvSpPr>
          <p:nvPr/>
        </p:nvSpPr>
        <p:spPr bwMode="auto">
          <a:xfrm>
            <a:off x="1669211" y="2654090"/>
            <a:ext cx="0" cy="14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>
            <a:off x="1056436" y="2731877"/>
            <a:ext cx="9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7" name="Line 23"/>
          <p:cNvSpPr>
            <a:spLocks noChangeShapeType="1"/>
          </p:cNvSpPr>
          <p:nvPr/>
        </p:nvSpPr>
        <p:spPr bwMode="auto">
          <a:xfrm>
            <a:off x="1572373" y="2722352"/>
            <a:ext cx="9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1086598" y="2614402"/>
            <a:ext cx="555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13 ns</a:t>
            </a:r>
          </a:p>
        </p:txBody>
      </p:sp>
      <p:sp>
        <p:nvSpPr>
          <p:cNvPr id="333849" name="Text Box 25"/>
          <p:cNvSpPr txBox="1">
            <a:spLocks noChangeArrowheads="1"/>
          </p:cNvSpPr>
          <p:nvPr/>
        </p:nvSpPr>
        <p:spPr bwMode="auto">
          <a:xfrm>
            <a:off x="904036" y="1882565"/>
            <a:ext cx="1957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Femtosecond laser pulses</a:t>
            </a:r>
          </a:p>
        </p:txBody>
      </p:sp>
      <p:sp>
        <p:nvSpPr>
          <p:cNvPr id="333850" name="Freeform 26"/>
          <p:cNvSpPr>
            <a:spLocks/>
          </p:cNvSpPr>
          <p:nvPr/>
        </p:nvSpPr>
        <p:spPr bwMode="auto">
          <a:xfrm rot="5400000">
            <a:off x="3648030" y="3380371"/>
            <a:ext cx="836612" cy="342900"/>
          </a:xfrm>
          <a:custGeom>
            <a:avLst/>
            <a:gdLst>
              <a:gd name="T0" fmla="*/ 0 w 469"/>
              <a:gd name="T1" fmla="*/ 151 h 273"/>
              <a:gd name="T2" fmla="*/ 97 w 469"/>
              <a:gd name="T3" fmla="*/ 18 h 273"/>
              <a:gd name="T4" fmla="*/ 141 w 469"/>
              <a:gd name="T5" fmla="*/ 258 h 273"/>
              <a:gd name="T6" fmla="*/ 212 w 469"/>
              <a:gd name="T7" fmla="*/ 107 h 273"/>
              <a:gd name="T8" fmla="*/ 469 w 469"/>
              <a:gd name="T9" fmla="*/ 98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273">
                <a:moveTo>
                  <a:pt x="0" y="151"/>
                </a:moveTo>
                <a:cubicBezTo>
                  <a:pt x="36" y="75"/>
                  <a:pt x="73" y="0"/>
                  <a:pt x="97" y="18"/>
                </a:cubicBezTo>
                <a:cubicBezTo>
                  <a:pt x="121" y="36"/>
                  <a:pt x="122" y="243"/>
                  <a:pt x="141" y="258"/>
                </a:cubicBezTo>
                <a:cubicBezTo>
                  <a:pt x="160" y="273"/>
                  <a:pt x="157" y="134"/>
                  <a:pt x="212" y="107"/>
                </a:cubicBezTo>
                <a:cubicBezTo>
                  <a:pt x="267" y="80"/>
                  <a:pt x="368" y="89"/>
                  <a:pt x="469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1" name="AutoShape 27"/>
          <p:cNvSpPr>
            <a:spLocks noChangeArrowheads="1"/>
          </p:cNvSpPr>
          <p:nvPr/>
        </p:nvSpPr>
        <p:spPr bwMode="auto">
          <a:xfrm flipH="1">
            <a:off x="3699623" y="2944602"/>
            <a:ext cx="360363" cy="357188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tx1"/>
              </a:gs>
              <a:gs pos="50000">
                <a:schemeClr val="bg2">
                  <a:alpha val="53999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2" name="Text Box 28"/>
          <p:cNvSpPr txBox="1">
            <a:spLocks noChangeArrowheads="1"/>
          </p:cNvSpPr>
          <p:nvPr/>
        </p:nvSpPr>
        <p:spPr bwMode="auto">
          <a:xfrm>
            <a:off x="3691686" y="2496927"/>
            <a:ext cx="78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Electron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333853" name="AutoShape 29"/>
          <p:cNvSpPr>
            <a:spLocks noChangeArrowheads="1"/>
          </p:cNvSpPr>
          <p:nvPr/>
        </p:nvSpPr>
        <p:spPr bwMode="auto">
          <a:xfrm rot="5400000" flipH="1">
            <a:off x="3157492" y="3626433"/>
            <a:ext cx="155575" cy="35401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4" name="Freeform 30"/>
          <p:cNvSpPr>
            <a:spLocks/>
          </p:cNvSpPr>
          <p:nvPr/>
        </p:nvSpPr>
        <p:spPr bwMode="auto">
          <a:xfrm rot="10800000" flipH="1">
            <a:off x="3229723" y="3709777"/>
            <a:ext cx="827088" cy="346075"/>
          </a:xfrm>
          <a:custGeom>
            <a:avLst/>
            <a:gdLst>
              <a:gd name="T0" fmla="*/ 0 w 469"/>
              <a:gd name="T1" fmla="*/ 151 h 273"/>
              <a:gd name="T2" fmla="*/ 97 w 469"/>
              <a:gd name="T3" fmla="*/ 18 h 273"/>
              <a:gd name="T4" fmla="*/ 141 w 469"/>
              <a:gd name="T5" fmla="*/ 258 h 273"/>
              <a:gd name="T6" fmla="*/ 212 w 469"/>
              <a:gd name="T7" fmla="*/ 107 h 273"/>
              <a:gd name="T8" fmla="*/ 469 w 469"/>
              <a:gd name="T9" fmla="*/ 98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273">
                <a:moveTo>
                  <a:pt x="0" y="151"/>
                </a:moveTo>
                <a:cubicBezTo>
                  <a:pt x="36" y="75"/>
                  <a:pt x="73" y="0"/>
                  <a:pt x="97" y="18"/>
                </a:cubicBezTo>
                <a:cubicBezTo>
                  <a:pt x="121" y="36"/>
                  <a:pt x="122" y="243"/>
                  <a:pt x="141" y="258"/>
                </a:cubicBezTo>
                <a:cubicBezTo>
                  <a:pt x="160" y="273"/>
                  <a:pt x="157" y="134"/>
                  <a:pt x="212" y="107"/>
                </a:cubicBezTo>
                <a:cubicBezTo>
                  <a:pt x="267" y="80"/>
                  <a:pt x="368" y="89"/>
                  <a:pt x="469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5" name="Text Box 31"/>
          <p:cNvSpPr txBox="1">
            <a:spLocks noChangeArrowheads="1"/>
          </p:cNvSpPr>
          <p:nvPr/>
        </p:nvSpPr>
        <p:spPr bwMode="auto">
          <a:xfrm>
            <a:off x="2872536" y="4032040"/>
            <a:ext cx="950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Photodiode</a:t>
            </a:r>
          </a:p>
        </p:txBody>
      </p:sp>
      <p:sp>
        <p:nvSpPr>
          <p:cNvPr id="333856" name="Rectangle 32"/>
          <p:cNvSpPr>
            <a:spLocks noChangeArrowheads="1"/>
          </p:cNvSpPr>
          <p:nvPr/>
        </p:nvSpPr>
        <p:spPr bwMode="auto">
          <a:xfrm>
            <a:off x="3861548" y="3741527"/>
            <a:ext cx="838200" cy="458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7" name="Text Box 33"/>
          <p:cNvSpPr txBox="1">
            <a:spLocks noChangeArrowheads="1"/>
          </p:cNvSpPr>
          <p:nvPr/>
        </p:nvSpPr>
        <p:spPr bwMode="auto">
          <a:xfrm>
            <a:off x="3799636" y="3741527"/>
            <a:ext cx="96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Correlation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electronics</a:t>
            </a:r>
          </a:p>
        </p:txBody>
      </p:sp>
      <p:sp>
        <p:nvSpPr>
          <p:cNvPr id="333858" name="Rectangle 34"/>
          <p:cNvSpPr>
            <a:spLocks noChangeArrowheads="1"/>
          </p:cNvSpPr>
          <p:nvPr/>
        </p:nvSpPr>
        <p:spPr bwMode="auto">
          <a:xfrm>
            <a:off x="3550398" y="2068302"/>
            <a:ext cx="1346200" cy="241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9" name="Rectangle 35"/>
          <p:cNvSpPr>
            <a:spLocks noChangeArrowheads="1"/>
          </p:cNvSpPr>
          <p:nvPr/>
        </p:nvSpPr>
        <p:spPr bwMode="auto">
          <a:xfrm>
            <a:off x="2851898" y="3681202"/>
            <a:ext cx="2019300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3" name="Line 39"/>
          <p:cNvSpPr>
            <a:spLocks noChangeShapeType="1"/>
          </p:cNvSpPr>
          <p:nvPr/>
        </p:nvSpPr>
        <p:spPr bwMode="auto">
          <a:xfrm>
            <a:off x="3245598" y="3122402"/>
            <a:ext cx="3429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4" name="Line 40"/>
          <p:cNvSpPr>
            <a:spLocks noChangeShapeType="1"/>
          </p:cNvSpPr>
          <p:nvPr/>
        </p:nvSpPr>
        <p:spPr bwMode="auto">
          <a:xfrm>
            <a:off x="3232898" y="3122402"/>
            <a:ext cx="1841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7" name="Freeform 43"/>
          <p:cNvSpPr>
            <a:spLocks/>
          </p:cNvSpPr>
          <p:nvPr/>
        </p:nvSpPr>
        <p:spPr bwMode="auto">
          <a:xfrm>
            <a:off x="3713911" y="2706477"/>
            <a:ext cx="187325" cy="468313"/>
          </a:xfrm>
          <a:custGeom>
            <a:avLst/>
            <a:gdLst>
              <a:gd name="T0" fmla="*/ 0 w 245"/>
              <a:gd name="T1" fmla="*/ 601 h 701"/>
              <a:gd name="T2" fmla="*/ 79 w 245"/>
              <a:gd name="T3" fmla="*/ 601 h 701"/>
              <a:gd name="T4" fmla="*/ 135 w 245"/>
              <a:gd name="T5" fmla="*/ 2 h 701"/>
              <a:gd name="T6" fmla="*/ 182 w 245"/>
              <a:gd name="T7" fmla="*/ 586 h 701"/>
              <a:gd name="T8" fmla="*/ 245 w 245"/>
              <a:gd name="T9" fmla="*/ 609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701">
                <a:moveTo>
                  <a:pt x="0" y="601"/>
                </a:moveTo>
                <a:cubicBezTo>
                  <a:pt x="28" y="651"/>
                  <a:pt x="57" y="701"/>
                  <a:pt x="79" y="601"/>
                </a:cubicBezTo>
                <a:cubicBezTo>
                  <a:pt x="101" y="501"/>
                  <a:pt x="118" y="4"/>
                  <a:pt x="135" y="2"/>
                </a:cubicBezTo>
                <a:cubicBezTo>
                  <a:pt x="152" y="0"/>
                  <a:pt x="164" y="485"/>
                  <a:pt x="182" y="586"/>
                </a:cubicBezTo>
                <a:cubicBezTo>
                  <a:pt x="200" y="687"/>
                  <a:pt x="222" y="648"/>
                  <a:pt x="245" y="609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V="1">
            <a:off x="4109198" y="1617989"/>
            <a:ext cx="2197100" cy="2354262"/>
            <a:chOff x="4109198" y="2284202"/>
            <a:chExt cx="2197100" cy="2354262"/>
          </a:xfrm>
        </p:grpSpPr>
        <p:sp>
          <p:nvSpPr>
            <p:cNvPr id="333830" name="Line 6"/>
            <p:cNvSpPr>
              <a:spLocks noChangeShapeType="1"/>
            </p:cNvSpPr>
            <p:nvPr/>
          </p:nvSpPr>
          <p:spPr bwMode="auto">
            <a:xfrm flipV="1">
              <a:off x="5082336" y="2547727"/>
              <a:ext cx="981075" cy="574675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60" name="Line 36"/>
            <p:cNvSpPr>
              <a:spLocks noChangeShapeType="1"/>
            </p:cNvSpPr>
            <p:nvPr/>
          </p:nvSpPr>
          <p:spPr bwMode="auto">
            <a:xfrm>
              <a:off x="4109198" y="2284202"/>
              <a:ext cx="0" cy="182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61" name="Line 37"/>
            <p:cNvSpPr>
              <a:spLocks noChangeShapeType="1"/>
            </p:cNvSpPr>
            <p:nvPr/>
          </p:nvSpPr>
          <p:spPr bwMode="auto">
            <a:xfrm>
              <a:off x="5087098" y="2284202"/>
              <a:ext cx="0" cy="182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62" name="Line 38"/>
            <p:cNvSpPr>
              <a:spLocks noChangeShapeType="1"/>
            </p:cNvSpPr>
            <p:nvPr/>
          </p:nvSpPr>
          <p:spPr bwMode="auto">
            <a:xfrm>
              <a:off x="6064998" y="2284202"/>
              <a:ext cx="0" cy="182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65" name="Line 41"/>
            <p:cNvSpPr>
              <a:spLocks noChangeShapeType="1"/>
            </p:cNvSpPr>
            <p:nvPr/>
          </p:nvSpPr>
          <p:spPr bwMode="auto">
            <a:xfrm flipV="1">
              <a:off x="4121898" y="2550902"/>
              <a:ext cx="954088" cy="57150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66" name="Line 42"/>
            <p:cNvSpPr>
              <a:spLocks noChangeShapeType="1"/>
            </p:cNvSpPr>
            <p:nvPr/>
          </p:nvSpPr>
          <p:spPr bwMode="auto">
            <a:xfrm>
              <a:off x="5074398" y="2550902"/>
              <a:ext cx="1231900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68" name="Line 44"/>
            <p:cNvSpPr>
              <a:spLocks noChangeShapeType="1"/>
            </p:cNvSpPr>
            <p:nvPr/>
          </p:nvSpPr>
          <p:spPr bwMode="auto">
            <a:xfrm>
              <a:off x="5341099" y="4638464"/>
              <a:ext cx="4540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69" name="Rectangle 45"/>
            <p:cNvSpPr>
              <a:spLocks noChangeArrowheads="1"/>
            </p:cNvSpPr>
            <p:nvPr/>
          </p:nvSpPr>
          <p:spPr bwMode="auto">
            <a:xfrm>
              <a:off x="4390186" y="4190790"/>
              <a:ext cx="1708150" cy="130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76" name="Oval 52"/>
            <p:cNvSpPr>
              <a:spLocks noChangeArrowheads="1"/>
            </p:cNvSpPr>
            <p:nvPr/>
          </p:nvSpPr>
          <p:spPr bwMode="auto">
            <a:xfrm>
              <a:off x="4363198" y="2957302"/>
              <a:ext cx="647700" cy="368300"/>
            </a:xfrm>
            <a:prstGeom prst="ellipse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3878" name="Text Box 54"/>
          <p:cNvSpPr txBox="1">
            <a:spLocks noChangeArrowheads="1"/>
          </p:cNvSpPr>
          <p:nvPr/>
        </p:nvSpPr>
        <p:spPr bwMode="auto">
          <a:xfrm>
            <a:off x="4405061" y="1729877"/>
            <a:ext cx="473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Interaction region </a:t>
            </a:r>
            <a:r>
              <a:rPr lang="en-US" altLang="en-US" dirty="0" smtClean="0">
                <a:solidFill>
                  <a:srgbClr val="000000"/>
                </a:solidFill>
              </a:rPr>
              <a:t>for experiments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33879" name="Rectangle 55"/>
          <p:cNvSpPr>
            <a:spLocks noChangeArrowheads="1"/>
          </p:cNvSpPr>
          <p:nvPr/>
        </p:nvSpPr>
        <p:spPr bwMode="auto">
          <a:xfrm>
            <a:off x="4359093" y="1621573"/>
            <a:ext cx="3661367" cy="585941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1720" y="1252241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Ultrafast low energy electron interferometry</a:t>
            </a:r>
            <a:endParaRPr lang="en-US" dirty="0"/>
          </a:p>
        </p:txBody>
      </p:sp>
      <p:sp>
        <p:nvSpPr>
          <p:cNvPr id="86" name="Freeform 27"/>
          <p:cNvSpPr>
            <a:spLocks/>
          </p:cNvSpPr>
          <p:nvPr/>
        </p:nvSpPr>
        <p:spPr bwMode="auto">
          <a:xfrm rot="5400000">
            <a:off x="5986005" y="3990559"/>
            <a:ext cx="836612" cy="342900"/>
          </a:xfrm>
          <a:custGeom>
            <a:avLst/>
            <a:gdLst>
              <a:gd name="T0" fmla="*/ 0 w 469"/>
              <a:gd name="T1" fmla="*/ 151 h 273"/>
              <a:gd name="T2" fmla="*/ 97 w 469"/>
              <a:gd name="T3" fmla="*/ 18 h 273"/>
              <a:gd name="T4" fmla="*/ 141 w 469"/>
              <a:gd name="T5" fmla="*/ 258 h 273"/>
              <a:gd name="T6" fmla="*/ 212 w 469"/>
              <a:gd name="T7" fmla="*/ 107 h 273"/>
              <a:gd name="T8" fmla="*/ 469 w 469"/>
              <a:gd name="T9" fmla="*/ 98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273">
                <a:moveTo>
                  <a:pt x="0" y="151"/>
                </a:moveTo>
                <a:cubicBezTo>
                  <a:pt x="36" y="75"/>
                  <a:pt x="73" y="0"/>
                  <a:pt x="97" y="18"/>
                </a:cubicBezTo>
                <a:cubicBezTo>
                  <a:pt x="121" y="36"/>
                  <a:pt x="122" y="243"/>
                  <a:pt x="141" y="258"/>
                </a:cubicBezTo>
                <a:cubicBezTo>
                  <a:pt x="160" y="273"/>
                  <a:pt x="157" y="134"/>
                  <a:pt x="212" y="107"/>
                </a:cubicBezTo>
                <a:cubicBezTo>
                  <a:pt x="267" y="80"/>
                  <a:pt x="368" y="89"/>
                  <a:pt x="469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AutoShape 30"/>
          <p:cNvSpPr>
            <a:spLocks noChangeArrowheads="1"/>
          </p:cNvSpPr>
          <p:nvPr/>
        </p:nvSpPr>
        <p:spPr bwMode="auto">
          <a:xfrm rot="5400000" flipH="1">
            <a:off x="3200215" y="3582535"/>
            <a:ext cx="155575" cy="354013"/>
          </a:xfrm>
          <a:prstGeom prst="moon">
            <a:avLst>
              <a:gd name="adj" fmla="val 875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Freeform 31"/>
          <p:cNvSpPr>
            <a:spLocks/>
          </p:cNvSpPr>
          <p:nvPr/>
        </p:nvSpPr>
        <p:spPr bwMode="auto">
          <a:xfrm rot="10800000" flipH="1">
            <a:off x="3271653" y="3666672"/>
            <a:ext cx="827088" cy="346075"/>
          </a:xfrm>
          <a:custGeom>
            <a:avLst/>
            <a:gdLst>
              <a:gd name="T0" fmla="*/ 0 w 469"/>
              <a:gd name="T1" fmla="*/ 151 h 273"/>
              <a:gd name="T2" fmla="*/ 97 w 469"/>
              <a:gd name="T3" fmla="*/ 18 h 273"/>
              <a:gd name="T4" fmla="*/ 141 w 469"/>
              <a:gd name="T5" fmla="*/ 258 h 273"/>
              <a:gd name="T6" fmla="*/ 212 w 469"/>
              <a:gd name="T7" fmla="*/ 107 h 273"/>
              <a:gd name="T8" fmla="*/ 469 w 469"/>
              <a:gd name="T9" fmla="*/ 98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273">
                <a:moveTo>
                  <a:pt x="0" y="151"/>
                </a:moveTo>
                <a:cubicBezTo>
                  <a:pt x="36" y="75"/>
                  <a:pt x="73" y="0"/>
                  <a:pt x="97" y="18"/>
                </a:cubicBezTo>
                <a:cubicBezTo>
                  <a:pt x="121" y="36"/>
                  <a:pt x="122" y="243"/>
                  <a:pt x="141" y="258"/>
                </a:cubicBezTo>
                <a:cubicBezTo>
                  <a:pt x="160" y="273"/>
                  <a:pt x="157" y="134"/>
                  <a:pt x="212" y="107"/>
                </a:cubicBezTo>
                <a:cubicBezTo>
                  <a:pt x="267" y="80"/>
                  <a:pt x="368" y="89"/>
                  <a:pt x="469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Rectangle 33"/>
          <p:cNvSpPr>
            <a:spLocks noChangeArrowheads="1"/>
          </p:cNvSpPr>
          <p:nvPr/>
        </p:nvSpPr>
        <p:spPr bwMode="auto">
          <a:xfrm>
            <a:off x="6200318" y="4350921"/>
            <a:ext cx="838200" cy="4587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ext Box 34"/>
          <p:cNvSpPr txBox="1">
            <a:spLocks noChangeArrowheads="1"/>
          </p:cNvSpPr>
          <p:nvPr/>
        </p:nvSpPr>
        <p:spPr bwMode="auto">
          <a:xfrm>
            <a:off x="6138405" y="4350921"/>
            <a:ext cx="96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Correlation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electronics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6228486" y="3472080"/>
            <a:ext cx="161131" cy="49051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 Box 29"/>
          <p:cNvSpPr txBox="1">
            <a:spLocks noChangeArrowheads="1"/>
          </p:cNvSpPr>
          <p:nvPr/>
        </p:nvSpPr>
        <p:spPr bwMode="auto">
          <a:xfrm>
            <a:off x="6138405" y="2868318"/>
            <a:ext cx="10810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2-D Electron </a:t>
            </a:r>
            <a:endParaRPr lang="en-US" altLang="en-US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detector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698821" y="2207515"/>
            <a:ext cx="927" cy="681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12"/>
          <p:cNvSpPr/>
          <p:nvPr/>
        </p:nvSpPr>
        <p:spPr bwMode="auto">
          <a:xfrm>
            <a:off x="4101737" y="3892731"/>
            <a:ext cx="2103120" cy="727753"/>
          </a:xfrm>
          <a:custGeom>
            <a:avLst/>
            <a:gdLst>
              <a:gd name="connsiteX0" fmla="*/ 0 w 2103120"/>
              <a:gd name="connsiteY0" fmla="*/ 0 h 727753"/>
              <a:gd name="connsiteX1" fmla="*/ 705394 w 2103120"/>
              <a:gd name="connsiteY1" fmla="*/ 222069 h 727753"/>
              <a:gd name="connsiteX2" fmla="*/ 1463040 w 2103120"/>
              <a:gd name="connsiteY2" fmla="*/ 679269 h 727753"/>
              <a:gd name="connsiteX3" fmla="*/ 2103120 w 2103120"/>
              <a:gd name="connsiteY3" fmla="*/ 692332 h 72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727753">
                <a:moveTo>
                  <a:pt x="0" y="0"/>
                </a:moveTo>
                <a:cubicBezTo>
                  <a:pt x="230777" y="54429"/>
                  <a:pt x="461554" y="108858"/>
                  <a:pt x="705394" y="222069"/>
                </a:cubicBezTo>
                <a:cubicBezTo>
                  <a:pt x="949234" y="335280"/>
                  <a:pt x="1230086" y="600892"/>
                  <a:pt x="1463040" y="679269"/>
                </a:cubicBezTo>
                <a:cubicBezTo>
                  <a:pt x="1695994" y="757646"/>
                  <a:pt x="1899557" y="724989"/>
                  <a:pt x="2103120" y="69233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68" name="Rectangle 67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70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010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605211" y="1981745"/>
            <a:ext cx="4419600" cy="5715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1" y="1981745"/>
            <a:ext cx="2257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1" y="2553245"/>
            <a:ext cx="441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77107" y="963637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Aharonov-Bohm</a:t>
            </a:r>
            <a:r>
              <a:rPr lang="en-US" sz="2400" dirty="0"/>
              <a:t> </a:t>
            </a:r>
            <a:r>
              <a:rPr lang="en-US" sz="2400" dirty="0" smtClean="0"/>
              <a:t>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1" y="2090054"/>
            <a:ext cx="30436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AB effects:</a:t>
            </a:r>
          </a:p>
          <a:p>
            <a:endParaRPr lang="en-US" dirty="0" smtClean="0"/>
          </a:p>
          <a:p>
            <a:r>
              <a:rPr lang="en-US" dirty="0" smtClean="0"/>
              <a:t>Magnetic (vector) and electric (scalar)</a:t>
            </a:r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n-US" dirty="0" err="1" smtClean="0"/>
              <a:t>Tonomura</a:t>
            </a:r>
            <a:r>
              <a:rPr lang="en-US" dirty="0" smtClean="0"/>
              <a:t> completed experiments demonstrating the magnetic AB version</a:t>
            </a:r>
          </a:p>
          <a:p>
            <a:endParaRPr lang="en-US" dirty="0"/>
          </a:p>
          <a:p>
            <a:r>
              <a:rPr lang="en-US" dirty="0" smtClean="0"/>
              <a:t>-To date no attempts of electric version</a:t>
            </a:r>
          </a:p>
          <a:p>
            <a:r>
              <a:rPr lang="en-US" dirty="0"/>
              <a:t>	</a:t>
            </a:r>
            <a:r>
              <a:rPr lang="en-US" dirty="0" smtClean="0"/>
              <a:t>-Needs pulsed 	electron source!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5" name="Rectangle 14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8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6506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http://www.fei.com/uploadedImages/FEISite/Pages/Products/TEM/Tecnai/Models/Tecnai_Femto_001_465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8" y="1691708"/>
            <a:ext cx="2276125" cy="22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4564948" y="1124412"/>
            <a:ext cx="0" cy="56069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007850" y="122489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Caltech: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22724" y="1847892"/>
            <a:ext cx="1909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TEM~ $1 million</a:t>
            </a:r>
            <a:endParaRPr lang="en-US" dirty="0"/>
          </a:p>
        </p:txBody>
      </p:sp>
      <p:pic>
        <p:nvPicPr>
          <p:cNvPr id="376836" name="Picture 4" descr="http://www.cmxr.com/resources/Impuls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5" y="4208943"/>
            <a:ext cx="2266077" cy="13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93056" y="4229351"/>
            <a:ext cx="15119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laser~ $500k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7409" y="5776798"/>
            <a:ext cx="31726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Lab ~ $1 million</a:t>
            </a:r>
          </a:p>
          <a:p>
            <a:r>
              <a:rPr lang="en-US" dirty="0" smtClean="0"/>
              <a:t>Post docs, graduate students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21" name="Rectangle 20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23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072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7107" y="1055078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Future: TEM based UEM at Trinity?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/>
          <a:stretch/>
        </p:blipFill>
        <p:spPr>
          <a:xfrm>
            <a:off x="1706880" y="1731264"/>
            <a:ext cx="5705856" cy="434035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6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060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304800" y="6032608"/>
            <a:ext cx="8839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dirty="0">
                <a:ea typeface="굴림" pitchFamily="34" charset="-127"/>
              </a:rPr>
              <a:t>This work was supported by </a:t>
            </a:r>
            <a:r>
              <a:rPr lang="en-US" altLang="ko-KR" dirty="0" smtClean="0">
                <a:ea typeface="굴림" pitchFamily="34" charset="-127"/>
              </a:rPr>
              <a:t>FRC, Trinity Startup Funds and CT Space Grant, and special thanks to Prof. Ahmed </a:t>
            </a:r>
            <a:r>
              <a:rPr lang="en-US" altLang="ko-KR" dirty="0" err="1" smtClean="0">
                <a:ea typeface="굴림" pitchFamily="34" charset="-127"/>
              </a:rPr>
              <a:t>Zewail</a:t>
            </a:r>
            <a:r>
              <a:rPr lang="en-US" altLang="ko-KR" dirty="0" smtClean="0">
                <a:ea typeface="굴림" pitchFamily="34" charset="-127"/>
              </a:rPr>
              <a:t> for donation of the laser system. </a:t>
            </a:r>
            <a:r>
              <a:rPr lang="en-US" altLang="ko-KR" sz="2000" dirty="0">
                <a:ea typeface="굴림" pitchFamily="34" charset="-127"/>
              </a:rPr>
              <a:t>	</a:t>
            </a:r>
            <a:endParaRPr lang="en-US" altLang="en-US" sz="2000" dirty="0">
              <a:ea typeface="굴림" pitchFamily="34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34686" y="1608182"/>
            <a:ext cx="7748826" cy="3935484"/>
            <a:chOff x="1288896" y="1975870"/>
            <a:chExt cx="7748826" cy="3935484"/>
          </a:xfrm>
        </p:grpSpPr>
        <p:sp>
          <p:nvSpPr>
            <p:cNvPr id="3" name="Rectangle 2"/>
            <p:cNvSpPr/>
            <p:nvPr/>
          </p:nvSpPr>
          <p:spPr bwMode="auto">
            <a:xfrm>
              <a:off x="1438858" y="4480193"/>
              <a:ext cx="2499610" cy="81530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3762" name="Picture 2" descr="http://internet2.trincoll.edu/pTools/downloadphoto.aspx?id=1328104&amp;tn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896" y="1980172"/>
              <a:ext cx="1046591" cy="11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764" name="Picture 4" descr="http://internet2.trincoll.edu/pTools/downloadphoto.aspx?id=1407261&amp;tn=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045" y="1985593"/>
              <a:ext cx="1046591" cy="11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766" name="Picture 6" descr="http://internet2.trincoll.edu/pTools/downloadphoto.aspx?id=1430049&amp;tn=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173" y="1981558"/>
              <a:ext cx="1046591" cy="11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768" name="Picture 8" descr="http://internet2.trincoll.edu/pTools/downloadphoto.aspx?id=1430045&amp;tn=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804" y="1978001"/>
              <a:ext cx="1046591" cy="11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770" name="Picture 10" descr="http://internet2.trincoll.edu/pTools/downloadphoto.aspx?id=1405609&amp;tn=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189" y="1975870"/>
              <a:ext cx="1046591" cy="114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465722" y="3326031"/>
              <a:ext cx="4572000" cy="2585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Trinity Students that have worked on </a:t>
              </a:r>
            </a:p>
            <a:p>
              <a:r>
                <a:rPr lang="en-US" dirty="0" smtClean="0"/>
                <a:t>these projects:</a:t>
              </a:r>
            </a:p>
            <a:p>
              <a:endParaRPr lang="en-US" dirty="0" smtClean="0"/>
            </a:p>
            <a:p>
              <a:r>
                <a:rPr lang="en-US" dirty="0" smtClean="0"/>
                <a:t>Jonathan </a:t>
              </a:r>
              <a:r>
                <a:rPr lang="en-US" dirty="0"/>
                <a:t>D. </a:t>
              </a:r>
              <a:r>
                <a:rPr lang="en-US" dirty="0" err="1"/>
                <a:t>Handali</a:t>
              </a:r>
              <a:r>
                <a:rPr lang="en-US" dirty="0"/>
                <a:t>, 2013 </a:t>
              </a:r>
            </a:p>
            <a:p>
              <a:r>
                <a:rPr lang="en-US" dirty="0" smtClean="0"/>
                <a:t>   Erik </a:t>
              </a:r>
              <a:r>
                <a:rPr lang="en-US" dirty="0" err="1"/>
                <a:t>Quinonez</a:t>
              </a:r>
              <a:r>
                <a:rPr lang="en-US" dirty="0"/>
                <a:t>, 2014</a:t>
              </a:r>
            </a:p>
            <a:p>
              <a:r>
                <a:rPr lang="en-US" dirty="0" smtClean="0"/>
                <a:t>     </a:t>
              </a:r>
              <a:r>
                <a:rPr lang="en-US" dirty="0" err="1" smtClean="0"/>
                <a:t>Bhola</a:t>
              </a:r>
              <a:r>
                <a:rPr lang="en-US" dirty="0" smtClean="0"/>
                <a:t> </a:t>
              </a:r>
              <a:r>
                <a:rPr lang="en-US" dirty="0" err="1"/>
                <a:t>Uprety</a:t>
              </a:r>
              <a:r>
                <a:rPr lang="en-US" dirty="0"/>
                <a:t>, 2014</a:t>
              </a:r>
            </a:p>
            <a:p>
              <a:r>
                <a:rPr lang="en-US" dirty="0" smtClean="0"/>
                <a:t>       </a:t>
              </a:r>
              <a:r>
                <a:rPr lang="en-US" dirty="0" err="1" smtClean="0"/>
                <a:t>Pratistha</a:t>
              </a:r>
              <a:r>
                <a:rPr lang="en-US" dirty="0" smtClean="0"/>
                <a:t> </a:t>
              </a:r>
              <a:r>
                <a:rPr lang="en-US" dirty="0" err="1"/>
                <a:t>Shakya</a:t>
              </a:r>
              <a:r>
                <a:rPr lang="en-US" dirty="0"/>
                <a:t>, 2015</a:t>
              </a:r>
            </a:p>
            <a:p>
              <a:r>
                <a:rPr lang="en-US" dirty="0" smtClean="0"/>
                <a:t>         </a:t>
              </a:r>
              <a:r>
                <a:rPr lang="en-US" dirty="0" err="1" smtClean="0"/>
                <a:t>Abhishek</a:t>
              </a:r>
              <a:r>
                <a:rPr lang="en-US" dirty="0" smtClean="0"/>
                <a:t> </a:t>
              </a:r>
              <a:r>
                <a:rPr lang="en-US" dirty="0" err="1"/>
                <a:t>Khanal</a:t>
              </a:r>
              <a:r>
                <a:rPr lang="en-US" dirty="0"/>
                <a:t>, 2015</a:t>
              </a:r>
            </a:p>
            <a:p>
              <a:r>
                <a:rPr lang="en-US" dirty="0" smtClean="0"/>
                <a:t>           </a:t>
              </a:r>
              <a:endParaRPr lang="en-US" dirty="0"/>
            </a:p>
          </p:txBody>
        </p:sp>
        <p:pic>
          <p:nvPicPr>
            <p:cNvPr id="389122" name="Picture 2" descr="http://ctspacegrant.org/wp-content/uploads/2013/08/NEW-SPACE-GRANT-LOGO1-1024x33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858" y="4480193"/>
              <a:ext cx="2499610" cy="815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8" name="Rectangle 17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20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3530600" y="4683125"/>
            <a:ext cx="4584700" cy="1638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3530600" y="4483100"/>
            <a:ext cx="4584700" cy="1638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267200" y="4700588"/>
            <a:ext cx="3048000" cy="1127125"/>
          </a:xfrm>
          <a:prstGeom prst="lightningBol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5334000" y="2565400"/>
            <a:ext cx="914400" cy="2692400"/>
          </a:xfrm>
          <a:prstGeom prst="triangle">
            <a:avLst>
              <a:gd name="adj" fmla="val 50000"/>
            </a:avLst>
          </a:prstGeom>
          <a:solidFill>
            <a:srgbClr val="0080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925638"/>
            <a:ext cx="25812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 flipV="1">
            <a:off x="5143500" y="2286000"/>
            <a:ext cx="1282700" cy="368300"/>
          </a:xfrm>
          <a:custGeom>
            <a:avLst/>
            <a:gdLst>
              <a:gd name="G0" fmla="+- 1978 0 0"/>
              <a:gd name="G1" fmla="+- 21600 0 1978"/>
              <a:gd name="G2" fmla="*/ 1978 1 2"/>
              <a:gd name="G3" fmla="+- 21600 0 G2"/>
              <a:gd name="G4" fmla="+/ 1978 21600 2"/>
              <a:gd name="G5" fmla="+/ G1 0 2"/>
              <a:gd name="G6" fmla="*/ 21600 21600 1978"/>
              <a:gd name="G7" fmla="*/ G6 1 2"/>
              <a:gd name="G8" fmla="+- 21600 0 G7"/>
              <a:gd name="G9" fmla="*/ 21600 1 2"/>
              <a:gd name="G10" fmla="+- 1978 0 G9"/>
              <a:gd name="G11" fmla="?: G10 G8 0"/>
              <a:gd name="G12" fmla="?: G10 G7 21600"/>
              <a:gd name="T0" fmla="*/ 20611 w 21600"/>
              <a:gd name="T1" fmla="*/ 10800 h 21600"/>
              <a:gd name="T2" fmla="*/ 10800 w 21600"/>
              <a:gd name="T3" fmla="*/ 21600 h 21600"/>
              <a:gd name="T4" fmla="*/ 989 w 21600"/>
              <a:gd name="T5" fmla="*/ 10800 h 21600"/>
              <a:gd name="T6" fmla="*/ 10800 w 21600"/>
              <a:gd name="T7" fmla="*/ 0 h 21600"/>
              <a:gd name="T8" fmla="*/ 2789 w 21600"/>
              <a:gd name="T9" fmla="*/ 2789 h 21600"/>
              <a:gd name="T10" fmla="*/ 18811 w 21600"/>
              <a:gd name="T11" fmla="*/ 188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78" y="21600"/>
                </a:lnTo>
                <a:lnTo>
                  <a:pt x="196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1516063"/>
            <a:ext cx="4587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5499100" y="2362200"/>
            <a:ext cx="584200" cy="215900"/>
          </a:xfrm>
          <a:prstGeom prst="lightningBol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8102600" y="5295900"/>
            <a:ext cx="36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8102600" y="2425700"/>
            <a:ext cx="36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8102600" y="2209800"/>
            <a:ext cx="36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9" name="Group 19"/>
          <p:cNvGrpSpPr>
            <a:grpSpLocks/>
          </p:cNvGrpSpPr>
          <p:nvPr/>
        </p:nvGrpSpPr>
        <p:grpSpPr bwMode="auto">
          <a:xfrm rot="-4366276">
            <a:off x="4632326" y="1576387"/>
            <a:ext cx="552450" cy="771525"/>
            <a:chOff x="960" y="480"/>
            <a:chExt cx="1732" cy="1311"/>
          </a:xfrm>
        </p:grpSpPr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7369">
              <a:off x="1201" y="239"/>
              <a:ext cx="1250" cy="1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 rot="16602341" flipH="1">
              <a:off x="1810" y="1721"/>
              <a:ext cx="125" cy="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5880100" y="2209800"/>
            <a:ext cx="1993900" cy="0"/>
          </a:xfrm>
          <a:prstGeom prst="line">
            <a:avLst/>
          </a:prstGeom>
          <a:noFill/>
          <a:ln w="254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6464300" y="2425700"/>
            <a:ext cx="1409700" cy="0"/>
          </a:xfrm>
          <a:prstGeom prst="line">
            <a:avLst/>
          </a:prstGeom>
          <a:noFill/>
          <a:ln w="254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V="1">
            <a:off x="8305800" y="2222500"/>
            <a:ext cx="0" cy="308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391525" y="2106613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391525" y="3770313"/>
            <a:ext cx="509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d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48" name="Object 28"/>
          <p:cNvGraphicFramePr>
            <a:graphicFrameLocks noChangeAspect="1"/>
          </p:cNvGraphicFramePr>
          <p:nvPr/>
        </p:nvGraphicFramePr>
        <p:xfrm>
          <a:off x="6481763" y="815975"/>
          <a:ext cx="23320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08" name="Equation" r:id="rId6" imgW="1231560" imgH="431640" progId="Equation.DSMT4">
                  <p:embed/>
                </p:oleObj>
              </mc:Choice>
              <mc:Fallback>
                <p:oleObj name="Equation" r:id="rId6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815975"/>
                        <a:ext cx="233203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6778625" y="5116513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e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 i="1"/>
              <a:t>detector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854700" y="1751013"/>
            <a:ext cx="1435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solidFill>
                  <a:schemeClr val="bg2"/>
                </a:solidFill>
              </a:rPr>
              <a:t>e</a:t>
            </a:r>
            <a:r>
              <a:rPr lang="en-US" altLang="en-US" sz="2000" baseline="30000">
                <a:solidFill>
                  <a:schemeClr val="bg2"/>
                </a:solidFill>
              </a:rPr>
              <a:t>-</a:t>
            </a:r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en-US" altLang="en-US" i="1">
                <a:solidFill>
                  <a:schemeClr val="bg2"/>
                </a:solidFill>
              </a:rPr>
              <a:t>tip source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3717925" y="1331913"/>
            <a:ext cx="17145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fs </a:t>
            </a:r>
            <a:r>
              <a:rPr lang="en-US" altLang="en-US" sz="2000" i="1">
                <a:solidFill>
                  <a:srgbClr val="FF0000"/>
                </a:solidFill>
              </a:rPr>
              <a:t>e</a:t>
            </a:r>
            <a:r>
              <a:rPr lang="en-US" altLang="en-US" sz="2000" baseline="30000">
                <a:solidFill>
                  <a:srgbClr val="FF0000"/>
                </a:solidFill>
              </a:rPr>
              <a:t>-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i="1">
                <a:solidFill>
                  <a:srgbClr val="FF0000"/>
                </a:solidFill>
              </a:rPr>
              <a:t>excitation </a:t>
            </a:r>
          </a:p>
          <a:p>
            <a:r>
              <a:rPr lang="en-US" altLang="en-US" i="1">
                <a:solidFill>
                  <a:srgbClr val="FF0000"/>
                </a:solidFill>
              </a:rPr>
              <a:t>pulse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080125" y="3922713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 err="1">
                <a:solidFill>
                  <a:srgbClr val="008000"/>
                </a:solidFill>
              </a:rPr>
              <a:t>fs</a:t>
            </a:r>
            <a:r>
              <a:rPr lang="en-US" altLang="en-US" i="1" dirty="0">
                <a:solidFill>
                  <a:srgbClr val="008000"/>
                </a:solidFill>
              </a:rPr>
              <a:t> electron pulse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4025900" y="234791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specimen</a:t>
            </a:r>
            <a:endParaRPr lang="en-US" altLang="en-US"/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5935">
            <a:off x="4678363" y="2825750"/>
            <a:ext cx="7540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58" name="Line 38"/>
          <p:cNvSpPr>
            <a:spLocks noChangeShapeType="1"/>
          </p:cNvSpPr>
          <p:nvPr/>
        </p:nvSpPr>
        <p:spPr bwMode="auto">
          <a:xfrm flipV="1">
            <a:off x="5295900" y="2832100"/>
            <a:ext cx="101600" cy="889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498850" y="2925763"/>
            <a:ext cx="1403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660066"/>
                </a:solidFill>
              </a:rPr>
              <a:t>fs specimen</a:t>
            </a:r>
          </a:p>
          <a:p>
            <a:r>
              <a:rPr lang="en-US" altLang="en-US" i="1">
                <a:solidFill>
                  <a:srgbClr val="660066"/>
                </a:solidFill>
              </a:rPr>
              <a:t>excitation </a:t>
            </a:r>
          </a:p>
          <a:p>
            <a:r>
              <a:rPr lang="en-US" altLang="en-US" i="1">
                <a:solidFill>
                  <a:srgbClr val="660066"/>
                </a:solidFill>
              </a:rPr>
              <a:t>pulse</a:t>
            </a:r>
            <a:endParaRPr lang="en-US" altLang="en-US">
              <a:solidFill>
                <a:srgbClr val="660066"/>
              </a:solidFill>
            </a:endParaRPr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5486400" y="4089400"/>
            <a:ext cx="596900" cy="762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1139825" y="520700"/>
            <a:ext cx="4164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/>
              <a:t>Ultrafast Electron Point</a:t>
            </a:r>
          </a:p>
          <a:p>
            <a:r>
              <a:rPr lang="en-US" altLang="en-US" sz="2200" b="1"/>
              <a:t>	Projection Microscope</a:t>
            </a:r>
            <a:r>
              <a:rPr lang="en-US" altLang="en-US"/>
              <a:t> 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441325" y="1852613"/>
            <a:ext cx="2770188" cy="36496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581025" y="3973513"/>
            <a:ext cx="25971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/>
              <a:t>Typical image achieved</a:t>
            </a:r>
          </a:p>
          <a:p>
            <a:pPr algn="just"/>
            <a:r>
              <a:rPr lang="en-US" altLang="en-US"/>
              <a:t>in an </a:t>
            </a:r>
            <a:r>
              <a:rPr lang="en-US" altLang="en-US" i="1"/>
              <a:t>e</a:t>
            </a:r>
            <a:r>
              <a:rPr lang="en-US" altLang="en-US" baseline="30000"/>
              <a:t>-</a:t>
            </a:r>
            <a:r>
              <a:rPr lang="en-US" altLang="en-US"/>
              <a:t> point projection </a:t>
            </a:r>
          </a:p>
          <a:p>
            <a:pPr algn="just"/>
            <a:r>
              <a:rPr lang="en-US" altLang="en-US"/>
              <a:t>microscope of carbon </a:t>
            </a:r>
          </a:p>
          <a:p>
            <a:pPr algn="just"/>
            <a:r>
              <a:rPr lang="en-US" altLang="en-US"/>
              <a:t>fibers, adapted from</a:t>
            </a:r>
          </a:p>
          <a:p>
            <a:pPr algn="just"/>
            <a:r>
              <a:rPr lang="en-US" altLang="en-US"/>
              <a:t>reference [5].</a:t>
            </a:r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6403975" y="2643188"/>
            <a:ext cx="4222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rot="-5400000">
            <a:off x="6676231" y="2637632"/>
            <a:ext cx="322263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rot="-5400000">
            <a:off x="6799262" y="2636838"/>
            <a:ext cx="2317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rot="-5400000">
            <a:off x="6934200" y="2636838"/>
            <a:ext cx="1174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5334000" y="2209800"/>
            <a:ext cx="914400" cy="368300"/>
          </a:xfrm>
          <a:prstGeom prst="triangle">
            <a:avLst>
              <a:gd name="adj" fmla="val 50000"/>
            </a:avLst>
          </a:prstGeom>
          <a:solidFill>
            <a:srgbClr val="0080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5922963" y="1624013"/>
            <a:ext cx="4222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6286500" y="14859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-V</a:t>
            </a:r>
            <a:endParaRPr lang="el-GR" altLang="en-US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 flipV="1">
            <a:off x="3530600" y="52959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V="1">
            <a:off x="8112125" y="52959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45" name="Rectangle 44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47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662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http://www.fei.com/uploadedImages/FEISite/Pages/Products/TEM/Tecnai/Models/Tecnai_Femto_001_465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8" y="1691708"/>
            <a:ext cx="2276125" cy="22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4564948" y="1124412"/>
            <a:ext cx="0" cy="56069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007850" y="122489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Caltech: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7239" y="1224898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Trinity: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22724" y="1847892"/>
            <a:ext cx="1909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TEM~ $1 million</a:t>
            </a:r>
            <a:endParaRPr lang="en-US" dirty="0"/>
          </a:p>
        </p:txBody>
      </p:sp>
      <p:pic>
        <p:nvPicPr>
          <p:cNvPr id="376836" name="Picture 4" descr="http://www.cmxr.com/resources/Impuls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5" y="4208943"/>
            <a:ext cx="2266077" cy="13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93056" y="4229351"/>
            <a:ext cx="15119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laser~ $500k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7409" y="5776798"/>
            <a:ext cx="31726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Lab ~ $1 million</a:t>
            </a:r>
          </a:p>
          <a:p>
            <a:r>
              <a:rPr lang="en-US" dirty="0" smtClean="0"/>
              <a:t>Post docs, graduate students</a:t>
            </a:r>
            <a:endParaRPr lang="en-US" dirty="0"/>
          </a:p>
        </p:txBody>
      </p:sp>
      <p:pic>
        <p:nvPicPr>
          <p:cNvPr id="376838" name="Picture 6" descr="http://www.trincoll.edu/%7Ebbarwick/Photos/tip_chamb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56" y="1695861"/>
            <a:ext cx="1854095" cy="22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40" name="Picture 8" descr="http://www.trincoll.edu/%7Ebbarwick/Photos/P1000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06" y="4208402"/>
            <a:ext cx="1796443" cy="13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83225" y="1847892"/>
            <a:ext cx="23519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Point projection/UEM</a:t>
            </a:r>
          </a:p>
          <a:p>
            <a:r>
              <a:rPr lang="en-US" dirty="0"/>
              <a:t> </a:t>
            </a:r>
            <a:r>
              <a:rPr lang="en-US" dirty="0" smtClean="0"/>
              <a:t>~$40k, homebuilt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53557" y="4229351"/>
            <a:ext cx="17812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laser ~ donated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66690" y="5804596"/>
            <a:ext cx="18389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Undergraduates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21" name="Rectangle 20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23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629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7240" y="954815"/>
            <a:ext cx="7741920" cy="83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D</a:t>
            </a:r>
            <a:r>
              <a:rPr lang="en-US" sz="2800" dirty="0" smtClean="0">
                <a:cs typeface="Times New Roman" pitchFamily="18" charset="0"/>
              </a:rPr>
              <a:t>ispersion in UEM base on standard TEM:</a:t>
            </a:r>
          </a:p>
          <a:p>
            <a:r>
              <a:rPr lang="en-US" sz="2800" dirty="0" smtClean="0">
                <a:cs typeface="Times New Roman" pitchFamily="18" charset="0"/>
              </a:rPr>
              <a:t>				</a:t>
            </a:r>
          </a:p>
          <a:p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272388" name="Picture 4" descr="http://webs.mn.catholic.edu.au/physics/emery/assets/9_5_op7.gif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90" y="2079785"/>
            <a:ext cx="3660930" cy="38857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16582" y="1630822"/>
            <a:ext cx="3553098" cy="47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600" dirty="0" smtClean="0">
                <a:cs typeface="Times New Roman" pitchFamily="18" charset="0"/>
              </a:rPr>
              <a:t>Causes of temporal spread:</a:t>
            </a:r>
          </a:p>
          <a:p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	</a:t>
            </a:r>
            <a:r>
              <a:rPr lang="en-US" sz="1600" i="1" dirty="0" smtClean="0">
                <a:cs typeface="Times New Roman" pitchFamily="18" charset="0"/>
              </a:rPr>
              <a:t>Space charge</a:t>
            </a:r>
          </a:p>
          <a:p>
            <a:r>
              <a:rPr lang="en-US" sz="1600" i="1" dirty="0" smtClean="0">
                <a:cs typeface="Times New Roman" pitchFamily="18" charset="0"/>
              </a:rPr>
              <a:t> 	Dispersion</a:t>
            </a:r>
          </a:p>
          <a:p>
            <a:endParaRPr lang="en-US" sz="1600" dirty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Assuming no space charge how can we get around dispersion?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endParaRPr lang="en-US" sz="1600" dirty="0" smtClean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1195" y="20797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	TEM	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6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293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7240" y="954815"/>
            <a:ext cx="7741920" cy="83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D</a:t>
            </a:r>
            <a:r>
              <a:rPr lang="en-US" sz="2800" dirty="0" smtClean="0">
                <a:cs typeface="Times New Roman" pitchFamily="18" charset="0"/>
              </a:rPr>
              <a:t>ispersion in UEM base on standard TEM:</a:t>
            </a:r>
          </a:p>
          <a:p>
            <a:r>
              <a:rPr lang="en-US" sz="2800" dirty="0" smtClean="0">
                <a:cs typeface="Times New Roman" pitchFamily="18" charset="0"/>
              </a:rPr>
              <a:t>				</a:t>
            </a:r>
          </a:p>
          <a:p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272388" name="Picture 4" descr="http://webs.mn.catholic.edu.au/physics/emery/assets/9_5_op7.gif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90" y="2079785"/>
            <a:ext cx="3660930" cy="38857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16582" y="1630822"/>
            <a:ext cx="3553098" cy="47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600" dirty="0" smtClean="0">
                <a:cs typeface="Times New Roman" pitchFamily="18" charset="0"/>
              </a:rPr>
              <a:t>Causes of temporal spread:</a:t>
            </a:r>
          </a:p>
          <a:p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	</a:t>
            </a:r>
            <a:r>
              <a:rPr lang="en-US" sz="1600" i="1" dirty="0" smtClean="0">
                <a:cs typeface="Times New Roman" pitchFamily="18" charset="0"/>
              </a:rPr>
              <a:t>Space charge</a:t>
            </a:r>
          </a:p>
          <a:p>
            <a:r>
              <a:rPr lang="en-US" sz="1600" i="1" dirty="0" smtClean="0">
                <a:cs typeface="Times New Roman" pitchFamily="18" charset="0"/>
              </a:rPr>
              <a:t> 	Dispersion</a:t>
            </a:r>
          </a:p>
          <a:p>
            <a:endParaRPr lang="en-US" sz="1600" dirty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Assuming no space charge how can we get around dispersion?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1) </a:t>
            </a:r>
            <a:r>
              <a:rPr lang="en-US" sz="1600" i="1" dirty="0" smtClean="0">
                <a:cs typeface="Times New Roman" pitchFamily="18" charset="0"/>
              </a:rPr>
              <a:t>RF  compression, already shown successful for UED in multiple groups</a:t>
            </a:r>
          </a:p>
          <a:p>
            <a:endParaRPr lang="en-US" sz="1600" dirty="0" smtClean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1195" y="20797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	TEM	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6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369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7240" y="954815"/>
            <a:ext cx="7741920" cy="83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D</a:t>
            </a:r>
            <a:r>
              <a:rPr lang="en-US" sz="2800" dirty="0" smtClean="0">
                <a:cs typeface="Times New Roman" pitchFamily="18" charset="0"/>
              </a:rPr>
              <a:t>ispersion in UEM base on standard TEM:</a:t>
            </a:r>
          </a:p>
          <a:p>
            <a:r>
              <a:rPr lang="en-US" sz="2800" dirty="0" smtClean="0">
                <a:cs typeface="Times New Roman" pitchFamily="18" charset="0"/>
              </a:rPr>
              <a:t>				</a:t>
            </a:r>
          </a:p>
          <a:p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272388" name="Picture 4" descr="http://webs.mn.catholic.edu.au/physics/emery/assets/9_5_op7.gif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90" y="2079785"/>
            <a:ext cx="3660930" cy="38857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16582" y="1630822"/>
            <a:ext cx="3553098" cy="47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600" dirty="0" smtClean="0">
                <a:cs typeface="Times New Roman" pitchFamily="18" charset="0"/>
              </a:rPr>
              <a:t>Causes of temporal spread:</a:t>
            </a:r>
          </a:p>
          <a:p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	</a:t>
            </a:r>
            <a:r>
              <a:rPr lang="en-US" sz="1600" i="1" dirty="0" smtClean="0">
                <a:cs typeface="Times New Roman" pitchFamily="18" charset="0"/>
              </a:rPr>
              <a:t>Space charge</a:t>
            </a:r>
          </a:p>
          <a:p>
            <a:r>
              <a:rPr lang="en-US" sz="1600" i="1" dirty="0" smtClean="0">
                <a:cs typeface="Times New Roman" pitchFamily="18" charset="0"/>
              </a:rPr>
              <a:t> 	Dispersion</a:t>
            </a:r>
          </a:p>
          <a:p>
            <a:endParaRPr lang="en-US" sz="1600" dirty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Assuming no space charge how can </a:t>
            </a:r>
            <a:r>
              <a:rPr lang="en-US" sz="1600" dirty="0" smtClean="0">
                <a:cs typeface="Times New Roman" pitchFamily="18" charset="0"/>
              </a:rPr>
              <a:t>we get around dispersion?</a:t>
            </a:r>
            <a:endParaRPr lang="en-US" sz="1600" dirty="0" smtClean="0">
              <a:cs typeface="Times New Roman" pitchFamily="18" charset="0"/>
            </a:endParaRPr>
          </a:p>
          <a:p>
            <a:endParaRPr lang="en-US" sz="1600" dirty="0" smtClean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1) </a:t>
            </a:r>
            <a:r>
              <a:rPr lang="en-US" sz="1600" i="1" dirty="0" smtClean="0">
                <a:cs typeface="Times New Roman" pitchFamily="18" charset="0"/>
              </a:rPr>
              <a:t>RF  compression, already shown successful for UED in multiple groups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2) </a:t>
            </a:r>
            <a:r>
              <a:rPr lang="en-US" sz="1600" i="1" dirty="0" smtClean="0">
                <a:cs typeface="Times New Roman" pitchFamily="18" charset="0"/>
              </a:rPr>
              <a:t>Optical/</a:t>
            </a:r>
            <a:r>
              <a:rPr lang="en-US" sz="1600" i="1" dirty="0" err="1" smtClean="0">
                <a:cs typeface="Times New Roman" pitchFamily="18" charset="0"/>
              </a:rPr>
              <a:t>ponderomotive</a:t>
            </a:r>
            <a:r>
              <a:rPr lang="en-US" sz="1600" i="1" dirty="0" smtClean="0">
                <a:cs typeface="Times New Roman" pitchFamily="18" charset="0"/>
              </a:rPr>
              <a:t> compression, should work in principle not demonstrated</a:t>
            </a:r>
            <a:endParaRPr lang="en-US" sz="1600" dirty="0" smtClean="0">
              <a:cs typeface="Times New Roman" pitchFamily="18" charset="0"/>
            </a:endParaRPr>
          </a:p>
          <a:p>
            <a:endParaRPr lang="en-US" sz="1600" dirty="0" smtClean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1195" y="20797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	TEM	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16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369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7240" y="954815"/>
            <a:ext cx="7741920" cy="83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>
                <a:cs typeface="Times New Roman" pitchFamily="18" charset="0"/>
              </a:rPr>
              <a:t>D</a:t>
            </a:r>
            <a:r>
              <a:rPr lang="en-US" sz="2800" dirty="0" smtClean="0">
                <a:cs typeface="Times New Roman" pitchFamily="18" charset="0"/>
              </a:rPr>
              <a:t>ispersion in UEM base on standard TEM:</a:t>
            </a:r>
          </a:p>
          <a:p>
            <a:r>
              <a:rPr lang="en-US" sz="2800" dirty="0" smtClean="0">
                <a:cs typeface="Times New Roman" pitchFamily="18" charset="0"/>
              </a:rPr>
              <a:t>				</a:t>
            </a:r>
          </a:p>
          <a:p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272388" name="Picture 4" descr="http://webs.mn.catholic.edu.au/physics/emery/assets/9_5_op7.gif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90" y="2079785"/>
            <a:ext cx="3660930" cy="38857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16582" y="1630822"/>
            <a:ext cx="3553098" cy="47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600" dirty="0" smtClean="0">
                <a:cs typeface="Times New Roman" pitchFamily="18" charset="0"/>
              </a:rPr>
              <a:t>Causes of temporal spread:</a:t>
            </a:r>
          </a:p>
          <a:p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	</a:t>
            </a:r>
            <a:r>
              <a:rPr lang="en-US" sz="1600" i="1" dirty="0" smtClean="0">
                <a:cs typeface="Times New Roman" pitchFamily="18" charset="0"/>
              </a:rPr>
              <a:t>Space charge</a:t>
            </a:r>
          </a:p>
          <a:p>
            <a:r>
              <a:rPr lang="en-US" sz="1600" i="1" dirty="0" smtClean="0">
                <a:cs typeface="Times New Roman" pitchFamily="18" charset="0"/>
              </a:rPr>
              <a:t> 	Dispersion</a:t>
            </a:r>
          </a:p>
          <a:p>
            <a:endParaRPr lang="en-US" sz="1600" dirty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Assuming no space charge how can we get around dispersion?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1) </a:t>
            </a:r>
            <a:r>
              <a:rPr lang="en-US" sz="1600" i="1" dirty="0" smtClean="0">
                <a:cs typeface="Times New Roman" pitchFamily="18" charset="0"/>
              </a:rPr>
              <a:t>RF  compression, already shown successful for UED in multiple groups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2) </a:t>
            </a:r>
            <a:r>
              <a:rPr lang="en-US" sz="1600" i="1" dirty="0" smtClean="0">
                <a:cs typeface="Times New Roman" pitchFamily="18" charset="0"/>
              </a:rPr>
              <a:t>Optical/</a:t>
            </a:r>
            <a:r>
              <a:rPr lang="en-US" sz="1600" i="1" dirty="0" err="1" smtClean="0">
                <a:cs typeface="Times New Roman" pitchFamily="18" charset="0"/>
              </a:rPr>
              <a:t>ponderomotive</a:t>
            </a:r>
            <a:r>
              <a:rPr lang="en-US" sz="1600" i="1" dirty="0" smtClean="0">
                <a:cs typeface="Times New Roman" pitchFamily="18" charset="0"/>
              </a:rPr>
              <a:t> compression, should work in principle not demonstrated</a:t>
            </a:r>
            <a:endParaRPr lang="en-US" sz="1600" dirty="0" smtClean="0">
              <a:cs typeface="Times New Roman" pitchFamily="18" charset="0"/>
            </a:endParaRPr>
          </a:p>
          <a:p>
            <a:endParaRPr lang="en-US" sz="1600" dirty="0" smtClean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3) </a:t>
            </a:r>
            <a:r>
              <a:rPr lang="en-US" sz="1600" i="1" dirty="0" smtClean="0">
                <a:cs typeface="Times New Roman" pitchFamily="18" charset="0"/>
              </a:rPr>
              <a:t>Don’t let the pulse have the time to disperse</a:t>
            </a:r>
          </a:p>
          <a:p>
            <a:endParaRPr lang="en-US" sz="1600" dirty="0" smtClean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1195" y="20797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	TEM	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21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369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7240" y="954819"/>
            <a:ext cx="8249194" cy="6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Length scales in TEM versus point projection EM:</a:t>
            </a:r>
          </a:p>
          <a:p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272388" name="Picture 4" descr="http://webs.mn.catholic.edu.au/physics/emery/assets/9_5_op7.gif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90" y="2079785"/>
            <a:ext cx="3660930" cy="388572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944880" y="2079787"/>
            <a:ext cx="0" cy="194286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98120" y="28194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 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91195" y="20797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	TEM	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9965" y="2974812"/>
            <a:ext cx="3885724" cy="20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6156960" y="3004066"/>
            <a:ext cx="0" cy="41826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181600" y="3022523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 µm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11972" y="207978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PPEM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24501" cy="574629"/>
            <a:chOff x="0" y="0"/>
            <a:chExt cx="9124501" cy="574629"/>
          </a:xfrm>
        </p:grpSpPr>
        <p:sp>
          <p:nvSpPr>
            <p:cNvPr id="21" name="Rectangle 20"/>
            <p:cNvSpPr/>
            <p:nvPr/>
          </p:nvSpPr>
          <p:spPr bwMode="auto">
            <a:xfrm>
              <a:off x="0" y="0"/>
              <a:ext cx="7544848" cy="5746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365151" y="0"/>
              <a:ext cx="2759350" cy="574629"/>
              <a:chOff x="-805407" y="4423954"/>
              <a:chExt cx="3910011" cy="814252"/>
            </a:xfrm>
          </p:grpSpPr>
          <p:pic>
            <p:nvPicPr>
              <p:cNvPr id="23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71" r="1" b="37914"/>
              <a:stretch/>
            </p:blipFill>
            <p:spPr bwMode="auto">
              <a:xfrm>
                <a:off x="866229" y="4423954"/>
                <a:ext cx="2238375" cy="814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www.timothyhuggins.com/websites/coolerwaters/images/logo_trinity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8" t="60787" r="1"/>
              <a:stretch/>
            </p:blipFill>
            <p:spPr bwMode="auto">
              <a:xfrm>
                <a:off x="-805407" y="4615428"/>
                <a:ext cx="2229258" cy="514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369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dimir &amp; David">
  <a:themeElements>
    <a:clrScheme name="Vladimir &amp; Davi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dimir &amp; David">
      <a:majorFont>
        <a:latin typeface="Serifa BT"/>
        <a:ea typeface=""/>
        <a:cs typeface="Times New Roman"/>
      </a:majorFont>
      <a:minorFont>
        <a:latin typeface="Serifa BT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dimir &amp; Davi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dimir &amp; Davi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dimir &amp; Davi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dimir &amp; Davi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dimir &amp; Davi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dimir &amp; Davi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dimir &amp; Davi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32064</TotalTime>
  <Words>1102</Words>
  <Application>Microsoft Office PowerPoint</Application>
  <PresentationFormat>On-screen Show (4:3)</PresentationFormat>
  <Paragraphs>299</Paragraphs>
  <Slides>32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Vladimir &amp; David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</dc:creator>
  <cp:lastModifiedBy>bbarwickworklaptop</cp:lastModifiedBy>
  <cp:revision>352</cp:revision>
  <dcterms:created xsi:type="dcterms:W3CDTF">2008-11-06T22:46:02Z</dcterms:created>
  <dcterms:modified xsi:type="dcterms:W3CDTF">2013-12-11T19:30:34Z</dcterms:modified>
</cp:coreProperties>
</file>