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37"/>
  </p:notesMasterIdLst>
  <p:handoutMasterIdLst>
    <p:handoutMasterId r:id="rId38"/>
  </p:handoutMasterIdLst>
  <p:sldIdLst>
    <p:sldId id="256" r:id="rId20"/>
    <p:sldId id="455" r:id="rId21"/>
    <p:sldId id="453" r:id="rId22"/>
    <p:sldId id="469" r:id="rId23"/>
    <p:sldId id="467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8" r:id="rId33"/>
    <p:sldId id="465" r:id="rId34"/>
    <p:sldId id="466" r:id="rId35"/>
    <p:sldId id="454" r:id="rId3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0957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4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Traceless Totally Symmetric Tensor Based Fast Multipole Method for Space Charge Field Calculation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228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Zhang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He Huang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Chen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Li-Shi Luo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457200" indent="-457200" eaLnBrk="1" hangingPunct="1">
              <a:buAutoNum type="arabicPeriod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Jefferson Lab</a:t>
            </a:r>
          </a:p>
          <a:p>
            <a:pPr marL="457200" indent="-457200" eaLnBrk="1" hangingPunct="1">
              <a:buAutoNum type="arabicPeriod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Old Dominion University</a:t>
            </a:r>
          </a:p>
          <a:p>
            <a:pPr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FEIS-2, 05/15/2015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68" y="54384"/>
            <a:ext cx="671732" cy="555216"/>
          </a:xfrm>
          <a:prstGeom prst="rect">
            <a:avLst/>
          </a:prstGeom>
        </p:spPr>
      </p:pic>
      <p:pic>
        <p:nvPicPr>
          <p:cNvPr id="2050" name="Picture 2" descr="http://www.cs.odu.edu/~nadeem/odu-identifi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5558"/>
            <a:ext cx="1219200" cy="7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Traceless Totally Symmetric Tensor FMM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331737"/>
                  </p:ext>
                </p:extLst>
              </p:nvPr>
            </p:nvGraphicFramePr>
            <p:xfrm>
              <a:off x="304800" y="1524000"/>
              <a:ext cx="8534400" cy="3876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6704"/>
                    <a:gridCol w="1248936"/>
                    <a:gridCol w="1248936"/>
                    <a:gridCol w="1248936"/>
                    <a:gridCol w="1248936"/>
                    <a:gridCol w="1353014"/>
                    <a:gridCol w="124893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sz="1800" i="1" dirty="0" err="1" smtClean="0"/>
                            <a:t>n</a:t>
                          </a:r>
                          <a:endParaRPr lang="en-US" sz="180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General Cartesian tensor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terms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Totally symmetric tensor (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+1)(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+2)/2 terms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Traceless totally symmetric tensor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dirty="0" smtClean="0"/>
                            <a:t> terms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40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331737"/>
                  </p:ext>
                </p:extLst>
              </p:nvPr>
            </p:nvGraphicFramePr>
            <p:xfrm>
              <a:off x="304800" y="1524000"/>
              <a:ext cx="8534400" cy="3876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6704"/>
                    <a:gridCol w="1248936"/>
                    <a:gridCol w="1248936"/>
                    <a:gridCol w="1248936"/>
                    <a:gridCol w="1248936"/>
                    <a:gridCol w="1353014"/>
                    <a:gridCol w="1248938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sz="1800" i="1" dirty="0" err="1" smtClean="0"/>
                            <a:t>n</a:t>
                          </a:r>
                          <a:endParaRPr lang="en-US" sz="180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142" t="-3333" r="-205868" b="-33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Totally symmetric tensor (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+1)(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+2)/2 terms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8337" t="-3333" r="-1171" b="-33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Multipole Expansion and Local Expansion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9" y="833397"/>
            <a:ext cx="8020050" cy="5541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Translation and Conversion of the Expansions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04860" cy="455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Potential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45" y="4827313"/>
            <a:ext cx="4288155" cy="232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8" y="4802505"/>
            <a:ext cx="4246245" cy="531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53568"/>
            <a:ext cx="4238625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445" y="1534518"/>
            <a:ext cx="40481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3D Space Charge Field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639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3D Space Charge Field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24816"/>
                  </p:ext>
                </p:extLst>
              </p:nvPr>
            </p:nvGraphicFramePr>
            <p:xfrm>
              <a:off x="253235" y="1752600"/>
              <a:ext cx="8534400" cy="40792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77368"/>
                    <a:gridCol w="1036890"/>
                    <a:gridCol w="2352941"/>
                    <a:gridCol w="917250"/>
                    <a:gridCol w="1036890"/>
                    <a:gridCol w="2313061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Uniform distribution (1048576 particles)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Normal distribution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(1048576 particles)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</a:t>
                          </a:r>
                          <a:r>
                            <a:rPr lang="en-US" baseline="0" dirty="0" smtClean="0"/>
                            <a:t>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1.099×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2.576×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4.473×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7.116×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1.191×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2.089×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4.127×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43.70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7.237×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2.344×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65.45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3.413×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39.54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1.775×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77.09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2.110×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9.642×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95.96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1.345×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79.80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6.664×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1.045×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82.90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5.231×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156.13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7.422×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24816"/>
                  </p:ext>
                </p:extLst>
              </p:nvPr>
            </p:nvGraphicFramePr>
            <p:xfrm>
              <a:off x="253235" y="1752600"/>
              <a:ext cx="8534400" cy="40792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77368"/>
                    <a:gridCol w="1036890"/>
                    <a:gridCol w="2352941"/>
                    <a:gridCol w="917250"/>
                    <a:gridCol w="1036890"/>
                    <a:gridCol w="2313061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Uniform distribution (1048576 particles)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Normal distribution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(1048576 particles)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</a:t>
                          </a:r>
                          <a:r>
                            <a:rPr lang="en-US" baseline="0" dirty="0" smtClean="0"/>
                            <a:t>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211667" r="-181347" b="-8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211667" b="-83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306557" r="-181347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306557" b="-7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406557" r="-181347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406557" b="-6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506557" r="-18134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43.70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506557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606557" r="-18134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65.45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60655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39.54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706557" r="-18134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77.09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70655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820000" r="-181347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95.96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820000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79.80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904918" r="-18134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904918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82.90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1606" t="-1004918" r="-18134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156.13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9657" t="-1004918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9" y="990600"/>
            <a:ext cx="8086725" cy="544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1371600"/>
            <a:ext cx="8025765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813935" cy="225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Introduction of FMM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86" y="1143000"/>
            <a:ext cx="4321493" cy="46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066800"/>
            <a:ext cx="4061460" cy="50901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4610986" y="4038600"/>
            <a:ext cx="34558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FMM for Coulomb Interaction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495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" y="1066800"/>
            <a:ext cx="5153025" cy="339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" y="4724400"/>
            <a:ext cx="6174105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FMM for Coulomb Interaction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495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" y="1066800"/>
            <a:ext cx="5153025" cy="339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" y="4724400"/>
            <a:ext cx="6174105" cy="114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066801" y="3505200"/>
            <a:ext cx="4343400" cy="636713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Strategy of FMM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1991"/>
            <a:ext cx="4859655" cy="1548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2693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Strategy of FMM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158490" cy="19621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" y="985838"/>
            <a:ext cx="49053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67" y="4011021"/>
            <a:ext cx="3781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Steps of FMM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8" y="1143000"/>
            <a:ext cx="8399145" cy="468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Traceless Totally Symmetric Tensor FMM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407474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1" y="6464120"/>
            <a:ext cx="468746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&#10;\bsquare Introduction&#10;&#10;\bsquare Strategy of FMM&#10;&#10;\bsquare Traceless totally symmetric tensor FMM&#10;&#10;\bsquare Numerical result&#10;&#10;\bsquare Summary&#10;\end{itemize}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6 in}{&#10;\begin{itemize}&#10;\bsquare Cartesian tensor: &#10;&#10;\begin{itemize}&#10;\barrow $\mathbf{A}^{\{n\}}$ or $A^{\{n\}}_{\alpha_1 \alpha_2 \cdots \alpha_n}$&#10;\barrow Direct product of $n$ vector $\mathbf{r^{\{n\}}}=\underbrace{\mathbf{r}\mathbf{r}\cdots\mathbf{r}}_{n}$&#10;\barrow $3^n$ elements&#10;\end{itemize}&#10;&#10;\barrow Totally symmetric Cartesian tensor&#10;\begin{itemize}&#10;\barrow $A^{\{n\}}(n_1,n_2,n_3)$&#10;\barrow Invarient under permutation: $xxyz = xyxz = xyzx = x^2yz$&#10;\barrow $(n+1)(n+2)/2$ elements&#10;\end{itemize}&#10;&#10;\barrow Traceless totally symmetric Cartesian tensor&#10;\begin{itemize}&#10;\barrow $A^{\{n\}}(n_{1}+2,n_{2},n_{3})+A^{\{n\}}(n_{1},n_{2}+2,n_{3})+A^{\{n\}}(n_{1},n_{2},n_{3}+2)=0$&#10;\barrow $2n+1$ elements&#10;\end{itemize}&#10;&#10;&#10;\end{itemize}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\newcommand{\eps}{\varepsilon}&#10;\newcommand{\br}{{\bf r}}&#10;\newcommand{\dt}{{\Delta t}}&#10;\newcommand{\brho}{\mbox{\boldmath $\rho$}}&#10;\newcommand{\coleq}{\colon\!\!\!\!=}&#10;\renewcommand{\baselinestretch}{1.03}&#10;\newcommand{\bml}{\begin{subequations}}&#10;\newcommand{\eml}{\end{subequations}}&#10;&#10;\begin{document}&#10;\begin{itemize}&#10;\bsquare Taylor expansion $f(\br-\br')=\sum_{n=0}^{\infty}\frac{(-1)^n}{n!}&#10;\br'^{\{n\}}:\mathbf{\nabla}^{\{n\}}f(\br)$&#10;&#10;\bsquare Multipole expansion and local expansion&#10;\begin{itemize}&#10;\barrow $f(\br-\br')=\phi(\br-\br')=\frac{1}{|\br-\br'|}$&#10;\barrow \begin{equation*}&#10;\phi\left(\br-\br'\right)=\left\{ \begin{array}{cc}&#10;\sum_{n=0}^{\infty}{\bf M}^{\{n\}}:\mathbf{\nabla}^{\{n\}}\frac{1}{\br} &amp; \text{ for }\br&gt;\br'\\&#10;\sum_{n=0}^{\infty}{\br}^{\{n\}}:{\mathbf L}^{\{n\}} &amp; \text{ for }\br'&gt;\br&#10;\end{array}\right.\label{eq:fr-expan}&#10;\end{equation*}&#10;&#10;\barrow Far region: multipole expansion (totally symmetric tensor)&#10;$${\bf M}^{\{n\}}=\sum_{i=1}^{k}(-1)^{n}\frac{q_{i}}{n!}{\br'_i}^{\{n\}}$$&#10;&#10;\barrow Near region: local expansion (traceless totally symmetric tensor)&#10;$${\bf L}^{\{n\}}=\sum_{i=1}^{k}(-1)^{n}\frac{q_{i}}{n!}\mathbf{\widetilde{\nabla}}^{\{n\}}\frac{1}{\br'_i}$$&#10;&#10;\end{itemize}&#10;\end{itemize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\begin{document}&#10;\begin{itemize}&#10;\bsquare Tranlate a multipole expansion (child box to parent box)&#10;$$ \mathbf{M'}^{\{n\}} =\sum_{m=0}^n \sum_{P(m,n)}&#10;\frac{m!}{n!} \mathbf{r}_{ss'}^{\{n-m\}}\mathbf{M}^{\{m\}}  $$&#10;\bsquare Convert a multipole expansion into a local expansion (well separated boxes)&#10;$$ \mathbf{L}^{\{n\}} = \sum_{m=n}^{\infty} \frac{1}{n!}&#10;\mathbf{M}^{\{m-n\}}:\mathbf{\widetilde{\nabla}}^{\{m\}}&#10;\frac{1}{r_{so}}&#10;$$&#10;\bsquare Translate a local expansion (parent box to child box)&#10;$${\mathbf L}'^{\{n\}}=\sum_{m=n}^{\infty}\left(\begin{array}{c}&#10;m\\&#10;m-n&#10;\end{array}\right){\mathbf L}^{\{m\}}:\mathbf r_{oo'}^{\{m-n\}}&#10;$$&#10;\end{itemize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&#10;\bsquare Scales linearly with particle number&#10;\end{itemize}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2.5 in}{&#10;\begin{itemize}&#10;&#10;\bsquare Potential of uniformly distributed electrons inside a sphere&#10;\end{itemize}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\newcommand{\eps}{\varepsilon}&#10;\newcommand{\br}{{\bf r}}&#10;\newcommand{\dt}{{\Delta t}}&#10;\newcommand{\brho}{\mbox{\boldmath $\rho$}}&#10;\newcommand{\coleq}{\colon\!\!\!\!=}&#10;\renewcommand{\baselinestretch}{1.03}&#10;\newcommand{\bml}{\begin{subequations}}&#10;\newcommand{\eml}{\end{subequations}}&#10;&#10;\begin{document}&#10;\begin{itemize}&#10;\bsquare Potential&#10;&#10;\begin{equation*}&#10;\phi\left(\br-\br'\right)=\left\{ \begin{array}{cc}&#10;\sum_{n=0}^{\infty}{\bf M}^{\{n\}}:\mathbf{\nabla}^{\{n\}}\frac{1}{\br} &amp; \text{ for }\br&gt;\br'\\&#10;\sum_{n=0}^{\infty}{\br}^{\{n\}}:{\mathbf L}^{\{n\}} &amp; \text{ for }\br'&gt;\br&#10;\end{array}\right.\label{eq:fr-expan}&#10;\end{equation*}&#10;&#10;\bsquare Field&#10;\begin{equation*}&#10;{\bf E} = - \mathbf{\nabla}\phi\left(\br-\br'\right)=\left\{ \begin{array}{cc}&#10;-\sum_{n=0}^{\infty}{\bf M}^{\{n\}}:\mathbf{\nabla}^{\{n+1\}}\frac{1}{\br} &amp; \text{ for }\br&gt;\br'\\&#10;-\sum_{n=0}^{\infty}\mathbf{\nabla}{\br}^{\{n\}}:{\mathbf L}^{\{n\}} &amp; \text{ for }\br'&gt;\br&#10;\end{array}\right.\label{eq:fr-expan}&#10;\end{equation*}&#10;&#10;&#10;\end{itemize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.6 in}{&#10;\begin{itemize}&#10;\bsquare 3D space charge field calculation for 1 million electrons&#10;on a laptop with Intel i7-3630QM processor (3.4GHz)&#10;&#10;&#10;\end{itemize}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\newcommand{\eps}{\varepsilon}&#10;\newcommand{\br}{{\bf r}}&#10;\newcommand{\dt}{{\Delta t}}&#10;\newcommand{\brho}{\mbox{\boldmath $\rho$}}&#10;\newcommand{\coleq}{\colon\!\!\!\!=}&#10;\renewcommand{\baselinestretch}{1.03}&#10;\newcommand{\bml}{\begin{subequations}}&#10;\newcommand{\eml}{\end{subequations}}&#10;&#10;\begin{document}&#10;\begin{itemize}&#10;\bsquare FMM&#10;&#10;\begin{itemize}&#10;\barrow Good efficiency $O(N)$&#10;\barrow Grid-free: any geometry or distribution&#10;\barrow Implemented in photo-emisson simulation&#10;\barrow Traceless totally symmetric tensor: $2n+1$ independent elements&#10;&#10;\end{itemize}&#10;&#10;&#10;\bsquare Outlook&#10;&#10;\begin{itemize}&#10;\barrow Working on a parallel version on GPU-CPU hybrid machine&#10;\barrow Boundary condition problem&#10;\barrow Other kernels using DA and tensor techniques&#10;\barrow Seeking implementations&#10;\end{itemize}&#10;&#10;\end{itemize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2.4 in}{&#10;\begin{itemize}&#10;&#10;\bsquare Invented by L. Greengard and V. Rokhlin in 1987&#10;&#10;\bsquare Solve integral equation: \\ $\phi = \int_V G(\mathbf{r}) dv$&#10;&#10;\bsquare Group the particles by location&#10;&#10;\bsquare Multipole expansion and local expansion&#10;&#10;\bsquare $O(N)$ efficiency for $N$ particles&#10;&#10;\bsquare Grid-free, suitable for any source distribution and geometry&#10;&#10;&#10;\bsquare Top 10 algorithms of the 20th century, together with Monte Carlo, FFT, etc.&#10;&#10;\end{itemize}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3.0 in}{&#10;\begin{itemize}&#10;&#10;\bsquare Coulomb potential $\phi =\int_V &#10;\frac{\rho(\mathbf{r})}{r} dv = \sum_i \frac{q_i}{r_i} $&#10;&#10;\bsquare Different approaches&#10;\begin{itemize}&#10;\barrow Spherical harmonic function (L. Greengard, V. Rokhlin)&#10;\barrow Differential algebra (H. Zhang, M. Berz)&#10;\barrow Traceless totally symmetric tensor (H. Huang, H. Zhang)&#10;\barrow $\cdots$&#10;\end{itemize}&#10;&#10;&#10;\end{itemize}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.6 in}{&#10;\begin{itemize}&#10;\bsquare Has been implemented in photo-emission simulations&#10;\begin{itemize}&#10;\barrow Three step model for electron generation&#10;\barrow FMM for space charge field calculation&#10;\end{itemize}&#10;&#10;&#10;\end{itemize}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3.0 in}{&#10;\begin{itemize}&#10;&#10;\bsquare Coulomb potential $\phi =\int_V &#10;\frac{\rho(\mathbf{r})}{r} dv = \sum_i \frac{q_i}{r_i} $&#10;&#10;\bsquare Different approach&#10;\begin{itemize}&#10;\barrow Spherical harmonic function (L. Greengard, V. Rokhlin)&#10;\barrow Differential algebra (H. Zhang, M. Berz)&#10;\barrow Traceless totally symmetric tensor (H. Huang, H. Zhang)&#10;\barrow $\cdots$&#10;\end{itemize}&#10;&#10;&#10;\end{itemize}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.6 in}{&#10;\begin{itemize}&#10;\bsquare Has been implemented in photo-emission simulations&#10;\begin{itemize}&#10;\barrow Three step model for electron generation&#10;\barrow FMM for space charge field calculation&#10;\end{itemize}&#10;&#10;&#10;\end{itemize}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\begin{document}&#10;&#10;\noindent &#10;\begin{itemize}&#10;\bsquare Hierarchical decomposition of space &#10;&#10;\begin{itemize}&#10;\barrow Finer level for higher charge density&#10;\barrow Empty boxes ignored&#10;\barrow Tree structure of boxes&#10;&#10;&#10;&#10;\end{itemize}&#10;&#10;&#10;\end{itemize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2.4 in}{&#10;\begin{itemize}&#10;&#10;&#10;\bsquare Five different relations&#10;   \begin{itemize}&#10;    \barrow  Touch each other (1)&#10;    \barrow  Well separated (2)&#10;    \barrow  Ill separated (3,4)&#10;    \barrow  No interaction (5)&#10;   \end{itemize}&#10;&#10;&#10;\end{itemize}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\begin{document}&#10;&#10;\noindent &#10;&#10;&#10;\begin{itemize}&#10;\bsquare Hierarchical tree construction.&#10;\bsquare Upwards. Calculate the multipole expansions of all boxes.&#10;\bsquare Downwards. Calculate the local expansions and transfer them to &#10;the childless boxes&#10;\begin{itemize}&#10;     \barrow Converted from multipole expansions&#10;     \barrow Inherited from ancestor boxes&#10;     \barrow Calculated from the source charges&#10;\end{itemize}&#10;&#10;\bsquare Potential/Field calculation&#10;\begin{itemize}&#10;    \barrow Near region field by Coulomb formula&#10;    \barrow Far region field from local expansions&#10;    \barrow Far region field from multipole expansions&#10;\end{itemize}&#10;\end{itemize}&#10;&#10;\end{document}"/>
  <p:tag name="IGUANATEXSIZE" val="20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32450</TotalTime>
  <Words>403</Words>
  <Application>Microsoft Office PowerPoint</Application>
  <PresentationFormat>On-screen Show (4:3)</PresentationFormat>
  <Paragraphs>189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ＭＳ Ｐゴシック</vt:lpstr>
      <vt:lpstr>Arial</vt:lpstr>
      <vt:lpstr>Calibri</vt:lpstr>
      <vt:lpstr>Cambria Math</vt:lpstr>
      <vt:lpstr>Times</vt:lpstr>
      <vt:lpstr>Times New Roman</vt:lpstr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Traceless Totally Symmetric Tensor Based Fast Multipole Method for Space Charge Field Calculation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He Zhang</cp:lastModifiedBy>
  <cp:revision>752</cp:revision>
  <cp:lastPrinted>2012-11-01T20:10:28Z</cp:lastPrinted>
  <dcterms:created xsi:type="dcterms:W3CDTF">2007-06-12T14:12:08Z</dcterms:created>
  <dcterms:modified xsi:type="dcterms:W3CDTF">2015-05-08T15:19:57Z</dcterms:modified>
</cp:coreProperties>
</file>