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475" r:id="rId3"/>
    <p:sldId id="527" r:id="rId4"/>
    <p:sldId id="415" r:id="rId5"/>
    <p:sldId id="538" r:id="rId6"/>
    <p:sldId id="462" r:id="rId7"/>
    <p:sldId id="356" r:id="rId8"/>
    <p:sldId id="417" r:id="rId9"/>
    <p:sldId id="355" r:id="rId10"/>
    <p:sldId id="365" r:id="rId11"/>
    <p:sldId id="426" r:id="rId12"/>
    <p:sldId id="427" r:id="rId13"/>
    <p:sldId id="444" r:id="rId14"/>
    <p:sldId id="478" r:id="rId15"/>
    <p:sldId id="540" r:id="rId16"/>
    <p:sldId id="536" r:id="rId17"/>
    <p:sldId id="480" r:id="rId18"/>
    <p:sldId id="481" r:id="rId19"/>
    <p:sldId id="529" r:id="rId20"/>
    <p:sldId id="532" r:id="rId21"/>
    <p:sldId id="533" r:id="rId22"/>
    <p:sldId id="534" r:id="rId23"/>
    <p:sldId id="535" r:id="rId24"/>
    <p:sldId id="542" r:id="rId25"/>
    <p:sldId id="537" r:id="rId26"/>
    <p:sldId id="487" r:id="rId27"/>
    <p:sldId id="531" r:id="rId28"/>
    <p:sldId id="489" r:id="rId29"/>
  </p:sldIdLst>
  <p:sldSz cx="9144000" cy="6858000" type="screen4x3"/>
  <p:notesSz cx="7053263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6B52A"/>
    <a:srgbClr val="006600"/>
    <a:srgbClr val="9C2D24"/>
    <a:srgbClr val="C00000"/>
    <a:srgbClr val="FF0000"/>
    <a:srgbClr val="E11F1F"/>
    <a:srgbClr val="D7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59" autoAdjust="0"/>
    <p:restoredTop sz="86391" autoAdjust="0"/>
  </p:normalViewPr>
  <p:slideViewPr>
    <p:cSldViewPr>
      <p:cViewPr>
        <p:scale>
          <a:sx n="66" d="100"/>
          <a:sy n="66" d="100"/>
        </p:scale>
        <p:origin x="-1260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r">
              <a:defRPr sz="1200"/>
            </a:lvl1pPr>
          </a:lstStyle>
          <a:p>
            <a:fld id="{C18C9208-8975-405A-9565-2FBF7A1D6A35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54" tIns="46927" rIns="93854" bIns="469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51985"/>
            <a:ext cx="5642610" cy="4217670"/>
          </a:xfrm>
          <a:prstGeom prst="rect">
            <a:avLst/>
          </a:prstGeom>
        </p:spPr>
        <p:txBody>
          <a:bodyPr vert="horz" lIns="93854" tIns="46927" rIns="93854" bIns="469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r">
              <a:defRPr sz="1200"/>
            </a:lvl1pPr>
          </a:lstStyle>
          <a:p>
            <a:fld id="{CE85D3A7-EBF2-4F11-8527-4D45422E81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2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Alignment of CS2 in intense nanosecond laser fields probed by pulsed gas electron diffraction</a:t>
            </a:r>
            <a:r>
              <a:rPr lang="en-US" dirty="0" smtClean="0"/>
              <a:t>, K. </a:t>
            </a:r>
            <a:r>
              <a:rPr lang="en-US" dirty="0" err="1" smtClean="0"/>
              <a:t>Hoshina</a:t>
            </a:r>
            <a:r>
              <a:rPr lang="en-US" dirty="0" smtClean="0"/>
              <a:t>, K. Yamanouchi, T. Takashi,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H.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Todokoro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dirty="0" smtClean="0"/>
              <a:t> J. Chem. Phys. 118, 6211 (2003)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Time-resolved Electron Diffraction from Selectively Aligned Molecules, P. </a:t>
            </a:r>
            <a:r>
              <a:rPr lang="en-US" dirty="0" err="1" smtClean="0"/>
              <a:t>Reckenthaeler</a:t>
            </a:r>
            <a:r>
              <a:rPr lang="en-US" dirty="0" smtClean="0"/>
              <a:t>, M. Centurion, W. Fuss,</a:t>
            </a:r>
            <a:r>
              <a:rPr lang="en-US" baseline="0" dirty="0" smtClean="0"/>
              <a:t> S. A. </a:t>
            </a:r>
            <a:r>
              <a:rPr lang="en-US" baseline="0" dirty="0" err="1" smtClean="0"/>
              <a:t>Trushin</a:t>
            </a:r>
            <a:r>
              <a:rPr lang="en-US" baseline="0" dirty="0" smtClean="0"/>
              <a:t>, F. </a:t>
            </a:r>
            <a:r>
              <a:rPr lang="en-US" baseline="0" dirty="0" err="1" smtClean="0"/>
              <a:t>Krausz</a:t>
            </a:r>
            <a:r>
              <a:rPr lang="en-US" baseline="0" dirty="0" smtClean="0"/>
              <a:t> and E. E. Fill</a:t>
            </a:r>
            <a:r>
              <a:rPr lang="en-US" dirty="0" smtClean="0"/>
              <a:t>, Phys. Rev. </a:t>
            </a:r>
            <a:r>
              <a:rPr lang="en-US" dirty="0" err="1" smtClean="0"/>
              <a:t>Lett</a:t>
            </a:r>
            <a:r>
              <a:rPr lang="en-US" dirty="0" smtClean="0"/>
              <a:t>. 102, 213001 (2009).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5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"Molecular structure determination from x-ray scattering patterns of laser-aligned symmetric-top molecules"</a:t>
            </a:r>
            <a:br>
              <a:rPr lang="en-US" dirty="0" smtClean="0"/>
            </a:br>
            <a:r>
              <a:rPr lang="en-US" dirty="0" smtClean="0"/>
              <a:t>by P. J. Ho, D. </a:t>
            </a:r>
            <a:r>
              <a:rPr lang="en-US" dirty="0" err="1" smtClean="0"/>
              <a:t>Starodub</a:t>
            </a:r>
            <a:r>
              <a:rPr lang="en-US" dirty="0" smtClean="0"/>
              <a:t>, D. K. </a:t>
            </a:r>
            <a:r>
              <a:rPr lang="en-US" dirty="0" err="1" smtClean="0"/>
              <a:t>Saldin</a:t>
            </a:r>
            <a:r>
              <a:rPr lang="en-US" dirty="0" smtClean="0"/>
              <a:t>, V. L. </a:t>
            </a:r>
            <a:r>
              <a:rPr lang="en-US" dirty="0" err="1" smtClean="0"/>
              <a:t>Shneerson</a:t>
            </a:r>
            <a:r>
              <a:rPr lang="en-US" dirty="0" smtClean="0"/>
              <a:t>, A. </a:t>
            </a:r>
            <a:r>
              <a:rPr lang="en-US" dirty="0" err="1" smtClean="0"/>
              <a:t>Ourmazd</a:t>
            </a:r>
            <a:r>
              <a:rPr lang="en-US" dirty="0" smtClean="0"/>
              <a:t>, and R. </a:t>
            </a:r>
            <a:r>
              <a:rPr lang="en-US" dirty="0" err="1" smtClean="0"/>
              <a:t>Santra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J. Chem. Phys. 131, 131101 (2009). </a:t>
            </a:r>
          </a:p>
          <a:p>
            <a:r>
              <a:rPr lang="en-US" dirty="0" smtClean="0"/>
              <a:t>"Reconstruction from a single diffraction pattern of azimuthally projected electron density of molecules aligned parallel to a single axis"</a:t>
            </a:r>
          </a:p>
          <a:p>
            <a:r>
              <a:rPr lang="en-US" dirty="0" smtClean="0"/>
              <a:t>by D. K. </a:t>
            </a:r>
            <a:r>
              <a:rPr lang="en-US" dirty="0" err="1" smtClean="0"/>
              <a:t>Saldin</a:t>
            </a:r>
            <a:r>
              <a:rPr lang="en-US" dirty="0" smtClean="0"/>
              <a:t>, V. L. </a:t>
            </a:r>
            <a:r>
              <a:rPr lang="en-US" dirty="0" err="1" smtClean="0"/>
              <a:t>Shneerson</a:t>
            </a:r>
            <a:r>
              <a:rPr lang="en-US" dirty="0" smtClean="0"/>
              <a:t>, D. </a:t>
            </a:r>
            <a:r>
              <a:rPr lang="en-US" dirty="0" err="1" smtClean="0"/>
              <a:t>Starodub</a:t>
            </a:r>
            <a:r>
              <a:rPr lang="en-US" dirty="0" smtClean="0"/>
              <a:t>, and J. C. H. Spence,</a:t>
            </a:r>
          </a:p>
          <a:p>
            <a:r>
              <a:rPr lang="en-US" dirty="0" err="1" smtClean="0"/>
              <a:t>Acta</a:t>
            </a:r>
            <a:r>
              <a:rPr lang="en-US" dirty="0" smtClean="0"/>
              <a:t> </a:t>
            </a:r>
            <a:r>
              <a:rPr lang="en-US" dirty="0" err="1" smtClean="0"/>
              <a:t>Cryst</a:t>
            </a:r>
            <a:r>
              <a:rPr lang="en-US" dirty="0" smtClean="0"/>
              <a:t>. A, 66, 32-37 (2010).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Impulsively aligned (</a:t>
            </a:r>
            <a:r>
              <a:rPr lang="en-US" altLang="zh-CN" dirty="0" err="1" smtClean="0"/>
              <a:t>I</a:t>
            </a:r>
            <a:r>
              <a:rPr lang="en-US" altLang="zh-CN" baseline="-25000" dirty="0" err="1" smtClean="0"/>
              <a:t>aligned</a:t>
            </a:r>
            <a:r>
              <a:rPr lang="en-US" altLang="zh-CN" dirty="0" err="1" smtClean="0"/>
              <a:t>-I</a:t>
            </a:r>
            <a:r>
              <a:rPr lang="en-US" altLang="zh-CN" baseline="-25000" dirty="0" err="1" smtClean="0"/>
              <a:t>random</a:t>
            </a:r>
            <a:r>
              <a:rPr lang="en-US" altLang="zh-CN" dirty="0" smtClean="0"/>
              <a:t>)/</a:t>
            </a:r>
            <a:r>
              <a:rPr lang="en-US" altLang="zh-CN" dirty="0" err="1" smtClean="0"/>
              <a:t>I</a:t>
            </a:r>
            <a:r>
              <a:rPr lang="en-US" altLang="zh-CN" baseline="-25000" dirty="0" err="1" smtClean="0"/>
              <a:t>at</a:t>
            </a:r>
            <a:r>
              <a:rPr lang="en-US" altLang="zh-CN" dirty="0" smtClean="0"/>
              <a:t>, &lt;cos</a:t>
            </a:r>
            <a:r>
              <a:rPr lang="en-US" altLang="zh-CN" baseline="30000" dirty="0" smtClean="0"/>
              <a:t>2</a:t>
            </a:r>
            <a:r>
              <a:rPr lang="el-GR" altLang="zh-CN" dirty="0" smtClean="0"/>
              <a:t>θ</a:t>
            </a:r>
            <a:r>
              <a:rPr lang="en-US" altLang="zh-CN" dirty="0" smtClean="0"/>
              <a:t>&gt;=0.56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Random Oriented I/</a:t>
            </a:r>
            <a:r>
              <a:rPr lang="en-US" altLang="zh-CN" dirty="0" err="1" smtClean="0"/>
              <a:t>I</a:t>
            </a:r>
            <a:r>
              <a:rPr lang="en-US" altLang="zh-CN" baseline="-25000" dirty="0" err="1" smtClean="0"/>
              <a:t>at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</a:p>
          <a:p>
            <a:r>
              <a:rPr lang="en-US" dirty="0" smtClean="0"/>
              <a:t>Townsend D1, </a:t>
            </a:r>
            <a:r>
              <a:rPr lang="en-US" dirty="0" err="1" smtClean="0"/>
              <a:t>Satzger</a:t>
            </a:r>
            <a:r>
              <a:rPr lang="en-US" dirty="0" smtClean="0"/>
              <a:t> H, </a:t>
            </a:r>
            <a:r>
              <a:rPr lang="en-US" dirty="0" err="1" smtClean="0"/>
              <a:t>Ejdrup</a:t>
            </a:r>
            <a:r>
              <a:rPr lang="en-US" dirty="0" smtClean="0"/>
              <a:t> T, Lee AM, </a:t>
            </a:r>
            <a:r>
              <a:rPr lang="en-US" dirty="0" err="1" smtClean="0"/>
              <a:t>Stapelfeldt</a:t>
            </a:r>
            <a:r>
              <a:rPr lang="en-US" dirty="0" smtClean="0"/>
              <a:t> H, </a:t>
            </a:r>
            <a:r>
              <a:rPr lang="en-US" dirty="0" err="1" smtClean="0"/>
              <a:t>Stolow</a:t>
            </a:r>
            <a:r>
              <a:rPr lang="en-US" dirty="0" smtClean="0"/>
              <a:t> A,</a:t>
            </a:r>
          </a:p>
          <a:p>
            <a:r>
              <a:rPr lang="en-US" dirty="0" smtClean="0"/>
              <a:t>1B2(1Sigma(u)+) excited state decay dynamics in CS2, </a:t>
            </a:r>
            <a:r>
              <a:rPr lang="de-DE" dirty="0" smtClean="0"/>
              <a:t>J Chem Phys. 125, 234302 (2006)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99EF-5D8E-4DAB-A2A9-359D4E55DF90}" type="datetime1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44B3-2CBA-43BE-BFAC-2B3F938A35D9}" type="datetime1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7795-1A27-4E0C-8A12-68C9C3221948}" type="datetime1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9075-534A-42E8-BA8C-6148F1FEE5D5}" type="datetime1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0C3E7-969E-443E-B7CA-73633F07595B}" type="datetime1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91A3-C083-430C-B7C1-8A54D8B69EAC}" type="datetime1">
              <a:rPr lang="en-US" smtClean="0"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B1A7B-26CB-461E-BE96-980F8A6F15AD}" type="datetime1">
              <a:rPr lang="en-US" smtClean="0"/>
              <a:t>5/9/2015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B11F-E18C-4785-BC75-7D3EBB2D8894}" type="datetime1">
              <a:rPr lang="en-US" smtClean="0"/>
              <a:t>5/9/2015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EAC8-2BFD-4116-BF5B-1EF52E69CB13}" type="datetime1">
              <a:rPr lang="en-US" smtClean="0"/>
              <a:t>5/9/2015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6EA4-9DA2-4F13-8B96-7A97F73E3A52}" type="datetime1">
              <a:rPr lang="en-US" smtClean="0"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B41D-E287-4DCD-9FEF-F5B248A0E2BA}" type="datetime1">
              <a:rPr lang="en-US" smtClean="0"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E387A-3343-4C40-B4E3-0A08E8FAD92F}" type="datetime1">
              <a:rPr lang="en-US" smtClean="0"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8" descr="C:\Documents and Settings\Martin\Desktop\UNL160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228600"/>
            <a:ext cx="1219200" cy="5029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 flipV="1">
            <a:off x="0" y="6675120"/>
            <a:ext cx="9144000" cy="182880"/>
          </a:xfrm>
          <a:prstGeom prst="rect">
            <a:avLst/>
          </a:prstGeom>
          <a:gradFill>
            <a:gsLst>
              <a:gs pos="5000">
                <a:schemeClr val="tx1">
                  <a:alpha val="77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036320"/>
            <a:ext cx="9144000" cy="182880"/>
          </a:xfrm>
          <a:prstGeom prst="rect">
            <a:avLst/>
          </a:prstGeom>
          <a:gradFill flip="none" rotWithShape="1">
            <a:gsLst>
              <a:gs pos="0">
                <a:srgbClr val="D72929">
                  <a:shade val="30000"/>
                  <a:satMod val="115000"/>
                </a:srgbClr>
              </a:gs>
              <a:gs pos="50000">
                <a:srgbClr val="D72929">
                  <a:shade val="67500"/>
                  <a:satMod val="115000"/>
                </a:srgbClr>
              </a:gs>
              <a:gs pos="100000">
                <a:srgbClr val="D7292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C:\Documents and Settings\Martin\Desktop\logo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7001" y="770400"/>
            <a:ext cx="698413" cy="6984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0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45.tiff"/><Relationship Id="rId4" Type="http://schemas.openxmlformats.org/officeDocument/2006/relationships/image" Target="../media/image48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tiff"/><Relationship Id="rId4" Type="http://schemas.openxmlformats.org/officeDocument/2006/relationships/image" Target="../media/image52.tiff"/><Relationship Id="rId9" Type="http://schemas.openxmlformats.org/officeDocument/2006/relationships/image" Target="../media/image6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gif"/><Relationship Id="rId11" Type="http://schemas.openxmlformats.org/officeDocument/2006/relationships/image" Target="../media/image28.tiff"/><Relationship Id="rId5" Type="http://schemas.openxmlformats.org/officeDocument/2006/relationships/image" Target="../media/image22.png"/><Relationship Id="rId10" Type="http://schemas.openxmlformats.org/officeDocument/2006/relationships/image" Target="../media/image27.tif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676400"/>
            <a:ext cx="8001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Ultrafast Electron Diffraction from Molecules in the Gas Phase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Martin Centurion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2400" i="1" dirty="0" smtClean="0"/>
              <a:t>Department of Physics and Astronomy</a:t>
            </a:r>
          </a:p>
          <a:p>
            <a:pPr algn="ctr"/>
            <a:r>
              <a:rPr lang="en-US" sz="2400" i="1" dirty="0" smtClean="0"/>
              <a:t>University of Nebraska – Lincoln</a:t>
            </a:r>
          </a:p>
          <a:p>
            <a:pPr algn="ctr"/>
            <a:endParaRPr lang="en-US" sz="2400" dirty="0" smtClean="0"/>
          </a:p>
          <a:p>
            <a:pPr algn="ctr"/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371600" y="76200"/>
            <a:ext cx="7620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Data </a:t>
            </a:r>
            <a:r>
              <a:rPr lang="en-US" dirty="0" err="1" smtClean="0"/>
              <a:t>vs</a:t>
            </a:r>
            <a:r>
              <a:rPr lang="en-US" dirty="0" smtClean="0"/>
              <a:t> Theory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1367135"/>
            <a:ext cx="1656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Experiment</a:t>
            </a:r>
            <a:endParaRPr lang="en-US" altLang="zh-CN" sz="2400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1367135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Simulation</a:t>
            </a:r>
            <a:endParaRPr lang="en-US" sz="2400" b="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226689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90°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4476690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60°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495485" y="3155287"/>
            <a:ext cx="1191315" cy="2102513"/>
            <a:chOff x="7343085" y="2539425"/>
            <a:chExt cx="1191315" cy="2102513"/>
          </a:xfrm>
        </p:grpSpPr>
        <p:pic>
          <p:nvPicPr>
            <p:cNvPr id="8" name="Picture 2" descr="C:\Users\CENTUR~1\AppData\Local\Temp\Rar$DR08.792\CF3I side.bmp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8" t="5651" r="23402" b="9452"/>
            <a:stretch/>
          </p:blipFill>
          <p:spPr bwMode="auto">
            <a:xfrm rot="1717807">
              <a:off x="7343085" y="3238765"/>
              <a:ext cx="1154315" cy="14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7848600" y="2539425"/>
              <a:ext cx="0" cy="154683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60156" y="2539425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3200" b="1" dirty="0" smtClean="0">
                  <a:latin typeface="Times New Roman"/>
                  <a:cs typeface="Times New Roman"/>
                </a:rPr>
                <a:t>α</a:t>
              </a:r>
              <a:endParaRPr lang="zh-CN" altLang="en-US" sz="3200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848600" y="2819400"/>
              <a:ext cx="685800" cy="12668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"/>
          <p:cNvGrpSpPr/>
          <p:nvPr/>
        </p:nvGrpSpPr>
        <p:grpSpPr>
          <a:xfrm>
            <a:off x="457200" y="2286000"/>
            <a:ext cx="914400" cy="914400"/>
            <a:chOff x="2157124" y="5650173"/>
            <a:chExt cx="914400" cy="914400"/>
          </a:xfrm>
        </p:grpSpPr>
        <p:cxnSp>
          <p:nvCxnSpPr>
            <p:cNvPr id="27" name="Straight Arrow Connector 2"/>
            <p:cNvCxnSpPr/>
            <p:nvPr/>
          </p:nvCxnSpPr>
          <p:spPr>
            <a:xfrm>
              <a:off x="2157124" y="6183573"/>
              <a:ext cx="914400" cy="0"/>
            </a:xfrm>
            <a:prstGeom prst="straightConnector1">
              <a:avLst/>
            </a:prstGeom>
            <a:ln w="50800" cmpd="sng">
              <a:solidFill>
                <a:srgbClr val="3BE5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2538124" y="5650173"/>
              <a:ext cx="0" cy="914400"/>
            </a:xfrm>
            <a:prstGeom prst="straightConnector1">
              <a:avLst/>
            </a:prstGeom>
            <a:ln w="508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35"/>
          <p:cNvSpPr>
            <a:spLocks noChangeArrowheads="1"/>
          </p:cNvSpPr>
          <p:nvPr/>
        </p:nvSpPr>
        <p:spPr bwMode="auto">
          <a:xfrm>
            <a:off x="990600" y="28194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B050"/>
                </a:solidFill>
                <a:latin typeface="Calibri"/>
              </a:rPr>
              <a:t>e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-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4800" y="4505592"/>
            <a:ext cx="990600" cy="828408"/>
            <a:chOff x="228600" y="4343400"/>
            <a:chExt cx="990600" cy="828408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228600" y="4790808"/>
              <a:ext cx="914400" cy="0"/>
            </a:xfrm>
            <a:prstGeom prst="straightConnector1">
              <a:avLst/>
            </a:prstGeom>
            <a:ln w="50800" cmpd="sng">
              <a:solidFill>
                <a:srgbClr val="3BE5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33400" y="4343400"/>
              <a:ext cx="381000" cy="828408"/>
            </a:xfrm>
            <a:prstGeom prst="straightConnector1">
              <a:avLst/>
            </a:prstGeom>
            <a:ln w="508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914400" y="4800600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rgbClr val="00B050"/>
                  </a:solidFill>
                  <a:latin typeface="Calibri"/>
                </a:rPr>
                <a:t>e</a:t>
              </a:r>
              <a:r>
                <a:rPr lang="en-US" sz="2000" kern="0" baseline="30000" dirty="0" smtClean="0">
                  <a:solidFill>
                    <a:srgbClr val="00B050"/>
                  </a:solidFill>
                  <a:latin typeface="Calibri"/>
                </a:rPr>
                <a:t>-</a:t>
              </a:r>
              <a:endPara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575354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162800" y="2433935"/>
            <a:ext cx="2066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&lt;cos</a:t>
            </a:r>
            <a:r>
              <a:rPr lang="en-US" altLang="zh-CN" sz="2400" b="1" baseline="30000" dirty="0" smtClean="0">
                <a:solidFill>
                  <a:srgbClr val="0000FF"/>
                </a:solidFill>
              </a:rPr>
              <a:t>2</a:t>
            </a:r>
            <a:r>
              <a:rPr lang="el-GR" altLang="zh-CN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α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&gt; = 0.5</a:t>
            </a:r>
            <a:endParaRPr lang="en-US" sz="2400" b="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6886" r="7435" b="1"/>
          <a:stretch/>
        </p:blipFill>
        <p:spPr>
          <a:xfrm>
            <a:off x="5429519" y="2590800"/>
            <a:ext cx="3485881" cy="2743200"/>
          </a:xfrm>
          <a:prstGeom prst="rect">
            <a:avLst/>
          </a:prstGeom>
        </p:spPr>
      </p:pic>
      <p:sp>
        <p:nvSpPr>
          <p:cNvPr id="5" name="Line 1034"/>
          <p:cNvSpPr>
            <a:spLocks noChangeShapeType="1"/>
          </p:cNvSpPr>
          <p:nvPr/>
        </p:nvSpPr>
        <p:spPr bwMode="auto">
          <a:xfrm>
            <a:off x="2647949" y="1981200"/>
            <a:ext cx="1162051" cy="169825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1034"/>
          <p:cNvSpPr>
            <a:spLocks noChangeShapeType="1"/>
          </p:cNvSpPr>
          <p:nvPr/>
        </p:nvSpPr>
        <p:spPr bwMode="auto">
          <a:xfrm>
            <a:off x="2743200" y="3790027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1034"/>
          <p:cNvSpPr>
            <a:spLocks noChangeShapeType="1"/>
          </p:cNvSpPr>
          <p:nvPr/>
        </p:nvSpPr>
        <p:spPr bwMode="auto">
          <a:xfrm flipV="1">
            <a:off x="2751306" y="3838096"/>
            <a:ext cx="1058694" cy="179371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371600" y="0"/>
            <a:ext cx="7467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Structure retrieval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3696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886200" y="3790027"/>
            <a:ext cx="12192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86200" y="30874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100k iterations</a:t>
            </a:r>
          </a:p>
          <a:p>
            <a:r>
              <a:rPr lang="en-US" dirty="0" smtClean="0"/>
              <a:t>~1 hour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561671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algorithm also optimizes for the degree of alignment.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80653" y="1308166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projections are combined using a genetic algorithm.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8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276599"/>
            <a:ext cx="2514600" cy="3062645"/>
          </a:xfrm>
          <a:prstGeom prst="rect">
            <a:avLst/>
          </a:prstGeom>
        </p:spPr>
      </p:pic>
      <p:sp>
        <p:nvSpPr>
          <p:cNvPr id="21" name="Title 4"/>
          <p:cNvSpPr txBox="1">
            <a:spLocks/>
          </p:cNvSpPr>
          <p:nvPr/>
        </p:nvSpPr>
        <p:spPr>
          <a:xfrm>
            <a:off x="1371600" y="76200"/>
            <a:ext cx="7467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800" dirty="0" smtClean="0">
                <a:latin typeface="+mj-lt"/>
              </a:rPr>
              <a:t>Reconstruction of CF</a:t>
            </a:r>
            <a:r>
              <a:rPr lang="en-US" sz="4800" baseline="-25000" dirty="0" smtClean="0">
                <a:latin typeface="+mj-lt"/>
              </a:rPr>
              <a:t>3</a:t>
            </a:r>
            <a:r>
              <a:rPr lang="en-US" sz="4800" dirty="0" smtClean="0">
                <a:latin typeface="+mj-lt"/>
              </a:rPr>
              <a:t>I</a:t>
            </a:r>
            <a:endParaRPr lang="en-US" sz="48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1371600"/>
            <a:ext cx="289560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prstClr val="black"/>
                </a:solidFill>
                <a:cs typeface="Arial" charset="0"/>
              </a:rPr>
              <a:t>Structure from experimental data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532633"/>
              </p:ext>
            </p:extLst>
          </p:nvPr>
        </p:nvGraphicFramePr>
        <p:xfrm>
          <a:off x="3429000" y="3069231"/>
          <a:ext cx="3962400" cy="1655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838"/>
                <a:gridCol w="1699498"/>
                <a:gridCol w="1071064"/>
              </a:tblGrid>
              <a:tr h="518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Experiment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Literature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65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</a:rPr>
                        <a:t>CI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2.19±0.07Å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2.14 </a:t>
                      </a:r>
                      <a:r>
                        <a:rPr lang="en-US" sz="2000" b="1" dirty="0">
                          <a:effectLst/>
                        </a:rPr>
                        <a:t>Å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465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</a:rPr>
                        <a:t>FI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2.92±</a:t>
                      </a:r>
                      <a:r>
                        <a:rPr lang="en-US" altLang="zh-CN" sz="2000" b="1" dirty="0" smtClean="0">
                          <a:effectLst/>
                        </a:rPr>
                        <a:t>0.09</a:t>
                      </a:r>
                      <a:r>
                        <a:rPr lang="en-US" sz="2000" b="1" dirty="0" smtClean="0">
                          <a:effectLst/>
                        </a:rPr>
                        <a:t>Å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2.89 </a:t>
                      </a:r>
                      <a:r>
                        <a:rPr lang="en-US" sz="2000" b="1" dirty="0">
                          <a:effectLst/>
                        </a:rPr>
                        <a:t>Å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465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I-C-F Angle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120±9</a:t>
                      </a:r>
                      <a:r>
                        <a:rPr lang="en-US" sz="2000" b="1" baseline="30000" dirty="0" smtClean="0">
                          <a:effectLst/>
                        </a:rPr>
                        <a:t>0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111</a:t>
                      </a:r>
                      <a:r>
                        <a:rPr lang="en-US" sz="2000" b="1" baseline="30000" dirty="0" smtClean="0">
                          <a:effectLst/>
                        </a:rPr>
                        <a:t>0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15960" y="6400800"/>
            <a:ext cx="707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J. Hensley, J. Yang and M. Centurion, </a:t>
            </a:r>
            <a:r>
              <a:rPr lang="en-US" i="1" dirty="0" smtClean="0"/>
              <a:t>Phys. Rev. </a:t>
            </a:r>
            <a:r>
              <a:rPr lang="en-US" i="1" dirty="0" err="1" smtClean="0"/>
              <a:t>Lett</a:t>
            </a:r>
            <a:r>
              <a:rPr lang="en-US" i="1" dirty="0"/>
              <a:t>.</a:t>
            </a:r>
            <a:r>
              <a:rPr lang="en-US" dirty="0" smtClean="0"/>
              <a:t> </a:t>
            </a:r>
            <a:r>
              <a:rPr lang="en-US" b="1" dirty="0" smtClean="0"/>
              <a:t>109</a:t>
            </a:r>
            <a:r>
              <a:rPr lang="en-US" dirty="0" smtClean="0"/>
              <a:t>, 133202(2012)</a:t>
            </a:r>
            <a:endParaRPr lang="en-US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" y="2153421"/>
            <a:ext cx="3200400" cy="4188898"/>
            <a:chOff x="76200" y="1772421"/>
            <a:chExt cx="3200400" cy="41888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80" t="3167" r="17508" b="15043"/>
            <a:stretch/>
          </p:blipFill>
          <p:spPr>
            <a:xfrm>
              <a:off x="609600" y="1772421"/>
              <a:ext cx="2667000" cy="418889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06332" y="5558135"/>
              <a:ext cx="927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r</a:t>
              </a:r>
              <a:r>
                <a:rPr lang="en-US" sz="2000" b="1" dirty="0" smtClean="0"/>
                <a:t> (Å)</a:t>
              </a:r>
              <a:endParaRPr lang="en-US" sz="2000" b="1" dirty="0">
                <a:ea typeface="Calibri"/>
                <a:cs typeface="Times New Roman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" y="3200400"/>
              <a:ext cx="927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z (Å)</a:t>
              </a:r>
              <a:endParaRPr lang="en-US" sz="2000" b="1" dirty="0">
                <a:ea typeface="Calibri"/>
                <a:cs typeface="Times New Roman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76600" y="1371600"/>
            <a:ext cx="5680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The image is retrieved form the data without any previous knowledge of  the structure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140" y="1248010"/>
            <a:ext cx="1536192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528465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50"/>
                </a:solidFill>
              </a:rPr>
              <a:t>Fluorine</a:t>
            </a:r>
            <a:endParaRPr lang="en-US" altLang="zh-CN" sz="2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57345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Carbon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133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</a:rPr>
              <a:t>Hydrogen</a:t>
            </a:r>
            <a:endParaRPr lang="en-US" altLang="zh-CN" sz="2000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" y="3048000"/>
            <a:ext cx="300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/>
              <a:t>Benzotrifluoride</a:t>
            </a:r>
            <a:r>
              <a:rPr lang="en-US" altLang="zh-CN" sz="2000" b="1" dirty="0" smtClean="0"/>
              <a:t> (C</a:t>
            </a:r>
            <a:r>
              <a:rPr lang="en-US" altLang="zh-CN" sz="2000" b="1" baseline="-25000" dirty="0" smtClean="0"/>
              <a:t>7</a:t>
            </a:r>
            <a:r>
              <a:rPr lang="en-US" altLang="zh-CN" sz="2000" b="1" dirty="0" smtClean="0"/>
              <a:t>H</a:t>
            </a:r>
            <a:r>
              <a:rPr lang="en-US" altLang="zh-CN" sz="2000" b="1" baseline="-25000" dirty="0" smtClean="0"/>
              <a:t>5</a:t>
            </a:r>
            <a:r>
              <a:rPr lang="en-US" altLang="zh-CN" sz="2000" b="1" dirty="0" smtClean="0"/>
              <a:t>F</a:t>
            </a:r>
            <a:r>
              <a:rPr lang="en-US" altLang="zh-CN" sz="2000" b="1" baseline="-25000" dirty="0" smtClean="0"/>
              <a:t>3</a:t>
            </a:r>
            <a:r>
              <a:rPr lang="en-US" altLang="zh-CN" sz="2000" b="1" dirty="0" smtClean="0"/>
              <a:t>)</a:t>
            </a:r>
            <a:endParaRPr lang="en-US" altLang="zh-CN" sz="2000" b="1" dirty="0"/>
          </a:p>
        </p:txBody>
      </p:sp>
      <p:pic>
        <p:nvPicPr>
          <p:cNvPr id="1027" name="Picture 3" descr="C:\Users\Centurion\Desktop\ran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700" y="5225522"/>
            <a:ext cx="1950720" cy="146304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02133" y="4065954"/>
            <a:ext cx="1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r>
              <a:rPr lang="en-US" altLang="zh-CN" dirty="0" smtClean="0"/>
              <a:t>ligned</a:t>
            </a:r>
          </a:p>
          <a:p>
            <a:r>
              <a:rPr lang="en-US" altLang="zh-CN" dirty="0" smtClean="0"/>
              <a:t> &lt;cos</a:t>
            </a:r>
            <a:r>
              <a:rPr lang="en-US" altLang="zh-CN" baseline="30000" dirty="0" smtClean="0"/>
              <a:t>2</a:t>
            </a:r>
            <a:r>
              <a:rPr lang="el-GR" altLang="zh-CN" dirty="0" smtClean="0"/>
              <a:t>θ</a:t>
            </a:r>
            <a:r>
              <a:rPr lang="en-US" altLang="zh-CN" dirty="0" smtClean="0"/>
              <a:t>&gt;=0.56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0351" y="5594557"/>
            <a:ext cx="147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Random Orientation</a:t>
            </a:r>
            <a:endParaRPr lang="en-US" altLang="zh-CN" dirty="0"/>
          </a:p>
        </p:txBody>
      </p:sp>
      <p:pic>
        <p:nvPicPr>
          <p:cNvPr id="1030" name="Picture 47" descr="0.56 rec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0109" y="3859356"/>
            <a:ext cx="2961552" cy="2219606"/>
          </a:xfrm>
          <a:prstGeom prst="rect">
            <a:avLst/>
          </a:prstGeom>
          <a:noFill/>
        </p:spPr>
      </p:pic>
      <p:pic>
        <p:nvPicPr>
          <p:cNvPr id="1029" name="Picture 46" descr="theoretic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0109" y="1314500"/>
            <a:ext cx="2967786" cy="2219606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76600" y="1733490"/>
            <a:ext cx="234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Simulated Diffraction Patter for </a:t>
            </a:r>
            <a:r>
              <a:rPr lang="en-US" altLang="zh-CN" dirty="0"/>
              <a:t>&lt;cos</a:t>
            </a:r>
            <a:r>
              <a:rPr lang="en-US" altLang="zh-CN" baseline="30000" dirty="0"/>
              <a:t>2</a:t>
            </a:r>
            <a:r>
              <a:rPr lang="el-GR" altLang="zh-CN" dirty="0"/>
              <a:t>θ</a:t>
            </a:r>
            <a:r>
              <a:rPr lang="en-US" altLang="zh-CN" dirty="0" smtClean="0"/>
              <a:t>&gt;=1 </a:t>
            </a:r>
            <a:endParaRPr lang="en-US" altLang="zh-CN" dirty="0"/>
          </a:p>
        </p:txBody>
      </p:sp>
      <p:pic>
        <p:nvPicPr>
          <p:cNvPr id="3074" name="Picture 2" descr="C:\Users\Centurion\Desktop\98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657600"/>
            <a:ext cx="1950720" cy="146304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19249" y="1"/>
            <a:ext cx="7448551" cy="9906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Imaging More Complex Molecules (Theory)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91200" y="5963891"/>
            <a:ext cx="327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Reconstructed from partial alignment</a:t>
            </a:r>
            <a:endParaRPr lang="en-US" altLang="zh-CN" dirty="0"/>
          </a:p>
        </p:txBody>
      </p:sp>
      <p:grpSp>
        <p:nvGrpSpPr>
          <p:cNvPr id="2" name="Group 1"/>
          <p:cNvGrpSpPr/>
          <p:nvPr/>
        </p:nvGrpSpPr>
        <p:grpSpPr>
          <a:xfrm>
            <a:off x="3665220" y="4363691"/>
            <a:ext cx="2240280" cy="1574772"/>
            <a:chOff x="3665220" y="4533129"/>
            <a:chExt cx="2240280" cy="157477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3665220" y="4533129"/>
              <a:ext cx="2240280" cy="756949"/>
            </a:xfrm>
            <a:prstGeom prst="bentConnector3">
              <a:avLst>
                <a:gd name="adj1" fmla="val 13770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/>
            <p:nvPr/>
          </p:nvCxnSpPr>
          <p:spPr>
            <a:xfrm flipV="1">
              <a:off x="3703320" y="5369531"/>
              <a:ext cx="2202180" cy="738370"/>
            </a:xfrm>
            <a:prstGeom prst="bentConnector3">
              <a:avLst>
                <a:gd name="adj1" fmla="val 12210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419600" y="4611469"/>
              <a:ext cx="1172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Iterative Algorithm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9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3D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3437" name="TextBox 103436"/>
          <p:cNvSpPr txBox="1"/>
          <p:nvPr/>
        </p:nvSpPr>
        <p:spPr>
          <a:xfrm>
            <a:off x="900237" y="161097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3D Reconstruction</a:t>
            </a:r>
            <a:endParaRPr lang="en-US" sz="2400" b="1" dirty="0"/>
          </a:p>
        </p:txBody>
      </p:sp>
      <p:pic>
        <p:nvPicPr>
          <p:cNvPr id="6" name="Picture 5" descr="C:\Users\Xiaolu\Desktop\Jie's Work\Projects\C6H5CF3 Trifluorotoluene\Figures\Fig 4 n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2640"/>
            <a:ext cx="3476874" cy="35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14800" y="1766480"/>
            <a:ext cx="487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The structure is reconstructed using a phase retrieval algorithm.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The algorithm uses constraints on the molecular structure (atomicity, size of molecule) and splits the diffraction into cylindrical harmonics.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3D </a:t>
            </a:r>
            <a:r>
              <a:rPr lang="en-US" sz="2000" dirty="0" err="1" smtClean="0"/>
              <a:t>isosurface</a:t>
            </a:r>
            <a:r>
              <a:rPr lang="en-US" sz="2000" dirty="0" smtClean="0"/>
              <a:t> rendering done by combining </a:t>
            </a:r>
            <a:r>
              <a:rPr lang="en-US" sz="2000" dirty="0" err="1" smtClean="0"/>
              <a:t>mulitple</a:t>
            </a:r>
            <a:r>
              <a:rPr lang="en-US" sz="2000" dirty="0" smtClean="0"/>
              <a:t> harmonics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874" y="5638800"/>
            <a:ext cx="368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overlapped blue </a:t>
            </a:r>
            <a:r>
              <a:rPr lang="en-US" sz="2000" dirty="0" smtClean="0"/>
              <a:t>bars </a:t>
            </a:r>
            <a:r>
              <a:rPr lang="en-US" sz="2000" dirty="0"/>
              <a:t>show the frame of the </a:t>
            </a:r>
            <a:r>
              <a:rPr lang="en-US" sz="2000" dirty="0" smtClean="0"/>
              <a:t>molecule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538216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“Reconstruction </a:t>
            </a:r>
            <a:r>
              <a:rPr lang="en-US" sz="1600" dirty="0">
                <a:solidFill>
                  <a:schemeClr val="tx2"/>
                </a:solidFill>
              </a:rPr>
              <a:t>of three-dimensional molecular structure from diffraction of </a:t>
            </a:r>
            <a:r>
              <a:rPr lang="en-US" sz="1600" dirty="0" smtClean="0">
                <a:solidFill>
                  <a:schemeClr val="tx2"/>
                </a:solidFill>
              </a:rPr>
              <a:t>laser-aligned molecules,” J. </a:t>
            </a:r>
            <a:r>
              <a:rPr lang="en-US" sz="1600" dirty="0">
                <a:solidFill>
                  <a:schemeClr val="tx2"/>
                </a:solidFill>
              </a:rPr>
              <a:t>Yang, </a:t>
            </a:r>
            <a:r>
              <a:rPr lang="en-US" sz="1600" dirty="0" smtClean="0">
                <a:solidFill>
                  <a:schemeClr val="tx2"/>
                </a:solidFill>
              </a:rPr>
              <a:t>V. Makhija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smtClean="0">
                <a:solidFill>
                  <a:schemeClr val="tx2"/>
                </a:solidFill>
              </a:rPr>
              <a:t>V. </a:t>
            </a:r>
            <a:r>
              <a:rPr lang="en-US" sz="1600" dirty="0" err="1" smtClean="0">
                <a:solidFill>
                  <a:schemeClr val="tx2"/>
                </a:solidFill>
              </a:rPr>
              <a:t>Kumarappan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smtClean="0">
                <a:solidFill>
                  <a:schemeClr val="tx2"/>
                </a:solidFill>
              </a:rPr>
              <a:t>M. Centurion, </a:t>
            </a:r>
            <a:r>
              <a:rPr lang="fr-FR" sz="1600" dirty="0">
                <a:solidFill>
                  <a:schemeClr val="tx2"/>
                </a:solidFill>
              </a:rPr>
              <a:t>Structural Dynamics 1, 044101 (2014);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798320"/>
            <a:ext cx="78486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Diffraction from aligned molecules: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3D molecular images with sub-Angstrom resolution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Imaging of transient structures: Molecules in intense laser fields.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New sources for femtosecond resolution and high current.</a:t>
            </a:r>
          </a:p>
          <a:p>
            <a:pPr>
              <a:spcAft>
                <a:spcPts val="1200"/>
              </a:spcAft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254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343005" y="0"/>
            <a:ext cx="6858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dirty="0" smtClean="0"/>
              <a:t>Molecules in an Intense Laser Field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1488" y="1676400"/>
            <a:ext cx="8385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A broad range of dynamics is </a:t>
            </a:r>
            <a:r>
              <a:rPr lang="en-US" sz="2400" dirty="0"/>
              <a:t>possible under 10</a:t>
            </a:r>
            <a:r>
              <a:rPr lang="en-US" sz="2400" baseline="30000" dirty="0"/>
              <a:t>11</a:t>
            </a:r>
            <a:r>
              <a:rPr lang="en-US" sz="2400" dirty="0"/>
              <a:t> to 10</a:t>
            </a:r>
            <a:r>
              <a:rPr lang="en-US" sz="2400" baseline="30000" dirty="0"/>
              <a:t>13</a:t>
            </a:r>
            <a:r>
              <a:rPr lang="en-US" sz="2400" dirty="0"/>
              <a:t> W/cm</a:t>
            </a:r>
            <a:r>
              <a:rPr lang="en-US" sz="2400" baseline="30000" dirty="0"/>
              <a:t>2</a:t>
            </a:r>
            <a:r>
              <a:rPr lang="en-US" sz="2400" dirty="0"/>
              <a:t> , </a:t>
            </a:r>
            <a:r>
              <a:rPr lang="en-US" sz="2400" dirty="0" smtClean="0"/>
              <a:t>including excitation of rotational, vibrational and electronic states leading to alignment, deformation, dissociation and ionization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40842" y="4362271"/>
            <a:ext cx="248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Carbon disulfide (CS</a:t>
            </a:r>
            <a:r>
              <a:rPr lang="en-US" sz="2400" baseline="-25000" dirty="0" smtClean="0"/>
              <a:t>2</a:t>
            </a:r>
            <a:r>
              <a:rPr lang="en-US" sz="2400" dirty="0"/>
              <a:t>)</a:t>
            </a:r>
          </a:p>
        </p:txBody>
      </p:sp>
      <p:grpSp>
        <p:nvGrpSpPr>
          <p:cNvPr id="8" name="Group 18"/>
          <p:cNvGrpSpPr>
            <a:grpSpLocks noChangeAspect="1"/>
          </p:cNvGrpSpPr>
          <p:nvPr/>
        </p:nvGrpSpPr>
        <p:grpSpPr>
          <a:xfrm rot="8802598">
            <a:off x="511241" y="3790210"/>
            <a:ext cx="1264087" cy="297177"/>
            <a:chOff x="4038600" y="2819400"/>
            <a:chExt cx="1580106" cy="371474"/>
          </a:xfrm>
        </p:grpSpPr>
        <p:pic>
          <p:nvPicPr>
            <p:cNvPr id="9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819400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>
              <a:stCxn id="11" idx="3"/>
              <a:endCxn id="10" idx="1"/>
            </p:cNvCxnSpPr>
            <p:nvPr/>
          </p:nvCxnSpPr>
          <p:spPr>
            <a:xfrm>
              <a:off x="4399506" y="3007994"/>
              <a:ext cx="248694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009106" y="3007994"/>
              <a:ext cx="248694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4"/>
          <p:cNvGrpSpPr>
            <a:grpSpLocks noChangeAspect="1"/>
          </p:cNvGrpSpPr>
          <p:nvPr/>
        </p:nvGrpSpPr>
        <p:grpSpPr>
          <a:xfrm rot="5400000">
            <a:off x="4922630" y="5062809"/>
            <a:ext cx="1264087" cy="297177"/>
            <a:chOff x="4038600" y="2819400"/>
            <a:chExt cx="1580106" cy="371474"/>
          </a:xfrm>
        </p:grpSpPr>
        <p:pic>
          <p:nvPicPr>
            <p:cNvPr id="15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819400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>
              <a:stCxn id="17" idx="3"/>
              <a:endCxn id="16" idx="1"/>
            </p:cNvCxnSpPr>
            <p:nvPr/>
          </p:nvCxnSpPr>
          <p:spPr>
            <a:xfrm>
              <a:off x="4399506" y="3007994"/>
              <a:ext cx="248694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09106" y="3007994"/>
              <a:ext cx="248694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30"/>
          <p:cNvGrpSpPr>
            <a:grpSpLocks noChangeAspect="1"/>
          </p:cNvGrpSpPr>
          <p:nvPr/>
        </p:nvGrpSpPr>
        <p:grpSpPr>
          <a:xfrm rot="5400000">
            <a:off x="3590168" y="4292827"/>
            <a:ext cx="1386006" cy="367814"/>
            <a:chOff x="3124200" y="2825114"/>
            <a:chExt cx="1732506" cy="459767"/>
          </a:xfrm>
        </p:grpSpPr>
        <p:cxnSp>
          <p:nvCxnSpPr>
            <p:cNvPr id="21" name="Straight Connector 20"/>
            <p:cNvCxnSpPr/>
            <p:nvPr/>
          </p:nvCxnSpPr>
          <p:spPr>
            <a:xfrm rot="900000">
              <a:off x="4156365" y="3048844"/>
              <a:ext cx="365760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20700000" flipV="1">
              <a:off x="3462378" y="3049613"/>
              <a:ext cx="365760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919121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919121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36"/>
          <p:cNvGrpSpPr>
            <a:grpSpLocks noChangeAspect="1"/>
          </p:cNvGrpSpPr>
          <p:nvPr/>
        </p:nvGrpSpPr>
        <p:grpSpPr>
          <a:xfrm rot="6158512">
            <a:off x="3765185" y="5643999"/>
            <a:ext cx="1264087" cy="297177"/>
            <a:chOff x="4038600" y="2819400"/>
            <a:chExt cx="1580106" cy="371474"/>
          </a:xfrm>
        </p:grpSpPr>
        <p:pic>
          <p:nvPicPr>
            <p:cNvPr id="27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819400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>
              <a:stCxn id="29" idx="3"/>
              <a:endCxn id="28" idx="1"/>
            </p:cNvCxnSpPr>
            <p:nvPr/>
          </p:nvCxnSpPr>
          <p:spPr>
            <a:xfrm>
              <a:off x="4399506" y="3007994"/>
              <a:ext cx="248694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09106" y="3007994"/>
              <a:ext cx="248694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42"/>
          <p:cNvGrpSpPr>
            <a:grpSpLocks noChangeAspect="1"/>
          </p:cNvGrpSpPr>
          <p:nvPr/>
        </p:nvGrpSpPr>
        <p:grpSpPr>
          <a:xfrm rot="4407175" flipH="1">
            <a:off x="5209686" y="4308011"/>
            <a:ext cx="1386006" cy="367814"/>
            <a:chOff x="3124200" y="2825114"/>
            <a:chExt cx="1732506" cy="459767"/>
          </a:xfrm>
        </p:grpSpPr>
        <p:cxnSp>
          <p:nvCxnSpPr>
            <p:cNvPr id="33" name="Straight Connector 32"/>
            <p:cNvCxnSpPr/>
            <p:nvPr/>
          </p:nvCxnSpPr>
          <p:spPr>
            <a:xfrm rot="900000">
              <a:off x="4156365" y="3048844"/>
              <a:ext cx="365760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20700000" flipV="1">
              <a:off x="3462378" y="3049613"/>
              <a:ext cx="365760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919121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825114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s://encrypted-tbn0.gstatic.com/images?q=tbn:ANd9GcRh5BFsii3E4H8OJpZftPU5WE356usbpn8u7-9-ZcPlJZPPKNz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919121"/>
              <a:ext cx="360906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48"/>
          <p:cNvGrpSpPr/>
          <p:nvPr/>
        </p:nvGrpSpPr>
        <p:grpSpPr>
          <a:xfrm>
            <a:off x="4713335" y="3895191"/>
            <a:ext cx="297177" cy="1643507"/>
            <a:chOff x="3870527" y="2667000"/>
            <a:chExt cx="297177" cy="1643507"/>
          </a:xfrm>
        </p:grpSpPr>
        <p:grpSp>
          <p:nvGrpSpPr>
            <p:cNvPr id="39" name="Group 49"/>
            <p:cNvGrpSpPr>
              <a:grpSpLocks noChangeAspect="1"/>
            </p:cNvGrpSpPr>
            <p:nvPr/>
          </p:nvGrpSpPr>
          <p:grpSpPr>
            <a:xfrm rot="16200000" flipV="1">
              <a:off x="3318075" y="3460878"/>
              <a:ext cx="1402081" cy="297177"/>
              <a:chOff x="2057400" y="3958774"/>
              <a:chExt cx="1752600" cy="371474"/>
            </a:xfrm>
          </p:grpSpPr>
          <p:pic>
            <p:nvPicPr>
              <p:cNvPr id="41" name="Picture 2" descr="https://encrypted-tbn0.gstatic.com/images?q=tbn:ANd9GcRh5BFsii3E4H8OJpZftPU5WE356usbpn8u7-9-ZcPlJZPPKNz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094" y="3958774"/>
                <a:ext cx="360906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https://encrypted-tbn0.gstatic.com/images?q=tbn:ANd9GcRh5BFsii3E4H8OJpZftPU5WE356usbpn8u7-9-ZcPlJZPPKNzN"/>
              <p:cNvPicPr>
                <a:picLocks noChangeAspect="1" noChangeArrowheads="1"/>
              </p:cNvPicPr>
              <p:nvPr/>
            </p:nvPicPr>
            <p:blipFill>
              <a:blip r:embed="rId2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3964488"/>
                <a:ext cx="360906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https://encrypted-tbn0.gstatic.com/images?q=tbn:ANd9GcRh5BFsii3E4H8OJpZftPU5WE356usbpn8u7-9-ZcPlJZPPKNz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3964488"/>
                <a:ext cx="360906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4" name="Straight Connector 43"/>
              <p:cNvCxnSpPr>
                <a:stCxn id="43" idx="3"/>
                <a:endCxn id="42" idx="1"/>
              </p:cNvCxnSpPr>
              <p:nvPr/>
            </p:nvCxnSpPr>
            <p:spPr>
              <a:xfrm>
                <a:off x="2418306" y="4147368"/>
                <a:ext cx="248694" cy="0"/>
              </a:xfrm>
              <a:prstGeom prst="line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/>
            <p:cNvCxnSpPr/>
            <p:nvPr/>
          </p:nvCxnSpPr>
          <p:spPr>
            <a:xfrm flipV="1">
              <a:off x="4021401" y="2667000"/>
              <a:ext cx="0" cy="338142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6400800" y="3485486"/>
            <a:ext cx="259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Possible processes: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- Alignment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- Deformation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- Dissociation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- Ionization</a:t>
            </a:r>
            <a:endParaRPr lang="en-US" sz="2400" dirty="0"/>
          </a:p>
        </p:txBody>
      </p:sp>
      <p:sp>
        <p:nvSpPr>
          <p:cNvPr id="46" name="Up-Down Arrow 45"/>
          <p:cNvSpPr/>
          <p:nvPr/>
        </p:nvSpPr>
        <p:spPr>
          <a:xfrm>
            <a:off x="4670420" y="3429000"/>
            <a:ext cx="671041" cy="3009156"/>
          </a:xfrm>
          <a:prstGeom prst="upDownArrow">
            <a:avLst/>
          </a:prstGeom>
          <a:solidFill>
            <a:srgbClr val="9C2D24">
              <a:alpha val="30196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7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Diffraction to Object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7" name="Picture 16" descr="C:\Users\Centurion\Desktop\p35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26734"/>
            <a:ext cx="3413760" cy="2560320"/>
          </a:xfrm>
          <a:prstGeom prst="rect">
            <a:avLst/>
          </a:prstGeom>
          <a:noFill/>
        </p:spPr>
      </p:pic>
      <p:pic>
        <p:nvPicPr>
          <p:cNvPr id="18" name="Picture 17" descr="C:\Users\Centurion\Desktop\co 3.5 200 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051" y="2026734"/>
            <a:ext cx="3413760" cy="25603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4846528"/>
            <a:ext cx="6477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Information contained in diffraction: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Angular </a:t>
            </a:r>
            <a:r>
              <a:rPr lang="en-US" sz="2000" dirty="0" smtClean="0"/>
              <a:t>distribution.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Molecular structure (distances and angles).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Bond breaking (intensities in FT).</a:t>
            </a:r>
            <a:endParaRPr lang="en-US" sz="2000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553391" y="2392681"/>
            <a:ext cx="160020" cy="960120"/>
            <a:chOff x="3581400" y="2514601"/>
            <a:chExt cx="152400" cy="914399"/>
          </a:xfrm>
        </p:grpSpPr>
        <p:cxnSp>
          <p:nvCxnSpPr>
            <p:cNvPr id="35" name="Straight Connector 34"/>
            <p:cNvCxnSpPr>
              <a:stCxn id="4" idx="4"/>
              <a:endCxn id="38" idx="0"/>
            </p:cNvCxnSpPr>
            <p:nvPr/>
          </p:nvCxnSpPr>
          <p:spPr>
            <a:xfrm>
              <a:off x="3657600" y="2667000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8" idx="4"/>
              <a:endCxn id="37" idx="0"/>
            </p:cNvCxnSpPr>
            <p:nvPr/>
          </p:nvCxnSpPr>
          <p:spPr>
            <a:xfrm>
              <a:off x="3657600" y="3047999"/>
              <a:ext cx="0" cy="228602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3581400" y="2514601"/>
              <a:ext cx="152400" cy="15239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581400" y="3276601"/>
              <a:ext cx="152400" cy="15239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581400" y="2895600"/>
              <a:ext cx="152400" cy="1523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2246468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Fourier </a:t>
            </a:r>
          </a:p>
          <a:p>
            <a:r>
              <a:rPr lang="en-US" sz="2400" dirty="0" smtClean="0"/>
              <a:t>Transform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>
            <a:off x="3657600" y="3065505"/>
            <a:ext cx="1265051" cy="1905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1345915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Difference Pattern (Aligned – Random)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257800" y="1565069"/>
            <a:ext cx="300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Retrieved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4343400"/>
            <a:ext cx="279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Autocorrelation </a:t>
            </a:r>
            <a:r>
              <a:rPr lang="en-US" b="1" dirty="0"/>
              <a:t>of object convolved with the angular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3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371600"/>
            <a:ext cx="3200400" cy="2400300"/>
            <a:chOff x="3048000" y="4114800"/>
            <a:chExt cx="3200400" cy="2400300"/>
          </a:xfrm>
        </p:grpSpPr>
        <p:pic>
          <p:nvPicPr>
            <p:cNvPr id="17" name="Picture 16" descr="C:\Users\Centurion\Desktop\co 0.5 200 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0" y="4114800"/>
              <a:ext cx="3200400" cy="24003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3505200" y="58674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0.05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400" y="1371600"/>
            <a:ext cx="3200400" cy="2400300"/>
            <a:chOff x="0" y="4114800"/>
            <a:chExt cx="3200400" cy="2400300"/>
          </a:xfrm>
        </p:grpSpPr>
        <p:pic>
          <p:nvPicPr>
            <p:cNvPr id="18" name="Picture 17" descr="C:\Users\Centurion\Desktop\co 1.5 200 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114800"/>
              <a:ext cx="3200400" cy="240030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57200" y="58674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0.15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Fluence</a:t>
            </a:r>
            <a:r>
              <a:rPr lang="en-US" dirty="0" smtClean="0"/>
              <a:t>/Intensity Dependence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3400" y="1371600"/>
            <a:ext cx="3200400" cy="2400300"/>
            <a:chOff x="6096000" y="1600200"/>
            <a:chExt cx="3200400" cy="2400300"/>
          </a:xfrm>
        </p:grpSpPr>
        <p:pic>
          <p:nvPicPr>
            <p:cNvPr id="19" name="Picture 18" descr="C:\Users\Centurion\Desktop\co 2.5 200 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1600200"/>
              <a:ext cx="3200400" cy="2400300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6553200" y="33528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0.25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8537" y="1371600"/>
            <a:ext cx="3200400" cy="2400300"/>
            <a:chOff x="3048000" y="1600200"/>
            <a:chExt cx="3200400" cy="2400300"/>
          </a:xfrm>
        </p:grpSpPr>
        <p:pic>
          <p:nvPicPr>
            <p:cNvPr id="20" name="Picture 19" descr="C:\Users\Centurion\Desktop\co 3.5 200 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0" y="1600200"/>
              <a:ext cx="3200400" cy="2400300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3505200" y="33528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0.35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8537" y="1371600"/>
            <a:ext cx="3200400" cy="2400300"/>
            <a:chOff x="0" y="1600200"/>
            <a:chExt cx="3200400" cy="2400300"/>
          </a:xfrm>
        </p:grpSpPr>
        <p:pic>
          <p:nvPicPr>
            <p:cNvPr id="21" name="Picture 20" descr="C:\Users\Centurion\Desktop\co 4.5 200 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600200"/>
              <a:ext cx="3200400" cy="24003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457200" y="33528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0.45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4387096"/>
            <a:ext cx="888853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Anisotropy vs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measured for two laser pulse durations (200 fs and 60 fs).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Alignment increases with laser pulse energy, but not as expected from theory.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the short pulse limit, alignment depends only on </a:t>
            </a:r>
            <a:r>
              <a:rPr lang="en-US" sz="2000" dirty="0" err="1"/>
              <a:t>fluence</a:t>
            </a:r>
            <a:r>
              <a:rPr lang="en-US" sz="2000" dirty="0"/>
              <a:t> (not intensity</a:t>
            </a:r>
            <a:r>
              <a:rPr lang="en-US" sz="2000" dirty="0" smtClean="0"/>
              <a:t>).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Simulation includes only excitation of rotational states.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50776" y="1295400"/>
            <a:ext cx="4972007" cy="2745172"/>
            <a:chOff x="3950776" y="1295400"/>
            <a:chExt cx="4972007" cy="2745172"/>
          </a:xfrm>
        </p:grpSpPr>
        <p:pic>
          <p:nvPicPr>
            <p:cNvPr id="105474" name="Picture 2" descr="C:\Users\Martin Centurion\Desktop\anisotropy 3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776" y="1295400"/>
              <a:ext cx="4937760" cy="274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72868" y="1503183"/>
              <a:ext cx="1499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Experiment</a:t>
              </a:r>
            </a:p>
            <a:p>
              <a:r>
                <a:rPr lang="en-US" dirty="0" smtClean="0">
                  <a:solidFill>
                    <a:srgbClr val="0070C0"/>
                  </a:solidFill>
                </a:rPr>
                <a:t>Theory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3451" y="1964848"/>
              <a:ext cx="1499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200 fs pulse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39000" y="2387084"/>
              <a:ext cx="1499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60 fs pulse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0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Multiphoton Ionization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43754" y="1752600"/>
            <a:ext cx="395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Number of ions vs Intensity was measured with a time of flight mass spectrometer.</a:t>
            </a:r>
          </a:p>
          <a:p>
            <a:endParaRPr lang="en-US" sz="2000" dirty="0" smtClean="0"/>
          </a:p>
          <a:p>
            <a:r>
              <a:rPr lang="en-US" sz="2000" i="1" dirty="0" smtClean="0"/>
              <a:t>Ionization measured by J. Beck and C. J. Uiterwaal at U. of Nebraska.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" y="1387010"/>
            <a:ext cx="4937760" cy="5268367"/>
            <a:chOff x="761999" y="1387010"/>
            <a:chExt cx="4937760" cy="5268367"/>
          </a:xfrm>
        </p:grpSpPr>
        <p:pic>
          <p:nvPicPr>
            <p:cNvPr id="22" name="Picture 21" descr="C:\Users\Martin Centurion\Dropbox\Files\papers\CS2\Revision\Figure 2_v3.t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4" t="5073" r="13480" b="3237"/>
            <a:stretch/>
          </p:blipFill>
          <p:spPr bwMode="auto">
            <a:xfrm>
              <a:off x="761999" y="1387010"/>
              <a:ext cx="4937760" cy="526836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600200" y="4295775"/>
              <a:ext cx="0" cy="201168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429000" y="4267200"/>
              <a:ext cx="0" cy="201168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057400" y="4295775"/>
              <a:ext cx="0" cy="201168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1179" y="4006334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ions vs Intensity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56359" y="5421868"/>
              <a:ext cx="36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37359" y="5421868"/>
              <a:ext cx="443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08959" y="5410200"/>
              <a:ext cx="443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76800" y="4098429"/>
            <a:ext cx="411137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Fraction of Molecules Ionized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Point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en-US" sz="2000" dirty="0" smtClean="0"/>
              <a:t> &lt; 0.01%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Point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000" dirty="0" smtClean="0"/>
              <a:t>: 1%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Point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dirty="0" smtClean="0"/>
              <a:t>:  60%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85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798320"/>
            <a:ext cx="78486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Diffraction from aligned molecules: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3D molecular images with sub-Angstrom resolution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Imaging of transient structures: Molecules in intense laser fields.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New sources for femtosecond resolution and high current.</a:t>
            </a:r>
          </a:p>
          <a:p>
            <a:pPr>
              <a:spcAft>
                <a:spcPts val="1200"/>
              </a:spcAft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9" name="Picture 2" descr="C:\Users\Martin Centurion\Desktop\anisotropy 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419"/>
            <a:ext cx="3935536" cy="21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67000" y="18288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76400" y="1981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5600" y="1628745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1628745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00282" y="1393419"/>
            <a:ext cx="686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 – I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65128" y="1367981"/>
            <a:ext cx="222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Fourier Transform</a:t>
            </a:r>
            <a:endParaRPr lang="en-US" sz="2000" b="1" dirty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89471"/>
            <a:ext cx="4933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" y="4404510"/>
            <a:ext cx="6318291" cy="226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2562" y="3932648"/>
            <a:ext cx="539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Simulated perfect alignment</a:t>
            </a:r>
            <a:endParaRPr lang="en-US" sz="2400" b="1" dirty="0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8124" y="4423828"/>
            <a:ext cx="1447800" cy="430893"/>
          </a:xfrm>
          <a:prstGeom prst="rect">
            <a:avLst/>
          </a:prstGeom>
          <a:noFill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8124" y="5033428"/>
            <a:ext cx="1569720" cy="381000"/>
          </a:xfrm>
          <a:prstGeom prst="rect">
            <a:avLst/>
          </a:prstGeom>
          <a:noFill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8124" y="5490628"/>
            <a:ext cx="2514600" cy="381000"/>
          </a:xfrm>
          <a:prstGeom prst="rect">
            <a:avLst/>
          </a:prstGeom>
          <a:noFill/>
        </p:spPr>
      </p:pic>
      <p:pic>
        <p:nvPicPr>
          <p:cNvPr id="1026" name="Picture 2" descr="C:\Users\Xiaolu\Dropbox\CS2\Figures for Revised Manuscript\452M252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14" y="1713988"/>
            <a:ext cx="2504878" cy="20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5"/>
          <p:cNvSpPr txBox="1">
            <a:spLocks/>
          </p:cNvSpPr>
          <p:nvPr/>
        </p:nvSpPr>
        <p:spPr>
          <a:xfrm>
            <a:off x="1752600" y="36443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/>
              <a:t>Diffraction patterns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2" y="1713988"/>
            <a:ext cx="6762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1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531928"/>
              </p:ext>
            </p:extLst>
          </p:nvPr>
        </p:nvGraphicFramePr>
        <p:xfrm>
          <a:off x="762000" y="4495800"/>
          <a:ext cx="7363625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2973"/>
                <a:gridCol w="1932589"/>
                <a:gridCol w="2238063"/>
              </a:tblGrid>
              <a:tr h="288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C-S Distance (Å)</a:t>
                      </a:r>
                      <a:endParaRPr lang="zh-CN" sz="20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S-S Distance (Å)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62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Expected Interatomic Distances for Ground State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1.553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3.105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Data Point “II”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1.53±0.03</a:t>
                      </a:r>
                      <a:endParaRPr lang="zh-CN" sz="20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3.11±0.03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4" name="Title 5"/>
          <p:cNvSpPr txBox="1">
            <a:spLocks/>
          </p:cNvSpPr>
          <p:nvPr/>
        </p:nvSpPr>
        <p:spPr>
          <a:xfrm>
            <a:off x="1752600" y="36443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 dirty="0" smtClean="0"/>
              <a:t>Molecular image at </a:t>
            </a:r>
            <a:r>
              <a:rPr lang="en-US" sz="3200" dirty="0"/>
              <a:t>low intensity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0600" y="1786289"/>
            <a:ext cx="5276850" cy="2181225"/>
            <a:chOff x="609600" y="1326030"/>
            <a:chExt cx="5276850" cy="218122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26030"/>
              <a:ext cx="5276850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C:\Users\Xiaolu\Dropbox\CS2\Figures for Revised Manuscript\452M252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59017"/>
              <a:ext cx="2590800" cy="210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381" y="1345266"/>
              <a:ext cx="483619" cy="2070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1613231" y="1251478"/>
            <a:ext cx="1628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point “II”</a:t>
            </a:r>
            <a:endParaRPr lang="en-US" dirty="0"/>
          </a:p>
          <a:p>
            <a:r>
              <a:rPr lang="en-US" altLang="zh-CN" dirty="0" smtClean="0"/>
              <a:t>7×10</a:t>
            </a:r>
            <a:r>
              <a:rPr lang="en-US" altLang="zh-CN" baseline="30000" dirty="0" smtClean="0"/>
              <a:t>12</a:t>
            </a:r>
            <a:r>
              <a:rPr lang="en-US" altLang="zh-CN" dirty="0" smtClean="0"/>
              <a:t> </a:t>
            </a:r>
            <a:r>
              <a:rPr lang="en-US" altLang="zh-CN" dirty="0"/>
              <a:t>W/cm</a:t>
            </a:r>
            <a:r>
              <a:rPr lang="en-US" altLang="zh-CN" baseline="30000" dirty="0"/>
              <a:t>2</a:t>
            </a:r>
            <a:endParaRPr lang="en-US" baseline="300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4114800" y="1251476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State </a:t>
            </a:r>
            <a:r>
              <a:rPr lang="en-US" dirty="0" smtClean="0"/>
              <a:t>CS</a:t>
            </a:r>
            <a:r>
              <a:rPr lang="en-US" baseline="-25000" dirty="0" smtClean="0"/>
              <a:t>2</a:t>
            </a:r>
            <a:r>
              <a:rPr lang="en-US" dirty="0" smtClean="0"/>
              <a:t> Simulation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6835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51565" y="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Structural Changes at </a:t>
            </a:r>
            <a:r>
              <a:rPr lang="en-US" sz="3200" dirty="0"/>
              <a:t>h</a:t>
            </a:r>
            <a:r>
              <a:rPr lang="en-US" sz="3200" dirty="0" smtClean="0"/>
              <a:t>igh intensity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30904" y="1777087"/>
            <a:ext cx="2133600" cy="1537805"/>
            <a:chOff x="4191000" y="1433995"/>
            <a:chExt cx="2133600" cy="1537805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4419600" y="1981200"/>
              <a:ext cx="182880" cy="914400"/>
              <a:chOff x="1828800" y="1600200"/>
              <a:chExt cx="914400" cy="45720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828800" y="52578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828800" y="16002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828800" y="3429000"/>
                <a:ext cx="914400" cy="9144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2286000" y="2514600"/>
                <a:ext cx="0" cy="914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286000" y="4343400"/>
                <a:ext cx="0" cy="914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5410200" y="1828814"/>
              <a:ext cx="182880" cy="1142986"/>
              <a:chOff x="1828800" y="990600"/>
              <a:chExt cx="914400" cy="57150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828800" y="57912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28800" y="9906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828800" y="3429000"/>
                <a:ext cx="914400" cy="9144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2286000" y="1905000"/>
                <a:ext cx="0" cy="1524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286000" y="4343400"/>
                <a:ext cx="0" cy="14097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 rot="5400000" flipV="1">
              <a:off x="4983480" y="2255520"/>
              <a:ext cx="0" cy="36576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5400000">
              <a:off x="4160520" y="2712720"/>
              <a:ext cx="3657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6200000" flipV="1">
              <a:off x="4160520" y="2164080"/>
              <a:ext cx="3657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191000" y="1433995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Bond lengthening</a:t>
              </a:r>
              <a:endParaRPr lang="en-US" sz="20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4191000" y="3733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</a:t>
            </a:r>
          </a:p>
          <a:p>
            <a:r>
              <a:rPr lang="en-US" baseline="30000" dirty="0" smtClean="0"/>
              <a:t>1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Excited state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21150" y="1496809"/>
            <a:ext cx="3935536" cy="2187981"/>
            <a:chOff x="152400" y="1393419"/>
            <a:chExt cx="3935536" cy="2187981"/>
          </a:xfrm>
        </p:grpSpPr>
        <p:pic>
          <p:nvPicPr>
            <p:cNvPr id="30" name="Picture 2" descr="C:\Users\Martin Centurion\Desktop\anisotropy 3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393419"/>
              <a:ext cx="3935536" cy="2187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1701163" y="2286001"/>
              <a:ext cx="304800" cy="3048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219200" y="2362200"/>
              <a:ext cx="304800" cy="3048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6269" y="1996028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III</a:t>
              </a:r>
              <a:endParaRPr lang="en-US" sz="2000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08881" y="2132165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IV</a:t>
              </a:r>
              <a:endParaRPr lang="en-US" sz="2000" b="1" dirty="0"/>
            </a:p>
          </p:txBody>
        </p:sp>
        <p:sp>
          <p:nvSpPr>
            <p:cNvPr id="81" name="Oval 2"/>
            <p:cNvSpPr/>
            <p:nvPr/>
          </p:nvSpPr>
          <p:spPr>
            <a:xfrm>
              <a:off x="2667000" y="2227475"/>
              <a:ext cx="304800" cy="3048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955475" y="2244237"/>
              <a:ext cx="45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V</a:t>
              </a:r>
              <a:endParaRPr lang="en-US" sz="2000" b="1" dirty="0"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04" y="3865669"/>
            <a:ext cx="478431" cy="204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93" y="3851717"/>
            <a:ext cx="488935" cy="209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807848"/>
            <a:ext cx="800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09" y="3807848"/>
            <a:ext cx="800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6588" y="3781017"/>
            <a:ext cx="7628632" cy="2795519"/>
            <a:chOff x="959401" y="3883095"/>
            <a:chExt cx="7628632" cy="2795519"/>
          </a:xfrm>
        </p:grpSpPr>
        <p:sp>
          <p:nvSpPr>
            <p:cNvPr id="85" name="TextBox 84"/>
            <p:cNvSpPr txBox="1"/>
            <p:nvPr/>
          </p:nvSpPr>
          <p:spPr>
            <a:xfrm>
              <a:off x="3865376" y="6032283"/>
              <a:ext cx="1802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 point “V”</a:t>
              </a:r>
              <a:endParaRPr lang="en-US" dirty="0"/>
            </a:p>
            <a:p>
              <a:r>
                <a:rPr lang="en-US" altLang="zh-CN" dirty="0" smtClean="0"/>
                <a:t>2.4×10</a:t>
              </a:r>
              <a:r>
                <a:rPr lang="en-US" altLang="zh-CN" baseline="30000" dirty="0" smtClean="0"/>
                <a:t>13</a:t>
              </a:r>
              <a:r>
                <a:rPr lang="en-US" altLang="zh-CN" dirty="0" smtClean="0"/>
                <a:t> </a:t>
              </a:r>
              <a:r>
                <a:rPr lang="en-US" altLang="zh-CN" dirty="0"/>
                <a:t>W/cm</a:t>
              </a:r>
              <a:r>
                <a:rPr lang="en-US" altLang="zh-CN" baseline="30000" dirty="0"/>
                <a:t>2</a:t>
              </a:r>
              <a:endParaRPr lang="en-US" baseline="30000" dirty="0" smtClean="0"/>
            </a:p>
          </p:txBody>
        </p:sp>
        <p:pic>
          <p:nvPicPr>
            <p:cNvPr id="3074" name="Picture 2" descr="C:\Users\Xiaolu\Dropbox\CS2\Figures for Revised Manuscript\256M156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01" y="3926560"/>
              <a:ext cx="2631327" cy="21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3311183" y="3883095"/>
              <a:ext cx="5276850" cy="2181225"/>
              <a:chOff x="609600" y="1326030"/>
              <a:chExt cx="5276850" cy="2181225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1326030"/>
                <a:ext cx="5276850" cy="218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" descr="C:\Users\Xiaolu\Dropbox\CS2\Figures for Revised Manuscript\452M252.tif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359017"/>
                <a:ext cx="2590800" cy="2108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5381" y="1345266"/>
                <a:ext cx="483619" cy="2070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5" name="Picture 3" descr="C:\Users\Xiaolu\Dropbox\CS2\Figures for Revised Manuscript\456M156.t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597" y="3926560"/>
              <a:ext cx="2634297" cy="2145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346837" y="6032283"/>
              <a:ext cx="1802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 point “IV”</a:t>
              </a:r>
              <a:endParaRPr lang="en-US" dirty="0"/>
            </a:p>
            <a:p>
              <a:r>
                <a:rPr lang="en-US" altLang="zh-CN" dirty="0" smtClean="0"/>
                <a:t>1.3×10</a:t>
              </a:r>
              <a:r>
                <a:rPr lang="en-US" altLang="zh-CN" baseline="30000" dirty="0" smtClean="0"/>
                <a:t>13</a:t>
              </a:r>
              <a:r>
                <a:rPr lang="en-US" altLang="zh-CN" dirty="0" smtClean="0"/>
                <a:t> </a:t>
              </a:r>
              <a:r>
                <a:rPr lang="en-US" altLang="zh-CN" dirty="0"/>
                <a:t>W/cm</a:t>
              </a:r>
              <a:r>
                <a:rPr lang="en-US" altLang="zh-CN" baseline="30000" dirty="0"/>
                <a:t>2</a:t>
              </a:r>
              <a:endParaRPr lang="en-US" baseline="30000" dirty="0" smtClean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374738" y="6032283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Ground State Simulation</a:t>
              </a:r>
              <a:endParaRPr lang="en-US" baseline="30000" dirty="0" smtClean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38" y="3733800"/>
            <a:ext cx="351314" cy="213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84" y="3510248"/>
            <a:ext cx="518160" cy="236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80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23" name="Group 9"/>
          <p:cNvGrpSpPr/>
          <p:nvPr/>
        </p:nvGrpSpPr>
        <p:grpSpPr>
          <a:xfrm>
            <a:off x="4892677" y="1646636"/>
            <a:ext cx="2133600" cy="1537805"/>
            <a:chOff x="4191000" y="1433995"/>
            <a:chExt cx="2133600" cy="1537805"/>
          </a:xfrm>
        </p:grpSpPr>
        <p:grpSp>
          <p:nvGrpSpPr>
            <p:cNvPr id="24" name="Group 54"/>
            <p:cNvGrpSpPr>
              <a:grpSpLocks noChangeAspect="1"/>
            </p:cNvGrpSpPr>
            <p:nvPr/>
          </p:nvGrpSpPr>
          <p:grpSpPr>
            <a:xfrm>
              <a:off x="4419600" y="1981200"/>
              <a:ext cx="182880" cy="914400"/>
              <a:chOff x="1828800" y="1600200"/>
              <a:chExt cx="914400" cy="4572000"/>
            </a:xfrm>
          </p:grpSpPr>
          <p:sp>
            <p:nvSpPr>
              <p:cNvPr id="36" name="Oval 55"/>
              <p:cNvSpPr/>
              <p:nvPr/>
            </p:nvSpPr>
            <p:spPr>
              <a:xfrm>
                <a:off x="1828800" y="52578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56"/>
              <p:cNvSpPr/>
              <p:nvPr/>
            </p:nvSpPr>
            <p:spPr>
              <a:xfrm>
                <a:off x="1828800" y="16002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57"/>
              <p:cNvSpPr/>
              <p:nvPr/>
            </p:nvSpPr>
            <p:spPr>
              <a:xfrm>
                <a:off x="1828800" y="3429000"/>
                <a:ext cx="914400" cy="9144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58"/>
              <p:cNvCxnSpPr/>
              <p:nvPr/>
            </p:nvCxnSpPr>
            <p:spPr>
              <a:xfrm>
                <a:off x="2286000" y="2514600"/>
                <a:ext cx="0" cy="914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62"/>
              <p:cNvCxnSpPr/>
              <p:nvPr/>
            </p:nvCxnSpPr>
            <p:spPr>
              <a:xfrm>
                <a:off x="2286000" y="4343400"/>
                <a:ext cx="0" cy="914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8"/>
            <p:cNvGrpSpPr>
              <a:grpSpLocks noChangeAspect="1"/>
            </p:cNvGrpSpPr>
            <p:nvPr/>
          </p:nvGrpSpPr>
          <p:grpSpPr>
            <a:xfrm>
              <a:off x="5410200" y="1828814"/>
              <a:ext cx="182880" cy="1142986"/>
              <a:chOff x="1828800" y="990600"/>
              <a:chExt cx="914400" cy="5715000"/>
            </a:xfrm>
          </p:grpSpPr>
          <p:sp>
            <p:nvSpPr>
              <p:cNvPr id="31" name="Oval 31"/>
              <p:cNvSpPr/>
              <p:nvPr/>
            </p:nvSpPr>
            <p:spPr>
              <a:xfrm>
                <a:off x="1828800" y="57912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2"/>
              <p:cNvSpPr/>
              <p:nvPr/>
            </p:nvSpPr>
            <p:spPr>
              <a:xfrm>
                <a:off x="1828800" y="9906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3"/>
              <p:cNvSpPr/>
              <p:nvPr/>
            </p:nvSpPr>
            <p:spPr>
              <a:xfrm>
                <a:off x="1828800" y="3429000"/>
                <a:ext cx="914400" cy="9144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4"/>
              <p:cNvCxnSpPr/>
              <p:nvPr/>
            </p:nvCxnSpPr>
            <p:spPr>
              <a:xfrm>
                <a:off x="2286000" y="1905000"/>
                <a:ext cx="0" cy="15240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5"/>
              <p:cNvCxnSpPr/>
              <p:nvPr/>
            </p:nvCxnSpPr>
            <p:spPr>
              <a:xfrm>
                <a:off x="2286000" y="4343400"/>
                <a:ext cx="0" cy="14097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49"/>
            <p:cNvCxnSpPr/>
            <p:nvPr/>
          </p:nvCxnSpPr>
          <p:spPr>
            <a:xfrm rot="5400000" flipV="1">
              <a:off x="4983480" y="2255520"/>
              <a:ext cx="0" cy="36576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67"/>
            <p:cNvCxnSpPr/>
            <p:nvPr/>
          </p:nvCxnSpPr>
          <p:spPr>
            <a:xfrm rot="5400000">
              <a:off x="4160520" y="2712720"/>
              <a:ext cx="3657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68"/>
            <p:cNvCxnSpPr/>
            <p:nvPr/>
          </p:nvCxnSpPr>
          <p:spPr>
            <a:xfrm rot="16200000" flipV="1">
              <a:off x="4160520" y="2164080"/>
              <a:ext cx="3657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191000" y="1433995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Bond lengthening</a:t>
              </a:r>
              <a:endParaRPr lang="en-US" sz="2000" dirty="0"/>
            </a:p>
          </p:txBody>
        </p:sp>
      </p:grpSp>
      <p:grpSp>
        <p:nvGrpSpPr>
          <p:cNvPr id="41" name="Group 4"/>
          <p:cNvGrpSpPr/>
          <p:nvPr/>
        </p:nvGrpSpPr>
        <p:grpSpPr>
          <a:xfrm>
            <a:off x="7166878" y="1649522"/>
            <a:ext cx="2133600" cy="1502841"/>
            <a:chOff x="6515100" y="3322434"/>
            <a:chExt cx="2133600" cy="1502841"/>
          </a:xfrm>
        </p:grpSpPr>
        <p:grpSp>
          <p:nvGrpSpPr>
            <p:cNvPr id="42" name="Group 36"/>
            <p:cNvGrpSpPr>
              <a:grpSpLocks noChangeAspect="1"/>
            </p:cNvGrpSpPr>
            <p:nvPr/>
          </p:nvGrpSpPr>
          <p:grpSpPr>
            <a:xfrm>
              <a:off x="6667500" y="3880395"/>
              <a:ext cx="182880" cy="914400"/>
              <a:chOff x="1828800" y="1600200"/>
              <a:chExt cx="914400" cy="4572000"/>
            </a:xfrm>
          </p:grpSpPr>
          <p:sp>
            <p:nvSpPr>
              <p:cNvPr id="49" name="Oval 37"/>
              <p:cNvSpPr/>
              <p:nvPr/>
            </p:nvSpPr>
            <p:spPr>
              <a:xfrm>
                <a:off x="1828800" y="52578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38"/>
              <p:cNvSpPr/>
              <p:nvPr/>
            </p:nvSpPr>
            <p:spPr>
              <a:xfrm>
                <a:off x="1828800" y="1600200"/>
                <a:ext cx="914400" cy="9144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39"/>
              <p:cNvSpPr/>
              <p:nvPr/>
            </p:nvSpPr>
            <p:spPr>
              <a:xfrm>
                <a:off x="1828800" y="3429000"/>
                <a:ext cx="914400" cy="9144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40"/>
              <p:cNvCxnSpPr/>
              <p:nvPr/>
            </p:nvCxnSpPr>
            <p:spPr>
              <a:xfrm>
                <a:off x="2286000" y="2514600"/>
                <a:ext cx="0" cy="914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41"/>
              <p:cNvCxnSpPr/>
              <p:nvPr/>
            </p:nvCxnSpPr>
            <p:spPr>
              <a:xfrm>
                <a:off x="2286000" y="4343400"/>
                <a:ext cx="0" cy="91440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2"/>
            <p:cNvGrpSpPr>
              <a:grpSpLocks noChangeAspect="1"/>
            </p:cNvGrpSpPr>
            <p:nvPr/>
          </p:nvGrpSpPr>
          <p:grpSpPr>
            <a:xfrm>
              <a:off x="7854315" y="4276635"/>
              <a:ext cx="182880" cy="548640"/>
              <a:chOff x="5730240" y="4465320"/>
              <a:chExt cx="365760" cy="1097280"/>
            </a:xfrm>
          </p:grpSpPr>
          <p:sp>
            <p:nvSpPr>
              <p:cNvPr id="46" name="Oval 44"/>
              <p:cNvSpPr/>
              <p:nvPr/>
            </p:nvSpPr>
            <p:spPr>
              <a:xfrm>
                <a:off x="5730240" y="5196840"/>
                <a:ext cx="365760" cy="36576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730240" y="4465320"/>
                <a:ext cx="365760" cy="36576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431800" h="431800"/>
                <a:bevelB w="431800" h="431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8"/>
              <p:cNvCxnSpPr/>
              <p:nvPr/>
            </p:nvCxnSpPr>
            <p:spPr>
              <a:xfrm>
                <a:off x="5913120" y="4831080"/>
                <a:ext cx="0" cy="3657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50"/>
            <p:cNvCxnSpPr/>
            <p:nvPr/>
          </p:nvCxnSpPr>
          <p:spPr>
            <a:xfrm rot="5400000" flipV="1">
              <a:off x="7292340" y="4126140"/>
              <a:ext cx="0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515100" y="3322434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Dissociation</a:t>
              </a:r>
              <a:endParaRPr lang="en-US" sz="2000" dirty="0"/>
            </a:p>
          </p:txBody>
        </p:sp>
      </p:grpSp>
      <p:sp>
        <p:nvSpPr>
          <p:cNvPr id="54" name="Oval 3"/>
          <p:cNvSpPr/>
          <p:nvPr/>
        </p:nvSpPr>
        <p:spPr>
          <a:xfrm>
            <a:off x="3124200" y="1621713"/>
            <a:ext cx="685800" cy="609600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143000" y="1219200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3276600" y="1219200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791632"/>
              </p:ext>
            </p:extLst>
          </p:nvPr>
        </p:nvGraphicFramePr>
        <p:xfrm>
          <a:off x="818674" y="3810000"/>
          <a:ext cx="7106126" cy="144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0"/>
                <a:gridCol w="1974526"/>
                <a:gridCol w="2159800"/>
              </a:tblGrid>
              <a:tr h="28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C-S Distance (Å)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S-S Distance (Å)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91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Expected Interatomic Distances for Ground State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1.553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3.105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Data Point “</a:t>
                      </a:r>
                      <a:r>
                        <a:rPr lang="en-US" sz="1800" kern="100" dirty="0" smtClean="0">
                          <a:effectLst/>
                        </a:rPr>
                        <a:t>IV”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1.52±0.03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3.27±0.03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Data Point </a:t>
                      </a:r>
                      <a:r>
                        <a:rPr lang="en-US" sz="1800" kern="100" dirty="0" smtClean="0">
                          <a:effectLst/>
                        </a:rPr>
                        <a:t>“V”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1.55±0.03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3.31±0.03</a:t>
                      </a:r>
                      <a:endParaRPr lang="zh-CN" sz="1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7" name="Title 5"/>
          <p:cNvSpPr>
            <a:spLocks noGrp="1"/>
          </p:cNvSpPr>
          <p:nvPr>
            <p:ph type="title"/>
          </p:nvPr>
        </p:nvSpPr>
        <p:spPr>
          <a:xfrm>
            <a:off x="1659255" y="24684"/>
            <a:ext cx="6858000" cy="96591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Structural changes</a:t>
            </a:r>
            <a:r>
              <a:rPr lang="en-US" sz="3200" dirty="0"/>
              <a:t> </a:t>
            </a:r>
            <a:r>
              <a:rPr lang="en-US" sz="3200" dirty="0" smtClean="0"/>
              <a:t>at </a:t>
            </a:r>
            <a:r>
              <a:rPr lang="en-US" sz="3200" dirty="0"/>
              <a:t>h</a:t>
            </a:r>
            <a:r>
              <a:rPr lang="en-US" sz="3200" dirty="0" smtClean="0"/>
              <a:t>igh intensity</a:t>
            </a:r>
            <a:endParaRPr lang="en-US" sz="3200" dirty="0"/>
          </a:p>
        </p:txBody>
      </p:sp>
      <p:pic>
        <p:nvPicPr>
          <p:cNvPr id="58" name="Picture 2" descr="C:\Users\Xiaolu\Dropbox\CS2\Figures for Revised Manuscript\256M15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" y="1530861"/>
            <a:ext cx="2631327" cy="21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Xiaolu\Dropbox\CS2\Figures for Revised Manuscript\456M15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51" y="1522897"/>
            <a:ext cx="2634297" cy="214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3"/>
          <p:cNvSpPr/>
          <p:nvPr/>
        </p:nvSpPr>
        <p:spPr>
          <a:xfrm>
            <a:off x="3091756" y="1736655"/>
            <a:ext cx="685800" cy="609600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2" y="1263826"/>
            <a:ext cx="466086" cy="231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33400" y="5410200"/>
                <a:ext cx="8305800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Bond lengthening and dissociation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𝐼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1.2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/>
                        <a:ea typeface="Cambria Math"/>
                      </a:rPr>
                      <m:t>𝑊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𝑐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 structural changes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𝐼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&lt;9×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12</m:t>
                        </m:r>
                      </m:sup>
                    </m:sSup>
                    <m:r>
                      <a:rPr lang="en-US" sz="2400" i="1">
                        <a:latin typeface="Cambria Math"/>
                        <a:ea typeface="Cambria Math"/>
                      </a:rPr>
                      <m:t>𝑊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𝑐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410200"/>
                <a:ext cx="8305800" cy="907941"/>
              </a:xfrm>
              <a:prstGeom prst="rect">
                <a:avLst/>
              </a:prstGeom>
              <a:blipFill rotWithShape="1">
                <a:blip r:embed="rId5"/>
                <a:stretch>
                  <a:fillRect l="-1028" t="-5405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38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798320"/>
            <a:ext cx="78486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Diffraction from aligned molecules: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3D molecular images with sub-Angstrom resolution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Imaging of transient structures: Molecules in intense laser fields.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New sources for femtosecond resolution and high current.</a:t>
            </a:r>
          </a:p>
          <a:p>
            <a:pPr>
              <a:spcAft>
                <a:spcPts val="1200"/>
              </a:spcAft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47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Gas-phase UED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373345"/>
              </p:ext>
            </p:extLst>
          </p:nvPr>
        </p:nvGraphicFramePr>
        <p:xfrm>
          <a:off x="228599" y="1828800"/>
          <a:ext cx="868680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201"/>
                <a:gridCol w="884767"/>
                <a:gridCol w="1126067"/>
                <a:gridCol w="1286933"/>
                <a:gridCol w="1126067"/>
                <a:gridCol w="1773766"/>
                <a:gridCol w="1524001"/>
              </a:tblGrid>
              <a:tr h="4114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SETUP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Avg</a:t>
                      </a:r>
                      <a:r>
                        <a:rPr lang="en-US" sz="2000" dirty="0" smtClean="0"/>
                        <a:t> Beam Current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Pulse duration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GVM Compensation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Status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UNL-1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 </a:t>
                      </a:r>
                      <a:r>
                        <a:rPr lang="en-US" sz="2000" dirty="0" err="1" smtClean="0"/>
                        <a:t>keV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</a:t>
                      </a:r>
                      <a:r>
                        <a:rPr lang="en-US" sz="2000" baseline="30000" dirty="0" smtClean="0"/>
                        <a:t>7</a:t>
                      </a:r>
                      <a:r>
                        <a:rPr lang="en-US" sz="2000" dirty="0" smtClean="0"/>
                        <a:t> e/s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500 fs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None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 operation (2012)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UNL-2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DC+RF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 </a:t>
                      </a:r>
                      <a:r>
                        <a:rPr lang="en-US" sz="2000" dirty="0" err="1" smtClean="0"/>
                        <a:t>keV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</a:t>
                      </a:r>
                      <a:r>
                        <a:rPr lang="en-US" sz="2000" baseline="30000" dirty="0" smtClean="0"/>
                        <a:t>9</a:t>
                      </a:r>
                      <a:r>
                        <a:rPr lang="en-US" sz="2000" dirty="0" smtClean="0"/>
                        <a:t> e/s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 fs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Tilted</a:t>
                      </a:r>
                      <a:r>
                        <a:rPr lang="en-US" sz="2000" baseline="0" dirty="0" smtClean="0"/>
                        <a:t> laser pulse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Pulse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charact</a:t>
                      </a:r>
                      <a:r>
                        <a:rPr lang="en-US" sz="2000" baseline="0" dirty="0" smtClean="0"/>
                        <a:t>. ongoing.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SLAC*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RF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2-5 MeV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3x10</a:t>
                      </a:r>
                      <a:r>
                        <a:rPr lang="en-US" sz="2000" baseline="30000" dirty="0" smtClean="0"/>
                        <a:t>7</a:t>
                      </a:r>
                      <a:r>
                        <a:rPr lang="en-US" sz="2000" dirty="0" smtClean="0"/>
                        <a:t> e/s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100 </a:t>
                      </a:r>
                      <a:r>
                        <a:rPr lang="en-US" sz="2000" dirty="0" smtClean="0"/>
                        <a:t>fs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Relativistic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Experiments in</a:t>
                      </a:r>
                      <a:r>
                        <a:rPr lang="en-US" sz="2000" baseline="0" dirty="0" smtClean="0"/>
                        <a:t> progress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5410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*SLAC </a:t>
            </a:r>
            <a:r>
              <a:rPr lang="en-US" sz="2000" dirty="0"/>
              <a:t>– PULSE – UNL collaboration (</a:t>
            </a:r>
            <a:r>
              <a:rPr lang="en-US" sz="2000" dirty="0" err="1"/>
              <a:t>Xijie</a:t>
            </a:r>
            <a:r>
              <a:rPr lang="en-US" sz="2000" dirty="0"/>
              <a:t> Wang, Renkai Li, Markus </a:t>
            </a:r>
            <a:r>
              <a:rPr lang="en-US" sz="2000" dirty="0" smtClean="0"/>
              <a:t>Guehr + many others and our group at UNL).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04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RF Pulse Compressor at UNL</a:t>
            </a:r>
            <a:endParaRPr lang="en-US" dirty="0"/>
          </a:p>
        </p:txBody>
      </p:sp>
      <p:pic>
        <p:nvPicPr>
          <p:cNvPr id="10" name="Picture 9" descr="C:\Users\Martin Centurion\Desktop\New gun\DSCN04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1489" b="19592"/>
          <a:stretch/>
        </p:blipFill>
        <p:spPr bwMode="auto">
          <a:xfrm flipH="1">
            <a:off x="152400" y="1530849"/>
            <a:ext cx="4571774" cy="259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2" descr="C:\Users\Centurion\Downloads\DSCN0523.JPG"/>
          <p:cNvPicPr>
            <a:picLocks noChangeAspect="1" noChangeArrowheads="1"/>
          </p:cNvPicPr>
          <p:nvPr/>
        </p:nvPicPr>
        <p:blipFill rotWithShape="1">
          <a:blip r:embed="rId3" cstate="print"/>
          <a:srcRect t="8609" b="12531"/>
          <a:stretch/>
        </p:blipFill>
        <p:spPr bwMode="auto">
          <a:xfrm>
            <a:off x="4267200" y="4130211"/>
            <a:ext cx="4389120" cy="2595938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609600" y="2667000"/>
            <a:ext cx="914400" cy="19050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354" y="4571998"/>
            <a:ext cx="108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100 kV DC Gun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05000" y="2819400"/>
            <a:ext cx="304800" cy="1637615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57400" y="2830530"/>
            <a:ext cx="1232358" cy="166527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71600" y="4512067"/>
            <a:ext cx="111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Solenoid lenses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89758" y="2958216"/>
            <a:ext cx="411394" cy="149879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18371" y="4572000"/>
            <a:ext cx="1244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Deflector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038600" y="1720334"/>
            <a:ext cx="838200" cy="123788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53000" y="1530849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RF Cavity</a:t>
            </a:r>
            <a:endParaRPr lang="en-US" sz="20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875020" y="3962400"/>
            <a:ext cx="830580" cy="117973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077200" y="3962400"/>
            <a:ext cx="472440" cy="144643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62851" y="3254514"/>
            <a:ext cx="134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Target Chamber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7620000" y="3265557"/>
            <a:ext cx="134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Detector Chamber</a:t>
            </a:r>
            <a:endParaRPr lang="en-US" sz="2000" dirty="0"/>
          </a:p>
        </p:txBody>
      </p:sp>
      <p:pic>
        <p:nvPicPr>
          <p:cNvPr id="105474" name="Picture 2" descr="Inline 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40" y="1828800"/>
            <a:ext cx="1645920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781800" y="1447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</a:rPr>
              <a:t> e/pulse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3971" y="1447800"/>
            <a:ext cx="2082829" cy="1806714"/>
          </a:xfrm>
          <a:prstGeom prst="rect">
            <a:avLst/>
          </a:prstGeom>
          <a:noFill/>
          <a:ln w="38100" cmpd="dbl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78240" y="5458704"/>
            <a:ext cx="350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Currently measuring pulse duration and stability.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91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Gas Phase UED at SLAC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7" b="11700"/>
          <a:stretch/>
        </p:blipFill>
        <p:spPr>
          <a:xfrm>
            <a:off x="4038600" y="3886200"/>
            <a:ext cx="4754880" cy="2645334"/>
          </a:xfrm>
          <a:prstGeom prst="rect">
            <a:avLst/>
          </a:prstGeom>
        </p:spPr>
      </p:pic>
      <p:pic>
        <p:nvPicPr>
          <p:cNvPr id="6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9" y="1371600"/>
            <a:ext cx="4745737" cy="300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1600200"/>
            <a:ext cx="350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static GED patterns recorded. </a:t>
            </a:r>
            <a:endParaRPr lang="en-US" sz="2400" dirty="0"/>
          </a:p>
          <a:p>
            <a:r>
              <a:rPr lang="en-US" sz="2400" dirty="0" smtClean="0"/>
              <a:t>Time resolved experiments coming soon.</a:t>
            </a:r>
            <a:endParaRPr lang="en-US" sz="2400" dirty="0"/>
          </a:p>
        </p:txBody>
      </p:sp>
      <p:pic>
        <p:nvPicPr>
          <p:cNvPr id="7" name="Picture 6" descr="C:\Users\Xiaolu\Documents\MATLAB\SLAC UED\1D sM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3007"/>
            <a:ext cx="310896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676400"/>
            <a:ext cx="8534400" cy="250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3D imaging is possible with laser-aligned molecules. Molecules can be probed in a field free environment.</a:t>
            </a: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Imaging of molecular dynamics of CS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under high intensity.</a:t>
            </a:r>
          </a:p>
          <a:p>
            <a:pPr marL="342900" indent="-342900">
              <a:lnSpc>
                <a:spcPct val="114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Improved spatial and temporal resolution will be available with new sources.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36134" y="5187635"/>
            <a:ext cx="761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This work was supported by the supported by the U.S. Department of Energy (DOE), Office of Science, Basic Energy Sciences (BES) under Grant # </a:t>
            </a:r>
            <a:r>
              <a:rPr lang="en-US" i="1" dirty="0" smtClean="0"/>
              <a:t>DE-SC0003931 and by </a:t>
            </a:r>
            <a:r>
              <a:rPr lang="en-US" i="1" dirty="0"/>
              <a:t>the Air Force Office of Scientific Research, Ultrashort Pulse Laser Matter Interaction program, under grant # FA9550-12-1-0149..</a:t>
            </a:r>
          </a:p>
        </p:txBody>
      </p:sp>
      <p:pic>
        <p:nvPicPr>
          <p:cNvPr id="105474" name="Picture 2" descr="http://physics.unl.edu/~mcenturion/funding/doe_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76800"/>
            <a:ext cx="883920" cy="8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http://physics.unl.edu/%7Emcenturion/funding/AFOSR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914400" cy="9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43000" y="762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Ultrafast Molecular Dynamics Group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081510"/>
            <a:ext cx="4343400" cy="269304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Group Members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Jie</a:t>
            </a:r>
            <a:r>
              <a:rPr lang="en-US" sz="2400" dirty="0" smtClean="0"/>
              <a:t> Yang (grad)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Omid</a:t>
            </a:r>
            <a:r>
              <a:rPr lang="en-US" sz="2400" dirty="0" smtClean="0"/>
              <a:t> </a:t>
            </a:r>
            <a:r>
              <a:rPr lang="en-US" sz="2400" dirty="0" err="1" smtClean="0"/>
              <a:t>Zandi</a:t>
            </a:r>
            <a:r>
              <a:rPr lang="en-US" sz="2400" dirty="0" smtClean="0"/>
              <a:t> (grad)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Kyle Wilkin (grad)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Matthew Robinson (postdoc)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Alice DeSimone (postdoc)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042279"/>
            <a:ext cx="4038600" cy="269304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Collaborators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Vinod </a:t>
            </a:r>
            <a:r>
              <a:rPr lang="en-US" sz="2400" dirty="0" err="1" smtClean="0"/>
              <a:t>Kumarappan</a:t>
            </a:r>
            <a:r>
              <a:rPr lang="en-US" sz="2400" dirty="0" smtClean="0"/>
              <a:t> (KSU).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Cornelis</a:t>
            </a:r>
            <a:r>
              <a:rPr lang="en-US" sz="2400" dirty="0" smtClean="0"/>
              <a:t> Uiterwaal (UNL).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Xijie</a:t>
            </a:r>
            <a:r>
              <a:rPr lang="en-US" sz="2400" dirty="0" smtClean="0"/>
              <a:t> Wang (SLAC)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Renkai Li (SLAC)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Markus Guehr (PULSE)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37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Gas Electron Diffraction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1676400"/>
            <a:ext cx="73914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Advantages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High scattering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High spatial resolution.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Compact setup.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b="1" dirty="0" smtClean="0"/>
              <a:t>Limited by the random orientation of molecules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1D Information.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Structure is retrieved by iteratively comparing the data with a theoretical model.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Low contrast.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  <p:pic>
        <p:nvPicPr>
          <p:cNvPr id="103426" name="Picture 2" descr="C:\FILES\DATA\Conferences\DOE_ContractorsMeeting2012\green, random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3046651" cy="22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9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96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6858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Ultrafast Gas Electron Diffraction</a:t>
            </a:r>
            <a:br>
              <a:rPr lang="en-US" sz="2800" dirty="0" smtClean="0"/>
            </a:br>
            <a:r>
              <a:rPr lang="en-US" sz="2800" dirty="0" smtClean="0"/>
              <a:t>Background</a:t>
            </a:r>
          </a:p>
        </p:txBody>
      </p:sp>
      <p:sp>
        <p:nvSpPr>
          <p:cNvPr id="3088" name="Text Box 198"/>
          <p:cNvSpPr txBox="1">
            <a:spLocks noChangeArrowheads="1"/>
          </p:cNvSpPr>
          <p:nvPr/>
        </p:nvSpPr>
        <p:spPr bwMode="auto">
          <a:xfrm>
            <a:off x="609600" y="2667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3089" name="Text Box 199"/>
          <p:cNvSpPr txBox="1">
            <a:spLocks noChangeArrowheads="1"/>
          </p:cNvSpPr>
          <p:nvPr/>
        </p:nvSpPr>
        <p:spPr bwMode="auto">
          <a:xfrm>
            <a:off x="2819400" y="5562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4500771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Direct Imaging of </a:t>
            </a:r>
            <a:r>
              <a:rPr lang="en-US" sz="1600" b="1" i="1" dirty="0" smtClean="0"/>
              <a:t>Transient Molecular </a:t>
            </a:r>
            <a:r>
              <a:rPr lang="en-US" sz="1600" b="1" i="1" dirty="0"/>
              <a:t>Structures </a:t>
            </a:r>
            <a:r>
              <a:rPr lang="en-US" sz="1600" b="1" i="1" dirty="0" smtClean="0"/>
              <a:t>with Ultrafast Diffraction</a:t>
            </a:r>
            <a:r>
              <a:rPr lang="en-US" sz="1600" dirty="0" smtClean="0"/>
              <a:t>, H. </a:t>
            </a:r>
            <a:r>
              <a:rPr lang="en-US" sz="1600" dirty="0" err="1"/>
              <a:t>Ihee</a:t>
            </a:r>
            <a:r>
              <a:rPr lang="en-US" sz="1600" dirty="0"/>
              <a:t>, </a:t>
            </a:r>
            <a:r>
              <a:rPr lang="en-US" sz="1600" dirty="0" smtClean="0"/>
              <a:t>V.A</a:t>
            </a:r>
            <a:r>
              <a:rPr lang="en-US" sz="1600" dirty="0"/>
              <a:t>. </a:t>
            </a:r>
            <a:r>
              <a:rPr lang="en-US" sz="1600" dirty="0" err="1"/>
              <a:t>Lobastov</a:t>
            </a:r>
            <a:r>
              <a:rPr lang="en-US" sz="1600" dirty="0"/>
              <a:t>, </a:t>
            </a:r>
            <a:r>
              <a:rPr lang="en-US" sz="1600" dirty="0" smtClean="0"/>
              <a:t>U.M</a:t>
            </a:r>
            <a:r>
              <a:rPr lang="en-US" sz="1600" dirty="0"/>
              <a:t>. </a:t>
            </a:r>
            <a:r>
              <a:rPr lang="en-US" sz="1600" dirty="0" smtClean="0"/>
              <a:t>Gomez, B.M</a:t>
            </a:r>
            <a:r>
              <a:rPr lang="en-US" sz="1600" dirty="0"/>
              <a:t>. Goodson, </a:t>
            </a:r>
            <a:r>
              <a:rPr lang="en-US" sz="1600" dirty="0" smtClean="0"/>
              <a:t>R. Srinivasan</a:t>
            </a:r>
            <a:r>
              <a:rPr lang="en-US" sz="1600" dirty="0"/>
              <a:t>, </a:t>
            </a:r>
            <a:r>
              <a:rPr lang="en-US" sz="1600" dirty="0" smtClean="0"/>
              <a:t>C.Y. </a:t>
            </a:r>
            <a:r>
              <a:rPr lang="en-US" sz="1600" dirty="0" err="1" smtClean="0"/>
              <a:t>Ruan</a:t>
            </a:r>
            <a:r>
              <a:rPr lang="en-US" sz="1600" dirty="0" smtClean="0"/>
              <a:t>, A. </a:t>
            </a:r>
            <a:r>
              <a:rPr lang="en-US" sz="1600" dirty="0"/>
              <a:t>H. </a:t>
            </a:r>
            <a:r>
              <a:rPr lang="en-US" sz="1600" dirty="0" err="1" smtClean="0"/>
              <a:t>Zewail</a:t>
            </a:r>
            <a:r>
              <a:rPr lang="en-US" sz="1600" dirty="0" smtClean="0"/>
              <a:t>, Science 291, 458 (2001).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Ultrafast Electron Diffraction (UED). A New Development for the 4D Determination of Transient Molecular </a:t>
            </a:r>
            <a:r>
              <a:rPr lang="en-US" sz="1600" i="1" dirty="0" smtClean="0"/>
              <a:t>Structures R. Srinivasan</a:t>
            </a:r>
            <a:r>
              <a:rPr lang="en-US" sz="1600" dirty="0"/>
              <a:t>, </a:t>
            </a:r>
            <a:r>
              <a:rPr lang="en-US" sz="1600" dirty="0" smtClean="0"/>
              <a:t>V. </a:t>
            </a:r>
            <a:r>
              <a:rPr lang="en-US" sz="1600" dirty="0"/>
              <a:t>A. </a:t>
            </a:r>
            <a:r>
              <a:rPr lang="en-US" sz="1600" dirty="0" err="1"/>
              <a:t>Lobastov</a:t>
            </a:r>
            <a:r>
              <a:rPr lang="en-US" sz="1600" dirty="0"/>
              <a:t>, </a:t>
            </a:r>
            <a:r>
              <a:rPr lang="en-US" sz="1600" dirty="0" smtClean="0"/>
              <a:t>C.Y. </a:t>
            </a:r>
            <a:r>
              <a:rPr lang="en-US" sz="1600" dirty="0" err="1"/>
              <a:t>Ruan</a:t>
            </a:r>
            <a:r>
              <a:rPr lang="en-US" sz="1600" dirty="0"/>
              <a:t>, </a:t>
            </a:r>
            <a:r>
              <a:rPr lang="en-US" sz="1600" dirty="0" smtClean="0"/>
              <a:t>A.H</a:t>
            </a:r>
            <a:r>
              <a:rPr lang="en-US" sz="1600" dirty="0"/>
              <a:t>. </a:t>
            </a:r>
            <a:r>
              <a:rPr lang="en-US" sz="1600" dirty="0" err="1" smtClean="0"/>
              <a:t>Zewail</a:t>
            </a:r>
            <a:r>
              <a:rPr lang="en-US" sz="1600" dirty="0" smtClean="0"/>
              <a:t>, </a:t>
            </a:r>
            <a:r>
              <a:rPr lang="en-US" sz="1600" dirty="0" err="1" smtClean="0"/>
              <a:t>Helv</a:t>
            </a:r>
            <a:r>
              <a:rPr lang="en-US" sz="1600" dirty="0" smtClean="0"/>
              <a:t>. Chem. Act. 86, 1763 (2003).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Ultrafast Diffraction Imaging of the </a:t>
            </a:r>
            <a:r>
              <a:rPr lang="en-US" sz="1600" i="1" dirty="0" err="1"/>
              <a:t>Electrocyclic</a:t>
            </a:r>
            <a:r>
              <a:rPr lang="en-US" sz="1600" i="1" dirty="0"/>
              <a:t> Ring-Opening Reaction of </a:t>
            </a:r>
            <a:r>
              <a:rPr lang="en-US" sz="1600" i="1" dirty="0" smtClean="0"/>
              <a:t>1,3-Cyclohexadiene, </a:t>
            </a:r>
            <a:r>
              <a:rPr lang="en-US" sz="1600" dirty="0" smtClean="0"/>
              <a:t>R.C</a:t>
            </a:r>
            <a:r>
              <a:rPr lang="en-US" sz="1600" dirty="0"/>
              <a:t>. </a:t>
            </a:r>
            <a:r>
              <a:rPr lang="en-US" sz="1600" dirty="0" err="1" smtClean="0"/>
              <a:t>Dudek</a:t>
            </a:r>
            <a:r>
              <a:rPr lang="en-US" sz="1600" dirty="0" smtClean="0"/>
              <a:t>, P.M</a:t>
            </a:r>
            <a:r>
              <a:rPr lang="en-US" sz="1600" dirty="0"/>
              <a:t>. Weber </a:t>
            </a:r>
            <a:r>
              <a:rPr lang="en-US" sz="1600" dirty="0" smtClean="0"/>
              <a:t>, J</a:t>
            </a:r>
            <a:r>
              <a:rPr lang="en-US" sz="1600" dirty="0"/>
              <a:t>. Phys. Chem. A, </a:t>
            </a:r>
            <a:r>
              <a:rPr lang="en-US" sz="1600" dirty="0" smtClean="0"/>
              <a:t>105, 4167 (2001).</a:t>
            </a:r>
            <a:endParaRPr lang="en-US" sz="1600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0" y="1964561"/>
            <a:ext cx="1463040" cy="23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79728"/>
            <a:ext cx="2727960" cy="13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824101"/>
            <a:ext cx="2103120" cy="205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1459468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 pattern of C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1981906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Radial distribution function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1371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interatomic distances 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times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19200" y="0"/>
            <a:ext cx="6858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Diffraction from Aligned Molecules – Previous Work</a:t>
            </a:r>
            <a:endParaRPr lang="en-US" sz="2800" dirty="0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6"/>
          <a:stretch/>
        </p:blipFill>
        <p:spPr bwMode="auto">
          <a:xfrm>
            <a:off x="6096000" y="4114800"/>
            <a:ext cx="2295053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00" y="1739452"/>
            <a:ext cx="3988853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600" y="4038600"/>
            <a:ext cx="47832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Selective </a:t>
            </a:r>
            <a:r>
              <a:rPr lang="en-US" sz="2400" dirty="0"/>
              <a:t>a</a:t>
            </a:r>
            <a:r>
              <a:rPr lang="en-US" sz="2400" dirty="0" smtClean="0"/>
              <a:t>lignment by dissociation (3 </a:t>
            </a:r>
            <a:r>
              <a:rPr lang="en-US" sz="2400" dirty="0" err="1" smtClean="0"/>
              <a:t>ps</a:t>
            </a:r>
            <a:r>
              <a:rPr lang="en-US" sz="2400" dirty="0" smtClean="0"/>
              <a:t> pulses)</a:t>
            </a:r>
          </a:p>
          <a:p>
            <a:endParaRPr lang="en-US" dirty="0" smtClean="0"/>
          </a:p>
          <a:p>
            <a:r>
              <a:rPr lang="en-US" dirty="0" smtClean="0"/>
              <a:t>Time-resolved Electron Diffraction from Selectively Aligned Molecules</a:t>
            </a:r>
          </a:p>
          <a:p>
            <a:r>
              <a:rPr lang="en-US" sz="1600" dirty="0" smtClean="0"/>
              <a:t>P</a:t>
            </a:r>
            <a:r>
              <a:rPr lang="en-US" sz="1600" dirty="0"/>
              <a:t>. </a:t>
            </a:r>
            <a:r>
              <a:rPr lang="en-US" sz="1600" dirty="0" err="1"/>
              <a:t>Reckenthaeler</a:t>
            </a:r>
            <a:r>
              <a:rPr lang="en-US" sz="1600" dirty="0"/>
              <a:t>, M. Centurion, W. Fuss, S. A. </a:t>
            </a:r>
            <a:r>
              <a:rPr lang="en-US" sz="1600" dirty="0" err="1"/>
              <a:t>Trushin</a:t>
            </a:r>
            <a:r>
              <a:rPr lang="en-US" sz="1600" dirty="0"/>
              <a:t>, F. </a:t>
            </a:r>
            <a:r>
              <a:rPr lang="en-US" sz="1600" dirty="0" err="1"/>
              <a:t>Krausz</a:t>
            </a:r>
            <a:r>
              <a:rPr lang="en-US" sz="1600" dirty="0"/>
              <a:t> and E. E. </a:t>
            </a:r>
            <a:r>
              <a:rPr lang="en-US" sz="1600" dirty="0" smtClean="0"/>
              <a:t>Fill,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102, 213001 (2009).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739452"/>
            <a:ext cx="46896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Adiabatic Alignment (7 ns pulses)</a:t>
            </a:r>
          </a:p>
          <a:p>
            <a:endParaRPr lang="en-US" i="1" dirty="0" smtClean="0"/>
          </a:p>
          <a:p>
            <a:r>
              <a:rPr lang="en-US" i="1" dirty="0" smtClean="0"/>
              <a:t>Alignment of CS2 in intense nanosecond laser fields probed by pulsed gas electron diffraction</a:t>
            </a:r>
            <a:endParaRPr lang="en-US" dirty="0"/>
          </a:p>
          <a:p>
            <a:r>
              <a:rPr lang="en-US" sz="1600" dirty="0" smtClean="0"/>
              <a:t>K</a:t>
            </a:r>
            <a:r>
              <a:rPr lang="en-US" sz="1600" dirty="0"/>
              <a:t>. </a:t>
            </a:r>
            <a:r>
              <a:rPr lang="en-US" sz="1600" dirty="0" err="1"/>
              <a:t>Hoshina</a:t>
            </a:r>
            <a:r>
              <a:rPr lang="en-US" sz="1600" dirty="0"/>
              <a:t>, K. Yamanouchi, T. Takashi, Y. </a:t>
            </a:r>
            <a:r>
              <a:rPr lang="en-US" sz="1600" dirty="0" err="1"/>
              <a:t>Ose</a:t>
            </a:r>
            <a:r>
              <a:rPr lang="en-US" sz="1600" dirty="0"/>
              <a:t> and H. </a:t>
            </a:r>
            <a:r>
              <a:rPr lang="en-US" sz="1600" dirty="0" err="1" smtClean="0"/>
              <a:t>Todokoro</a:t>
            </a:r>
            <a:r>
              <a:rPr lang="en-US" sz="1600" dirty="0" smtClean="0"/>
              <a:t>, J. Chem. Phys. 118, 6211 (2003)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Box 3"/>
          <p:cNvSpPr txBox="1">
            <a:spLocks noChangeArrowheads="1"/>
          </p:cNvSpPr>
          <p:nvPr/>
        </p:nvSpPr>
        <p:spPr bwMode="auto">
          <a:xfrm>
            <a:off x="91965" y="1443335"/>
            <a:ext cx="4861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Calibri" pitchFamily="34" charset="0"/>
              </a:rPr>
              <a:t>Non-adiabatic (field-free) alignment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48" name="Title 4"/>
          <p:cNvSpPr txBox="1">
            <a:spLocks/>
          </p:cNvSpPr>
          <p:nvPr/>
        </p:nvSpPr>
        <p:spPr>
          <a:xfrm>
            <a:off x="1371600" y="76200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 smtClean="0"/>
              <a:t>Diffraction from Aligned Molecules</a:t>
            </a:r>
            <a:endParaRPr lang="en-US" altLang="zh-CN" sz="2800" dirty="0"/>
          </a:p>
        </p:txBody>
      </p:sp>
      <p:grpSp>
        <p:nvGrpSpPr>
          <p:cNvPr id="372" name="Group 371"/>
          <p:cNvGrpSpPr/>
          <p:nvPr/>
        </p:nvGrpSpPr>
        <p:grpSpPr>
          <a:xfrm>
            <a:off x="228600" y="2362200"/>
            <a:ext cx="3476625" cy="3390900"/>
            <a:chOff x="762000" y="2743200"/>
            <a:chExt cx="3476625" cy="3390900"/>
          </a:xfrm>
        </p:grpSpPr>
        <p:pic>
          <p:nvPicPr>
            <p:cNvPr id="18441" name="Picture 9" descr="C:\Users\Jie Yang\Desktop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124200"/>
              <a:ext cx="1200150" cy="1295400"/>
            </a:xfrm>
            <a:prstGeom prst="rect">
              <a:avLst/>
            </a:prstGeom>
            <a:noFill/>
          </p:spPr>
        </p:pic>
        <p:pic>
          <p:nvPicPr>
            <p:cNvPr id="18442" name="Picture 10" descr="C:\Users\Jie Yang\Desktop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2743200"/>
              <a:ext cx="1314450" cy="1285875"/>
            </a:xfrm>
            <a:prstGeom prst="rect">
              <a:avLst/>
            </a:prstGeom>
            <a:noFill/>
          </p:spPr>
        </p:pic>
        <p:pic>
          <p:nvPicPr>
            <p:cNvPr id="18443" name="Picture 11" descr="C:\Users\Jie Yang\Desktop\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2600" y="4114800"/>
              <a:ext cx="1323975" cy="1238250"/>
            </a:xfrm>
            <a:prstGeom prst="rect">
              <a:avLst/>
            </a:prstGeom>
            <a:noFill/>
          </p:spPr>
        </p:pic>
        <p:pic>
          <p:nvPicPr>
            <p:cNvPr id="18444" name="Picture 12" descr="C:\Users\Jie Yang\Desktop\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71800" y="4953000"/>
              <a:ext cx="1190625" cy="1181100"/>
            </a:xfrm>
            <a:prstGeom prst="rect">
              <a:avLst/>
            </a:prstGeom>
            <a:noFill/>
          </p:spPr>
        </p:pic>
        <p:pic>
          <p:nvPicPr>
            <p:cNvPr id="18445" name="Picture 13" descr="C:\Users\Jie Yang\Desktop\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3352800"/>
              <a:ext cx="1266825" cy="1228725"/>
            </a:xfrm>
            <a:prstGeom prst="rect">
              <a:avLst/>
            </a:prstGeom>
            <a:noFill/>
          </p:spPr>
        </p:pic>
        <p:pic>
          <p:nvPicPr>
            <p:cNvPr id="18446" name="Picture 14" descr="C:\Users\Jie Yang\Desktop\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" y="4648200"/>
              <a:ext cx="1200150" cy="1085850"/>
            </a:xfrm>
            <a:prstGeom prst="rect">
              <a:avLst/>
            </a:prstGeom>
            <a:noFill/>
          </p:spPr>
        </p:pic>
      </p:grpSp>
      <p:grpSp>
        <p:nvGrpSpPr>
          <p:cNvPr id="376" name="Group 375"/>
          <p:cNvGrpSpPr/>
          <p:nvPr/>
        </p:nvGrpSpPr>
        <p:grpSpPr>
          <a:xfrm>
            <a:off x="228600" y="2514600"/>
            <a:ext cx="3352800" cy="3314700"/>
            <a:chOff x="3581400" y="2362200"/>
            <a:chExt cx="3352800" cy="3314700"/>
          </a:xfrm>
        </p:grpSpPr>
        <p:pic>
          <p:nvPicPr>
            <p:cNvPr id="18447" name="Picture 15" descr="C:\Users\Jie Yang\Desktop\7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1400" y="2667000"/>
              <a:ext cx="1219200" cy="1238250"/>
            </a:xfrm>
            <a:prstGeom prst="rect">
              <a:avLst/>
            </a:prstGeom>
            <a:noFill/>
          </p:spPr>
        </p:pic>
        <p:pic>
          <p:nvPicPr>
            <p:cNvPr id="18448" name="Picture 16" descr="C:\Users\Jie Yang\Desktop\8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67400" y="2590800"/>
              <a:ext cx="1066800" cy="1257300"/>
            </a:xfrm>
            <a:prstGeom prst="rect">
              <a:avLst/>
            </a:prstGeom>
            <a:noFill/>
          </p:spPr>
        </p:pic>
        <p:pic>
          <p:nvPicPr>
            <p:cNvPr id="18449" name="Picture 17" descr="C:\Users\Jie Yang\Desktop\9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81400" y="4267200"/>
              <a:ext cx="1133475" cy="1114425"/>
            </a:xfrm>
            <a:prstGeom prst="rect">
              <a:avLst/>
            </a:prstGeom>
            <a:noFill/>
          </p:spPr>
        </p:pic>
        <p:pic>
          <p:nvPicPr>
            <p:cNvPr id="18450" name="Picture 18" descr="C:\Users\Jie Yang\Desktop\1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72000" y="3657600"/>
              <a:ext cx="1114425" cy="1066800"/>
            </a:xfrm>
            <a:prstGeom prst="rect">
              <a:avLst/>
            </a:prstGeom>
            <a:noFill/>
          </p:spPr>
        </p:pic>
        <p:pic>
          <p:nvPicPr>
            <p:cNvPr id="18451" name="Picture 19" descr="C:\Users\Jie Yang\Desktop\1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8200" y="2362200"/>
              <a:ext cx="1171575" cy="1228725"/>
            </a:xfrm>
            <a:prstGeom prst="rect">
              <a:avLst/>
            </a:prstGeom>
            <a:noFill/>
          </p:spPr>
        </p:pic>
        <p:pic>
          <p:nvPicPr>
            <p:cNvPr id="18452" name="Picture 20" descr="C:\Users\Jie Yang\Desktop\12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638800" y="4419600"/>
              <a:ext cx="1200150" cy="1257300"/>
            </a:xfrm>
            <a:prstGeom prst="rect">
              <a:avLst/>
            </a:prstGeom>
            <a:noFill/>
          </p:spPr>
        </p:pic>
      </p:grpSp>
      <p:sp>
        <p:nvSpPr>
          <p:cNvPr id="346" name="Up-Down Arrow 345"/>
          <p:cNvSpPr/>
          <p:nvPr/>
        </p:nvSpPr>
        <p:spPr>
          <a:xfrm>
            <a:off x="1324864" y="1905000"/>
            <a:ext cx="821914" cy="4109572"/>
          </a:xfrm>
          <a:prstGeom prst="upDownArrow">
            <a:avLst/>
          </a:prstGeom>
          <a:solidFill>
            <a:srgbClr val="9C2D24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88"/>
          <p:cNvSpPr txBox="1">
            <a:spLocks noChangeArrowheads="1"/>
          </p:cNvSpPr>
          <p:nvPr/>
        </p:nvSpPr>
        <p:spPr bwMode="auto">
          <a:xfrm>
            <a:off x="4495800" y="2630031"/>
            <a:ext cx="39893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400" b="1" dirty="0">
                <a:latin typeface="Calibri" pitchFamily="34" charset="0"/>
              </a:rPr>
              <a:t>R</a:t>
            </a:r>
            <a:r>
              <a:rPr lang="en-US" sz="2400" b="1" dirty="0" smtClean="0">
                <a:latin typeface="Calibri" pitchFamily="34" charset="0"/>
              </a:rPr>
              <a:t>andom orientation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</a:rPr>
              <a:t>   Limited </a:t>
            </a:r>
            <a:r>
              <a:rPr lang="en-US" sz="2400" dirty="0">
                <a:latin typeface="Calibri" pitchFamily="34" charset="0"/>
              </a:rPr>
              <a:t>to 1D </a:t>
            </a:r>
            <a:r>
              <a:rPr lang="en-US" sz="2400" dirty="0" smtClean="0">
                <a:latin typeface="Calibri" pitchFamily="34" charset="0"/>
              </a:rPr>
              <a:t>information.</a:t>
            </a:r>
          </a:p>
          <a:p>
            <a:pPr eaLnBrk="1" hangingPunct="1">
              <a:spcAft>
                <a:spcPts val="600"/>
              </a:spcAft>
            </a:pPr>
            <a:endParaRPr lang="en-US" sz="2400" dirty="0" smtClean="0">
              <a:latin typeface="Calibri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400" b="1" dirty="0" smtClean="0">
                <a:latin typeface="Calibri" pitchFamily="34" charset="0"/>
              </a:rPr>
              <a:t>Aligned </a:t>
            </a:r>
            <a:r>
              <a:rPr lang="en-US" sz="2400" b="1" dirty="0">
                <a:latin typeface="Calibri" pitchFamily="34" charset="0"/>
              </a:rPr>
              <a:t>molecules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Calibri" pitchFamily="34" charset="0"/>
              </a:rPr>
              <a:t>   3D </a:t>
            </a:r>
            <a:r>
              <a:rPr lang="en-US" sz="2400" dirty="0">
                <a:latin typeface="Calibri" pitchFamily="34" charset="0"/>
              </a:rPr>
              <a:t>structure </a:t>
            </a:r>
            <a:r>
              <a:rPr lang="en-US" sz="2400" dirty="0" smtClean="0">
                <a:latin typeface="Calibri" pitchFamily="34" charset="0"/>
              </a:rPr>
              <a:t>is accessible.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893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-228600" y="4552287"/>
            <a:ext cx="2150561" cy="1445567"/>
            <a:chOff x="3733800" y="1752600"/>
            <a:chExt cx="5029200" cy="3380534"/>
          </a:xfrm>
        </p:grpSpPr>
        <p:pic>
          <p:nvPicPr>
            <p:cNvPr id="52" name="Picture 1" descr="E:\Work in Nebraska\CF3I 2-7-12\CF3I wobble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1752600"/>
              <a:ext cx="4133850" cy="3257550"/>
            </a:xfrm>
            <a:prstGeom prst="rect">
              <a:avLst/>
            </a:prstGeom>
            <a:noFill/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3800" y="1752600"/>
              <a:ext cx="4953000" cy="33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0" y="4800600"/>
              <a:ext cx="4953000" cy="33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76200" y="2020898"/>
            <a:ext cx="1823848" cy="1492449"/>
            <a:chOff x="152399" y="1784151"/>
            <a:chExt cx="1823848" cy="1492449"/>
          </a:xfrm>
        </p:grpSpPr>
        <p:pic>
          <p:nvPicPr>
            <p:cNvPr id="25" name="Picture 3" descr="E:\Work in Nebraska\CF3I 2-7-12\CF3I rotate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7353" y="1818031"/>
              <a:ext cx="1818894" cy="1433322"/>
            </a:xfrm>
            <a:prstGeom prst="rect">
              <a:avLst/>
            </a:prstGeom>
            <a:noFill/>
          </p:spPr>
        </p:pic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399" y="1784151"/>
              <a:ext cx="1823847" cy="12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3154151"/>
              <a:ext cx="1823847" cy="12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Line 1034"/>
          <p:cNvSpPr>
            <a:spLocks noChangeShapeType="1"/>
          </p:cNvSpPr>
          <p:nvPr/>
        </p:nvSpPr>
        <p:spPr bwMode="auto">
          <a:xfrm flipV="1">
            <a:off x="4572000" y="3132347"/>
            <a:ext cx="112228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6" name="Picture 24" descr="C:\Users\Centurion Lab\Desktop\perf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41747"/>
            <a:ext cx="2139043" cy="18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4343400" y="2294147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C2D24"/>
                </a:solidFill>
                <a:cs typeface="Arial" charset="0"/>
              </a:rPr>
              <a:t>Fourier-</a:t>
            </a:r>
            <a:r>
              <a:rPr lang="en-US" sz="2000" b="1" dirty="0" err="1" smtClean="0">
                <a:solidFill>
                  <a:srgbClr val="9C2D24"/>
                </a:solidFill>
                <a:cs typeface="Arial" charset="0"/>
              </a:rPr>
              <a:t>Hankel</a:t>
            </a:r>
            <a:r>
              <a:rPr lang="en-US" sz="2000" b="1" dirty="0" smtClean="0">
                <a:solidFill>
                  <a:srgbClr val="9C2D24"/>
                </a:solidFill>
                <a:cs typeface="Arial" charset="0"/>
              </a:rPr>
              <a:t> Transform</a:t>
            </a:r>
            <a:r>
              <a:rPr lang="en-US" altLang="zh-CN" sz="2000" b="1" baseline="30000" dirty="0" smtClean="0">
                <a:solidFill>
                  <a:srgbClr val="9C2D24"/>
                </a:solidFill>
                <a:cs typeface="Arial" charset="0"/>
              </a:rPr>
              <a:t>1,2</a:t>
            </a:r>
            <a:endParaRPr lang="en-US" sz="2000" b="1" dirty="0">
              <a:solidFill>
                <a:srgbClr val="9C2D24"/>
              </a:solidFill>
              <a:latin typeface="Arial" charset="0"/>
              <a:cs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3400" y="13716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Perfect alignment — </a:t>
            </a:r>
            <a:r>
              <a:rPr lang="en-US" altLang="zh-CN" sz="2000" b="1" dirty="0" smtClean="0">
                <a:solidFill>
                  <a:schemeClr val="tx2"/>
                </a:solidFill>
              </a:rPr>
              <a:t>&lt;cos</a:t>
            </a:r>
            <a:r>
              <a:rPr lang="en-US" altLang="zh-CN" sz="2000" b="1" baseline="30000" dirty="0" smtClean="0">
                <a:solidFill>
                  <a:schemeClr val="tx2"/>
                </a:solidFill>
              </a:rPr>
              <a:t>2</a:t>
            </a:r>
            <a:r>
              <a:rPr lang="el-GR" altLang="zh-CN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α</a:t>
            </a:r>
            <a:r>
              <a:rPr lang="en-US" altLang="zh-CN" sz="2000" b="1" dirty="0" smtClean="0">
                <a:solidFill>
                  <a:schemeClr val="tx2"/>
                </a:solidFill>
              </a:rPr>
              <a:t>&gt; = 1    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990600" y="1989347"/>
            <a:ext cx="0" cy="12954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429000" y="6172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altLang="zh-CN" baseline="30000" dirty="0" smtClean="0">
                <a:solidFill>
                  <a:srgbClr val="9C2D24"/>
                </a:solidFill>
              </a:rPr>
              <a:t>1</a:t>
            </a:r>
            <a:r>
              <a:rPr lang="en-US" altLang="zh-CN" dirty="0" smtClean="0">
                <a:solidFill>
                  <a:srgbClr val="9C2D24"/>
                </a:solidFill>
              </a:rPr>
              <a:t>P. Ho et. al. </a:t>
            </a:r>
            <a:r>
              <a:rPr lang="en-US" altLang="zh-CN" i="1" dirty="0" smtClean="0">
                <a:solidFill>
                  <a:srgbClr val="9C2D24"/>
                </a:solidFill>
              </a:rPr>
              <a:t>J</a:t>
            </a:r>
            <a:r>
              <a:rPr lang="en-US" altLang="zh-CN" i="1" dirty="0">
                <a:solidFill>
                  <a:srgbClr val="9C2D24"/>
                </a:solidFill>
              </a:rPr>
              <a:t>. Chem. Phys.</a:t>
            </a:r>
            <a:r>
              <a:rPr lang="en-US" altLang="zh-CN" b="1" dirty="0">
                <a:solidFill>
                  <a:srgbClr val="9C2D24"/>
                </a:solidFill>
              </a:rPr>
              <a:t> 131</a:t>
            </a:r>
            <a:r>
              <a:rPr lang="en-US" altLang="zh-CN" dirty="0">
                <a:solidFill>
                  <a:srgbClr val="9C2D24"/>
                </a:solidFill>
              </a:rPr>
              <a:t>, 131101 (2009</a:t>
            </a:r>
            <a:r>
              <a:rPr lang="en-US" altLang="zh-CN" dirty="0" smtClean="0">
                <a:solidFill>
                  <a:srgbClr val="9C2D24"/>
                </a:solidFill>
              </a:rPr>
              <a:t>).</a:t>
            </a:r>
          </a:p>
          <a:p>
            <a:pPr marL="228600" indent="-228600"/>
            <a:r>
              <a:rPr lang="en-US" altLang="zh-CN" baseline="30000" dirty="0" smtClean="0">
                <a:solidFill>
                  <a:srgbClr val="9C2D24"/>
                </a:solidFill>
              </a:rPr>
              <a:t>2</a:t>
            </a:r>
            <a:r>
              <a:rPr lang="en-US" altLang="zh-CN" dirty="0" smtClean="0">
                <a:solidFill>
                  <a:srgbClr val="9C2D24"/>
                </a:solidFill>
              </a:rPr>
              <a:t>D. </a:t>
            </a:r>
            <a:r>
              <a:rPr lang="en-US" altLang="zh-CN" dirty="0" err="1" smtClean="0">
                <a:solidFill>
                  <a:srgbClr val="9C2D24"/>
                </a:solidFill>
              </a:rPr>
              <a:t>Saldin</a:t>
            </a:r>
            <a:r>
              <a:rPr lang="en-US" altLang="zh-CN" dirty="0" smtClean="0">
                <a:solidFill>
                  <a:srgbClr val="9C2D24"/>
                </a:solidFill>
              </a:rPr>
              <a:t>, et. al. </a:t>
            </a:r>
            <a:r>
              <a:rPr lang="en-US" altLang="zh-CN" i="1" dirty="0" err="1" smtClean="0">
                <a:solidFill>
                  <a:srgbClr val="9C2D24"/>
                </a:solidFill>
              </a:rPr>
              <a:t>Acta</a:t>
            </a:r>
            <a:r>
              <a:rPr lang="en-US" altLang="zh-CN" i="1" dirty="0" smtClean="0">
                <a:solidFill>
                  <a:srgbClr val="9C2D24"/>
                </a:solidFill>
              </a:rPr>
              <a:t> </a:t>
            </a:r>
            <a:r>
              <a:rPr lang="en-US" altLang="zh-CN" i="1" dirty="0" err="1" smtClean="0">
                <a:solidFill>
                  <a:srgbClr val="9C2D24"/>
                </a:solidFill>
              </a:rPr>
              <a:t>Cryst</a:t>
            </a:r>
            <a:r>
              <a:rPr lang="en-US" altLang="zh-CN" i="1" dirty="0" smtClean="0">
                <a:solidFill>
                  <a:srgbClr val="9C2D24"/>
                </a:solidFill>
              </a:rPr>
              <a:t>. </a:t>
            </a:r>
            <a:r>
              <a:rPr lang="en-US" altLang="zh-CN" dirty="0" smtClean="0">
                <a:solidFill>
                  <a:srgbClr val="9C2D24"/>
                </a:solidFill>
              </a:rPr>
              <a:t>A</a:t>
            </a:r>
            <a:r>
              <a:rPr lang="en-US" altLang="zh-CN" b="1" dirty="0" smtClean="0">
                <a:solidFill>
                  <a:srgbClr val="9C2D24"/>
                </a:solidFill>
              </a:rPr>
              <a:t>, 66</a:t>
            </a:r>
            <a:r>
              <a:rPr lang="en-US" altLang="zh-CN" dirty="0" smtClean="0">
                <a:solidFill>
                  <a:srgbClr val="9C2D24"/>
                </a:solidFill>
              </a:rPr>
              <a:t>, 32–37 (2010). </a:t>
            </a:r>
          </a:p>
          <a:p>
            <a:pPr marL="228600" indent="-228600"/>
            <a:r>
              <a:rPr lang="en-US" altLang="zh-CN" dirty="0" smtClean="0">
                <a:solidFill>
                  <a:srgbClr val="9C2D24"/>
                </a:solidFill>
              </a:rPr>
              <a:t> </a:t>
            </a:r>
            <a:endParaRPr lang="zh-CN" altLang="zh-CN" dirty="0" smtClean="0">
              <a:solidFill>
                <a:srgbClr val="9C2D24"/>
              </a:solidFill>
            </a:endParaRPr>
          </a:p>
        </p:txBody>
      </p:sp>
      <p:pic>
        <p:nvPicPr>
          <p:cNvPr id="84" name="Picture 767" descr="C:\Users\Centurion Lab\Desktop\50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38" y="4038600"/>
            <a:ext cx="2393843" cy="223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Straight Arrow Connector 87"/>
          <p:cNvCxnSpPr>
            <a:endCxn id="90" idx="1"/>
          </p:cNvCxnSpPr>
          <p:nvPr/>
        </p:nvCxnSpPr>
        <p:spPr>
          <a:xfrm flipV="1">
            <a:off x="990600" y="4463652"/>
            <a:ext cx="27554" cy="12525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018154" y="4232819"/>
            <a:ext cx="36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dirty="0" smtClean="0">
                <a:latin typeface="Times New Roman"/>
                <a:cs typeface="Times New Roman"/>
              </a:rPr>
              <a:t>α</a:t>
            </a:r>
            <a:endParaRPr lang="zh-CN" altLang="en-US" sz="2400" dirty="0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988126" y="4443661"/>
            <a:ext cx="315380" cy="9141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57200" y="394329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Partial alignment — </a:t>
            </a:r>
            <a:r>
              <a:rPr lang="en-US" altLang="zh-CN" sz="2000" b="1" dirty="0" smtClean="0">
                <a:solidFill>
                  <a:schemeClr val="tx2"/>
                </a:solidFill>
              </a:rPr>
              <a:t>&lt;cos</a:t>
            </a:r>
            <a:r>
              <a:rPr lang="en-US" altLang="zh-CN" sz="2000" b="1" baseline="30000" dirty="0" smtClean="0">
                <a:solidFill>
                  <a:schemeClr val="tx2"/>
                </a:solidFill>
              </a:rPr>
              <a:t>2</a:t>
            </a:r>
            <a:r>
              <a:rPr lang="el-GR" altLang="zh-CN" sz="2000" b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α</a:t>
            </a:r>
            <a:r>
              <a:rPr lang="en-US" altLang="zh-CN" sz="2000" b="1" dirty="0" smtClean="0">
                <a:solidFill>
                  <a:schemeClr val="tx2"/>
                </a:solidFill>
              </a:rPr>
              <a:t>&gt; = 0.50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94" name="Title 4"/>
          <p:cNvSpPr txBox="1">
            <a:spLocks/>
          </p:cNvSpPr>
          <p:nvPr/>
        </p:nvSpPr>
        <p:spPr>
          <a:xfrm>
            <a:off x="1371600" y="152400"/>
            <a:ext cx="7620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dirty="0" smtClean="0"/>
              <a:t>From diffraction pattern to structure - Theory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09077" y="1984880"/>
            <a:ext cx="1223946" cy="1604667"/>
            <a:chOff x="7609077" y="1743127"/>
            <a:chExt cx="1223946" cy="1604667"/>
          </a:xfrm>
        </p:grpSpPr>
        <p:pic>
          <p:nvPicPr>
            <p:cNvPr id="78" name="Picture 2" descr="C:\Users\CENTUR~1\AppData\Local\Temp\Rar$DR08.792\CF3I side.bmp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8" t="5651" r="23402" b="9452"/>
            <a:stretch/>
          </p:blipFill>
          <p:spPr bwMode="auto">
            <a:xfrm>
              <a:off x="7609077" y="1955240"/>
              <a:ext cx="824281" cy="100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8005953" y="2124129"/>
              <a:ext cx="0" cy="9905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005953" y="2124129"/>
              <a:ext cx="680235" cy="44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082153" y="2886129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/>
                <a:t>z</a:t>
              </a:r>
              <a:endParaRPr lang="zh-CN" altLang="en-US" sz="2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539353" y="1743127"/>
              <a:ext cx="293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/>
                <a:t>r</a:t>
              </a:r>
              <a:endParaRPr lang="zh-CN" altLang="en-US" sz="2400" b="1" dirty="0"/>
            </a:p>
          </p:txBody>
        </p:sp>
      </p:grpSp>
      <p:pic>
        <p:nvPicPr>
          <p:cNvPr id="74" name="Picture 23" descr="C:\Users\Centurion Lab\Desktop\perf-obj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65547"/>
            <a:ext cx="1382607" cy="17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C:\Users\Centurion Lab\Desktop\0.50 direct 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95087"/>
            <a:ext cx="1368174" cy="20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ine 1034"/>
          <p:cNvSpPr>
            <a:spLocks noChangeShapeType="1"/>
          </p:cNvSpPr>
          <p:nvPr/>
        </p:nvSpPr>
        <p:spPr bwMode="auto">
          <a:xfrm flipV="1">
            <a:off x="4572000" y="5390487"/>
            <a:ext cx="112228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43400" y="4552287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C2D24"/>
                </a:solidFill>
                <a:cs typeface="Arial" charset="0"/>
              </a:rPr>
              <a:t>Fourier-</a:t>
            </a:r>
            <a:r>
              <a:rPr lang="en-US" sz="2000" b="1" dirty="0" err="1" smtClean="0">
                <a:solidFill>
                  <a:srgbClr val="9C2D24"/>
                </a:solidFill>
                <a:cs typeface="Arial" charset="0"/>
              </a:rPr>
              <a:t>Hankel</a:t>
            </a:r>
            <a:r>
              <a:rPr lang="en-US" sz="2000" b="1" dirty="0" smtClean="0">
                <a:solidFill>
                  <a:srgbClr val="9C2D24"/>
                </a:solidFill>
                <a:cs typeface="Arial" charset="0"/>
              </a:rPr>
              <a:t> Transform</a:t>
            </a:r>
            <a:r>
              <a:rPr lang="en-US" altLang="zh-CN" sz="2000" b="1" baseline="30000" dirty="0" smtClean="0">
                <a:solidFill>
                  <a:srgbClr val="9C2D24"/>
                </a:solidFill>
                <a:cs typeface="Arial" charset="0"/>
              </a:rPr>
              <a:t>1,2</a:t>
            </a:r>
            <a:endParaRPr lang="en-US" sz="2000" b="1" dirty="0">
              <a:solidFill>
                <a:srgbClr val="9C2D24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9600" y="4660774"/>
            <a:ext cx="758758" cy="272513"/>
          </a:xfrm>
          <a:custGeom>
            <a:avLst/>
            <a:gdLst>
              <a:gd name="connsiteX0" fmla="*/ 1215958 w 1215958"/>
              <a:gd name="connsiteY0" fmla="*/ 272513 h 272513"/>
              <a:gd name="connsiteX1" fmla="*/ 544749 w 1215958"/>
              <a:gd name="connsiteY1" fmla="*/ 138 h 272513"/>
              <a:gd name="connsiteX2" fmla="*/ 0 w 1215958"/>
              <a:gd name="connsiteY2" fmla="*/ 243330 h 27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958" h="272513">
                <a:moveTo>
                  <a:pt x="1215958" y="272513"/>
                </a:moveTo>
                <a:cubicBezTo>
                  <a:pt x="981683" y="138757"/>
                  <a:pt x="747409" y="5002"/>
                  <a:pt x="544749" y="138"/>
                </a:cubicBezTo>
                <a:cubicBezTo>
                  <a:pt x="342089" y="-4726"/>
                  <a:pt x="171044" y="119302"/>
                  <a:pt x="0" y="24333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9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/>
      <p:bldP spid="86" grpId="0"/>
      <p:bldP spid="90" grpId="0"/>
      <p:bldP spid="92" grpId="0"/>
      <p:bldP spid="41" grpId="0" animBg="1"/>
      <p:bldP spid="4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6200" y="1325940"/>
            <a:ext cx="47243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0" dirty="0" smtClean="0">
                <a:solidFill>
                  <a:prstClr val="black"/>
                </a:solidFill>
                <a:latin typeface="Calibri" pitchFamily="34" charset="0"/>
              </a:rPr>
              <a:t>100 µm diameter interaction region</a:t>
            </a:r>
          </a:p>
          <a:p>
            <a:pPr eaLnBrk="1" hangingPunct="1"/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Overall resolution 850 </a:t>
            </a:r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fs</a:t>
            </a:r>
            <a:endParaRPr lang="en-US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(</a:t>
            </a:r>
            <a:r>
              <a:rPr lang="en-US" sz="2400" b="0" i="1" dirty="0" smtClean="0">
                <a:solidFill>
                  <a:schemeClr val="tx2"/>
                </a:solidFill>
                <a:latin typeface="Calibri" pitchFamily="34" charset="0"/>
              </a:rPr>
              <a:t>first gas phase experiment with sub-</a:t>
            </a:r>
            <a:r>
              <a:rPr lang="en-US" sz="2400" b="0" i="1" dirty="0" err="1" smtClean="0">
                <a:solidFill>
                  <a:schemeClr val="tx2"/>
                </a:solidFill>
                <a:latin typeface="Calibri" pitchFamily="34" charset="0"/>
              </a:rPr>
              <a:t>ps</a:t>
            </a:r>
            <a:r>
              <a:rPr lang="en-US" sz="2400" b="0" i="1" dirty="0" smtClean="0">
                <a:solidFill>
                  <a:schemeClr val="tx2"/>
                </a:solidFill>
                <a:latin typeface="Calibri" pitchFamily="34" charset="0"/>
              </a:rPr>
              <a:t> resolution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en-US" sz="24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600200" y="0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dirty="0" smtClean="0"/>
              <a:t>Experiment – Target Interaction Region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907622" y="1750018"/>
            <a:ext cx="5160178" cy="3505200"/>
            <a:chOff x="3907622" y="1447800"/>
            <a:chExt cx="5160178" cy="3505200"/>
          </a:xfrm>
        </p:grpSpPr>
        <p:pic>
          <p:nvPicPr>
            <p:cNvPr id="14338" name="Picture 2" descr="C:\Users\CENTUR~1\AppData\Local\Temp\Rar$DI80.640\color, vertical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200" y="1447800"/>
              <a:ext cx="4673600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4238017" y="2133600"/>
              <a:ext cx="177811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dirty="0" smtClean="0">
                  <a:solidFill>
                    <a:prstClr val="black"/>
                  </a:solidFill>
                  <a:latin typeface="Calibri" pitchFamily="34" charset="0"/>
                </a:rPr>
                <a:t>Supersonic seeded gas jet (helium)</a:t>
              </a:r>
              <a:endParaRPr lang="en-US" sz="2000" b="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7" name="Rectangle 35"/>
            <p:cNvSpPr>
              <a:spLocks noChangeArrowheads="1"/>
            </p:cNvSpPr>
            <p:nvPr/>
          </p:nvSpPr>
          <p:spPr bwMode="auto">
            <a:xfrm rot="19543639">
              <a:off x="3907622" y="4588781"/>
              <a:ext cx="1828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smtClean="0">
                  <a:solidFill>
                    <a:srgbClr val="006600"/>
                  </a:solidFill>
                  <a:latin typeface="Calibri"/>
                </a:rPr>
                <a:t>e</a:t>
              </a:r>
              <a:r>
                <a:rPr kumimoji="0" lang="en-US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/>
                </a:rPr>
                <a:t>lectron</a:t>
              </a: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/>
                </a:rPr>
                <a:t> pulse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Rectangle 35"/>
            <p:cNvSpPr>
              <a:spLocks noChangeArrowheads="1"/>
            </p:cNvSpPr>
            <p:nvPr/>
          </p:nvSpPr>
          <p:spPr bwMode="auto">
            <a:xfrm rot="423481">
              <a:off x="6566773" y="4086992"/>
              <a:ext cx="240655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alignment laser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10" name="Picture 2" descr="C:\Users\CENTUR~1\AppData\Local\Temp\Rar$DR08.792\CF3I side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5651" r="23402" b="9452"/>
          <a:stretch/>
        </p:blipFill>
        <p:spPr bwMode="auto">
          <a:xfrm>
            <a:off x="457200" y="3505200"/>
            <a:ext cx="1524000" cy="185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38300" y="3962400"/>
            <a:ext cx="1028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334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Simple molecule with 3D structure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2424" y="3124200"/>
            <a:ext cx="199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Target:</a:t>
            </a:r>
            <a:endParaRPr lang="en-US" sz="2400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56686" y="5764887"/>
            <a:ext cx="4630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DC photoelectron gun at 10 kHz rep. rate.</a:t>
            </a:r>
          </a:p>
          <a:p>
            <a:r>
              <a:rPr lang="en-US" sz="2000" dirty="0" smtClean="0"/>
              <a:t>500 fs (on target), </a:t>
            </a:r>
            <a:r>
              <a:rPr lang="en-US" sz="2000" dirty="0"/>
              <a:t>25 </a:t>
            </a:r>
            <a:r>
              <a:rPr lang="en-US" sz="2000" dirty="0" err="1"/>
              <a:t>keV</a:t>
            </a:r>
            <a:r>
              <a:rPr lang="en-US" sz="2000" dirty="0"/>
              <a:t>, 2000 </a:t>
            </a:r>
            <a:r>
              <a:rPr lang="en-US" sz="2000" dirty="0" smtClean="0"/>
              <a:t>e/pulse</a:t>
            </a:r>
          </a:p>
        </p:txBody>
      </p:sp>
    </p:spTree>
    <p:extLst>
      <p:ext uri="{BB962C8B-B14F-4D97-AF65-F5344CB8AC3E}">
        <p14:creationId xmlns:p14="http://schemas.microsoft.com/office/powerpoint/2010/main" val="35120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8387</TotalTime>
  <Words>1694</Words>
  <Application>Microsoft Office PowerPoint</Application>
  <PresentationFormat>On-screen Show (4:3)</PresentationFormat>
  <Paragraphs>329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Outline</vt:lpstr>
      <vt:lpstr>Ultrafast Molecular Dynamics Group</vt:lpstr>
      <vt:lpstr>Gas Electron Diffraction</vt:lpstr>
      <vt:lpstr>Ultrafast Gas Electron Diffraction Background</vt:lpstr>
      <vt:lpstr>Diffraction from Aligned Molecules – Previous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Imaging More Complex Molecules (Theory)</vt:lpstr>
      <vt:lpstr>3D Reconstruction</vt:lpstr>
      <vt:lpstr>Outline</vt:lpstr>
      <vt:lpstr>PowerPoint Presentation</vt:lpstr>
      <vt:lpstr>From Diffraction to Object</vt:lpstr>
      <vt:lpstr>Fluence/Intensity Dependence</vt:lpstr>
      <vt:lpstr>Multiphoton Ionization</vt:lpstr>
      <vt:lpstr>PowerPoint Presentation</vt:lpstr>
      <vt:lpstr>PowerPoint Presentation</vt:lpstr>
      <vt:lpstr>Structural Changes at high intensity</vt:lpstr>
      <vt:lpstr>Structural changes at high intensity</vt:lpstr>
      <vt:lpstr>Outline</vt:lpstr>
      <vt:lpstr>New Gas-phase UED experiments</vt:lpstr>
      <vt:lpstr>RF Pulse Compressor at UNL</vt:lpstr>
      <vt:lpstr>Gas Phase UED at SLAC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Centurion</dc:creator>
  <cp:lastModifiedBy>Martin Centurion</cp:lastModifiedBy>
  <cp:revision>648</cp:revision>
  <dcterms:created xsi:type="dcterms:W3CDTF">2006-08-16T00:00:00Z</dcterms:created>
  <dcterms:modified xsi:type="dcterms:W3CDTF">2015-05-09T15:17:27Z</dcterms:modified>
</cp:coreProperties>
</file>